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268" r:id="rId3"/>
    <p:sldId id="306" r:id="rId4"/>
    <p:sldId id="307" r:id="rId5"/>
    <p:sldId id="309" r:id="rId6"/>
    <p:sldId id="287" r:id="rId7"/>
    <p:sldId id="279" r:id="rId8"/>
    <p:sldId id="272" r:id="rId9"/>
    <p:sldId id="305" r:id="rId10"/>
    <p:sldId id="280" r:id="rId11"/>
    <p:sldId id="273" r:id="rId12"/>
    <p:sldId id="282" r:id="rId13"/>
    <p:sldId id="281" r:id="rId14"/>
    <p:sldId id="267" r:id="rId15"/>
    <p:sldId id="266" r:id="rId16"/>
    <p:sldId id="312" r:id="rId17"/>
    <p:sldId id="308" r:id="rId18"/>
    <p:sldId id="285" r:id="rId19"/>
    <p:sldId id="310" r:id="rId20"/>
    <p:sldId id="269" r:id="rId21"/>
    <p:sldId id="290" r:id="rId22"/>
    <p:sldId id="286" r:id="rId23"/>
    <p:sldId id="289" r:id="rId24"/>
    <p:sldId id="288" r:id="rId25"/>
    <p:sldId id="293" r:id="rId26"/>
    <p:sldId id="294" r:id="rId27"/>
    <p:sldId id="275" r:id="rId28"/>
    <p:sldId id="295" r:id="rId29"/>
    <p:sldId id="276" r:id="rId30"/>
    <p:sldId id="296" r:id="rId31"/>
    <p:sldId id="297" r:id="rId32"/>
    <p:sldId id="298" r:id="rId33"/>
    <p:sldId id="300" r:id="rId34"/>
    <p:sldId id="278" r:id="rId35"/>
    <p:sldId id="313" r:id="rId36"/>
    <p:sldId id="302" r:id="rId37"/>
    <p:sldId id="304" r:id="rId38"/>
    <p:sldId id="315" r:id="rId39"/>
    <p:sldId id="303" r:id="rId40"/>
    <p:sldId id="314" r:id="rId41"/>
    <p:sldId id="316" r:id="rId4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60000"/>
    <a:srgbClr val="FFFF66"/>
    <a:srgbClr val="CCFFFF"/>
    <a:srgbClr val="FFFF99"/>
    <a:srgbClr val="0000FF"/>
    <a:srgbClr val="FFFFFF"/>
    <a:srgbClr val="CCFF66"/>
    <a:srgbClr val="66FF33"/>
    <a:srgbClr val="EAEA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-108" y="-528"/>
      </p:cViewPr>
      <p:guideLst>
        <p:guide orient="horz" pos="188"/>
        <p:guide pos="2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EC4240E9-965C-4B85-A6A0-F361296EBD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15E43-CEBC-4D7E-9E00-002033CD2002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8C7AA-F218-434F-8608-29882E91F5E6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E57620-FD0B-4D2E-B08C-52CB416A1D04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EA39A-52DE-40FB-AD10-F5CBC48E6123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F66C9-2929-4C96-B1E7-DE8D3A411E96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32DA97-FF84-4274-ADA4-59A55D4A3402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B02A6-11B7-4464-9B0A-CC64AF808FA0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85BBE-85B1-4E20-9EE1-BD02FE308BF5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D40D0-255E-486B-BC29-E8672248CAF3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1FB53-1472-4AAF-A902-E6E452162B49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A2731-A030-4635-B429-7434D26FBB15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28DE9-CA83-417B-9E89-B3C9E8F94D3B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88C7D-770A-42F6-9224-73F519CB491C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AAB81-F3D7-47BC-9A3D-CF318FCA8CD7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57977-3496-4DE1-8468-061767918D7D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89DF-7BDE-4D54-BA2D-EB0D5562101B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E0250-E30B-48A7-84C7-07A8B6512382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3ECAE-BFA5-4A31-BD35-D0E8B68818CF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706E9-927C-455D-AD4D-47A416B2B347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31523-7156-4AFF-9317-3F1139080986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5EAC4-DE79-4684-A530-EC675912EB47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34632-0108-486F-B206-1B0C349EC757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E9766-1DA1-4EF4-BC7F-5984AEB88A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3AE-9D37-4CB0-9EA4-6670179035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93AD-D368-43E7-9C88-FEAB8B4BC2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57FD-2E34-416F-B19E-D7D575BBEE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AA9C-CE6A-484D-990A-848308C407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FDEA-865B-493E-9FAE-1B5ED1FAF8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87DB0-8E10-4F5F-8529-E1E15706AD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45E0-F805-4E0B-AAA2-5F548FA109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78FA3-4CE2-443F-8497-19171DD93C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4265-496F-4CE5-A726-EE150CFC42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A24C-D358-426D-A2DC-E71123733A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7A72ED04-BB97-43BA-A137-895F180555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z.about.com/d/politicalhumor/1/0/a/u/1/kill_bill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efficient_of_relationship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10" Type="http://schemas.openxmlformats.org/officeDocument/2006/relationships/image" Target="../media/image11.gif"/><Relationship Id="rId4" Type="http://schemas.openxmlformats.org/officeDocument/2006/relationships/image" Target="../media/image57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4.wikia.nocookie.net/psychology/images/4/42/George_C._Williams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gif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rodukty.topkontakt.idnes.cz/p/potrebujete-kvalitni-oploceni-sportovni-areal-zvolte-ochrannou-sit/10857476?rtype=V&amp;rmain=7847410&amp;ritem=10857476&amp;rclanek=13678626&amp;rslovo=419542&amp;showdirect=1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4.wikia.nocookie.net/psychology/images/4/42/George_C._Williams.jpg" TargetMode="External"/><Relationship Id="rId3" Type="http://schemas.openxmlformats.org/officeDocument/2006/relationships/hyperlink" Target="http://upload.wikimedia.org/wikipedia/en/e/e2/John_Maynard_Smith.jpg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en/9/92/W_D_Hamilton.jp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84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229" y="976621"/>
            <a:ext cx="28686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936918" y="244475"/>
            <a:ext cx="7169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KONFLIKT A KOOPERACE I.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4" name="Picture 2074" descr="kill_bill">
            <a:hlinkClick r:id="rId4" tooltip="View Full-Siz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079" y="1087438"/>
            <a:ext cx="2836863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075" descr="surikat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99643" y="1003177"/>
            <a:ext cx="1912275" cy="33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pravdu.cz/sites/default/files/putin_obama_karikatur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5378" y="4442732"/>
            <a:ext cx="3559792" cy="2007723"/>
          </a:xfrm>
          <a:prstGeom prst="rect">
            <a:avLst/>
          </a:prstGeom>
          <a:noFill/>
        </p:spPr>
      </p:pic>
      <p:pic>
        <p:nvPicPr>
          <p:cNvPr id="11268" name="Picture 4" descr="http://static3.businessinsider.com/image/5134c82aeab8eaac2d000000-1200/here-putin-trains-with-an-assault-rifle-simulator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47891" y="4536488"/>
            <a:ext cx="2718039" cy="203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9" name="Object 13"/>
          <p:cNvGraphicFramePr>
            <a:graphicFrameLocks noChangeAspect="1"/>
          </p:cNvGraphicFramePr>
          <p:nvPr/>
        </p:nvGraphicFramePr>
        <p:xfrm>
          <a:off x="3644220" y="1353911"/>
          <a:ext cx="1308100" cy="927100"/>
        </p:xfrm>
        <a:graphic>
          <a:graphicData uri="http://schemas.openxmlformats.org/presentationml/2006/ole">
            <p:oleObj spid="_x0000_s1026" name="CorelPhotoPaint.Image.9" r:id="rId4" imgW="1142555" imgH="809310" progId="">
              <p:embed/>
            </p:oleObj>
          </a:graphicData>
        </a:graphic>
      </p:graphicFrame>
      <p:pic>
        <p:nvPicPr>
          <p:cNvPr id="1027" name="Picture 3" descr="Turdoid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632" y="2942999"/>
            <a:ext cx="3340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436563" y="298450"/>
            <a:ext cx="593483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strážní hlídky timálie šedé (</a:t>
            </a:r>
            <a:r>
              <a:rPr lang="cs-CZ" sz="2000" b="0" i="1" dirty="0" err="1"/>
              <a:t>Turdoides</a:t>
            </a:r>
            <a:r>
              <a:rPr lang="cs-CZ" sz="2000" b="0" i="1" dirty="0"/>
              <a:t> </a:t>
            </a:r>
            <a:r>
              <a:rPr lang="cs-CZ" sz="2000" b="0" i="1" dirty="0" err="1" smtClean="0"/>
              <a:t>squamiceps</a:t>
            </a:r>
            <a:r>
              <a:rPr lang="cs-CZ" sz="2000" b="0" dirty="0" smtClean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	</a:t>
            </a:r>
            <a:r>
              <a:rPr lang="en-US" sz="2000" b="0" dirty="0" smtClean="0"/>
              <a:t>a </a:t>
            </a:r>
            <a:r>
              <a:rPr lang="cs-CZ" sz="2000" b="0" dirty="0" err="1"/>
              <a:t>surikat</a:t>
            </a:r>
            <a:r>
              <a:rPr lang="cs-CZ" sz="2000" b="0" dirty="0"/>
              <a:t> (</a:t>
            </a:r>
            <a:r>
              <a:rPr lang="cs-CZ" sz="2000" b="0" i="1" dirty="0" err="1"/>
              <a:t>Suricata</a:t>
            </a:r>
            <a:r>
              <a:rPr lang="cs-CZ" sz="2000" b="0" i="1" dirty="0"/>
              <a:t> </a:t>
            </a:r>
            <a:r>
              <a:rPr lang="cs-CZ" sz="2000" b="0" i="1" dirty="0" err="1"/>
              <a:t>suricatta</a:t>
            </a:r>
            <a:r>
              <a:rPr lang="cs-CZ" sz="2000" b="0" dirty="0"/>
              <a:t>)</a:t>
            </a:r>
          </a:p>
        </p:txBody>
      </p:sp>
      <p:pic>
        <p:nvPicPr>
          <p:cNvPr id="182283" name="Picture 11" descr="surikata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7550" y="1731963"/>
            <a:ext cx="2674938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6145667" y="5941560"/>
            <a:ext cx="19672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Suricata</a:t>
            </a:r>
            <a:r>
              <a:rPr lang="cs-CZ" sz="1800" b="0" i="1" dirty="0"/>
              <a:t> </a:t>
            </a:r>
            <a:r>
              <a:rPr lang="cs-CZ" sz="1800" b="0" i="1" dirty="0" err="1"/>
              <a:t>suricatta</a:t>
            </a:r>
            <a:endParaRPr lang="cs-CZ" sz="1800" b="0" dirty="0"/>
          </a:p>
        </p:txBody>
      </p:sp>
      <p:sp>
        <p:nvSpPr>
          <p:cNvPr id="182287" name="Line 15"/>
          <p:cNvSpPr>
            <a:spLocks noChangeShapeType="1"/>
          </p:cNvSpPr>
          <p:nvPr/>
        </p:nvSpPr>
        <p:spPr bwMode="auto">
          <a:xfrm flipV="1">
            <a:off x="2788557" y="2093686"/>
            <a:ext cx="1223963" cy="1141413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033" name="Text Box 17"/>
          <p:cNvSpPr txBox="1">
            <a:spLocks noChangeArrowheads="1"/>
          </p:cNvSpPr>
          <p:nvPr/>
        </p:nvSpPr>
        <p:spPr bwMode="auto">
          <a:xfrm>
            <a:off x="813707" y="2615974"/>
            <a:ext cx="1663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1"/>
              <a:t>T. squamiceps</a:t>
            </a:r>
            <a:endParaRPr lang="cs-CZ" sz="1800" b="0"/>
          </a:p>
        </p:txBody>
      </p:sp>
      <p:sp>
        <p:nvSpPr>
          <p:cNvPr id="182290" name="AutoShape 18"/>
          <p:cNvSpPr>
            <a:spLocks noChangeArrowheads="1"/>
          </p:cNvSpPr>
          <p:nvPr/>
        </p:nvSpPr>
        <p:spPr bwMode="auto">
          <a:xfrm>
            <a:off x="7226300" y="1066801"/>
            <a:ext cx="1035050" cy="547688"/>
          </a:xfrm>
          <a:prstGeom prst="wedgeRectCallout">
            <a:avLst>
              <a:gd name="adj1" fmla="val -74231"/>
              <a:gd name="adj2" fmla="val 1142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stráž</a:t>
            </a:r>
            <a:endParaRPr lang="cs-CZ" sz="1800" b="0" dirty="0"/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872820" y="2797629"/>
            <a:ext cx="1150937" cy="727982"/>
          </a:xfrm>
          <a:prstGeom prst="wedgeRectCallout">
            <a:avLst>
              <a:gd name="adj1" fmla="val -152642"/>
              <a:gd name="adj2" fmla="val 9834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b="0" dirty="0" smtClean="0">
                <a:latin typeface="Arial" pitchFamily="-109" charset="0"/>
              </a:rPr>
              <a:t>alfa samec</a:t>
            </a:r>
            <a:endParaRPr lang="cs-CZ" sz="1800" b="0" dirty="0">
              <a:latin typeface="Arial" pitchFamily="-109" charset="0"/>
            </a:endParaRPr>
          </a:p>
        </p:txBody>
      </p:sp>
      <p:sp>
        <p:nvSpPr>
          <p:cNvPr id="13" name="Text Box 1042"/>
          <p:cNvSpPr txBox="1">
            <a:spLocks noChangeArrowheads="1"/>
          </p:cNvSpPr>
          <p:nvPr/>
        </p:nvSpPr>
        <p:spPr bwMode="auto">
          <a:xfrm>
            <a:off x="1456191" y="5817281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4" grpId="0"/>
      <p:bldP spid="182287" grpId="0" animBg="1"/>
      <p:bldP spid="18229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8"/>
          <p:cNvSpPr txBox="1">
            <a:spLocks noChangeArrowheads="1"/>
          </p:cNvSpPr>
          <p:nvPr/>
        </p:nvSpPr>
        <p:spPr bwMode="auto">
          <a:xfrm>
            <a:off x="1570491" y="298450"/>
            <a:ext cx="59373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E80000"/>
                </a:solidFill>
              </a:rPr>
              <a:t>Teoretické důvody proti skupinové</a:t>
            </a:r>
            <a:r>
              <a:rPr lang="en-US" b="0">
                <a:solidFill>
                  <a:srgbClr val="E80000"/>
                </a:solidFill>
              </a:rPr>
              <a:t> selekci</a:t>
            </a:r>
            <a:r>
              <a:rPr lang="cs-CZ" b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243" name="Text Box 32"/>
          <p:cNvSpPr txBox="1">
            <a:spLocks noChangeArrowheads="1"/>
          </p:cNvSpPr>
          <p:nvPr/>
        </p:nvSpPr>
        <p:spPr bwMode="auto">
          <a:xfrm>
            <a:off x="436563" y="1065893"/>
            <a:ext cx="7725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rgbClr val="E80000"/>
                </a:solidFill>
              </a:rPr>
              <a:t>altruismus</a:t>
            </a:r>
            <a:r>
              <a:rPr lang="en-US" dirty="0"/>
              <a:t> </a:t>
            </a:r>
            <a:r>
              <a:rPr lang="cs-CZ" b="0" dirty="0"/>
              <a:t>= chování zvyšující fitness příjemce a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          současně </a:t>
            </a:r>
            <a:r>
              <a:rPr lang="cs-CZ" b="0" dirty="0"/>
              <a:t>snižující </a:t>
            </a:r>
            <a:r>
              <a:rPr lang="cs-CZ" b="0" dirty="0" smtClean="0"/>
              <a:t>fitness </a:t>
            </a:r>
            <a:r>
              <a:rPr lang="cs-CZ" b="0" dirty="0"/>
              <a:t>dárce (donora)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717550" y="3303588"/>
            <a:ext cx="1327150" cy="1263650"/>
            <a:chOff x="533" y="1357"/>
            <a:chExt cx="836" cy="796"/>
          </a:xfrm>
        </p:grpSpPr>
        <p:sp>
          <p:nvSpPr>
            <p:cNvPr id="10287" name="Oval 31"/>
            <p:cNvSpPr>
              <a:spLocks noChangeAspect="1" noChangeArrowheads="1"/>
            </p:cNvSpPr>
            <p:nvPr/>
          </p:nvSpPr>
          <p:spPr bwMode="auto">
            <a:xfrm>
              <a:off x="533" y="1357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8" name="Text Box 33"/>
            <p:cNvSpPr txBox="1">
              <a:spLocks noChangeArrowheads="1"/>
            </p:cNvSpPr>
            <p:nvPr/>
          </p:nvSpPr>
          <p:spPr bwMode="auto">
            <a:xfrm>
              <a:off x="837" y="1384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9" name="Text Box 34"/>
            <p:cNvSpPr txBox="1">
              <a:spLocks noChangeArrowheads="1"/>
            </p:cNvSpPr>
            <p:nvPr/>
          </p:nvSpPr>
          <p:spPr bwMode="auto">
            <a:xfrm>
              <a:off x="938" y="15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0" name="Text Box 35"/>
            <p:cNvSpPr txBox="1">
              <a:spLocks noChangeArrowheads="1"/>
            </p:cNvSpPr>
            <p:nvPr/>
          </p:nvSpPr>
          <p:spPr bwMode="auto">
            <a:xfrm>
              <a:off x="777" y="170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1" name="Text Box 36"/>
            <p:cNvSpPr txBox="1">
              <a:spLocks noChangeArrowheads="1"/>
            </p:cNvSpPr>
            <p:nvPr/>
          </p:nvSpPr>
          <p:spPr bwMode="auto">
            <a:xfrm>
              <a:off x="1042" y="179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2" name="Text Box 37"/>
            <p:cNvSpPr txBox="1">
              <a:spLocks noChangeArrowheads="1"/>
            </p:cNvSpPr>
            <p:nvPr/>
          </p:nvSpPr>
          <p:spPr bwMode="auto">
            <a:xfrm>
              <a:off x="607" y="164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3" name="Text Box 38"/>
            <p:cNvSpPr txBox="1">
              <a:spLocks noChangeArrowheads="1"/>
            </p:cNvSpPr>
            <p:nvPr/>
          </p:nvSpPr>
          <p:spPr bwMode="auto">
            <a:xfrm>
              <a:off x="639" y="145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4" name="Text Box 39"/>
            <p:cNvSpPr txBox="1">
              <a:spLocks noChangeArrowheads="1"/>
            </p:cNvSpPr>
            <p:nvPr/>
          </p:nvSpPr>
          <p:spPr bwMode="auto">
            <a:xfrm>
              <a:off x="1109" y="165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5" name="Text Box 40"/>
            <p:cNvSpPr txBox="1">
              <a:spLocks noChangeArrowheads="1"/>
            </p:cNvSpPr>
            <p:nvPr/>
          </p:nvSpPr>
          <p:spPr bwMode="auto">
            <a:xfrm>
              <a:off x="1123" y="153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6" name="Text Box 41"/>
            <p:cNvSpPr txBox="1">
              <a:spLocks noChangeArrowheads="1"/>
            </p:cNvSpPr>
            <p:nvPr/>
          </p:nvSpPr>
          <p:spPr bwMode="auto">
            <a:xfrm>
              <a:off x="816" y="190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2819400" y="3251200"/>
            <a:ext cx="1327150" cy="1263650"/>
            <a:chOff x="1857" y="1324"/>
            <a:chExt cx="836" cy="796"/>
          </a:xfrm>
        </p:grpSpPr>
        <p:sp>
          <p:nvSpPr>
            <p:cNvPr id="10277" name="Oval 42"/>
            <p:cNvSpPr>
              <a:spLocks noChangeAspect="1" noChangeArrowheads="1"/>
            </p:cNvSpPr>
            <p:nvPr/>
          </p:nvSpPr>
          <p:spPr bwMode="auto">
            <a:xfrm>
              <a:off x="1857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Text Box 43"/>
            <p:cNvSpPr txBox="1">
              <a:spLocks noChangeArrowheads="1"/>
            </p:cNvSpPr>
            <p:nvPr/>
          </p:nvSpPr>
          <p:spPr bwMode="auto">
            <a:xfrm>
              <a:off x="2161" y="1351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79" name="Text Box 44"/>
            <p:cNvSpPr txBox="1">
              <a:spLocks noChangeArrowheads="1"/>
            </p:cNvSpPr>
            <p:nvPr/>
          </p:nvSpPr>
          <p:spPr bwMode="auto">
            <a:xfrm>
              <a:off x="2262" y="153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0" name="Text Box 45"/>
            <p:cNvSpPr txBox="1">
              <a:spLocks noChangeArrowheads="1"/>
            </p:cNvSpPr>
            <p:nvPr/>
          </p:nvSpPr>
          <p:spPr bwMode="auto">
            <a:xfrm>
              <a:off x="2101" y="167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1" name="Text Box 46"/>
            <p:cNvSpPr txBox="1">
              <a:spLocks noChangeArrowheads="1"/>
            </p:cNvSpPr>
            <p:nvPr/>
          </p:nvSpPr>
          <p:spPr bwMode="auto">
            <a:xfrm>
              <a:off x="2366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82" name="Text Box 47"/>
            <p:cNvSpPr txBox="1">
              <a:spLocks noChangeArrowheads="1"/>
            </p:cNvSpPr>
            <p:nvPr/>
          </p:nvSpPr>
          <p:spPr bwMode="auto">
            <a:xfrm>
              <a:off x="1931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3" name="Text Box 48"/>
            <p:cNvSpPr txBox="1">
              <a:spLocks noChangeArrowheads="1"/>
            </p:cNvSpPr>
            <p:nvPr/>
          </p:nvSpPr>
          <p:spPr bwMode="auto">
            <a:xfrm>
              <a:off x="1963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4" name="Text Box 49"/>
            <p:cNvSpPr txBox="1">
              <a:spLocks noChangeArrowheads="1"/>
            </p:cNvSpPr>
            <p:nvPr/>
          </p:nvSpPr>
          <p:spPr bwMode="auto">
            <a:xfrm>
              <a:off x="2433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5" name="Text Box 50"/>
            <p:cNvSpPr txBox="1">
              <a:spLocks noChangeArrowheads="1"/>
            </p:cNvSpPr>
            <p:nvPr/>
          </p:nvSpPr>
          <p:spPr bwMode="auto">
            <a:xfrm>
              <a:off x="2447" y="149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6" name="Text Box 51"/>
            <p:cNvSpPr txBox="1">
              <a:spLocks noChangeArrowheads="1"/>
            </p:cNvSpPr>
            <p:nvPr/>
          </p:nvSpPr>
          <p:spPr bwMode="auto">
            <a:xfrm>
              <a:off x="2140" y="18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7002463" y="3251200"/>
            <a:ext cx="1327150" cy="1263650"/>
            <a:chOff x="4492" y="1324"/>
            <a:chExt cx="836" cy="796"/>
          </a:xfrm>
        </p:grpSpPr>
        <p:sp>
          <p:nvSpPr>
            <p:cNvPr id="10267" name="Oval 52"/>
            <p:cNvSpPr>
              <a:spLocks noChangeAspect="1" noChangeArrowheads="1"/>
            </p:cNvSpPr>
            <p:nvPr/>
          </p:nvSpPr>
          <p:spPr bwMode="auto">
            <a:xfrm>
              <a:off x="4492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8" name="Text Box 53"/>
            <p:cNvSpPr txBox="1">
              <a:spLocks noChangeArrowheads="1"/>
            </p:cNvSpPr>
            <p:nvPr/>
          </p:nvSpPr>
          <p:spPr bwMode="auto">
            <a:xfrm>
              <a:off x="4866" y="138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9" name="Text Box 54"/>
            <p:cNvSpPr txBox="1">
              <a:spLocks noChangeArrowheads="1"/>
            </p:cNvSpPr>
            <p:nvPr/>
          </p:nvSpPr>
          <p:spPr bwMode="auto">
            <a:xfrm>
              <a:off x="4856" y="162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0" name="Text Box 55"/>
            <p:cNvSpPr txBox="1">
              <a:spLocks noChangeArrowheads="1"/>
            </p:cNvSpPr>
            <p:nvPr/>
          </p:nvSpPr>
          <p:spPr bwMode="auto">
            <a:xfrm>
              <a:off x="4661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1" name="Text Box 56"/>
            <p:cNvSpPr txBox="1">
              <a:spLocks noChangeArrowheads="1"/>
            </p:cNvSpPr>
            <p:nvPr/>
          </p:nvSpPr>
          <p:spPr bwMode="auto">
            <a:xfrm>
              <a:off x="4959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2" name="Text Box 57"/>
            <p:cNvSpPr txBox="1">
              <a:spLocks noChangeArrowheads="1"/>
            </p:cNvSpPr>
            <p:nvPr/>
          </p:nvSpPr>
          <p:spPr bwMode="auto">
            <a:xfrm>
              <a:off x="4560" y="161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3" name="Text Box 58"/>
            <p:cNvSpPr txBox="1">
              <a:spLocks noChangeArrowheads="1"/>
            </p:cNvSpPr>
            <p:nvPr/>
          </p:nvSpPr>
          <p:spPr bwMode="auto">
            <a:xfrm>
              <a:off x="4685" y="143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4" name="Text Box 59"/>
            <p:cNvSpPr txBox="1">
              <a:spLocks noChangeArrowheads="1"/>
            </p:cNvSpPr>
            <p:nvPr/>
          </p:nvSpPr>
          <p:spPr bwMode="auto">
            <a:xfrm>
              <a:off x="5062" y="1623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5" name="Text Box 60"/>
            <p:cNvSpPr txBox="1">
              <a:spLocks noChangeArrowheads="1"/>
            </p:cNvSpPr>
            <p:nvPr/>
          </p:nvSpPr>
          <p:spPr bwMode="auto">
            <a:xfrm>
              <a:off x="5076" y="1497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6" name="Text Box 61"/>
            <p:cNvSpPr txBox="1">
              <a:spLocks noChangeArrowheads="1"/>
            </p:cNvSpPr>
            <p:nvPr/>
          </p:nvSpPr>
          <p:spPr bwMode="auto">
            <a:xfrm>
              <a:off x="4769" y="187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</p:grp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4846639" y="3251201"/>
            <a:ext cx="1327150" cy="1263650"/>
            <a:chOff x="3134" y="1324"/>
            <a:chExt cx="836" cy="796"/>
          </a:xfrm>
        </p:grpSpPr>
        <p:sp>
          <p:nvSpPr>
            <p:cNvPr id="10257" name="Oval 62"/>
            <p:cNvSpPr>
              <a:spLocks noChangeAspect="1" noChangeArrowheads="1"/>
            </p:cNvSpPr>
            <p:nvPr/>
          </p:nvSpPr>
          <p:spPr bwMode="auto">
            <a:xfrm>
              <a:off x="3134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Text Box 63"/>
            <p:cNvSpPr txBox="1">
              <a:spLocks noChangeArrowheads="1"/>
            </p:cNvSpPr>
            <p:nvPr/>
          </p:nvSpPr>
          <p:spPr bwMode="auto">
            <a:xfrm>
              <a:off x="3438" y="135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59" name="Text Box 64"/>
            <p:cNvSpPr txBox="1">
              <a:spLocks noChangeArrowheads="1"/>
            </p:cNvSpPr>
            <p:nvPr/>
          </p:nvSpPr>
          <p:spPr bwMode="auto">
            <a:xfrm>
              <a:off x="3278" y="178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0" name="Text Box 65"/>
            <p:cNvSpPr txBox="1">
              <a:spLocks noChangeArrowheads="1"/>
            </p:cNvSpPr>
            <p:nvPr/>
          </p:nvSpPr>
          <p:spPr bwMode="auto">
            <a:xfrm>
              <a:off x="3447" y="164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1" name="Text Box 66"/>
            <p:cNvSpPr txBox="1">
              <a:spLocks noChangeArrowheads="1"/>
            </p:cNvSpPr>
            <p:nvPr/>
          </p:nvSpPr>
          <p:spPr bwMode="auto">
            <a:xfrm>
              <a:off x="3643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2" name="Text Box 67"/>
            <p:cNvSpPr txBox="1">
              <a:spLocks noChangeArrowheads="1"/>
            </p:cNvSpPr>
            <p:nvPr/>
          </p:nvSpPr>
          <p:spPr bwMode="auto">
            <a:xfrm>
              <a:off x="3208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3" name="Text Box 68"/>
            <p:cNvSpPr txBox="1">
              <a:spLocks noChangeArrowheads="1"/>
            </p:cNvSpPr>
            <p:nvPr/>
          </p:nvSpPr>
          <p:spPr bwMode="auto">
            <a:xfrm>
              <a:off x="3240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4" name="Text Box 69"/>
            <p:cNvSpPr txBox="1">
              <a:spLocks noChangeArrowheads="1"/>
            </p:cNvSpPr>
            <p:nvPr/>
          </p:nvSpPr>
          <p:spPr bwMode="auto">
            <a:xfrm>
              <a:off x="3710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5" name="Text Box 70"/>
            <p:cNvSpPr txBox="1">
              <a:spLocks noChangeArrowheads="1"/>
            </p:cNvSpPr>
            <p:nvPr/>
          </p:nvSpPr>
          <p:spPr bwMode="auto">
            <a:xfrm>
              <a:off x="3607" y="147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6" name="Text Box 71"/>
            <p:cNvSpPr txBox="1">
              <a:spLocks noChangeArrowheads="1"/>
            </p:cNvSpPr>
            <p:nvPr/>
          </p:nvSpPr>
          <p:spPr bwMode="auto">
            <a:xfrm>
              <a:off x="3486" y="183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sp>
        <p:nvSpPr>
          <p:cNvPr id="119880" name="Line 72"/>
          <p:cNvSpPr>
            <a:spLocks noChangeShapeType="1"/>
          </p:cNvSpPr>
          <p:nvPr/>
        </p:nvSpPr>
        <p:spPr bwMode="auto">
          <a:xfrm>
            <a:off x="21336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1" name="Line 73"/>
          <p:cNvSpPr>
            <a:spLocks noChangeShapeType="1"/>
          </p:cNvSpPr>
          <p:nvPr/>
        </p:nvSpPr>
        <p:spPr bwMode="auto">
          <a:xfrm>
            <a:off x="4206875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2" name="Line 74"/>
          <p:cNvSpPr>
            <a:spLocks noChangeShapeType="1"/>
          </p:cNvSpPr>
          <p:nvPr/>
        </p:nvSpPr>
        <p:spPr bwMode="auto">
          <a:xfrm>
            <a:off x="63119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3" name="AutoShape 75"/>
          <p:cNvSpPr>
            <a:spLocks noChangeArrowheads="1"/>
          </p:cNvSpPr>
          <p:nvPr/>
        </p:nvSpPr>
        <p:spPr bwMode="auto">
          <a:xfrm>
            <a:off x="2438400" y="5053012"/>
            <a:ext cx="1201738" cy="651101"/>
          </a:xfrm>
          <a:prstGeom prst="wedgeRectCallout">
            <a:avLst>
              <a:gd name="adj1" fmla="val 59432"/>
              <a:gd name="adj2" fmla="val -18533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infiltrace sobce</a:t>
            </a:r>
          </a:p>
        </p:txBody>
      </p:sp>
      <p:sp>
        <p:nvSpPr>
          <p:cNvPr id="119889" name="AutoShape 81"/>
          <p:cNvSpPr>
            <a:spLocks noChangeArrowheads="1"/>
          </p:cNvSpPr>
          <p:nvPr/>
        </p:nvSpPr>
        <p:spPr bwMode="auto">
          <a:xfrm>
            <a:off x="5594124" y="2198914"/>
            <a:ext cx="1884362" cy="732292"/>
          </a:xfrm>
          <a:prstGeom prst="wedgeRectCallout">
            <a:avLst>
              <a:gd name="adj1" fmla="val -50880"/>
              <a:gd name="adj2" fmla="val 1115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šíření „sobecké“ alely v populaci</a:t>
            </a:r>
          </a:p>
        </p:txBody>
      </p:sp>
      <p:sp>
        <p:nvSpPr>
          <p:cNvPr id="119890" name="AutoShape 82"/>
          <p:cNvSpPr>
            <a:spLocks noChangeArrowheads="1"/>
          </p:cNvSpPr>
          <p:nvPr/>
        </p:nvSpPr>
        <p:spPr bwMode="auto">
          <a:xfrm>
            <a:off x="1674813" y="2133600"/>
            <a:ext cx="2309358" cy="815975"/>
          </a:xfrm>
          <a:prstGeom prst="wedgeRectCallout">
            <a:avLst>
              <a:gd name="adj1" fmla="val -53898"/>
              <a:gd name="adj2" fmla="val 130903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Wynne</a:t>
            </a:r>
            <a:r>
              <a:rPr lang="cs-CZ" sz="1600" b="0" dirty="0"/>
              <a:t>-</a:t>
            </a:r>
            <a:r>
              <a:rPr lang="cs-CZ" sz="1600" b="0" dirty="0" err="1"/>
              <a:t>Edwardsova</a:t>
            </a:r>
            <a:r>
              <a:rPr lang="cs-CZ" sz="1600" b="0" dirty="0"/>
              <a:t> populace altruistů</a:t>
            </a:r>
          </a:p>
        </p:txBody>
      </p:sp>
      <p:sp>
        <p:nvSpPr>
          <p:cNvPr id="119891" name="AutoShape 83"/>
          <p:cNvSpPr>
            <a:spLocks noChangeArrowheads="1"/>
          </p:cNvSpPr>
          <p:nvPr/>
        </p:nvSpPr>
        <p:spPr bwMode="auto">
          <a:xfrm>
            <a:off x="6218238" y="4973638"/>
            <a:ext cx="1771876" cy="730476"/>
          </a:xfrm>
          <a:prstGeom prst="wedgeRectCallout">
            <a:avLst>
              <a:gd name="adj1" fmla="val 39727"/>
              <a:gd name="adj2" fmla="val -15000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fixace „sobecké“ alely</a:t>
            </a:r>
          </a:p>
        </p:txBody>
      </p:sp>
      <p:pic>
        <p:nvPicPr>
          <p:cNvPr id="58" name="Picture 4" descr="lemmin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5113" y="4611688"/>
            <a:ext cx="1712912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61" name="Přímá spojovací šipka 60"/>
          <p:cNvCxnSpPr>
            <a:cxnSpLocks noChangeShapeType="1"/>
          </p:cNvCxnSpPr>
          <p:nvPr/>
        </p:nvCxnSpPr>
        <p:spPr bwMode="auto">
          <a:xfrm rot="10800000">
            <a:off x="3894138" y="4173538"/>
            <a:ext cx="1506537" cy="1076325"/>
          </a:xfrm>
          <a:prstGeom prst="straightConnector1">
            <a:avLst/>
          </a:prstGeom>
          <a:noFill/>
          <a:ln w="57150" algn="ctr">
            <a:solidFill>
              <a:srgbClr val="E6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80" grpId="0" animBg="1"/>
      <p:bldP spid="119881" grpId="0" animBg="1"/>
      <p:bldP spid="119882" grpId="0" animBg="1"/>
      <p:bldP spid="119883" grpId="0" animBg="1"/>
      <p:bldP spid="119889" grpId="0" animBg="1"/>
      <p:bldP spid="119890" grpId="0" animBg="1"/>
      <p:bldP spid="1198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36563" y="4581525"/>
            <a:ext cx="823174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 smtClean="0"/>
              <a:t>Nízká </a:t>
            </a:r>
            <a:r>
              <a:rPr lang="cs-CZ" sz="2000" b="0" dirty="0" err="1"/>
              <a:t>heritabilita</a:t>
            </a:r>
            <a:r>
              <a:rPr lang="cs-CZ" sz="2000" b="0" dirty="0"/>
              <a:t> skupiny ve srovnání s </a:t>
            </a:r>
            <a:r>
              <a:rPr lang="cs-CZ" sz="2000" b="0" dirty="0" err="1"/>
              <a:t>heritabilitou</a:t>
            </a:r>
            <a:r>
              <a:rPr lang="cs-CZ" sz="2000" b="0" dirty="0"/>
              <a:t> jedinců </a:t>
            </a:r>
            <a:r>
              <a:rPr lang="cs-CZ" sz="2000" b="0" dirty="0" smtClean="0"/>
              <a:t>a </a:t>
            </a:r>
            <a:r>
              <a:rPr lang="cs-CZ" sz="2000" b="0" dirty="0" smtClean="0"/>
              <a:t>krátký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generační </a:t>
            </a:r>
            <a:r>
              <a:rPr lang="cs-CZ" sz="2000" b="0" dirty="0"/>
              <a:t>čas jedince ve srovnání se skupinou </a:t>
            </a:r>
            <a:r>
              <a:rPr lang="cs-CZ" sz="2000" b="0" dirty="0" smtClean="0">
                <a:sym typeface="Symbol" pitchFamily="18" charset="2"/>
              </a:rPr>
              <a:t> </a:t>
            </a:r>
            <a:r>
              <a:rPr lang="cs-CZ" sz="2000" b="0" dirty="0">
                <a:sym typeface="Symbol" pitchFamily="18" charset="2"/>
              </a:rPr>
              <a:t>změny na úrovni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individuí </a:t>
            </a:r>
            <a:r>
              <a:rPr lang="cs-CZ" sz="2000" b="0" dirty="0" smtClean="0">
                <a:sym typeface="Symbol" pitchFamily="18" charset="2"/>
              </a:rPr>
              <a:t>mnohem </a:t>
            </a:r>
            <a:r>
              <a:rPr lang="cs-CZ" sz="2000" b="0" dirty="0">
                <a:sym typeface="Symbol" pitchFamily="18" charset="2"/>
              </a:rPr>
              <a:t>rychlejší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 infiltrace sobeckých jedinců, zánik altruistické populace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268" name="Picture 4" descr="skenovat0002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3880" t="13014" r="3209" b="8742"/>
          <a:stretch>
            <a:fillRect/>
          </a:stretch>
        </p:blipFill>
        <p:spPr bwMode="auto">
          <a:xfrm>
            <a:off x="1116921" y="446314"/>
            <a:ext cx="6818766" cy="364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4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7212975" y="816429"/>
            <a:ext cx="1528936" cy="115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436563" y="1079047"/>
            <a:ext cx="5439310" cy="305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rychlé střídání extinkce a nového vzniku </a:t>
            </a:r>
            <a:r>
              <a:rPr lang="cs-CZ" sz="2000" b="0" dirty="0" smtClean="0"/>
              <a:t>démů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Př</a:t>
            </a:r>
            <a:r>
              <a:rPr lang="cs-CZ" sz="2000" b="0" dirty="0"/>
              <a:t>.: </a:t>
            </a:r>
            <a:r>
              <a:rPr lang="cs-CZ" sz="2000" b="0" dirty="0" err="1" smtClean="0"/>
              <a:t>fíkovnice</a:t>
            </a:r>
            <a:r>
              <a:rPr lang="cs-CZ" sz="2000" b="0" dirty="0" smtClean="0"/>
              <a:t> čeledi </a:t>
            </a:r>
            <a:r>
              <a:rPr lang="cs-CZ" sz="2000" b="0" dirty="0" err="1"/>
              <a:t>Agaonidae</a:t>
            </a:r>
            <a:r>
              <a:rPr lang="cs-CZ" sz="2000" b="0" dirty="0"/>
              <a:t> („fíkové vosy“)</a:t>
            </a:r>
            <a:r>
              <a:rPr lang="cs-CZ" sz="1800" b="0" dirty="0"/>
              <a:t/>
            </a:r>
            <a:br>
              <a:rPr lang="cs-CZ" sz="1800" b="0" dirty="0"/>
            </a:br>
            <a:endParaRPr lang="cs-CZ" sz="2000" b="0" dirty="0"/>
          </a:p>
          <a:p>
            <a:r>
              <a:rPr lang="cs-CZ" sz="2000" b="0" dirty="0"/>
              <a:t>prakticky nulová migrace:</a:t>
            </a:r>
            <a:br>
              <a:rPr lang="cs-CZ" sz="2000" b="0" dirty="0"/>
            </a:br>
            <a:r>
              <a:rPr lang="cs-CZ" sz="1600" b="0" dirty="0"/>
              <a:t>   </a:t>
            </a:r>
            <a:br>
              <a:rPr lang="cs-CZ" sz="1600" b="0" dirty="0"/>
            </a:br>
            <a:r>
              <a:rPr lang="cs-CZ" sz="1600" b="0" dirty="0"/>
              <a:t>   </a:t>
            </a:r>
            <a:r>
              <a:rPr lang="cs-CZ" sz="2000" b="0" i="1" dirty="0"/>
              <a:t>c</a:t>
            </a:r>
            <a:r>
              <a:rPr lang="cs-CZ" sz="2000" b="0" dirty="0"/>
              <a:t> … ztráta jedince (</a:t>
            </a:r>
            <a:r>
              <a:rPr lang="cs-CZ" sz="2000" b="0" i="1" dirty="0" err="1"/>
              <a:t>cost</a:t>
            </a:r>
            <a:r>
              <a:rPr lang="cs-CZ" sz="2000" b="0" dirty="0"/>
              <a:t>) </a:t>
            </a:r>
            <a:br>
              <a:rPr lang="cs-CZ" sz="2000" b="0" dirty="0"/>
            </a:br>
            <a:r>
              <a:rPr lang="cs-CZ" sz="2000" b="0" dirty="0"/>
              <a:t>   </a:t>
            </a:r>
            <a:r>
              <a:rPr lang="en-US" sz="2000" b="0" dirty="0"/>
              <a:t>(</a:t>
            </a:r>
            <a:r>
              <a:rPr lang="en-US" sz="2000" b="0" i="1" dirty="0"/>
              <a:t>b – c</a:t>
            </a:r>
            <a:r>
              <a:rPr lang="en-US" sz="2000" b="0" dirty="0"/>
              <a:t>) … </a:t>
            </a:r>
            <a:r>
              <a:rPr lang="en-US" sz="2000" b="0" dirty="0" err="1"/>
              <a:t>prosp</a:t>
            </a:r>
            <a:r>
              <a:rPr lang="cs-CZ" sz="2000" b="0" dirty="0"/>
              <a:t>ě</a:t>
            </a:r>
            <a:r>
              <a:rPr lang="en-US" sz="2000" b="0" dirty="0" err="1"/>
              <a:t>ch</a:t>
            </a:r>
            <a:r>
              <a:rPr lang="en-US" sz="2000" b="0" dirty="0"/>
              <a:t> </a:t>
            </a:r>
            <a:r>
              <a:rPr lang="en-US" sz="2000" b="0" dirty="0" err="1"/>
              <a:t>skupiny</a:t>
            </a:r>
            <a:r>
              <a:rPr lang="cs-CZ" sz="2000" b="0" dirty="0"/>
              <a:t> (</a:t>
            </a:r>
            <a:r>
              <a:rPr lang="cs-CZ" sz="2000" b="0" i="1" dirty="0" err="1"/>
              <a:t>benefit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 smtClean="0"/>
              <a:t>ostrovní </a:t>
            </a:r>
            <a:r>
              <a:rPr lang="cs-CZ" sz="2000" b="0" dirty="0"/>
              <a:t>model:</a:t>
            </a:r>
          </a:p>
        </p:txBody>
      </p:sp>
      <p:graphicFrame>
        <p:nvGraphicFramePr>
          <p:cNvPr id="184332" name="Object 2"/>
          <p:cNvGraphicFramePr>
            <a:graphicFrameLocks noChangeAspect="1"/>
          </p:cNvGraphicFramePr>
          <p:nvPr/>
        </p:nvGraphicFramePr>
        <p:xfrm>
          <a:off x="2343602" y="3772127"/>
          <a:ext cx="2903375" cy="952273"/>
        </p:xfrm>
        <a:graphic>
          <a:graphicData uri="http://schemas.openxmlformats.org/presentationml/2006/ole">
            <p:oleObj spid="_x0000_s2050" name="Rovnice" r:id="rId5" imgW="799920" imgH="393480" progId="Equation.3">
              <p:embed/>
            </p:oleObj>
          </a:graphicData>
        </a:graphic>
      </p:graphicFrame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2039485" y="298450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Podmínky pro skupinovou</a:t>
            </a:r>
            <a:r>
              <a:rPr lang="en-US" b="0" dirty="0">
                <a:solidFill>
                  <a:srgbClr val="E80000"/>
                </a:solidFill>
              </a:rPr>
              <a:t> </a:t>
            </a:r>
            <a:r>
              <a:rPr lang="en-US" b="0" dirty="0" err="1">
                <a:solidFill>
                  <a:srgbClr val="E80000"/>
                </a:solidFill>
              </a:rPr>
              <a:t>selekci</a:t>
            </a:r>
            <a:r>
              <a:rPr lang="cs-CZ" b="0" dirty="0">
                <a:solidFill>
                  <a:srgbClr val="E80000"/>
                </a:solidFill>
              </a:rPr>
              <a:t>:</a:t>
            </a:r>
          </a:p>
        </p:txBody>
      </p:sp>
      <p:pic>
        <p:nvPicPr>
          <p:cNvPr id="2055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1100" y="2069421"/>
            <a:ext cx="3921386" cy="227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436563" y="5060496"/>
            <a:ext cx="8350043" cy="116955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Závěr: selekce mezi démy (skupinová) bude silnější než selekce uvnitř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solidFill>
                  <a:srgbClr val="E80000"/>
                </a:solidFill>
              </a:rPr>
              <a:t>	démů </a:t>
            </a:r>
            <a:r>
              <a:rPr lang="cs-CZ" sz="2000" b="0" dirty="0">
                <a:solidFill>
                  <a:srgbClr val="E80000"/>
                </a:solidFill>
              </a:rPr>
              <a:t>(individuální) pouze je-li prospěch skupiny v porovnání se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solidFill>
                  <a:srgbClr val="E80000"/>
                </a:solidFill>
              </a:rPr>
              <a:t>	ztrátou </a:t>
            </a:r>
            <a:r>
              <a:rPr lang="cs-CZ" sz="2000" b="0" dirty="0">
                <a:solidFill>
                  <a:srgbClr val="E80000"/>
                </a:solidFill>
              </a:rPr>
              <a:t>jedince vyšší než průměrný počet migrantů v každé generaci.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Wade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10734" y="1161828"/>
            <a:ext cx="8174037" cy="448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81501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olidFill>
                  <a:srgbClr val="003399"/>
                </a:solidFill>
              </a:rPr>
              <a:t>Michael </a:t>
            </a:r>
            <a:r>
              <a:rPr lang="cs-CZ" sz="2000" b="0" dirty="0" err="1">
                <a:solidFill>
                  <a:srgbClr val="003399"/>
                </a:solidFill>
              </a:rPr>
              <a:t>Wade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/>
              <a:t>(1977):</a:t>
            </a:r>
            <a:r>
              <a:rPr lang="cs-CZ" sz="2000" b="0" dirty="0">
                <a:solidFill>
                  <a:srgbClr val="0033CC"/>
                </a:solidFill>
              </a:rPr>
              <a:t> </a:t>
            </a:r>
            <a:r>
              <a:rPr lang="cs-CZ" sz="2000" b="0" dirty="0" smtClean="0"/>
              <a:t>experiment </a:t>
            </a:r>
            <a:r>
              <a:rPr lang="cs-CZ" sz="2000" b="0" dirty="0"/>
              <a:t>se skupinovou selekcí u potemníka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moučného (</a:t>
            </a: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r>
              <a:rPr lang="cs-CZ" sz="1800" b="0" dirty="0"/>
              <a:t>)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436563" y="5916839"/>
            <a:ext cx="798808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sym typeface="Symbol" pitchFamily="18" charset="2"/>
              </a:rPr>
              <a:t>V 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přírodě však role skupinové selekce zřejmě minimální</a:t>
            </a:r>
            <a:endParaRPr lang="cs-CZ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1977590" y="298450"/>
            <a:ext cx="505388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PŘÍBUZENSKÁ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kin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0" name="Picture 6" descr="http://www.voxeurop.eu/files/Bertrams-greece.jpg"/>
          <p:cNvPicPr>
            <a:picLocks noChangeAspect="1" noChangeArrowheads="1"/>
          </p:cNvPicPr>
          <p:nvPr/>
        </p:nvPicPr>
        <p:blipFill>
          <a:blip r:embed="rId3"/>
          <a:srcRect l="4668" t="5112" r="8058" b="5759"/>
          <a:stretch>
            <a:fillRect/>
          </a:stretch>
        </p:blipFill>
        <p:spPr bwMode="auto">
          <a:xfrm>
            <a:off x="5812973" y="3341914"/>
            <a:ext cx="3156856" cy="31236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0" name="Picture 2" descr="http://kgov.com/files/images/science/JBS-Haldane-RS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7049" y="1329932"/>
            <a:ext cx="2165123" cy="2933898"/>
          </a:xfrm>
          <a:prstGeom prst="rect">
            <a:avLst/>
          </a:prstGeom>
          <a:noFill/>
        </p:spPr>
      </p:pic>
      <p:sp>
        <p:nvSpPr>
          <p:cNvPr id="12" name="Obláček 11"/>
          <p:cNvSpPr/>
          <p:nvPr/>
        </p:nvSpPr>
        <p:spPr bwMode="auto">
          <a:xfrm>
            <a:off x="3407229" y="1393371"/>
            <a:ext cx="4082143" cy="1883229"/>
          </a:xfrm>
          <a:prstGeom prst="cloudCallout">
            <a:avLst>
              <a:gd name="adj1" fmla="val -70166"/>
              <a:gd name="adj2" fmla="val -5130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Kdybych z řeky zachránil své dva bratry, jako bych zachránil sám sebe!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32772" name="Picture 4" descr="http://flexpeditions.com/wp-content/uploads/2013/03/WWR-rescue-jum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350884"/>
            <a:ext cx="5442857" cy="226785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6229" y="451076"/>
            <a:ext cx="2129744" cy="14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6551794" cy="290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William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Hamilton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(1964</a:t>
            </a:r>
            <a:r>
              <a:rPr lang="cs-CZ" b="0" dirty="0" smtClean="0">
                <a:sym typeface="Symbol" pitchFamily="18" charset="2"/>
              </a:rPr>
              <a:t>):</a:t>
            </a:r>
            <a:r>
              <a:rPr lang="cs-CZ" sz="2000" dirty="0">
                <a:solidFill>
                  <a:srgbClr val="0033CC"/>
                </a:solidFill>
                <a:sym typeface="Symbol" pitchFamily="18" charset="2"/>
              </a:rPr>
              <a:t/>
            </a:r>
            <a:br>
              <a:rPr lang="cs-CZ" sz="2000" dirty="0">
                <a:solidFill>
                  <a:srgbClr val="0033CC"/>
                </a:solidFill>
                <a:sym typeface="Symbol" pitchFamily="18" charset="2"/>
              </a:rPr>
            </a:br>
            <a:endParaRPr lang="cs-CZ" sz="1800" dirty="0">
              <a:solidFill>
                <a:srgbClr val="0033CC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blanokřídlý hmyz: </a:t>
            </a:r>
            <a:r>
              <a:rPr lang="cs-CZ" sz="2000" b="0" dirty="0" err="1">
                <a:sym typeface="Symbol" pitchFamily="18" charset="2"/>
              </a:rPr>
              <a:t>haplo</a:t>
            </a:r>
            <a:r>
              <a:rPr lang="cs-CZ" sz="2000" b="0" dirty="0">
                <a:sym typeface="Symbol" pitchFamily="18" charset="2"/>
              </a:rPr>
              <a:t>-diploidní systém určení pohlaví: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samice 2</a:t>
            </a:r>
            <a:r>
              <a:rPr lang="cs-CZ" sz="2000" b="0" i="1" dirty="0">
                <a:sym typeface="Symbol" pitchFamily="18" charset="2"/>
              </a:rPr>
              <a:t>N</a:t>
            </a:r>
            <a:r>
              <a:rPr lang="cs-CZ" sz="2000" b="0" dirty="0">
                <a:sym typeface="Symbol" pitchFamily="18" charset="2"/>
              </a:rPr>
              <a:t>, samci </a:t>
            </a:r>
            <a:r>
              <a:rPr lang="cs-CZ" sz="2000" b="0" i="1" dirty="0">
                <a:sym typeface="Symbol" pitchFamily="18" charset="2"/>
              </a:rPr>
              <a:t>N</a:t>
            </a: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  </a:t>
            </a:r>
            <a:r>
              <a:rPr lang="cs-CZ" sz="2000" b="0" dirty="0">
                <a:sym typeface="Symbol" pitchFamily="18" charset="2"/>
              </a:rPr>
              <a:t> příbuznost: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</a:t>
            </a:r>
            <a:r>
              <a:rPr lang="cs-CZ" sz="2000" b="0" dirty="0" err="1">
                <a:sym typeface="Symbol" pitchFamily="18" charset="2"/>
              </a:rPr>
              <a:t>dělnice</a:t>
            </a:r>
            <a:r>
              <a:rPr lang="cs-CZ" sz="2000" b="0" dirty="0">
                <a:sym typeface="Symbol" pitchFamily="18" charset="2"/>
              </a:rPr>
              <a:t> = ¾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královna – potomci = ½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trubci = ¼ </a:t>
            </a:r>
            <a:endParaRPr lang="cs-CZ" sz="2000" b="0" dirty="0">
              <a:solidFill>
                <a:srgbClr val="E80000"/>
              </a:solidFill>
            </a:endParaRPr>
          </a:p>
        </p:txBody>
      </p:sp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4"/>
          <a:srcRect l="10692" r="5080" b="7460"/>
          <a:stretch>
            <a:fillRect/>
          </a:stretch>
        </p:blipFill>
        <p:spPr bwMode="auto">
          <a:xfrm>
            <a:off x="3966710" y="1567542"/>
            <a:ext cx="2423204" cy="191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5"/>
          <a:srcRect l="19514" t="3973" r="21515" b="12048"/>
          <a:stretch>
            <a:fillRect/>
          </a:stretch>
        </p:blipFill>
        <p:spPr bwMode="auto">
          <a:xfrm>
            <a:off x="1710191" y="3204271"/>
            <a:ext cx="2049258" cy="182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9658" y="2681941"/>
            <a:ext cx="2368205" cy="19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6563" y="5305879"/>
            <a:ext cx="6729727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 smtClean="0">
                <a:solidFill>
                  <a:srgbClr val="E80000"/>
                </a:solidFill>
                <a:sym typeface="Symbol" pitchFamily="18" charset="2"/>
              </a:rPr>
              <a:t>i</a:t>
            </a:r>
            <a:r>
              <a:rPr lang="cs-CZ" b="0" dirty="0" err="1">
                <a:solidFill>
                  <a:srgbClr val="E80000"/>
                </a:solidFill>
                <a:sym typeface="Symbol" pitchFamily="18" charset="2"/>
              </a:rPr>
              <a:t>nkluzivní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 fitness </a:t>
            </a:r>
            <a:r>
              <a:rPr lang="cs-CZ" sz="2000" b="0" dirty="0">
                <a:sym typeface="Symbol" pitchFamily="18" charset="2"/>
              </a:rPr>
              <a:t>= </a:t>
            </a:r>
            <a:r>
              <a:rPr lang="cs-CZ" sz="2000" b="0" dirty="0" err="1">
                <a:sym typeface="Symbol" pitchFamily="18" charset="2"/>
              </a:rPr>
              <a:t>fitness</a:t>
            </a:r>
            <a:r>
              <a:rPr lang="cs-CZ" sz="2000" b="0" dirty="0">
                <a:sym typeface="Symbol" pitchFamily="18" charset="2"/>
              </a:rPr>
              <a:t> jedince a jeho příbuzných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altruismus </a:t>
            </a:r>
            <a:r>
              <a:rPr lang="cs-CZ" sz="2000" b="0" dirty="0"/>
              <a:t>mezi příbuznými =</a:t>
            </a:r>
            <a:r>
              <a:rPr lang="cs-CZ" sz="2000" dirty="0"/>
              <a:t> </a:t>
            </a:r>
            <a:r>
              <a:rPr lang="cs-CZ" b="0" dirty="0">
                <a:solidFill>
                  <a:srgbClr val="E80000"/>
                </a:solidFill>
              </a:rPr>
              <a:t>příbuzenský altruismus</a:t>
            </a:r>
            <a:endParaRPr lang="cs-CZ" sz="20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upload.wikimedia.org/wikipedia/commons/thumb/3/3f/Coefficient_of_relatedness.png/1024px-Coefficient_of_relatednes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2958129"/>
            <a:ext cx="4288970" cy="3677456"/>
          </a:xfrm>
          <a:prstGeom prst="rect">
            <a:avLst/>
          </a:prstGeom>
          <a:noFill/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4929796" y="892623"/>
          <a:ext cx="4007376" cy="5702264"/>
        </p:xfrm>
        <a:graphic>
          <a:graphicData uri="http://schemas.openxmlformats.org/drawingml/2006/table">
            <a:tbl>
              <a:tblPr/>
              <a:tblGrid>
                <a:gridCol w="861405"/>
                <a:gridCol w="1810179"/>
                <a:gridCol w="1335792"/>
              </a:tblGrid>
              <a:tr h="356821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Degree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of</a:t>
                      </a:r>
                      <a:r>
                        <a:rPr lang="cs-CZ" sz="1100" dirty="0"/>
                        <a:t/>
                      </a:r>
                      <a:br>
                        <a:rPr lang="cs-CZ" sz="1100" dirty="0"/>
                      </a:br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/>
                        <a:t>Coefficient of</a:t>
                      </a:r>
                      <a:br>
                        <a:rPr lang="cs-CZ" sz="1100"/>
                      </a:br>
                      <a:r>
                        <a:rPr lang="cs-CZ" sz="1100"/>
                        <a:t>relationship (r)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 dirty="0" smtClean="0"/>
                        <a:t>0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err="1"/>
                        <a:t>identical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twins</a:t>
                      </a:r>
                      <a:r>
                        <a:rPr lang="cs-CZ" sz="1100" dirty="0"/>
                        <a:t>; </a:t>
                      </a:r>
                      <a:r>
                        <a:rPr lang="cs-CZ" sz="1100" dirty="0" err="1"/>
                        <a:t>clones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100%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[4]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parent-offspring</a:t>
                      </a:r>
                      <a:r>
                        <a:rPr lang="cs-CZ" sz="1100" b="0" i="0" u="none" strike="noStrike" baseline="30000">
                          <a:solidFill>
                            <a:srgbClr val="0B0080"/>
                          </a:solidFill>
                          <a:hlinkClick r:id="rId3"/>
                        </a:rPr>
                        <a:t>[5]</a:t>
                      </a:r>
                      <a:endParaRPr lang="cs-CZ" sz="110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−1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full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3/4 siblings or sibling-cousins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37.5%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grandparent-grandchild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aunt/uncle-nephew/niece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(2⋅2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56821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great grandparent-great 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quadruple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(8⋅2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triple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9.38% (6⋅2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half-first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5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 once removed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smtClean="0"/>
                        <a:t>6.25% (2⋅2</a:t>
                      </a:r>
                      <a:r>
                        <a:rPr lang="cs-CZ" sz="1100" baseline="30000" dirty="0" smtClean="0"/>
                        <a:t>−5</a:t>
                      </a:r>
                      <a:r>
                        <a:rPr lang="cs-CZ" sz="1100" dirty="0" smtClean="0"/>
                        <a:t>)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(4⋅2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3.13% (2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8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third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0.78% (2⋅2</a:t>
                      </a:r>
                      <a:r>
                        <a:rPr lang="cs-CZ" sz="1100" baseline="30000" dirty="0"/>
                        <a:t>−8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fourth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0.20% (2⋅2</a:t>
                      </a:r>
                      <a:r>
                        <a:rPr lang="cs-CZ" sz="1100" baseline="30000" dirty="0"/>
                        <a:t>−10</a:t>
                      </a:r>
                      <a:r>
                        <a:rPr lang="cs-CZ" sz="1100" dirty="0"/>
                        <a:t>)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[6]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49" name="Picture 5" descr="Soubor:Koeficientpribuzno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6804" y="298450"/>
            <a:ext cx="2783568" cy="24811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464629" y="298450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/>
              <a:t>koeficient příbuznosti: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094059" y="2836863"/>
          <a:ext cx="1807483" cy="1249971"/>
        </p:xfrm>
        <a:graphic>
          <a:graphicData uri="http://schemas.openxmlformats.org/presentationml/2006/ole">
            <p:oleObj spid="_x0000_s3074" name="Rovnice" r:id="rId4" imgW="533160" imgH="368280" progId="Equation.3">
              <p:embed/>
            </p:oleObj>
          </a:graphicData>
        </a:graphic>
      </p:graphicFrame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446088" y="296863"/>
            <a:ext cx="703269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závislost na stupni příbuznosti mezi dárcem a </a:t>
            </a:r>
            <a:r>
              <a:rPr lang="cs-CZ" sz="2000" b="0" dirty="0" smtClean="0"/>
              <a:t>příjemcem</a:t>
            </a:r>
          </a:p>
          <a:p>
            <a:pPr defTabSz="360000"/>
            <a:r>
              <a:rPr lang="cs-CZ" sz="2000" b="0" dirty="0" smtClean="0"/>
              <a:t>	(= </a:t>
            </a:r>
            <a:r>
              <a:rPr lang="cs-CZ" sz="2000" b="0" dirty="0"/>
              <a:t>na pravděpodobnosti, že sdílejí společné geny)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b="0" dirty="0" err="1">
                <a:solidFill>
                  <a:srgbClr val="E80000"/>
                </a:solidFill>
              </a:rPr>
              <a:t>Hamiltonovo</a:t>
            </a:r>
            <a:r>
              <a:rPr lang="cs-CZ" b="0" dirty="0">
                <a:solidFill>
                  <a:srgbClr val="E80000"/>
                </a:solidFill>
              </a:rPr>
              <a:t> pravidlo:</a:t>
            </a:r>
            <a:r>
              <a:rPr lang="cs-CZ" sz="2000" dirty="0">
                <a:solidFill>
                  <a:srgbClr val="E80000"/>
                </a:solidFill>
              </a:rPr>
              <a:t/>
            </a:r>
            <a:br>
              <a:rPr lang="cs-CZ" sz="2000" dirty="0">
                <a:solidFill>
                  <a:srgbClr val="E80000"/>
                </a:solidFill>
              </a:rPr>
            </a:br>
            <a:r>
              <a:rPr lang="cs-CZ" sz="2000" dirty="0">
                <a:solidFill>
                  <a:srgbClr val="E80000"/>
                </a:solidFill>
              </a:rPr>
              <a:t>	</a:t>
            </a:r>
            <a:r>
              <a:rPr lang="cs-CZ" sz="2000" dirty="0" smtClean="0">
                <a:solidFill>
                  <a:srgbClr val="E80000"/>
                </a:solidFill>
              </a:rPr>
              <a:t>			</a:t>
            </a:r>
            <a:r>
              <a:rPr lang="cs-CZ" sz="3200" b="0" i="1" dirty="0" err="1" smtClean="0"/>
              <a:t>rb</a:t>
            </a:r>
            <a:r>
              <a:rPr lang="cs-CZ" sz="3200" b="0" dirty="0" smtClean="0"/>
              <a:t> </a:t>
            </a:r>
            <a:r>
              <a:rPr lang="en-US" sz="3200" b="0" dirty="0"/>
              <a:t>&gt;</a:t>
            </a:r>
            <a:r>
              <a:rPr lang="cs-CZ" sz="3200" b="0" dirty="0"/>
              <a:t> </a:t>
            </a:r>
            <a:r>
              <a:rPr lang="cs-CZ" sz="3200" b="0" i="1" dirty="0"/>
              <a:t>c	</a:t>
            </a:r>
            <a:r>
              <a:rPr lang="cs-CZ" sz="2000" b="0" i="1" dirty="0"/>
              <a:t>	</a:t>
            </a:r>
            <a:endParaRPr lang="cs-CZ" sz="2000" b="0" i="1" dirty="0" smtClean="0"/>
          </a:p>
          <a:p>
            <a:endParaRPr lang="cs-CZ" sz="2000" b="0" i="1" dirty="0" smtClean="0"/>
          </a:p>
          <a:p>
            <a:r>
              <a:rPr lang="cs-CZ" sz="2000" b="0" i="1" dirty="0" smtClean="0"/>
              <a:t>r</a:t>
            </a:r>
            <a:r>
              <a:rPr lang="cs-CZ" sz="2000" b="0" dirty="0" smtClean="0"/>
              <a:t> </a:t>
            </a:r>
            <a:r>
              <a:rPr lang="cs-CZ" sz="2000" b="0" dirty="0"/>
              <a:t>= příbuznost; </a:t>
            </a:r>
            <a:r>
              <a:rPr lang="cs-CZ" sz="2000" b="0" i="1" dirty="0"/>
              <a:t>b</a:t>
            </a:r>
            <a:r>
              <a:rPr lang="cs-CZ" sz="2000" b="0" dirty="0"/>
              <a:t> = výhoda (</a:t>
            </a:r>
            <a:r>
              <a:rPr lang="cs-CZ" sz="2000" b="0" i="1" dirty="0" err="1"/>
              <a:t>benefit</a:t>
            </a:r>
            <a:r>
              <a:rPr lang="cs-CZ" sz="2000" b="0" dirty="0"/>
              <a:t>); </a:t>
            </a:r>
            <a:r>
              <a:rPr lang="cs-CZ" sz="2000" b="0" i="1" dirty="0"/>
              <a:t>c</a:t>
            </a:r>
            <a:r>
              <a:rPr lang="cs-CZ" sz="2000" b="0" dirty="0"/>
              <a:t> = znevýhodnění (</a:t>
            </a:r>
            <a:r>
              <a:rPr lang="cs-CZ" sz="2000" b="0" i="1" dirty="0" err="1"/>
              <a:t>cost</a:t>
            </a:r>
            <a:r>
              <a:rPr lang="cs-CZ" sz="2000" b="0" dirty="0"/>
              <a:t>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 smtClean="0"/>
          </a:p>
          <a:p>
            <a:r>
              <a:rPr lang="cs-CZ" sz="2000" b="0" dirty="0" smtClean="0"/>
              <a:t>vztah </a:t>
            </a:r>
            <a:r>
              <a:rPr lang="cs-CZ" sz="2000" b="0" dirty="0"/>
              <a:t>příbuznosti a skupinové selekce: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6187591" cy="42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E80000"/>
                </a:solidFill>
              </a:rPr>
              <a:t>Eusocialita</a:t>
            </a:r>
            <a:r>
              <a:rPr lang="cs-CZ" b="0" dirty="0" smtClean="0">
                <a:solidFill>
                  <a:srgbClr val="E8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blanokřídlí (</a:t>
            </a:r>
            <a:r>
              <a:rPr lang="cs-CZ" sz="2000" b="0" dirty="0" err="1"/>
              <a:t>Hymenoptera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termiti (</a:t>
            </a:r>
            <a:r>
              <a:rPr lang="cs-CZ" sz="2000" b="0" dirty="0" err="1"/>
              <a:t>Isoptera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savci </a:t>
            </a:r>
            <a:r>
              <a:rPr lang="cs-CZ" sz="2000" b="0" dirty="0"/>
              <a:t>: </a:t>
            </a:r>
            <a:r>
              <a:rPr lang="cs-CZ" sz="2000" b="0" dirty="0" err="1"/>
              <a:t>rypoš</a:t>
            </a:r>
            <a:r>
              <a:rPr lang="cs-CZ" sz="2000" b="0" dirty="0"/>
              <a:t> lysý (</a:t>
            </a:r>
            <a:r>
              <a:rPr lang="cs-CZ" sz="2000" b="0" i="1" dirty="0" err="1"/>
              <a:t>Heterocephalus</a:t>
            </a:r>
            <a:r>
              <a:rPr lang="cs-CZ" sz="2000" b="0" i="1" dirty="0"/>
              <a:t> </a:t>
            </a:r>
            <a:r>
              <a:rPr lang="cs-CZ" sz="2000" b="0" i="1" dirty="0" err="1"/>
              <a:t>glaber</a:t>
            </a:r>
            <a:r>
              <a:rPr lang="cs-CZ" sz="2000" b="0" dirty="0"/>
              <a:t>), </a:t>
            </a:r>
            <a:br>
              <a:rPr lang="cs-CZ" sz="2000" b="0" dirty="0"/>
            </a:br>
            <a:r>
              <a:rPr lang="cs-CZ" sz="2000" b="0" dirty="0" smtClean="0"/>
              <a:t>	</a:t>
            </a:r>
            <a:r>
              <a:rPr lang="cs-CZ" sz="2000" b="0" dirty="0" err="1" smtClean="0"/>
              <a:t>rypoši</a:t>
            </a:r>
            <a:r>
              <a:rPr lang="cs-CZ" sz="2000" b="0" dirty="0" smtClean="0"/>
              <a:t> </a:t>
            </a:r>
            <a:r>
              <a:rPr lang="cs-CZ" sz="2000" b="0" dirty="0"/>
              <a:t>rodu </a:t>
            </a:r>
            <a:r>
              <a:rPr lang="cs-CZ" sz="2000" b="0" i="1" dirty="0" err="1"/>
              <a:t>Cryptomys</a:t>
            </a:r>
            <a:r>
              <a:rPr lang="en-US" sz="2000" b="0" dirty="0"/>
              <a:t> a </a:t>
            </a:r>
            <a:r>
              <a:rPr lang="en-US" sz="2000" b="0" i="1" dirty="0" err="1"/>
              <a:t>Fucomys</a:t>
            </a:r>
            <a:r>
              <a:rPr lang="cs-CZ" sz="2000" b="0" dirty="0"/>
              <a:t> (</a:t>
            </a:r>
            <a:r>
              <a:rPr lang="cs-CZ" sz="2000" b="0" dirty="0" err="1"/>
              <a:t>Bathyergidae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sojka </a:t>
            </a:r>
            <a:r>
              <a:rPr lang="cs-CZ" sz="2000" b="0" dirty="0" smtClean="0"/>
              <a:t>floridská</a:t>
            </a:r>
            <a:r>
              <a:rPr lang="cs-CZ" sz="2000" b="0" dirty="0"/>
              <a:t> </a:t>
            </a:r>
            <a:r>
              <a:rPr lang="en-US" sz="2000" b="0" dirty="0" smtClean="0"/>
              <a:t>(</a:t>
            </a:r>
            <a:r>
              <a:rPr lang="cs-CZ" sz="2000" b="0" i="1" dirty="0" err="1"/>
              <a:t>Aphelocoma</a:t>
            </a:r>
            <a:r>
              <a:rPr lang="cs-CZ" sz="2000" b="0" i="1" dirty="0"/>
              <a:t> </a:t>
            </a:r>
            <a:r>
              <a:rPr lang="cs-CZ" sz="2000" b="0" i="1" dirty="0" err="1"/>
              <a:t>coerulescens</a:t>
            </a:r>
            <a:r>
              <a:rPr lang="cs-CZ" sz="2000" b="0" dirty="0" smtClean="0"/>
              <a:t>)</a:t>
            </a:r>
            <a:br>
              <a:rPr lang="cs-CZ" sz="2000" b="0" dirty="0" smtClean="0"/>
            </a:br>
            <a:r>
              <a:rPr lang="cs-CZ" sz="2000" b="0" dirty="0" smtClean="0"/>
              <a:t>	(</a:t>
            </a:r>
            <a:r>
              <a:rPr lang="cs-CZ" sz="2000" b="0" dirty="0"/>
              <a:t>Florida): </a:t>
            </a:r>
            <a:r>
              <a:rPr lang="cs-CZ" sz="2000" b="0" i="1" dirty="0"/>
              <a:t>c</a:t>
            </a:r>
            <a:r>
              <a:rPr lang="cs-CZ" sz="2000" b="0" dirty="0"/>
              <a:t> = 7%, </a:t>
            </a:r>
            <a:r>
              <a:rPr lang="cs-CZ" sz="2000" b="0" i="1" dirty="0"/>
              <a:t>b</a:t>
            </a:r>
            <a:r>
              <a:rPr lang="cs-CZ" sz="2000" b="0" dirty="0"/>
              <a:t> = 14%</a:t>
            </a:r>
          </a:p>
        </p:txBody>
      </p:sp>
      <p:pic>
        <p:nvPicPr>
          <p:cNvPr id="192530" name="Picture 18" descr="GLABER"/>
          <p:cNvPicPr>
            <a:picLocks noChangeAspect="1" noChangeArrowheads="1"/>
          </p:cNvPicPr>
          <p:nvPr/>
        </p:nvPicPr>
        <p:blipFill>
          <a:blip r:embed="rId3"/>
          <a:srcRect l="10336" t="12140" r="9636" b="7881"/>
          <a:stretch>
            <a:fillRect/>
          </a:stretch>
        </p:blipFill>
        <p:spPr bwMode="auto">
          <a:xfrm>
            <a:off x="5625420" y="1231901"/>
            <a:ext cx="333216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2532" name="Text Box 20"/>
          <p:cNvSpPr txBox="1">
            <a:spLocks noChangeArrowheads="1"/>
          </p:cNvSpPr>
          <p:nvPr/>
        </p:nvSpPr>
        <p:spPr bwMode="auto">
          <a:xfrm>
            <a:off x="7794399" y="2621417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glaber</a:t>
            </a:r>
            <a:endParaRPr lang="cs-CZ" sz="1600" b="0" dirty="0"/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5943146" y="3210605"/>
            <a:ext cx="1348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 smtClean="0"/>
              <a:t>Fukomys</a:t>
            </a:r>
            <a:r>
              <a:rPr lang="cs-CZ" sz="1600" b="0" i="1" dirty="0" smtClean="0"/>
              <a:t> </a:t>
            </a:r>
            <a:r>
              <a:rPr lang="cs-CZ" sz="1600" b="0" i="1" dirty="0" err="1" smtClean="0"/>
              <a:t>sp</a:t>
            </a:r>
            <a:r>
              <a:rPr lang="cs-CZ" sz="1600" b="0" i="1" dirty="0" smtClean="0"/>
              <a:t>.</a:t>
            </a:r>
            <a:endParaRPr lang="cs-CZ" sz="1600" b="0" dirty="0"/>
          </a:p>
        </p:txBody>
      </p:sp>
      <p:pic>
        <p:nvPicPr>
          <p:cNvPr id="192534" name="Picture 22"/>
          <p:cNvPicPr>
            <a:picLocks noChangeAspect="1" noChangeArrowheads="1"/>
          </p:cNvPicPr>
          <p:nvPr/>
        </p:nvPicPr>
        <p:blipFill>
          <a:blip r:embed="rId4"/>
          <a:srcRect t="12288" b="7059"/>
          <a:stretch>
            <a:fillRect/>
          </a:stretch>
        </p:blipFill>
        <p:spPr bwMode="auto">
          <a:xfrm>
            <a:off x="7239454" y="3064556"/>
            <a:ext cx="1619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2535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4111" y="4243249"/>
            <a:ext cx="2906032" cy="23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/>
          <a:srcRect l="10692" r="5080" b="7460"/>
          <a:stretch>
            <a:fillRect/>
          </a:stretch>
        </p:blipFill>
        <p:spPr bwMode="auto">
          <a:xfrm>
            <a:off x="4739594" y="298451"/>
            <a:ext cx="1225777" cy="96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/>
          <a:srcRect l="19514" t="3973" r="21515" b="12048"/>
          <a:stretch>
            <a:fillRect/>
          </a:stretch>
        </p:blipFill>
        <p:spPr bwMode="auto">
          <a:xfrm>
            <a:off x="3580721" y="298450"/>
            <a:ext cx="1111350" cy="98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9984" y="298450"/>
            <a:ext cx="1142443" cy="96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1013" y="439966"/>
            <a:ext cx="1116930" cy="77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5548" y="1397907"/>
            <a:ext cx="1137967" cy="763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8388835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přírodní výběr je v podstatě kompetitivní proces </a:t>
            </a:r>
            <a:r>
              <a:rPr lang="cs-CZ" sz="2000" b="0" dirty="0">
                <a:sym typeface="Symbol" pitchFamily="18" charset="2"/>
              </a:rPr>
              <a:t>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mezi organismy je jedním z nejzvláštnějších rysů živé přírody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sociální </a:t>
            </a:r>
            <a:r>
              <a:rPr lang="cs-CZ" sz="2000" b="0" dirty="0">
                <a:sym typeface="Symbol" pitchFamily="18" charset="2"/>
              </a:rPr>
              <a:t>hmyz, člověk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mutualismus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9220" name="Picture 4" descr="http://www.tripzone.cz/content_img_cs/006/zirafa-u-termitiste-w-6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4574" y="1657540"/>
            <a:ext cx="3214370" cy="21415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pensci.files.wordpress.com/2012/01/honeybe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7229" y="1611199"/>
            <a:ext cx="2373086" cy="17200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4" name="Picture 8" descr="http://static.squarespace.com/static/5240dde2e4b00424461203e1/t/52628a1ce4b0378afca049f4/1382189596713/crocodile-plov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0058" y="4394936"/>
            <a:ext cx="3324694" cy="23106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6" name="Picture 10" descr="http://nd04.jxs.cz/034/547/5359f3a9e5_74617442_o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563" y="2394857"/>
            <a:ext cx="2383971" cy="251869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8" name="Picture 12" descr="http://scribbler.cz/wp-content/uploads/2014/01/Magnetick%C3%A1-termiti%C5%A1t%C4%9B-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0057" y="3758937"/>
            <a:ext cx="3004458" cy="28257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8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8062" y="3117850"/>
            <a:ext cx="2507298" cy="168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0"/>
          <p:cNvSpPr txBox="1">
            <a:spLocks noChangeArrowheads="1"/>
          </p:cNvSpPr>
          <p:nvPr/>
        </p:nvSpPr>
        <p:spPr bwMode="auto">
          <a:xfrm>
            <a:off x="1543476" y="298450"/>
            <a:ext cx="595817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INTRAGENOMOVÝ KONFLIKT</a:t>
            </a: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436563" y="1159103"/>
            <a:ext cx="7375525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smtClean="0"/>
              <a:t>konflikt </a:t>
            </a:r>
            <a:r>
              <a:rPr lang="cs-CZ" sz="2000" b="0" dirty="0"/>
              <a:t>mezi jedinci v populaci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 smtClean="0"/>
              <a:t>konflikt </a:t>
            </a:r>
            <a:r>
              <a:rPr lang="cs-CZ" sz="2000" b="0" dirty="0"/>
              <a:t>mezi příbuznými jedinci (sourozenci, matka – potomek)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 smtClean="0"/>
              <a:t>konflikt </a:t>
            </a:r>
            <a:r>
              <a:rPr lang="cs-CZ" sz="2000" b="0" dirty="0"/>
              <a:t>mezi samcem a samicí (pohlavní výběr)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/>
          </a:p>
          <a:p>
            <a:r>
              <a:rPr lang="cs-CZ" b="0" dirty="0" smtClean="0">
                <a:solidFill>
                  <a:srgbClr val="E80000"/>
                </a:solidFill>
              </a:rPr>
              <a:t>kooperace </a:t>
            </a:r>
            <a:r>
              <a:rPr lang="cs-CZ" b="0" dirty="0">
                <a:solidFill>
                  <a:srgbClr val="E80000"/>
                </a:solidFill>
              </a:rPr>
              <a:t>a konflikt na úrovni genomu:</a:t>
            </a:r>
            <a:br>
              <a:rPr lang="cs-CZ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 err="1" smtClean="0">
                <a:solidFill>
                  <a:srgbClr val="003399"/>
                </a:solidFill>
              </a:rPr>
              <a:t>George</a:t>
            </a:r>
            <a:r>
              <a:rPr lang="cs-CZ" sz="2000" b="0" dirty="0" smtClean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>: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tělo smrtelné </a:t>
            </a:r>
            <a:r>
              <a:rPr lang="cs-CZ" sz="2000" b="0" dirty="0">
                <a:sym typeface="Symbol" pitchFamily="18" charset="2"/>
              </a:rPr>
              <a:t> </a:t>
            </a:r>
            <a:r>
              <a:rPr lang="cs-CZ" sz="2000" b="0" dirty="0"/>
              <a:t>geny (skoro) nesmrtelné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„genový pohled“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5734" name="Picture 22" descr="Image:George C. William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r="7651" b="7556"/>
          <a:stretch>
            <a:fillRect/>
          </a:stretch>
        </p:blipFill>
        <p:spPr bwMode="auto">
          <a:xfrm>
            <a:off x="6595382" y="3561924"/>
            <a:ext cx="2026104" cy="276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436563" y="548822"/>
            <a:ext cx="7165744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CC"/>
                </a:solidFill>
              </a:rPr>
              <a:t>Richard </a:t>
            </a:r>
            <a:r>
              <a:rPr lang="cs-CZ" b="0" dirty="0" err="1">
                <a:solidFill>
                  <a:srgbClr val="0033CC"/>
                </a:solidFill>
              </a:rPr>
              <a:t>Dawkins</a:t>
            </a:r>
            <a:r>
              <a:rPr lang="cs-CZ" b="0" dirty="0"/>
              <a:t>: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b="0" dirty="0" smtClean="0"/>
              <a:t>pojem </a:t>
            </a:r>
            <a:r>
              <a:rPr lang="cs-CZ" sz="2000" b="0" dirty="0">
                <a:solidFill>
                  <a:srgbClr val="E80000"/>
                </a:solidFill>
              </a:rPr>
              <a:t>sobecký gen</a:t>
            </a:r>
            <a:r>
              <a:rPr lang="cs-CZ" sz="2000" b="0" dirty="0"/>
              <a:t> (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Selfish</a:t>
            </a:r>
            <a:r>
              <a:rPr lang="cs-CZ" sz="2000" b="0" i="1" dirty="0"/>
              <a:t> Gene</a:t>
            </a:r>
            <a:r>
              <a:rPr lang="cs-CZ" sz="2000" b="0" dirty="0"/>
              <a:t>, 1976):</a:t>
            </a:r>
            <a:br>
              <a:rPr lang="cs-CZ" sz="2000" b="0" dirty="0"/>
            </a:b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 smtClean="0"/>
              <a:t>tělo </a:t>
            </a:r>
            <a:r>
              <a:rPr lang="cs-CZ" sz="2000" b="0" dirty="0"/>
              <a:t>pouze jako dopravní prostředek, přenosné médium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(</a:t>
            </a:r>
            <a:r>
              <a:rPr lang="cs-CZ" sz="2000" b="0" dirty="0"/>
              <a:t>šiřitel) </a:t>
            </a:r>
            <a:r>
              <a:rPr lang="cs-CZ" sz="2000" b="0" dirty="0" err="1"/>
              <a:t>replikátorů</a:t>
            </a:r>
            <a:r>
              <a:rPr lang="cs-CZ" sz="2000" b="0" dirty="0"/>
              <a:t> (genů), které se nedokážou šířit samy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proto selekce působí na geny spíše než na celý </a:t>
            </a:r>
            <a:r>
              <a:rPr lang="cs-CZ" sz="2000" b="0" dirty="0" smtClean="0"/>
              <a:t>organismus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geny </a:t>
            </a:r>
            <a:r>
              <a:rPr lang="cs-CZ" sz="2000" b="0" dirty="0"/>
              <a:t>spolu nutně musí spolupracovat (analogie s osmiveslicí)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</a:rPr>
              <a:t>Pozor! pojem „sobecký“ chápán jako metafora</a:t>
            </a:r>
            <a:r>
              <a:rPr lang="cs-CZ" sz="2000" b="0" dirty="0" smtClean="0">
                <a:solidFill>
                  <a:srgbClr val="E80000"/>
                </a:solidFill>
              </a:rPr>
              <a:t>!</a:t>
            </a:r>
            <a:endParaRPr lang="cs-CZ" sz="2000" dirty="0"/>
          </a:p>
          <a:p>
            <a:pPr defTabSz="360000">
              <a:spcAft>
                <a:spcPts val="1000"/>
              </a:spcAft>
            </a:pP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občas se některý genetický element chová „neférově</a:t>
            </a:r>
            <a:r>
              <a:rPr lang="cs-CZ" sz="2000" b="0" dirty="0" smtClean="0"/>
              <a:t>“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  </a:t>
            </a:r>
            <a:r>
              <a:rPr lang="cs-CZ" sz="2000" b="0" dirty="0" err="1" smtClean="0">
                <a:solidFill>
                  <a:srgbClr val="E80000"/>
                </a:solidFill>
                <a:sym typeface="Symbol" pitchFamily="18" charset="2"/>
              </a:rPr>
              <a:t>ultrasobecká</a:t>
            </a:r>
            <a:r>
              <a:rPr lang="cs-CZ" sz="2000" b="0" dirty="0" smtClean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b="0" dirty="0">
                <a:solidFill>
                  <a:srgbClr val="E80000"/>
                </a:solidFill>
                <a:sym typeface="Symbol" pitchFamily="18" charset="2"/>
              </a:rPr>
              <a:t>DNA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 l="14417" t="18834" r="14958" b="19583"/>
          <a:stretch>
            <a:fillRect/>
          </a:stretch>
        </p:blipFill>
        <p:spPr bwMode="auto">
          <a:xfrm>
            <a:off x="7204272" y="298450"/>
            <a:ext cx="1801842" cy="23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4993" y="3069545"/>
            <a:ext cx="10795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9508" y="4887459"/>
            <a:ext cx="10826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7" name="Group 22"/>
          <p:cNvGrpSpPr>
            <a:grpSpLocks/>
          </p:cNvGrpSpPr>
          <p:nvPr/>
        </p:nvGrpSpPr>
        <p:grpSpPr bwMode="auto">
          <a:xfrm>
            <a:off x="4513263" y="1839913"/>
            <a:ext cx="3832225" cy="3467100"/>
            <a:chOff x="2503" y="1548"/>
            <a:chExt cx="2414" cy="2184"/>
          </a:xfrm>
        </p:grpSpPr>
        <p:sp>
          <p:nvSpPr>
            <p:cNvPr id="16390" name="Text Box 11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6391" name="Text Box 12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2" name="Text Box 13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3" name="Line 14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4" name="Line 15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5" name="Text Box 17"/>
            <p:cNvSpPr txBox="1">
              <a:spLocks noChangeArrowheads="1"/>
            </p:cNvSpPr>
            <p:nvPr/>
          </p:nvSpPr>
          <p:spPr bwMode="auto">
            <a:xfrm>
              <a:off x="2503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  <p:sp>
          <p:nvSpPr>
            <p:cNvPr id="16396" name="Text Box 18"/>
            <p:cNvSpPr txBox="1">
              <a:spLocks noChangeArrowheads="1"/>
            </p:cNvSpPr>
            <p:nvPr/>
          </p:nvSpPr>
          <p:spPr bwMode="auto">
            <a:xfrm>
              <a:off x="4225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</p:grpSp>
      <p:sp>
        <p:nvSpPr>
          <p:cNvPr id="16388" name="Text Box 19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6389" name="AutoShape 21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zákon o segregaci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436563" y="298450"/>
            <a:ext cx="85523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Intragenomový</a:t>
            </a:r>
            <a:r>
              <a:rPr lang="cs-CZ" b="0" dirty="0">
                <a:solidFill>
                  <a:srgbClr val="E80000"/>
                </a:solidFill>
              </a:rPr>
              <a:t> konflikt vede k většímu zastoupení některého</a:t>
            </a:r>
          </a:p>
          <a:p>
            <a:pPr algn="ctr"/>
            <a:r>
              <a:rPr lang="cs-CZ" b="0" dirty="0">
                <a:solidFill>
                  <a:srgbClr val="E80000"/>
                </a:solidFill>
              </a:rPr>
              <a:t>genomového elementu v příští generaci</a:t>
            </a:r>
            <a:endParaRPr lang="cs-CZ" b="0" dirty="0">
              <a:solidFill>
                <a:srgbClr val="E80000"/>
              </a:solidFill>
              <a:sym typeface="Symbol" pitchFamily="18" charset="2"/>
            </a:endParaRPr>
          </a:p>
        </p:txBody>
      </p:sp>
      <p:grpSp>
        <p:nvGrpSpPr>
          <p:cNvPr id="17411" name="Group 13"/>
          <p:cNvGrpSpPr>
            <a:grpSpLocks/>
          </p:cNvGrpSpPr>
          <p:nvPr/>
        </p:nvGrpSpPr>
        <p:grpSpPr bwMode="auto">
          <a:xfrm>
            <a:off x="4513263" y="1839913"/>
            <a:ext cx="3805237" cy="3476625"/>
            <a:chOff x="2503" y="1548"/>
            <a:chExt cx="2397" cy="2190"/>
          </a:xfrm>
        </p:grpSpPr>
        <p:sp>
          <p:nvSpPr>
            <p:cNvPr id="17418" name="Text Box 4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7419" name="Text Box 5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0" name="Text Box 6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1" name="Line 7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2" name="Line 8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3" name="Text Box 9"/>
            <p:cNvSpPr txBox="1">
              <a:spLocks noChangeArrowheads="1"/>
            </p:cNvSpPr>
            <p:nvPr/>
          </p:nvSpPr>
          <p:spPr bwMode="auto">
            <a:xfrm>
              <a:off x="2503" y="3334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95%</a:t>
              </a:r>
            </a:p>
          </p:txBody>
        </p:sp>
        <p:sp>
          <p:nvSpPr>
            <p:cNvPr id="17424" name="Text Box 10"/>
            <p:cNvSpPr txBox="1">
              <a:spLocks noChangeArrowheads="1"/>
            </p:cNvSpPr>
            <p:nvPr/>
          </p:nvSpPr>
          <p:spPr bwMode="auto">
            <a:xfrm>
              <a:off x="4368" y="3334"/>
              <a:ext cx="5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5%</a:t>
              </a:r>
            </a:p>
          </p:txBody>
        </p:sp>
      </p:grpSp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466725" y="5429250"/>
            <a:ext cx="64331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vychýlení </a:t>
            </a:r>
            <a:r>
              <a:rPr lang="cs-CZ" b="0" dirty="0" err="1">
                <a:solidFill>
                  <a:srgbClr val="E80000"/>
                </a:solidFill>
              </a:rPr>
              <a:t>segregačího</a:t>
            </a:r>
            <a:r>
              <a:rPr lang="cs-CZ" b="0" dirty="0">
                <a:solidFill>
                  <a:srgbClr val="E80000"/>
                </a:solidFill>
              </a:rPr>
              <a:t> (transmisního) poměru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segregation</a:t>
            </a:r>
            <a:r>
              <a:rPr lang="cs-CZ" sz="1800" b="0" i="1" dirty="0"/>
              <a:t>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(SD)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transmission</a:t>
            </a:r>
            <a:r>
              <a:rPr lang="cs-CZ" sz="1800" b="0" i="1" dirty="0"/>
              <a:t> ratio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(TRD)</a:t>
            </a:r>
          </a:p>
        </p:txBody>
      </p:sp>
      <p:pic>
        <p:nvPicPr>
          <p:cNvPr id="1741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7415" name="AutoShape 17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600">
                <a:latin typeface="Arial Black" pitchFamily="34" charset="0"/>
              </a:rPr>
              <a:t>?!</a:t>
            </a:r>
          </a:p>
        </p:txBody>
      </p:sp>
      <p:sp>
        <p:nvSpPr>
          <p:cNvPr id="200722" name="AutoShape 18"/>
          <p:cNvSpPr>
            <a:spLocks noChangeArrowheads="1"/>
          </p:cNvSpPr>
          <p:nvPr/>
        </p:nvSpPr>
        <p:spPr bwMode="auto">
          <a:xfrm>
            <a:off x="2493963" y="4452938"/>
            <a:ext cx="1557337" cy="441325"/>
          </a:xfrm>
          <a:prstGeom prst="wedgeRectCallout">
            <a:avLst>
              <a:gd name="adj1" fmla="val 77625"/>
              <a:gd name="adj2" fmla="val 55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/>
              <a:t>drive</a:t>
            </a:r>
            <a:r>
              <a:rPr lang="cs-CZ" sz="1800" b="0" dirty="0"/>
              <a:t>“ (tah)</a:t>
            </a:r>
          </a:p>
        </p:txBody>
      </p:sp>
      <p:sp>
        <p:nvSpPr>
          <p:cNvPr id="200723" name="AutoShape 19"/>
          <p:cNvSpPr>
            <a:spLocks noChangeArrowheads="1"/>
          </p:cNvSpPr>
          <p:nvPr/>
        </p:nvSpPr>
        <p:spPr bwMode="auto">
          <a:xfrm>
            <a:off x="7088188" y="5689600"/>
            <a:ext cx="1374775" cy="657225"/>
          </a:xfrm>
          <a:prstGeom prst="wedgeRectCallout">
            <a:avLst>
              <a:gd name="adj1" fmla="val 3000"/>
              <a:gd name="adj2" fmla="val -12319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 err="1"/>
              <a:t>drag</a:t>
            </a:r>
            <a:r>
              <a:rPr lang="cs-CZ" sz="1800" b="0" dirty="0"/>
              <a:t>“ (vlečení)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8" grpId="0"/>
      <p:bldP spid="200722" grpId="0" animBg="1"/>
      <p:bldP spid="2007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436563" y="857477"/>
            <a:ext cx="5322887" cy="18113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99" name="Text Box 43"/>
          <p:cNvSpPr txBox="1">
            <a:spLocks noChangeArrowheads="1"/>
          </p:cNvSpPr>
          <p:nvPr/>
        </p:nvSpPr>
        <p:spPr bwMode="auto">
          <a:xfrm>
            <a:off x="6063330" y="1381578"/>
            <a:ext cx="258878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MEIOTICKÝ TAH</a:t>
            </a:r>
          </a:p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</a:t>
            </a:r>
            <a:r>
              <a:rPr lang="cs-CZ" i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drive</a:t>
            </a:r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659947" y="3556000"/>
            <a:ext cx="3648075" cy="3097213"/>
            <a:chOff x="744" y="2155"/>
            <a:chExt cx="2298" cy="1951"/>
          </a:xfrm>
        </p:grpSpPr>
        <p:grpSp>
          <p:nvGrpSpPr>
            <p:cNvPr id="18465" name="Group 100"/>
            <p:cNvGrpSpPr>
              <a:grpSpLocks/>
            </p:cNvGrpSpPr>
            <p:nvPr/>
          </p:nvGrpSpPr>
          <p:grpSpPr bwMode="auto">
            <a:xfrm>
              <a:off x="917" y="2282"/>
              <a:ext cx="914" cy="1824"/>
              <a:chOff x="917" y="2282"/>
              <a:chExt cx="914" cy="1824"/>
            </a:xfrm>
          </p:grpSpPr>
          <p:sp>
            <p:nvSpPr>
              <p:cNvPr id="18468" name="Oval 16"/>
              <p:cNvSpPr>
                <a:spLocks noChangeAspect="1" noChangeArrowheads="1"/>
              </p:cNvSpPr>
              <p:nvPr/>
            </p:nvSpPr>
            <p:spPr bwMode="auto">
              <a:xfrm>
                <a:off x="929" y="2282"/>
                <a:ext cx="725" cy="7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FF00">
                      <a:alpha val="75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469" name="Group 17"/>
              <p:cNvGrpSpPr>
                <a:grpSpLocks/>
              </p:cNvGrpSpPr>
              <p:nvPr/>
            </p:nvGrpSpPr>
            <p:grpSpPr bwMode="auto">
              <a:xfrm>
                <a:off x="1146" y="2512"/>
                <a:ext cx="430" cy="385"/>
                <a:chOff x="2258" y="648"/>
                <a:chExt cx="430" cy="385"/>
              </a:xfrm>
            </p:grpSpPr>
            <p:sp>
              <p:nvSpPr>
                <p:cNvPr id="18486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302" y="648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7" name="Line 19"/>
                <p:cNvSpPr>
                  <a:spLocks noChangeShapeType="1"/>
                </p:cNvSpPr>
                <p:nvPr/>
              </p:nvSpPr>
              <p:spPr bwMode="auto">
                <a:xfrm>
                  <a:off x="2555" y="747"/>
                  <a:ext cx="0" cy="2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8488" name="Group 20"/>
                <p:cNvGrpSpPr>
                  <a:grpSpLocks/>
                </p:cNvGrpSpPr>
                <p:nvPr/>
              </p:nvGrpSpPr>
              <p:grpSpPr bwMode="auto">
                <a:xfrm>
                  <a:off x="2404" y="747"/>
                  <a:ext cx="87" cy="211"/>
                  <a:chOff x="2404" y="747"/>
                  <a:chExt cx="87" cy="211"/>
                </a:xfrm>
              </p:grpSpPr>
              <p:sp>
                <p:nvSpPr>
                  <p:cNvPr id="18490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91" name="Line 2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8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258" y="714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sp>
            <p:nvSpPr>
              <p:cNvPr id="18470" name="AutoShape 25"/>
              <p:cNvSpPr>
                <a:spLocks noChangeArrowheads="1"/>
              </p:cNvSpPr>
              <p:nvPr/>
            </p:nvSpPr>
            <p:spPr bwMode="auto">
              <a:xfrm>
                <a:off x="917" y="3412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66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Freeform 26"/>
              <p:cNvSpPr>
                <a:spLocks/>
              </p:cNvSpPr>
              <p:nvPr/>
            </p:nvSpPr>
            <p:spPr bwMode="auto">
              <a:xfrm>
                <a:off x="983" y="3682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2" name="Group 27"/>
              <p:cNvGrpSpPr>
                <a:grpSpLocks/>
              </p:cNvGrpSpPr>
              <p:nvPr/>
            </p:nvGrpSpPr>
            <p:grpSpPr bwMode="auto">
              <a:xfrm>
                <a:off x="931" y="3430"/>
                <a:ext cx="146" cy="146"/>
                <a:chOff x="3155" y="1224"/>
                <a:chExt cx="146" cy="146"/>
              </a:xfrm>
            </p:grpSpPr>
            <p:sp>
              <p:nvSpPr>
                <p:cNvPr id="1848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155" y="1224"/>
                  <a:ext cx="146" cy="146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8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3210" y="1260"/>
                  <a:ext cx="32" cy="80"/>
                  <a:chOff x="2404" y="747"/>
                  <a:chExt cx="87" cy="211"/>
                </a:xfrm>
              </p:grpSpPr>
              <p:sp>
                <p:nvSpPr>
                  <p:cNvPr id="18484" name="Line 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85" name="Line 31"/>
                  <p:cNvSpPr>
                    <a:spLocks noChangeAspect="1"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sp>
            <p:nvSpPr>
              <p:cNvPr id="18473" name="AutoShape 33"/>
              <p:cNvSpPr>
                <a:spLocks noChangeArrowheads="1"/>
              </p:cNvSpPr>
              <p:nvPr/>
            </p:nvSpPr>
            <p:spPr bwMode="auto">
              <a:xfrm>
                <a:off x="1485" y="3413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99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4" name="Freeform 34"/>
              <p:cNvSpPr>
                <a:spLocks/>
              </p:cNvSpPr>
              <p:nvPr/>
            </p:nvSpPr>
            <p:spPr bwMode="auto">
              <a:xfrm>
                <a:off x="1551" y="3683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5" name="Oval 35"/>
              <p:cNvSpPr>
                <a:spLocks noChangeAspect="1" noChangeArrowheads="1"/>
              </p:cNvSpPr>
              <p:nvPr/>
            </p:nvSpPr>
            <p:spPr bwMode="auto">
              <a:xfrm>
                <a:off x="1499" y="3431"/>
                <a:ext cx="146" cy="146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6" name="Line 36"/>
              <p:cNvSpPr>
                <a:spLocks noChangeAspect="1" noChangeShapeType="1"/>
              </p:cNvSpPr>
              <p:nvPr/>
            </p:nvSpPr>
            <p:spPr bwMode="auto">
              <a:xfrm>
                <a:off x="1570" y="3467"/>
                <a:ext cx="0" cy="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7" name="Line 37"/>
              <p:cNvSpPr>
                <a:spLocks noChangeShapeType="1"/>
              </p:cNvSpPr>
              <p:nvPr/>
            </p:nvSpPr>
            <p:spPr bwMode="auto">
              <a:xfrm flipH="1">
                <a:off x="1004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8" name="Line 38"/>
              <p:cNvSpPr>
                <a:spLocks noChangeShapeType="1"/>
              </p:cNvSpPr>
              <p:nvPr/>
            </p:nvSpPr>
            <p:spPr bwMode="auto">
              <a:xfrm>
                <a:off x="1395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9" name="Group 39"/>
              <p:cNvGrpSpPr>
                <a:grpSpLocks/>
              </p:cNvGrpSpPr>
              <p:nvPr/>
            </p:nvGrpSpPr>
            <p:grpSpPr bwMode="auto">
              <a:xfrm>
                <a:off x="1319" y="3349"/>
                <a:ext cx="512" cy="429"/>
                <a:chOff x="2401" y="1548"/>
                <a:chExt cx="501" cy="337"/>
              </a:xfrm>
            </p:grpSpPr>
            <p:sp>
              <p:nvSpPr>
                <p:cNvPr id="18480" name="Line 40"/>
                <p:cNvSpPr>
                  <a:spLocks noChangeShapeType="1"/>
                </p:cNvSpPr>
                <p:nvPr/>
              </p:nvSpPr>
              <p:spPr bwMode="auto">
                <a:xfrm>
                  <a:off x="240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848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41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66" name="AutoShape 42"/>
            <p:cNvSpPr>
              <a:spLocks noChangeArrowheads="1"/>
            </p:cNvSpPr>
            <p:nvPr/>
          </p:nvSpPr>
          <p:spPr bwMode="auto">
            <a:xfrm>
              <a:off x="744" y="2194"/>
              <a:ext cx="531" cy="249"/>
            </a:xfrm>
            <a:prstGeom prst="wedgeRectCallout">
              <a:avLst>
                <a:gd name="adj1" fmla="val 54708"/>
                <a:gd name="adj2" fmla="val 131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i="1" dirty="0"/>
                <a:t>driver</a:t>
              </a:r>
            </a:p>
          </p:txBody>
        </p:sp>
        <p:sp>
          <p:nvSpPr>
            <p:cNvPr id="18467" name="AutoShape 95"/>
            <p:cNvSpPr>
              <a:spLocks noChangeArrowheads="1"/>
            </p:cNvSpPr>
            <p:nvPr/>
          </p:nvSpPr>
          <p:spPr bwMode="auto">
            <a:xfrm>
              <a:off x="1822" y="2155"/>
              <a:ext cx="1220" cy="876"/>
            </a:xfrm>
            <a:prstGeom prst="wedgeRectCallout">
              <a:avLst>
                <a:gd name="adj1" fmla="val -70329"/>
                <a:gd name="adj2" fmla="val 7191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interferenci je normální alela diskvalifikována z přenosu do další generace</a:t>
              </a:r>
            </a:p>
          </p:txBody>
        </p:sp>
      </p:grpSp>
      <p:grpSp>
        <p:nvGrpSpPr>
          <p:cNvPr id="9" name="Group 102"/>
          <p:cNvGrpSpPr>
            <a:grpSpLocks/>
          </p:cNvGrpSpPr>
          <p:nvPr/>
        </p:nvGrpSpPr>
        <p:grpSpPr bwMode="auto">
          <a:xfrm>
            <a:off x="3533775" y="2822575"/>
            <a:ext cx="5338763" cy="3760788"/>
            <a:chOff x="2232" y="1693"/>
            <a:chExt cx="3363" cy="2369"/>
          </a:xfrm>
        </p:grpSpPr>
        <p:grpSp>
          <p:nvGrpSpPr>
            <p:cNvPr id="18439" name="Group 97"/>
            <p:cNvGrpSpPr>
              <a:grpSpLocks/>
            </p:cNvGrpSpPr>
            <p:nvPr/>
          </p:nvGrpSpPr>
          <p:grpSpPr bwMode="auto">
            <a:xfrm>
              <a:off x="3055" y="2219"/>
              <a:ext cx="1261" cy="1843"/>
              <a:chOff x="3523" y="2024"/>
              <a:chExt cx="1261" cy="1843"/>
            </a:xfrm>
          </p:grpSpPr>
          <p:grpSp>
            <p:nvGrpSpPr>
              <p:cNvPr id="18443" name="Group 74"/>
              <p:cNvGrpSpPr>
                <a:grpSpLocks/>
              </p:cNvGrpSpPr>
              <p:nvPr/>
            </p:nvGrpSpPr>
            <p:grpSpPr bwMode="auto">
              <a:xfrm>
                <a:off x="3923" y="2024"/>
                <a:ext cx="725" cy="725"/>
                <a:chOff x="3655" y="2355"/>
                <a:chExt cx="725" cy="725"/>
              </a:xfrm>
            </p:grpSpPr>
            <p:sp>
              <p:nvSpPr>
                <p:cNvPr id="18457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3655" y="2355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FF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8" name="Group 47"/>
                <p:cNvGrpSpPr>
                  <a:grpSpLocks/>
                </p:cNvGrpSpPr>
                <p:nvPr/>
              </p:nvGrpSpPr>
              <p:grpSpPr bwMode="auto">
                <a:xfrm>
                  <a:off x="3872" y="2585"/>
                  <a:ext cx="430" cy="385"/>
                  <a:chOff x="2258" y="648"/>
                  <a:chExt cx="430" cy="385"/>
                </a:xfrm>
              </p:grpSpPr>
              <p:sp>
                <p:nvSpPr>
                  <p:cNvPr id="18459" name="Oval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02" y="648"/>
                    <a:ext cx="386" cy="385"/>
                  </a:xfrm>
                  <a:prstGeom prst="ellipse">
                    <a:avLst/>
                  </a:prstGeom>
                  <a:solidFill>
                    <a:srgbClr val="CC9900">
                      <a:alpha val="50195"/>
                    </a:srgbClr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555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grpSp>
                <p:nvGrpSpPr>
                  <p:cNvPr id="18461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2404" y="747"/>
                    <a:ext cx="87" cy="211"/>
                    <a:chOff x="2404" y="747"/>
                    <a:chExt cx="87" cy="211"/>
                  </a:xfrm>
                </p:grpSpPr>
                <p:sp>
                  <p:nvSpPr>
                    <p:cNvPr id="18463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8" y="747"/>
                      <a:ext cx="0" cy="21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64" name="Line 52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2448" y="764"/>
                      <a:ext cx="0" cy="8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18462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8" y="714"/>
                    <a:ext cx="18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i="1"/>
                      <a:t>D</a:t>
                    </a:r>
                    <a:endParaRPr lang="cs-CZ" sz="1200" i="1"/>
                  </a:p>
                </p:txBody>
              </p:sp>
            </p:grpSp>
          </p:grpSp>
          <p:sp>
            <p:nvSpPr>
              <p:cNvPr id="18444" name="Line 67"/>
              <p:cNvSpPr>
                <a:spLocks noChangeShapeType="1"/>
              </p:cNvSpPr>
              <p:nvPr/>
            </p:nvSpPr>
            <p:spPr bwMode="auto">
              <a:xfrm flipH="1">
                <a:off x="3998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45" name="Line 68"/>
              <p:cNvSpPr>
                <a:spLocks noChangeShapeType="1"/>
              </p:cNvSpPr>
              <p:nvPr/>
            </p:nvSpPr>
            <p:spPr bwMode="auto">
              <a:xfrm>
                <a:off x="4389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46" name="Group 84"/>
              <p:cNvGrpSpPr>
                <a:grpSpLocks/>
              </p:cNvGrpSpPr>
              <p:nvPr/>
            </p:nvGrpSpPr>
            <p:grpSpPr bwMode="auto">
              <a:xfrm>
                <a:off x="3523" y="3142"/>
                <a:ext cx="725" cy="725"/>
                <a:chOff x="3369" y="3267"/>
                <a:chExt cx="725" cy="725"/>
              </a:xfrm>
            </p:grpSpPr>
            <p:sp>
              <p:nvSpPr>
                <p:cNvPr id="18451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3369" y="3267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FF99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3630" y="3497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3" name="Group 80"/>
                <p:cNvGrpSpPr>
                  <a:grpSpLocks/>
                </p:cNvGrpSpPr>
                <p:nvPr/>
              </p:nvGrpSpPr>
              <p:grpSpPr bwMode="auto">
                <a:xfrm>
                  <a:off x="3789" y="3596"/>
                  <a:ext cx="87" cy="211"/>
                  <a:chOff x="2404" y="747"/>
                  <a:chExt cx="87" cy="211"/>
                </a:xfrm>
              </p:grpSpPr>
              <p:sp>
                <p:nvSpPr>
                  <p:cNvPr id="1845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56" name="Line 8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5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3643" y="3563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grpSp>
            <p:nvGrpSpPr>
              <p:cNvPr id="18447" name="Group 94"/>
              <p:cNvGrpSpPr>
                <a:grpSpLocks/>
              </p:cNvGrpSpPr>
              <p:nvPr/>
            </p:nvGrpSpPr>
            <p:grpSpPr bwMode="auto">
              <a:xfrm>
                <a:off x="4498" y="3158"/>
                <a:ext cx="286" cy="286"/>
                <a:chOff x="4480" y="3158"/>
                <a:chExt cx="286" cy="286"/>
              </a:xfrm>
            </p:grpSpPr>
            <p:sp>
              <p:nvSpPr>
                <p:cNvPr id="18448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480" y="3158"/>
                  <a:ext cx="286" cy="2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6633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9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583" y="3249"/>
                  <a:ext cx="152" cy="152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0" name="Line 90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290"/>
                  <a:ext cx="0" cy="8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40" name="AutoShape 96"/>
            <p:cNvSpPr>
              <a:spLocks noChangeArrowheads="1"/>
            </p:cNvSpPr>
            <p:nvPr/>
          </p:nvSpPr>
          <p:spPr bwMode="auto">
            <a:xfrm>
              <a:off x="4375" y="1693"/>
              <a:ext cx="1220" cy="1035"/>
            </a:xfrm>
            <a:prstGeom prst="wedgeRectCallout">
              <a:avLst>
                <a:gd name="adj1" fmla="val -70736"/>
                <a:gd name="adj2" fmla="val 8275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gonotaxi se mutantní alela dostává do vajíčka, zatímco normální alela do pólového tělíska</a:t>
              </a:r>
            </a:p>
          </p:txBody>
        </p:sp>
        <p:sp>
          <p:nvSpPr>
            <p:cNvPr id="18441" name="AutoShape 98"/>
            <p:cNvSpPr>
              <a:spLocks noChangeArrowheads="1"/>
            </p:cNvSpPr>
            <p:nvPr/>
          </p:nvSpPr>
          <p:spPr bwMode="auto">
            <a:xfrm>
              <a:off x="2232" y="3787"/>
              <a:ext cx="570" cy="261"/>
            </a:xfrm>
            <a:prstGeom prst="wedgeRectCallout">
              <a:avLst>
                <a:gd name="adj1" fmla="val 89648"/>
                <a:gd name="adj2" fmla="val -411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vajíčko</a:t>
              </a:r>
            </a:p>
          </p:txBody>
        </p:sp>
        <p:sp>
          <p:nvSpPr>
            <p:cNvPr id="18442" name="AutoShape 99"/>
            <p:cNvSpPr>
              <a:spLocks noChangeArrowheads="1"/>
            </p:cNvSpPr>
            <p:nvPr/>
          </p:nvSpPr>
          <p:spPr bwMode="auto">
            <a:xfrm>
              <a:off x="4695" y="3540"/>
              <a:ext cx="570" cy="370"/>
            </a:xfrm>
            <a:prstGeom prst="wedgeRectCallout">
              <a:avLst>
                <a:gd name="adj1" fmla="val -115616"/>
                <a:gd name="adj2" fmla="val -513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pólové tělísko</a:t>
              </a:r>
            </a:p>
          </p:txBody>
        </p:sp>
      </p:grp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3039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Intra</a:t>
            </a:r>
            <a:r>
              <a:rPr lang="cs-CZ" sz="2000" b="0" dirty="0"/>
              <a:t>genomový konflikt může mít mnoho podob, např.:</a:t>
            </a:r>
            <a:br>
              <a:rPr lang="cs-CZ" sz="2000" b="0" dirty="0"/>
            </a:br>
            <a:r>
              <a:rPr lang="en-US" sz="2000" b="0" dirty="0"/>
              <a:t> </a:t>
            </a:r>
          </a:p>
          <a:p>
            <a:r>
              <a:rPr lang="cs-CZ" sz="2000" b="0" dirty="0">
                <a:solidFill>
                  <a:srgbClr val="E80000"/>
                </a:solidFill>
              </a:rPr>
              <a:t>Interference</a:t>
            </a:r>
            <a:br>
              <a:rPr lang="cs-CZ" sz="2000" b="0" dirty="0">
                <a:solidFill>
                  <a:srgbClr val="E80000"/>
                </a:solidFill>
              </a:rPr>
            </a:br>
            <a:r>
              <a:rPr lang="cs-CZ" sz="2000" b="0" dirty="0"/>
              <a:t>  </a:t>
            </a:r>
            <a:r>
              <a:rPr lang="cs-CZ" sz="1800" b="0" dirty="0"/>
              <a:t>= zabránění přenosu alternativní alely</a:t>
            </a:r>
            <a:br>
              <a:rPr lang="cs-CZ" sz="1800" b="0" dirty="0"/>
            </a:br>
            <a:endParaRPr lang="en-US" sz="2000" b="0" dirty="0"/>
          </a:p>
          <a:p>
            <a:r>
              <a:rPr lang="cs-CZ" sz="2000" b="0" dirty="0" err="1">
                <a:solidFill>
                  <a:srgbClr val="E80000"/>
                </a:solidFill>
              </a:rPr>
              <a:t>Gonotaxe</a:t>
            </a: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1800" b="0" dirty="0"/>
              <a:t>= přednostní přenos do </a:t>
            </a:r>
            <a:r>
              <a:rPr lang="cs-CZ" sz="1800" b="0" dirty="0" err="1"/>
              <a:t>germinální</a:t>
            </a:r>
            <a:r>
              <a:rPr lang="cs-CZ" sz="1800" b="0" dirty="0"/>
              <a:t> linie</a:t>
            </a:r>
            <a:br>
              <a:rPr lang="cs-CZ" sz="1800" b="0" dirty="0"/>
            </a:br>
            <a:endParaRPr lang="cs-CZ" sz="1800" b="0" dirty="0"/>
          </a:p>
          <a:p>
            <a:r>
              <a:rPr lang="cs-CZ" sz="2000" b="0" dirty="0">
                <a:solidFill>
                  <a:srgbClr val="E60000"/>
                </a:solidFill>
              </a:rPr>
              <a:t>Vyšší tempo replikace (</a:t>
            </a:r>
            <a:r>
              <a:rPr lang="cs-CZ" sz="2000" b="0" i="1" dirty="0" err="1">
                <a:solidFill>
                  <a:srgbClr val="E60000"/>
                </a:solidFill>
              </a:rPr>
              <a:t>overreplication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br>
              <a:rPr lang="cs-CZ" sz="2000" b="0" dirty="0">
                <a:solidFill>
                  <a:srgbClr val="E60000"/>
                </a:solidFill>
              </a:rPr>
            </a:br>
            <a:r>
              <a:rPr lang="cs-CZ" sz="2000" b="0" dirty="0">
                <a:solidFill>
                  <a:srgbClr val="E60000"/>
                </a:solidFill>
              </a:rPr>
              <a:t>  </a:t>
            </a:r>
            <a:r>
              <a:rPr lang="cs-CZ" sz="1800" b="0" dirty="0"/>
              <a:t>např. </a:t>
            </a:r>
            <a:r>
              <a:rPr lang="cs-CZ" sz="1800" b="0" dirty="0" err="1"/>
              <a:t>transpozony</a:t>
            </a:r>
            <a:endParaRPr lang="cs-CZ" sz="1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359378" y="298450"/>
            <a:ext cx="22445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36563" y="838881"/>
            <a:ext cx="2220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1. Autozomální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36563" y="1467531"/>
            <a:ext cx="408797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i="1" dirty="0">
                <a:solidFill>
                  <a:srgbClr val="E60000"/>
                </a:solidFill>
              </a:rPr>
              <a:t>SD</a:t>
            </a:r>
            <a:r>
              <a:rPr lang="cs-CZ" sz="2000" b="0" dirty="0">
                <a:solidFill>
                  <a:srgbClr val="E60000"/>
                </a:solidFill>
              </a:rPr>
              <a:t> (</a:t>
            </a:r>
            <a:r>
              <a:rPr lang="cs-CZ" sz="2000" b="0" dirty="0" err="1">
                <a:solidFill>
                  <a:srgbClr val="E60000"/>
                </a:solidFill>
              </a:rPr>
              <a:t>segregation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distorters</a:t>
            </a:r>
            <a:r>
              <a:rPr lang="cs-CZ" sz="2000" b="0" dirty="0">
                <a:solidFill>
                  <a:srgbClr val="E60000"/>
                </a:solidFill>
              </a:rPr>
              <a:t>) </a:t>
            </a:r>
            <a:r>
              <a:rPr lang="cs-CZ" sz="2000" b="0" dirty="0" smtClean="0">
                <a:solidFill>
                  <a:srgbClr val="E60000"/>
                </a:solidFill>
              </a:rPr>
              <a:t>geny:</a:t>
            </a:r>
            <a:endParaRPr lang="cs-CZ" sz="2000" b="0" dirty="0">
              <a:solidFill>
                <a:srgbClr val="E6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samci </a:t>
            </a:r>
            <a:r>
              <a:rPr lang="cs-CZ" sz="2000" b="0" i="1" dirty="0" err="1" smtClean="0"/>
              <a:t>Drosophila</a:t>
            </a:r>
            <a:r>
              <a:rPr lang="cs-CZ" sz="2000" b="0" i="1" dirty="0" smtClean="0"/>
              <a:t> </a:t>
            </a:r>
            <a:r>
              <a:rPr lang="cs-CZ" sz="2000" b="0" i="1" dirty="0" err="1"/>
              <a:t>melanogaster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preferenční </a:t>
            </a:r>
            <a:r>
              <a:rPr lang="cs-CZ" sz="2000" b="0" dirty="0"/>
              <a:t>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distorter</a:t>
            </a:r>
            <a:r>
              <a:rPr lang="cs-CZ" sz="2000" b="0" dirty="0"/>
              <a:t> a </a:t>
            </a:r>
            <a:r>
              <a:rPr lang="cs-CZ" sz="2000" b="0" i="1" dirty="0" err="1"/>
              <a:t>responder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zástava spermatogeneze u buněk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s </a:t>
            </a:r>
            <a:r>
              <a:rPr lang="cs-CZ" sz="2000" b="0" dirty="0"/>
              <a:t>diskvalifikovanou alelou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často vznik modifikátorových genů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SD geny = „psanecké geny“</a:t>
            </a: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/>
          <a:srcRect l="7645" t="23729" b="12563"/>
          <a:stretch>
            <a:fillRect/>
          </a:stretch>
        </p:blipFill>
        <p:spPr bwMode="auto">
          <a:xfrm>
            <a:off x="5727700" y="1039813"/>
            <a:ext cx="26860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436563" y="5234895"/>
            <a:ext cx="296068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„</a:t>
            </a:r>
            <a:r>
              <a:rPr lang="cs-CZ" sz="2000" b="0" i="1" dirty="0">
                <a:solidFill>
                  <a:srgbClr val="E60000"/>
                </a:solidFill>
              </a:rPr>
              <a:t>Spore </a:t>
            </a:r>
            <a:r>
              <a:rPr lang="cs-CZ" sz="2000" b="0" i="1" dirty="0" err="1">
                <a:solidFill>
                  <a:srgbClr val="E60000"/>
                </a:solidFill>
              </a:rPr>
              <a:t>killers</a:t>
            </a:r>
            <a:r>
              <a:rPr lang="cs-CZ" sz="2000" b="0" dirty="0">
                <a:solidFill>
                  <a:srgbClr val="E60000"/>
                </a:solidFill>
              </a:rPr>
              <a:t>“ (</a:t>
            </a:r>
            <a:r>
              <a:rPr lang="cs-CZ" sz="2000" b="0" i="1" dirty="0" err="1">
                <a:solidFill>
                  <a:srgbClr val="E60000"/>
                </a:solidFill>
              </a:rPr>
              <a:t>sk</a:t>
            </a:r>
            <a:r>
              <a:rPr lang="cs-CZ" sz="2000" b="0" dirty="0">
                <a:solidFill>
                  <a:srgbClr val="E60000"/>
                </a:solidFill>
              </a:rPr>
              <a:t> geny):</a:t>
            </a:r>
          </a:p>
          <a:p>
            <a:pPr>
              <a:spcAft>
                <a:spcPts val="600"/>
              </a:spcAft>
            </a:pPr>
            <a:r>
              <a:rPr lang="cs-CZ" sz="2000" b="0" i="1" dirty="0" err="1"/>
              <a:t>Neurospora</a:t>
            </a:r>
            <a:r>
              <a:rPr lang="cs-CZ" sz="2000" b="0" i="1" dirty="0"/>
              <a:t> </a:t>
            </a:r>
            <a:r>
              <a:rPr lang="cs-CZ" sz="2000" b="0" i="1" dirty="0" err="1"/>
              <a:t>crassa</a:t>
            </a:r>
            <a:endParaRPr lang="cs-CZ" sz="2000" b="0" dirty="0"/>
          </a:p>
        </p:txBody>
      </p:sp>
      <p:pic>
        <p:nvPicPr>
          <p:cNvPr id="2089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957" y="3906838"/>
            <a:ext cx="317500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thaploty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8231" y="3672342"/>
            <a:ext cx="524351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555152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i="1" dirty="0">
                <a:solidFill>
                  <a:srgbClr val="E60000"/>
                </a:solidFill>
              </a:rPr>
              <a:t>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haplotyp</a:t>
            </a:r>
            <a:r>
              <a:rPr lang="cs-CZ" b="0" dirty="0">
                <a:solidFill>
                  <a:srgbClr val="E60000"/>
                </a:solidFill>
              </a:rPr>
              <a:t>:</a:t>
            </a:r>
            <a:r>
              <a:rPr lang="cs-CZ" sz="2000" b="0" dirty="0">
                <a:solidFill>
                  <a:srgbClr val="E60000"/>
                </a:solidFill>
              </a:rPr>
              <a:t/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samci myši </a:t>
            </a:r>
            <a:r>
              <a:rPr lang="cs-CZ" sz="2000" b="0" dirty="0"/>
              <a:t>domácí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 proximální třetina </a:t>
            </a:r>
            <a:r>
              <a:rPr lang="cs-CZ" sz="2000" b="0" dirty="0" err="1" smtClean="0">
                <a:sym typeface="Symbol" pitchFamily="18" charset="2"/>
              </a:rPr>
              <a:t>chr</a:t>
            </a:r>
            <a:r>
              <a:rPr lang="en-US" sz="2000" b="0" dirty="0" err="1" smtClean="0">
                <a:sym typeface="Symbol" pitchFamily="18" charset="2"/>
              </a:rPr>
              <a:t>omozomu</a:t>
            </a:r>
            <a:r>
              <a:rPr lang="cs-CZ" sz="2000" b="0" dirty="0" smtClean="0">
                <a:sym typeface="Symbol" pitchFamily="18" charset="2"/>
              </a:rPr>
              <a:t> </a:t>
            </a:r>
            <a:r>
              <a:rPr lang="cs-CZ" sz="2000" b="0" dirty="0">
                <a:sym typeface="Symbol" pitchFamily="18" charset="2"/>
              </a:rPr>
              <a:t>17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preferenční 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4 </a:t>
            </a:r>
            <a:r>
              <a:rPr lang="cs-CZ" sz="2000" b="0" dirty="0" err="1"/>
              <a:t>paracentrické</a:t>
            </a:r>
            <a:r>
              <a:rPr lang="cs-CZ" sz="2000" b="0" dirty="0"/>
              <a:t> inverze </a:t>
            </a:r>
            <a:r>
              <a:rPr lang="cs-CZ" sz="2000" b="0" dirty="0">
                <a:sym typeface="Symbol" pitchFamily="18" charset="2"/>
              </a:rPr>
              <a:t> rekombinace jen 2%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responder</a:t>
            </a:r>
            <a:r>
              <a:rPr lang="cs-CZ" sz="2000" b="0" dirty="0"/>
              <a:t> + několik </a:t>
            </a:r>
            <a:r>
              <a:rPr lang="cs-CZ" sz="2000" b="0" i="1" dirty="0" err="1"/>
              <a:t>distorterů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/>
              <a:t>t/t</a:t>
            </a:r>
            <a:r>
              <a:rPr lang="cs-CZ" sz="2000" b="0" dirty="0"/>
              <a:t> samci sterilní</a:t>
            </a:r>
            <a:r>
              <a:rPr lang="cs-CZ" sz="2000" b="0" dirty="0">
                <a:sym typeface="Symbol" pitchFamily="18" charset="2"/>
              </a:rPr>
              <a:t>  </a:t>
            </a:r>
            <a:r>
              <a:rPr lang="cs-CZ" sz="2000" b="0" dirty="0"/>
              <a:t>více než 15 letálních genů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71" y="1239837"/>
            <a:ext cx="5629729" cy="482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7" name="Text Box 28"/>
          <p:cNvSpPr txBox="1">
            <a:spLocks noChangeArrowheads="1"/>
          </p:cNvSpPr>
          <p:nvPr/>
        </p:nvSpPr>
        <p:spPr bwMode="auto">
          <a:xfrm>
            <a:off x="436563" y="298450"/>
            <a:ext cx="6891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různá genetická struktura vede k odlišným výsledkům tahu:</a:t>
            </a:r>
          </a:p>
        </p:txBody>
      </p:sp>
      <p:sp>
        <p:nvSpPr>
          <p:cNvPr id="141341" name="AutoShape 29"/>
          <p:cNvSpPr>
            <a:spLocks noChangeArrowheads="1"/>
          </p:cNvSpPr>
          <p:nvPr/>
        </p:nvSpPr>
        <p:spPr bwMode="auto">
          <a:xfrm>
            <a:off x="6680200" y="5279572"/>
            <a:ext cx="1849438" cy="1303792"/>
          </a:xfrm>
          <a:prstGeom prst="wedgeRectCallout">
            <a:avLst>
              <a:gd name="adj1" fmla="val -78267"/>
              <a:gd name="adj2" fmla="val -224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oba chromozomy normální </a:t>
            </a:r>
            <a:r>
              <a:rPr lang="cs-CZ" sz="1800" b="0" dirty="0">
                <a:sym typeface="Symbol" pitchFamily="18" charset="2"/>
              </a:rPr>
              <a:t> segregace 1:1</a:t>
            </a:r>
          </a:p>
        </p:txBody>
      </p:sp>
      <p:sp>
        <p:nvSpPr>
          <p:cNvPr id="141342" name="AutoShape 30"/>
          <p:cNvSpPr>
            <a:spLocks noChangeArrowheads="1"/>
          </p:cNvSpPr>
          <p:nvPr/>
        </p:nvSpPr>
        <p:spPr bwMode="auto">
          <a:xfrm>
            <a:off x="6357257" y="2921000"/>
            <a:ext cx="2601686" cy="1752600"/>
          </a:xfrm>
          <a:prstGeom prst="wedgeRectCallout">
            <a:avLst>
              <a:gd name="adj1" fmla="val -59749"/>
              <a:gd name="adj2" fmla="val -821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nejvyšší vychýlení transmisního poměru </a:t>
            </a:r>
            <a:r>
              <a:rPr lang="cs-CZ" sz="1800" b="0" dirty="0" err="1"/>
              <a:t>př</a:t>
            </a:r>
            <a:r>
              <a:rPr lang="cs-CZ" sz="1800" b="0" dirty="0"/>
              <a:t> kombinaci kompletního </a:t>
            </a:r>
            <a:r>
              <a:rPr lang="cs-CZ" sz="1800" b="0" i="1" dirty="0"/>
              <a:t>t</a:t>
            </a:r>
            <a:r>
              <a:rPr lang="cs-CZ" sz="1800" b="0" dirty="0"/>
              <a:t> </a:t>
            </a:r>
            <a:r>
              <a:rPr lang="cs-CZ" sz="1800" b="0" dirty="0" err="1"/>
              <a:t>haplotypu</a:t>
            </a:r>
            <a:r>
              <a:rPr lang="cs-CZ" sz="1800" b="0" dirty="0"/>
              <a:t> a normálního </a:t>
            </a:r>
            <a:r>
              <a:rPr lang="cs-CZ" sz="1800" b="0" dirty="0" err="1"/>
              <a:t>chr</a:t>
            </a:r>
            <a:r>
              <a:rPr lang="cs-CZ" sz="1800" b="0" dirty="0"/>
              <a:t>.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0" name="AutoShape 31"/>
          <p:cNvSpPr>
            <a:spLocks noChangeArrowheads="1"/>
          </p:cNvSpPr>
          <p:nvPr/>
        </p:nvSpPr>
        <p:spPr bwMode="auto">
          <a:xfrm>
            <a:off x="5746750" y="1077913"/>
            <a:ext cx="1223963" cy="439737"/>
          </a:xfrm>
          <a:prstGeom prst="wedgeRectCallout">
            <a:avLst>
              <a:gd name="adj1" fmla="val -206940"/>
              <a:gd name="adj2" fmla="val 16082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respoder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1" name="AutoShape 32"/>
          <p:cNvSpPr>
            <a:spLocks noChangeArrowheads="1"/>
          </p:cNvSpPr>
          <p:nvPr/>
        </p:nvSpPr>
        <p:spPr bwMode="auto">
          <a:xfrm>
            <a:off x="927100" y="1100138"/>
            <a:ext cx="1223963" cy="439737"/>
          </a:xfrm>
          <a:prstGeom prst="wedgeRectCallout">
            <a:avLst>
              <a:gd name="adj1" fmla="val 95523"/>
              <a:gd name="adj2" fmla="val 1388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distortery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2" name="Text Box 33"/>
          <p:cNvSpPr txBox="1">
            <a:spLocks noChangeArrowheads="1"/>
          </p:cNvSpPr>
          <p:nvPr/>
        </p:nvSpPr>
        <p:spPr bwMode="auto">
          <a:xfrm>
            <a:off x="1360488" y="6129338"/>
            <a:ext cx="1444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1" grpId="0" animBg="1"/>
      <p:bldP spid="141342" grpId="0" animBg="1"/>
      <p:bldP spid="21510" grpId="0" animBg="1"/>
      <p:bldP spid="215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436563" y="298450"/>
            <a:ext cx="479830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mechanismus TRD odlišný od octomilky: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 smtClean="0"/>
              <a:t>responder</a:t>
            </a:r>
            <a:r>
              <a:rPr lang="cs-CZ" sz="2000" b="0" dirty="0" smtClean="0"/>
              <a:t> </a:t>
            </a:r>
            <a:r>
              <a:rPr lang="cs-CZ" sz="2000" b="0" dirty="0"/>
              <a:t>= </a:t>
            </a:r>
            <a:r>
              <a:rPr lang="cs-CZ" sz="2000" b="0" i="1" dirty="0" err="1"/>
              <a:t>Smok</a:t>
            </a:r>
            <a:r>
              <a:rPr lang="cs-CZ" sz="2000" b="0" dirty="0"/>
              <a:t> (fúzovaný gen)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regulace </a:t>
            </a:r>
            <a:r>
              <a:rPr lang="cs-CZ" sz="2000" b="0" dirty="0"/>
              <a:t>kaskády genů podílejících se </a:t>
            </a:r>
            <a:br>
              <a:rPr lang="cs-CZ" sz="2000" b="0" dirty="0"/>
            </a:br>
            <a:r>
              <a:rPr lang="cs-CZ" sz="2000" b="0" dirty="0" smtClean="0"/>
              <a:t>	na </a:t>
            </a:r>
            <a:r>
              <a:rPr lang="cs-CZ" sz="2000" b="0" dirty="0"/>
              <a:t>tvorbě bičíku</a:t>
            </a: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581025" y="2381250"/>
            <a:ext cx="729297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7161213" y="6410325"/>
            <a:ext cx="1444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601687" y="1850571"/>
            <a:ext cx="1138464" cy="432254"/>
          </a:xfrm>
          <a:prstGeom prst="wedgeRectCallout">
            <a:avLst>
              <a:gd name="adj1" fmla="val 68234"/>
              <a:gd name="adj2" fmla="val 2332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distorter</a:t>
            </a:r>
            <a:endParaRPr lang="cs-CZ" sz="1800" b="0" i="1" dirty="0">
              <a:sym typeface="Symbol" pitchFamily="18" charset="2"/>
            </a:endParaRPr>
          </a:p>
        </p:txBody>
      </p:sp>
      <p:sp>
        <p:nvSpPr>
          <p:cNvPr id="22534" name="AutoShape 9"/>
          <p:cNvSpPr>
            <a:spLocks noChangeArrowheads="1"/>
          </p:cNvSpPr>
          <p:nvPr/>
        </p:nvSpPr>
        <p:spPr bwMode="auto">
          <a:xfrm>
            <a:off x="4561114" y="1785257"/>
            <a:ext cx="1311049" cy="446768"/>
          </a:xfrm>
          <a:prstGeom prst="wedgeRectCallout">
            <a:avLst>
              <a:gd name="adj1" fmla="val 82532"/>
              <a:gd name="adj2" fmla="val 3925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responder</a:t>
            </a:r>
            <a:endParaRPr lang="cs-CZ" sz="1800" b="0" i="1" dirty="0">
              <a:sym typeface="Symbol" pitchFamily="18" charset="2"/>
            </a:endParaRPr>
          </a:p>
        </p:txBody>
      </p:sp>
      <p:grpSp>
        <p:nvGrpSpPr>
          <p:cNvPr id="22535" name="Group 11"/>
          <p:cNvGrpSpPr>
            <a:grpSpLocks/>
          </p:cNvGrpSpPr>
          <p:nvPr/>
        </p:nvGrpSpPr>
        <p:grpSpPr bwMode="auto">
          <a:xfrm>
            <a:off x="6130925" y="133350"/>
            <a:ext cx="2755900" cy="2203450"/>
            <a:chOff x="3862" y="84"/>
            <a:chExt cx="1736" cy="1388"/>
          </a:xfrm>
        </p:grpSpPr>
        <p:sp>
          <p:nvSpPr>
            <p:cNvPr id="22536" name="AutoShape 10"/>
            <p:cNvSpPr>
              <a:spLocks noChangeArrowheads="1"/>
            </p:cNvSpPr>
            <p:nvPr/>
          </p:nvSpPr>
          <p:spPr bwMode="auto">
            <a:xfrm>
              <a:off x="3862" y="84"/>
              <a:ext cx="1693" cy="1388"/>
            </a:xfrm>
            <a:prstGeom prst="wedgeRectCallout">
              <a:avLst>
                <a:gd name="adj1" fmla="val -26375"/>
                <a:gd name="adj2" fmla="val 664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253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4" y="108"/>
              <a:ext cx="1654" cy="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3448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2. </a:t>
            </a:r>
            <a:r>
              <a:rPr lang="cs-CZ" b="0" dirty="0" err="1">
                <a:solidFill>
                  <a:srgbClr val="E60000"/>
                </a:solidFill>
              </a:rPr>
              <a:t>Maternal</a:t>
            </a:r>
            <a:r>
              <a:rPr lang="cs-CZ" b="0" dirty="0">
                <a:solidFill>
                  <a:srgbClr val="E60000"/>
                </a:solidFill>
              </a:rPr>
              <a:t>-</a:t>
            </a:r>
            <a:r>
              <a:rPr lang="cs-CZ" b="0" dirty="0" err="1">
                <a:solidFill>
                  <a:srgbClr val="E60000"/>
                </a:solidFill>
              </a:rPr>
              <a:t>effect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killers</a:t>
            </a:r>
            <a:endParaRPr lang="cs-CZ" b="0" dirty="0">
              <a:solidFill>
                <a:srgbClr val="E60000"/>
              </a:solidFill>
            </a:endParaRPr>
          </a:p>
        </p:txBody>
      </p:sp>
      <p:grpSp>
        <p:nvGrpSpPr>
          <p:cNvPr id="23555" name="Group 29"/>
          <p:cNvGrpSpPr>
            <a:grpSpLocks/>
          </p:cNvGrpSpPr>
          <p:nvPr/>
        </p:nvGrpSpPr>
        <p:grpSpPr bwMode="auto">
          <a:xfrm>
            <a:off x="4575175" y="842963"/>
            <a:ext cx="4208463" cy="4781550"/>
            <a:chOff x="2773" y="714"/>
            <a:chExt cx="2651" cy="3012"/>
          </a:xfrm>
        </p:grpSpPr>
        <p:pic>
          <p:nvPicPr>
            <p:cNvPr id="23563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126071">
              <a:off x="2773" y="880"/>
              <a:ext cx="1432" cy="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12"/>
            <p:cNvPicPr>
              <a:picLocks noChangeAspect="1" noChangeArrowheads="1"/>
            </p:cNvPicPr>
            <p:nvPr/>
          </p:nvPicPr>
          <p:blipFill>
            <a:blip r:embed="rId4"/>
            <a:srcRect l="64915" t="9474" r="21167" b="47543"/>
            <a:stretch>
              <a:fillRect/>
            </a:stretch>
          </p:blipFill>
          <p:spPr bwMode="auto">
            <a:xfrm>
              <a:off x="3475" y="2131"/>
              <a:ext cx="571" cy="1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5" name="Picture 13"/>
            <p:cNvPicPr>
              <a:picLocks noChangeAspect="1" noChangeArrowheads="1"/>
            </p:cNvPicPr>
            <p:nvPr/>
          </p:nvPicPr>
          <p:blipFill>
            <a:blip r:embed="rId4"/>
            <a:srcRect l="3667" t="61813" r="67500" b="3976"/>
            <a:stretch>
              <a:fillRect/>
            </a:stretch>
          </p:blipFill>
          <p:spPr bwMode="auto">
            <a:xfrm>
              <a:off x="4120" y="2348"/>
              <a:ext cx="861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6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4360" y="722"/>
              <a:ext cx="920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7" name="Text Box 15"/>
            <p:cNvSpPr txBox="1">
              <a:spLocks noChangeArrowheads="1"/>
            </p:cNvSpPr>
            <p:nvPr/>
          </p:nvSpPr>
          <p:spPr bwMode="auto">
            <a:xfrm>
              <a:off x="3980" y="1148"/>
              <a:ext cx="25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>
                  <a:latin typeface="Arial Black" pitchFamily="34" charset="0"/>
                  <a:sym typeface="Symbol" pitchFamily="18" charset="2"/>
                </a:rPr>
                <a:t></a:t>
              </a:r>
            </a:p>
          </p:txBody>
        </p:sp>
        <p:sp>
          <p:nvSpPr>
            <p:cNvPr id="23568" name="Text Box 16"/>
            <p:cNvSpPr txBox="1">
              <a:spLocks noChangeArrowheads="1"/>
            </p:cNvSpPr>
            <p:nvPr/>
          </p:nvSpPr>
          <p:spPr bwMode="auto">
            <a:xfrm>
              <a:off x="2923" y="714"/>
              <a:ext cx="21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cs typeface="Arial" charset="0"/>
                </a:rPr>
                <a:t>♀ </a:t>
              </a:r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	      ♂ +/+</a:t>
              </a:r>
            </a:p>
          </p:txBody>
        </p:sp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>
              <a:off x="4113" y="1695"/>
              <a:ext cx="7" cy="41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3527" y="3438"/>
              <a:ext cx="12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     +/+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773988" y="4962525"/>
            <a:ext cx="1158875" cy="1203325"/>
            <a:chOff x="4789" y="3329"/>
            <a:chExt cx="730" cy="758"/>
          </a:xfrm>
        </p:grpSpPr>
        <p:sp>
          <p:nvSpPr>
            <p:cNvPr id="23561" name="AutoShape 21"/>
            <p:cNvSpPr>
              <a:spLocks noChangeArrowheads="1"/>
            </p:cNvSpPr>
            <p:nvPr/>
          </p:nvSpPr>
          <p:spPr bwMode="auto">
            <a:xfrm>
              <a:off x="4789" y="3329"/>
              <a:ext cx="730" cy="758"/>
            </a:xfrm>
            <a:prstGeom prst="wedgeRectCallout">
              <a:avLst>
                <a:gd name="adj1" fmla="val -59315"/>
                <a:gd name="adj2" fmla="val -8522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3562" name="Picture 20" descr="Obrázek1"/>
            <p:cNvPicPr>
              <a:picLocks noChangeAspect="1" noChangeArrowheads="1"/>
            </p:cNvPicPr>
            <p:nvPr/>
          </p:nvPicPr>
          <p:blipFill>
            <a:blip r:embed="rId6"/>
            <a:srcRect l="19554" t="44875" r="8923" b="6500"/>
            <a:stretch>
              <a:fillRect/>
            </a:stretch>
          </p:blipFill>
          <p:spPr bwMode="auto">
            <a:xfrm>
              <a:off x="4862" y="3360"/>
              <a:ext cx="600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 noChangeAspect="1"/>
          </p:cNvGrpSpPr>
          <p:nvPr/>
        </p:nvGrpSpPr>
        <p:grpSpPr bwMode="auto">
          <a:xfrm>
            <a:off x="6648450" y="3322638"/>
            <a:ext cx="1473200" cy="1333500"/>
            <a:chOff x="3985" y="2262"/>
            <a:chExt cx="1050" cy="950"/>
          </a:xfrm>
        </p:grpSpPr>
        <p:sp>
          <p:nvSpPr>
            <p:cNvPr id="23559" name="Line 23"/>
            <p:cNvSpPr>
              <a:spLocks noChangeAspect="1" noChangeShapeType="1"/>
            </p:cNvSpPr>
            <p:nvPr/>
          </p:nvSpPr>
          <p:spPr bwMode="auto">
            <a:xfrm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60" name="Line 25"/>
            <p:cNvSpPr>
              <a:spLocks noChangeAspect="1" noChangeShapeType="1"/>
            </p:cNvSpPr>
            <p:nvPr/>
          </p:nvSpPr>
          <p:spPr bwMode="auto">
            <a:xfrm flipH="1"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8" name="Text Box 27"/>
          <p:cNvSpPr txBox="1">
            <a:spLocks noChangeArrowheads="1"/>
          </p:cNvSpPr>
          <p:nvPr/>
        </p:nvSpPr>
        <p:spPr bwMode="auto">
          <a:xfrm>
            <a:off x="436563" y="1997075"/>
            <a:ext cx="5106334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gen </a:t>
            </a:r>
            <a:r>
              <a:rPr lang="cs-CZ" sz="2000" b="0" i="1" dirty="0" err="1">
                <a:solidFill>
                  <a:srgbClr val="E60000"/>
                </a:solidFill>
              </a:rPr>
              <a:t>Medea</a:t>
            </a:r>
            <a:r>
              <a:rPr lang="cs-CZ" sz="2000" b="0" dirty="0">
                <a:solidFill>
                  <a:srgbClr val="E60000"/>
                </a:solidFill>
              </a:rPr>
              <a:t>:</a:t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Maternal</a:t>
            </a:r>
            <a:r>
              <a:rPr lang="cs-CZ" sz="2000" b="0" dirty="0"/>
              <a:t>-</a:t>
            </a:r>
            <a:r>
              <a:rPr lang="cs-CZ" sz="2000" b="0" dirty="0" err="1"/>
              <a:t>Effect</a:t>
            </a:r>
            <a:r>
              <a:rPr lang="cs-CZ" sz="2000" b="0" dirty="0"/>
              <a:t> Dominant </a:t>
            </a:r>
            <a:r>
              <a:rPr lang="cs-CZ" sz="2000" b="0" dirty="0" err="1"/>
              <a:t>Embryonic</a:t>
            </a:r>
            <a:r>
              <a:rPr lang="cs-CZ" sz="2000" b="0" dirty="0"/>
              <a:t> </a:t>
            </a:r>
            <a:r>
              <a:rPr lang="cs-CZ" sz="2000" b="0" dirty="0" err="1"/>
              <a:t>Arrest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matka </a:t>
            </a:r>
            <a:r>
              <a:rPr lang="cs-CZ" sz="2000" b="0" i="1" dirty="0"/>
              <a:t>M/</a:t>
            </a:r>
            <a:r>
              <a:rPr lang="cs-CZ" sz="2000" b="0" dirty="0"/>
              <a:t>+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gen likviduje všechny </a:t>
            </a:r>
            <a:r>
              <a:rPr lang="cs-CZ" sz="2000" b="0" dirty="0" smtClean="0"/>
              <a:t>potomky,</a:t>
            </a:r>
            <a:br>
              <a:rPr lang="cs-CZ" sz="2000" b="0" dirty="0" smtClean="0"/>
            </a:br>
            <a:r>
              <a:rPr lang="cs-CZ" sz="2000" b="0" dirty="0" smtClean="0"/>
              <a:t>	kteří </a:t>
            </a:r>
            <a:r>
              <a:rPr lang="cs-CZ" sz="2000" b="0" dirty="0"/>
              <a:t>ho </a:t>
            </a:r>
            <a:r>
              <a:rPr lang="cs-CZ" sz="2000" b="0" dirty="0" smtClean="0"/>
              <a:t>nemají </a:t>
            </a:r>
            <a:r>
              <a:rPr lang="cs-CZ" sz="2000" b="0" dirty="0"/>
              <a:t>– potomci +/+ hynou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ve </a:t>
            </a:r>
            <a:r>
              <a:rPr lang="cs-CZ" sz="2000" b="0" dirty="0"/>
              <a:t>2. larválním instaru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upload.wikimedia.org/wikipedia/commons/thumb/8/81/Dicty_Life_Cycle_H01.svg/533px-Dicty_Life_Cycle_H01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119" y="866235"/>
            <a:ext cx="4259468" cy="2932879"/>
          </a:xfrm>
          <a:prstGeom prst="rect">
            <a:avLst/>
          </a:prstGeom>
          <a:noFill/>
        </p:spPr>
      </p:pic>
      <p:pic>
        <p:nvPicPr>
          <p:cNvPr id="79880" name="Picture 8" descr="http://fc07.deviantart.net/fs71/i/2013/265/b/d/the_most_awesome_slime_mold_by_graveyardcat-d3ke7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3005" y="2427513"/>
            <a:ext cx="2307772" cy="17308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6" name="Picture 14" descr="http://www.clemson.edu/extension/hgic/graphics/2354/slime_mol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06" y="3691617"/>
            <a:ext cx="2054224" cy="143795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6563" y="298450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/>
              <a:t>Př.: hlenky (</a:t>
            </a:r>
            <a:r>
              <a:rPr lang="cs-CZ" sz="2000" b="0" i="1" dirty="0" err="1" smtClean="0"/>
              <a:t>slime</a:t>
            </a:r>
            <a:r>
              <a:rPr lang="cs-CZ" sz="2000" b="0" i="1" dirty="0" smtClean="0"/>
              <a:t> </a:t>
            </a:r>
            <a:r>
              <a:rPr lang="cs-CZ" sz="2000" b="0" i="1" dirty="0" err="1" smtClean="0"/>
              <a:t>molds</a:t>
            </a:r>
            <a:r>
              <a:rPr lang="cs-CZ" sz="2000" b="0" dirty="0" smtClean="0"/>
              <a:t>)</a:t>
            </a:r>
            <a:endParaRPr lang="cs-CZ" sz="2000" b="0" dirty="0"/>
          </a:p>
        </p:txBody>
      </p:sp>
      <p:pic>
        <p:nvPicPr>
          <p:cNvPr id="79888" name="Picture 16" descr="https://encrypted-tbn1.gstatic.com/images?q=tbn:ANd9GcQ5tYEWNU3f-mEv25f5vqIc1vlHGhk2XHihic65r-dUSPULynkhn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5432" y="4782230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Šipka doprava 10"/>
          <p:cNvSpPr/>
          <p:nvPr/>
        </p:nvSpPr>
        <p:spPr bwMode="auto">
          <a:xfrm>
            <a:off x="3929743" y="5453742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84" name="Picture 12" descr="http://islandnature.ca/wp-content/uploads/2010/03/yellow_slime_mol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8432" y="4735117"/>
            <a:ext cx="2177369" cy="163302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Šipka doprava 11"/>
          <p:cNvSpPr/>
          <p:nvPr/>
        </p:nvSpPr>
        <p:spPr bwMode="auto">
          <a:xfrm rot="16200000">
            <a:off x="5965372" y="4267199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76" name="Picture 4" descr="http://greatecology.com/wp-content/uploads/2012/12/Chocolate-Tube-Slime-Mol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2909" y="1082222"/>
            <a:ext cx="2327805" cy="17458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2" name="Picture 10" descr="http://sciencegeekgirl.com/files/2008/10/picture1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8775" y="3986067"/>
            <a:ext cx="2304596" cy="15348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78" name="Picture 6" descr="http://blogs.discovermagazine.com/loom/files/2011/10/slime-mold-5.jpg"/>
          <p:cNvPicPr>
            <a:picLocks noChangeAspect="1" noChangeArrowheads="1"/>
          </p:cNvPicPr>
          <p:nvPr/>
        </p:nvPicPr>
        <p:blipFill>
          <a:blip r:embed="rId9"/>
          <a:srcRect t="16756"/>
          <a:stretch>
            <a:fillRect/>
          </a:stretch>
        </p:blipFill>
        <p:spPr bwMode="auto">
          <a:xfrm>
            <a:off x="4618718" y="163285"/>
            <a:ext cx="2725106" cy="151420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6563" y="298450"/>
            <a:ext cx="60071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3. </a:t>
            </a:r>
            <a:r>
              <a:rPr lang="en-US" b="0" dirty="0">
                <a:solidFill>
                  <a:srgbClr val="E60000"/>
                </a:solidFill>
              </a:rPr>
              <a:t>D</a:t>
            </a:r>
            <a:r>
              <a:rPr lang="cs-CZ" b="0" dirty="0" err="1">
                <a:solidFill>
                  <a:srgbClr val="E60000"/>
                </a:solidFill>
              </a:rPr>
              <a:t>ědičnost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ve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prosp</a:t>
            </a:r>
            <a:r>
              <a:rPr lang="cs-CZ" b="0" dirty="0">
                <a:solidFill>
                  <a:srgbClr val="E60000"/>
                </a:solidFill>
              </a:rPr>
              <a:t>ě</a:t>
            </a:r>
            <a:r>
              <a:rPr lang="en-US" b="0" dirty="0" err="1">
                <a:solidFill>
                  <a:srgbClr val="E60000"/>
                </a:solidFill>
              </a:rPr>
              <a:t>ch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jednoho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pohlav</a:t>
            </a:r>
            <a:r>
              <a:rPr lang="cs-CZ" b="0" dirty="0">
                <a:solidFill>
                  <a:srgbClr val="E60000"/>
                </a:solidFill>
              </a:rPr>
              <a:t>í </a:t>
            </a:r>
            <a:br>
              <a:rPr lang="cs-CZ" b="0" dirty="0">
                <a:solidFill>
                  <a:srgbClr val="E60000"/>
                </a:solidFill>
              </a:rPr>
            </a:br>
            <a:r>
              <a:rPr lang="cs-CZ" b="0" dirty="0">
                <a:solidFill>
                  <a:srgbClr val="E60000"/>
                </a:solidFill>
              </a:rPr>
              <a:t>    (</a:t>
            </a:r>
            <a:r>
              <a:rPr lang="cs-CZ" b="0" i="1" dirty="0">
                <a:solidFill>
                  <a:srgbClr val="E60000"/>
                </a:solidFill>
              </a:rPr>
              <a:t>sex-</a:t>
            </a:r>
            <a:r>
              <a:rPr lang="cs-CZ" b="0" i="1" dirty="0" err="1">
                <a:solidFill>
                  <a:srgbClr val="E60000"/>
                </a:solidFill>
              </a:rPr>
              <a:t>biased</a:t>
            </a:r>
            <a:r>
              <a:rPr lang="cs-CZ" b="0" i="1" dirty="0">
                <a:solidFill>
                  <a:srgbClr val="E60000"/>
                </a:solidFill>
              </a:rPr>
              <a:t> inheritance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24579" name="Text Box 18"/>
          <p:cNvSpPr txBox="1">
            <a:spLocks noChangeArrowheads="1"/>
          </p:cNvSpPr>
          <p:nvPr/>
        </p:nvSpPr>
        <p:spPr bwMode="auto">
          <a:xfrm>
            <a:off x="436563" y="1284742"/>
            <a:ext cx="8274701" cy="516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geny předávané výhradně skrze jedno pohlaví mají zájem o vyšší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reprodukci </a:t>
            </a:r>
            <a:r>
              <a:rPr lang="cs-CZ" sz="2000" b="0" dirty="0"/>
              <a:t>právě tohoto pohlaví </a:t>
            </a:r>
            <a:r>
              <a:rPr lang="cs-CZ" sz="2000" b="0" dirty="0">
                <a:sym typeface="Symbol" pitchFamily="18" charset="2"/>
              </a:rPr>
              <a:t> </a:t>
            </a:r>
            <a:r>
              <a:rPr lang="cs-CZ" sz="2000" b="0" dirty="0">
                <a:solidFill>
                  <a:srgbClr val="E60000"/>
                </a:solidFill>
              </a:rPr>
              <a:t>vychýlení poměru pohlaví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tah </a:t>
            </a:r>
            <a:r>
              <a:rPr lang="cs-CZ" sz="2000" b="0" dirty="0" err="1"/>
              <a:t>chr</a:t>
            </a:r>
            <a:r>
              <a:rPr lang="cs-CZ" sz="2000" b="0" dirty="0"/>
              <a:t>. X </a:t>
            </a:r>
            <a:r>
              <a:rPr lang="cs-CZ" sz="2000" b="0" dirty="0">
                <a:sym typeface="Symbol" pitchFamily="18" charset="2"/>
              </a:rPr>
              <a:t> vychýlení poměru pohlaví ve prospěch samic 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selekce </a:t>
            </a:r>
            <a:r>
              <a:rPr lang="cs-CZ" sz="2000" b="0" dirty="0">
                <a:sym typeface="Symbol" pitchFamily="18" charset="2"/>
              </a:rPr>
              <a:t>bude podporovat návrat k původnímu stavu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cytoplazmová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samčí sterilita</a:t>
            </a:r>
            <a:r>
              <a:rPr lang="cs-CZ" dirty="0">
                <a:solidFill>
                  <a:srgbClr val="E60000"/>
                </a:solidFill>
                <a:sym typeface="Symbol" pitchFamily="18" charset="2"/>
              </a:rPr>
              <a:t/>
            </a:r>
            <a:br>
              <a:rPr lang="cs-CZ" dirty="0">
                <a:solidFill>
                  <a:srgbClr val="E60000"/>
                </a:solidFill>
                <a:sym typeface="Symbol" pitchFamily="18" charset="2"/>
              </a:rPr>
            </a:b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(</a:t>
            </a:r>
            <a:r>
              <a:rPr lang="cs-CZ" sz="2000" b="0" dirty="0">
                <a:sym typeface="Symbol" pitchFamily="18" charset="2"/>
              </a:rPr>
              <a:t>CMS, </a:t>
            </a:r>
            <a:r>
              <a:rPr lang="cs-CZ" sz="2000" b="0" i="1" dirty="0" err="1">
                <a:sym typeface="Symbol" pitchFamily="18" charset="2"/>
              </a:rPr>
              <a:t>cytoplasmic</a:t>
            </a:r>
            <a:r>
              <a:rPr lang="cs-CZ" sz="2000" b="0" i="1" dirty="0">
                <a:sym typeface="Symbol" pitchFamily="18" charset="2"/>
              </a:rPr>
              <a:t> male sterility</a:t>
            </a:r>
            <a:r>
              <a:rPr lang="cs-CZ" sz="2000" b="0" dirty="0">
                <a:sym typeface="Symbol" pitchFamily="18" charset="2"/>
              </a:rPr>
              <a:t>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u 5-10% populací jednodomých rostlin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smíšené </a:t>
            </a:r>
            <a:r>
              <a:rPr lang="cs-CZ" sz="2000" b="0" dirty="0">
                <a:sym typeface="Symbol" pitchFamily="18" charset="2"/>
              </a:rPr>
              <a:t>populace se sterilními samčími rostlinami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tato sterilita způsobena mutantním mitochondriálním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genomem</a:t>
            </a: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výhoda pokud rostliny se sterilním samčím pohlavím investují zdroje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místo </a:t>
            </a:r>
            <a:r>
              <a:rPr lang="cs-CZ" sz="2000" b="0" dirty="0">
                <a:sym typeface="Symbol" pitchFamily="18" charset="2"/>
              </a:rPr>
              <a:t>do pylu pouze do semen  přenos většího počtu mitochondrií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4580" name="Picture 19" descr="chromosome%20X%20et%20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039" y="2645227"/>
            <a:ext cx="2486446" cy="225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val 57"/>
          <p:cNvSpPr>
            <a:spLocks noChangeAspect="1" noChangeArrowheads="1"/>
          </p:cNvSpPr>
          <p:nvPr/>
        </p:nvSpPr>
        <p:spPr bwMode="auto">
          <a:xfrm>
            <a:off x="7056438" y="1477963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57"/>
          <p:cNvSpPr>
            <a:spLocks noChangeAspect="1" noChangeArrowheads="1"/>
          </p:cNvSpPr>
          <p:nvPr/>
        </p:nvSpPr>
        <p:spPr bwMode="auto">
          <a:xfrm>
            <a:off x="6227763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Oval 57"/>
          <p:cNvSpPr>
            <a:spLocks noChangeAspect="1" noChangeArrowheads="1"/>
          </p:cNvSpPr>
          <p:nvPr/>
        </p:nvSpPr>
        <p:spPr bwMode="auto">
          <a:xfrm>
            <a:off x="7085013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Oval 57"/>
          <p:cNvSpPr>
            <a:spLocks noChangeAspect="1" noChangeArrowheads="1"/>
          </p:cNvSpPr>
          <p:nvPr/>
        </p:nvSpPr>
        <p:spPr bwMode="auto">
          <a:xfrm>
            <a:off x="5380038" y="3478213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Oval 57"/>
          <p:cNvSpPr>
            <a:spLocks noChangeAspect="1" noChangeArrowheads="1"/>
          </p:cNvSpPr>
          <p:nvPr/>
        </p:nvSpPr>
        <p:spPr bwMode="auto">
          <a:xfrm>
            <a:off x="6227763" y="34877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Oval 57"/>
          <p:cNvSpPr>
            <a:spLocks noChangeAspect="1" noChangeArrowheads="1"/>
          </p:cNvSpPr>
          <p:nvPr/>
        </p:nvSpPr>
        <p:spPr bwMode="auto">
          <a:xfrm>
            <a:off x="7085013" y="34877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Oval 57"/>
          <p:cNvSpPr>
            <a:spLocks noChangeAspect="1" noChangeArrowheads="1"/>
          </p:cNvSpPr>
          <p:nvPr/>
        </p:nvSpPr>
        <p:spPr bwMode="auto">
          <a:xfrm>
            <a:off x="7942263" y="34877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45"/>
          <p:cNvSpPr>
            <a:spLocks noChangeAspect="1" noChangeArrowheads="1"/>
          </p:cNvSpPr>
          <p:nvPr/>
        </p:nvSpPr>
        <p:spPr bwMode="auto">
          <a:xfrm>
            <a:off x="7937500" y="2457450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Oval 45"/>
          <p:cNvSpPr>
            <a:spLocks noChangeAspect="1" noChangeArrowheads="1"/>
          </p:cNvSpPr>
          <p:nvPr/>
        </p:nvSpPr>
        <p:spPr bwMode="auto">
          <a:xfrm>
            <a:off x="5375275" y="2457450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Oval 45"/>
          <p:cNvSpPr>
            <a:spLocks noChangeAspect="1" noChangeArrowheads="1"/>
          </p:cNvSpPr>
          <p:nvPr/>
        </p:nvSpPr>
        <p:spPr bwMode="auto">
          <a:xfrm>
            <a:off x="6203950" y="1476375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2" name="AutoShape 41"/>
          <p:cNvSpPr>
            <a:spLocks noChangeArrowheads="1"/>
          </p:cNvSpPr>
          <p:nvPr/>
        </p:nvSpPr>
        <p:spPr bwMode="auto">
          <a:xfrm>
            <a:off x="690563" y="923925"/>
            <a:ext cx="944562" cy="354013"/>
          </a:xfrm>
          <a:prstGeom prst="wedgeRectCallout">
            <a:avLst>
              <a:gd name="adj1" fmla="val 98069"/>
              <a:gd name="adj2" fmla="val 1338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samec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5603" name="AutoShape 42"/>
          <p:cNvSpPr>
            <a:spLocks noChangeArrowheads="1"/>
          </p:cNvSpPr>
          <p:nvPr/>
        </p:nvSpPr>
        <p:spPr bwMode="auto">
          <a:xfrm>
            <a:off x="4011613" y="787400"/>
            <a:ext cx="944562" cy="354013"/>
          </a:xfrm>
          <a:prstGeom prst="wedgeRectCallout">
            <a:avLst>
              <a:gd name="adj1" fmla="val -114370"/>
              <a:gd name="adj2" fmla="val 183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samice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5604" name="AutoShape 43"/>
          <p:cNvSpPr>
            <a:spLocks noChangeArrowheads="1"/>
          </p:cNvSpPr>
          <p:nvPr/>
        </p:nvSpPr>
        <p:spPr bwMode="auto">
          <a:xfrm>
            <a:off x="461963" y="4448175"/>
            <a:ext cx="3192462" cy="1147763"/>
          </a:xfrm>
          <a:prstGeom prst="wedgeRectCallout">
            <a:avLst>
              <a:gd name="adj1" fmla="val 11708"/>
              <a:gd name="adj2" fmla="val -8693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jestliže má matka 1 syna a 1 dceru, počet kopií její </a:t>
            </a:r>
            <a:r>
              <a:rPr lang="cs-CZ" sz="1800" b="0" dirty="0" err="1"/>
              <a:t>mtDNA</a:t>
            </a:r>
            <a:r>
              <a:rPr lang="cs-CZ" sz="1800" b="0" dirty="0"/>
              <a:t> zůstává stále stejný</a:t>
            </a:r>
          </a:p>
        </p:txBody>
      </p:sp>
      <p:sp>
        <p:nvSpPr>
          <p:cNvPr id="25605" name="Oval 45"/>
          <p:cNvSpPr>
            <a:spLocks noChangeAspect="1" noChangeArrowheads="1"/>
          </p:cNvSpPr>
          <p:nvPr/>
        </p:nvSpPr>
        <p:spPr bwMode="auto">
          <a:xfrm>
            <a:off x="2070100" y="1476375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46"/>
          <p:cNvSpPr>
            <a:spLocks noChangeAspect="1" noChangeArrowheads="1"/>
          </p:cNvSpPr>
          <p:nvPr/>
        </p:nvSpPr>
        <p:spPr bwMode="auto">
          <a:xfrm>
            <a:off x="2298700" y="1730375"/>
            <a:ext cx="179388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47"/>
          <p:cNvSpPr>
            <a:spLocks noChangeAspect="1" noChangeArrowheads="1"/>
          </p:cNvSpPr>
          <p:nvPr/>
        </p:nvSpPr>
        <p:spPr bwMode="auto">
          <a:xfrm>
            <a:off x="2925763" y="1476375"/>
            <a:ext cx="509587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48"/>
          <p:cNvSpPr>
            <a:spLocks noChangeAspect="1" noChangeArrowheads="1"/>
          </p:cNvSpPr>
          <p:nvPr/>
        </p:nvSpPr>
        <p:spPr bwMode="auto">
          <a:xfrm>
            <a:off x="3154363" y="1730375"/>
            <a:ext cx="179387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Text Box 49"/>
          <p:cNvSpPr txBox="1">
            <a:spLocks noChangeAspect="1" noChangeArrowheads="1"/>
          </p:cNvSpPr>
          <p:nvPr/>
        </p:nvSpPr>
        <p:spPr bwMode="auto">
          <a:xfrm>
            <a:off x="2554288" y="1425575"/>
            <a:ext cx="379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0" name="Oval 50"/>
          <p:cNvSpPr>
            <a:spLocks noChangeAspect="1" noChangeArrowheads="1"/>
          </p:cNvSpPr>
          <p:nvPr/>
        </p:nvSpPr>
        <p:spPr bwMode="auto">
          <a:xfrm>
            <a:off x="1246188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Oval 51"/>
          <p:cNvSpPr>
            <a:spLocks noChangeAspect="1" noChangeArrowheads="1"/>
          </p:cNvSpPr>
          <p:nvPr/>
        </p:nvSpPr>
        <p:spPr bwMode="auto">
          <a:xfrm>
            <a:off x="1474788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Oval 52"/>
          <p:cNvSpPr>
            <a:spLocks noChangeAspect="1" noChangeArrowheads="1"/>
          </p:cNvSpPr>
          <p:nvPr/>
        </p:nvSpPr>
        <p:spPr bwMode="auto">
          <a:xfrm>
            <a:off x="2101850" y="2459038"/>
            <a:ext cx="509588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Oval 53"/>
          <p:cNvSpPr>
            <a:spLocks noChangeAspect="1" noChangeArrowheads="1"/>
          </p:cNvSpPr>
          <p:nvPr/>
        </p:nvSpPr>
        <p:spPr bwMode="auto">
          <a:xfrm>
            <a:off x="2332038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Text Box 54"/>
          <p:cNvSpPr txBox="1">
            <a:spLocks noChangeAspect="1" noChangeArrowheads="1"/>
          </p:cNvSpPr>
          <p:nvPr/>
        </p:nvSpPr>
        <p:spPr bwMode="auto">
          <a:xfrm>
            <a:off x="1730375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5" name="Oval 55"/>
          <p:cNvSpPr>
            <a:spLocks noChangeAspect="1" noChangeArrowheads="1"/>
          </p:cNvSpPr>
          <p:nvPr/>
        </p:nvSpPr>
        <p:spPr bwMode="auto">
          <a:xfrm>
            <a:off x="2951163" y="2459038"/>
            <a:ext cx="509587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Oval 56"/>
          <p:cNvSpPr>
            <a:spLocks noChangeAspect="1" noChangeArrowheads="1"/>
          </p:cNvSpPr>
          <p:nvPr/>
        </p:nvSpPr>
        <p:spPr bwMode="auto">
          <a:xfrm>
            <a:off x="3179763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Oval 57"/>
          <p:cNvSpPr>
            <a:spLocks noChangeAspect="1" noChangeArrowheads="1"/>
          </p:cNvSpPr>
          <p:nvPr/>
        </p:nvSpPr>
        <p:spPr bwMode="auto">
          <a:xfrm>
            <a:off x="3808413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Oval 58"/>
          <p:cNvSpPr>
            <a:spLocks noChangeAspect="1" noChangeArrowheads="1"/>
          </p:cNvSpPr>
          <p:nvPr/>
        </p:nvSpPr>
        <p:spPr bwMode="auto">
          <a:xfrm>
            <a:off x="4037013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Text Box 59"/>
          <p:cNvSpPr txBox="1">
            <a:spLocks noChangeAspect="1" noChangeArrowheads="1"/>
          </p:cNvSpPr>
          <p:nvPr/>
        </p:nvSpPr>
        <p:spPr bwMode="auto">
          <a:xfrm>
            <a:off x="3435350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0" name="Oval 60"/>
          <p:cNvSpPr>
            <a:spLocks noChangeAspect="1" noChangeArrowheads="1"/>
          </p:cNvSpPr>
          <p:nvPr/>
        </p:nvSpPr>
        <p:spPr bwMode="auto">
          <a:xfrm>
            <a:off x="1246188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Oval 61"/>
          <p:cNvSpPr>
            <a:spLocks noChangeAspect="1" noChangeArrowheads="1"/>
          </p:cNvSpPr>
          <p:nvPr/>
        </p:nvSpPr>
        <p:spPr bwMode="auto">
          <a:xfrm>
            <a:off x="1474788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Oval 62"/>
          <p:cNvSpPr>
            <a:spLocks noChangeAspect="1" noChangeArrowheads="1"/>
          </p:cNvSpPr>
          <p:nvPr/>
        </p:nvSpPr>
        <p:spPr bwMode="auto">
          <a:xfrm>
            <a:off x="2101850" y="3482975"/>
            <a:ext cx="509588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Oval 63"/>
          <p:cNvSpPr>
            <a:spLocks noChangeAspect="1" noChangeArrowheads="1"/>
          </p:cNvSpPr>
          <p:nvPr/>
        </p:nvSpPr>
        <p:spPr bwMode="auto">
          <a:xfrm>
            <a:off x="2332038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Text Box 64"/>
          <p:cNvSpPr txBox="1">
            <a:spLocks noChangeAspect="1" noChangeArrowheads="1"/>
          </p:cNvSpPr>
          <p:nvPr/>
        </p:nvSpPr>
        <p:spPr bwMode="auto">
          <a:xfrm>
            <a:off x="1730375" y="3432175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5" name="Oval 65"/>
          <p:cNvSpPr>
            <a:spLocks noChangeAspect="1" noChangeArrowheads="1"/>
          </p:cNvSpPr>
          <p:nvPr/>
        </p:nvSpPr>
        <p:spPr bwMode="auto">
          <a:xfrm>
            <a:off x="2951163" y="3482975"/>
            <a:ext cx="509587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Oval 66"/>
          <p:cNvSpPr>
            <a:spLocks noChangeAspect="1" noChangeArrowheads="1"/>
          </p:cNvSpPr>
          <p:nvPr/>
        </p:nvSpPr>
        <p:spPr bwMode="auto">
          <a:xfrm>
            <a:off x="3179763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7" name="Oval 67"/>
          <p:cNvSpPr>
            <a:spLocks noChangeAspect="1" noChangeArrowheads="1"/>
          </p:cNvSpPr>
          <p:nvPr/>
        </p:nvSpPr>
        <p:spPr bwMode="auto">
          <a:xfrm>
            <a:off x="3808413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8" name="Oval 68"/>
          <p:cNvSpPr>
            <a:spLocks noChangeAspect="1" noChangeArrowheads="1"/>
          </p:cNvSpPr>
          <p:nvPr/>
        </p:nvSpPr>
        <p:spPr bwMode="auto">
          <a:xfrm>
            <a:off x="4037013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9" name="Text Box 69"/>
          <p:cNvSpPr txBox="1">
            <a:spLocks noChangeAspect="1" noChangeArrowheads="1"/>
          </p:cNvSpPr>
          <p:nvPr/>
        </p:nvSpPr>
        <p:spPr bwMode="auto">
          <a:xfrm>
            <a:off x="3435350" y="3433763"/>
            <a:ext cx="379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30" name="Line 70"/>
          <p:cNvSpPr>
            <a:spLocks noChangeAspect="1" noChangeShapeType="1"/>
          </p:cNvSpPr>
          <p:nvPr/>
        </p:nvSpPr>
        <p:spPr bwMode="auto">
          <a:xfrm>
            <a:off x="3186113" y="2070100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1" name="Line 71"/>
          <p:cNvSpPr>
            <a:spLocks noChangeAspect="1" noChangeShapeType="1"/>
          </p:cNvSpPr>
          <p:nvPr/>
        </p:nvSpPr>
        <p:spPr bwMode="auto">
          <a:xfrm flipH="1">
            <a:off x="2451100" y="2070100"/>
            <a:ext cx="498475" cy="35401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2" name="Line 72"/>
          <p:cNvSpPr>
            <a:spLocks noChangeAspect="1" noChangeShapeType="1"/>
          </p:cNvSpPr>
          <p:nvPr/>
        </p:nvSpPr>
        <p:spPr bwMode="auto">
          <a:xfrm>
            <a:off x="2355850" y="3044825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3" name="Line 73"/>
          <p:cNvSpPr>
            <a:spLocks noChangeAspect="1" noChangeShapeType="1"/>
          </p:cNvSpPr>
          <p:nvPr/>
        </p:nvSpPr>
        <p:spPr bwMode="auto">
          <a:xfrm flipH="1">
            <a:off x="1620838" y="3044825"/>
            <a:ext cx="498475" cy="355600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25634" name="Group 74"/>
          <p:cNvGrpSpPr>
            <a:grpSpLocks noChangeAspect="1"/>
          </p:cNvGrpSpPr>
          <p:nvPr/>
        </p:nvGrpSpPr>
        <p:grpSpPr bwMode="auto">
          <a:xfrm>
            <a:off x="3325813" y="3044825"/>
            <a:ext cx="735012" cy="355600"/>
            <a:chOff x="3072" y="1931"/>
            <a:chExt cx="588" cy="284"/>
          </a:xfrm>
        </p:grpSpPr>
        <p:sp>
          <p:nvSpPr>
            <p:cNvPr id="25671" name="Line 75"/>
            <p:cNvSpPr>
              <a:spLocks noChangeAspect="1" noChangeShapeType="1"/>
            </p:cNvSpPr>
            <p:nvPr/>
          </p:nvSpPr>
          <p:spPr bwMode="auto">
            <a:xfrm>
              <a:off x="3660" y="1931"/>
              <a:ext cx="0" cy="2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72" name="Line 76"/>
            <p:cNvSpPr>
              <a:spLocks noChangeAspect="1" noChangeShapeType="1"/>
            </p:cNvSpPr>
            <p:nvPr/>
          </p:nvSpPr>
          <p:spPr bwMode="auto">
            <a:xfrm flipH="1">
              <a:off x="3072" y="1931"/>
              <a:ext cx="399" cy="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5476875" y="1425575"/>
            <a:ext cx="3117850" cy="4364038"/>
            <a:chOff x="3450" y="898"/>
            <a:chExt cx="1964" cy="2749"/>
          </a:xfrm>
          <a:solidFill>
            <a:schemeClr val="bg1">
              <a:lumMod val="95000"/>
            </a:schemeClr>
          </a:solidFill>
        </p:grpSpPr>
        <p:sp>
          <p:nvSpPr>
            <p:cNvPr id="25639" name="Oval 7"/>
            <p:cNvSpPr>
              <a:spLocks noChangeAspect="1" noChangeArrowheads="1"/>
            </p:cNvSpPr>
            <p:nvPr/>
          </p:nvSpPr>
          <p:spPr bwMode="auto">
            <a:xfrm>
              <a:off x="4051" y="1090"/>
              <a:ext cx="113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41" name="Oval 9"/>
            <p:cNvSpPr>
              <a:spLocks noChangeAspect="1" noChangeArrowheads="1"/>
            </p:cNvSpPr>
            <p:nvPr/>
          </p:nvSpPr>
          <p:spPr bwMode="auto">
            <a:xfrm>
              <a:off x="4590" y="1090"/>
              <a:ext cx="113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42" name="Text Box 10"/>
            <p:cNvSpPr txBox="1">
              <a:spLocks noChangeAspect="1" noChangeArrowheads="1"/>
            </p:cNvSpPr>
            <p:nvPr/>
          </p:nvSpPr>
          <p:spPr bwMode="auto">
            <a:xfrm>
              <a:off x="4212" y="898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800">
                  <a:sym typeface="Symbol" pitchFamily="18" charset="2"/>
                </a:rPr>
                <a:t></a:t>
              </a:r>
            </a:p>
          </p:txBody>
        </p:sp>
        <p:sp>
          <p:nvSpPr>
            <p:cNvPr id="25644" name="Oval 12"/>
            <p:cNvSpPr>
              <a:spLocks noChangeAspect="1" noChangeArrowheads="1"/>
            </p:cNvSpPr>
            <p:nvPr/>
          </p:nvSpPr>
          <p:spPr bwMode="auto">
            <a:xfrm>
              <a:off x="3532" y="1709"/>
              <a:ext cx="113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46" name="Oval 14"/>
            <p:cNvSpPr>
              <a:spLocks noChangeAspect="1" noChangeArrowheads="1"/>
            </p:cNvSpPr>
            <p:nvPr/>
          </p:nvSpPr>
          <p:spPr bwMode="auto">
            <a:xfrm>
              <a:off x="4072" y="1709"/>
              <a:ext cx="112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47" name="Text Box 15"/>
            <p:cNvSpPr txBox="1">
              <a:spLocks noChangeAspect="1" noChangeArrowheads="1"/>
            </p:cNvSpPr>
            <p:nvPr/>
          </p:nvSpPr>
          <p:spPr bwMode="auto">
            <a:xfrm>
              <a:off x="3693" y="1516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800">
                  <a:sym typeface="Symbol" pitchFamily="18" charset="2"/>
                </a:rPr>
                <a:t></a:t>
              </a:r>
            </a:p>
          </p:txBody>
        </p:sp>
        <p:sp>
          <p:nvSpPr>
            <p:cNvPr id="25649" name="Oval 17"/>
            <p:cNvSpPr>
              <a:spLocks noChangeAspect="1" noChangeArrowheads="1"/>
            </p:cNvSpPr>
            <p:nvPr/>
          </p:nvSpPr>
          <p:spPr bwMode="auto">
            <a:xfrm>
              <a:off x="4606" y="1709"/>
              <a:ext cx="113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51" name="Oval 19"/>
            <p:cNvSpPr>
              <a:spLocks noChangeAspect="1" noChangeArrowheads="1"/>
            </p:cNvSpPr>
            <p:nvPr/>
          </p:nvSpPr>
          <p:spPr bwMode="auto">
            <a:xfrm>
              <a:off x="5146" y="1709"/>
              <a:ext cx="112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52" name="Text Box 20"/>
            <p:cNvSpPr txBox="1">
              <a:spLocks noChangeAspect="1" noChangeArrowheads="1"/>
            </p:cNvSpPr>
            <p:nvPr/>
          </p:nvSpPr>
          <p:spPr bwMode="auto">
            <a:xfrm>
              <a:off x="4767" y="1516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800">
                  <a:sym typeface="Symbol" pitchFamily="18" charset="2"/>
                </a:rPr>
                <a:t></a:t>
              </a:r>
            </a:p>
          </p:txBody>
        </p:sp>
        <p:sp>
          <p:nvSpPr>
            <p:cNvPr id="25654" name="Oval 22"/>
            <p:cNvSpPr>
              <a:spLocks noChangeAspect="1" noChangeArrowheads="1"/>
            </p:cNvSpPr>
            <p:nvPr/>
          </p:nvSpPr>
          <p:spPr bwMode="auto">
            <a:xfrm>
              <a:off x="3532" y="2355"/>
              <a:ext cx="113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56" name="Oval 24"/>
            <p:cNvSpPr>
              <a:spLocks noChangeAspect="1" noChangeArrowheads="1"/>
            </p:cNvSpPr>
            <p:nvPr/>
          </p:nvSpPr>
          <p:spPr bwMode="auto">
            <a:xfrm>
              <a:off x="4072" y="2355"/>
              <a:ext cx="112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57" name="Text Box 25"/>
            <p:cNvSpPr txBox="1">
              <a:spLocks noChangeAspect="1" noChangeArrowheads="1"/>
            </p:cNvSpPr>
            <p:nvPr/>
          </p:nvSpPr>
          <p:spPr bwMode="auto">
            <a:xfrm>
              <a:off x="3693" y="2162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800">
                  <a:sym typeface="Symbol" pitchFamily="18" charset="2"/>
                </a:rPr>
                <a:t></a:t>
              </a:r>
            </a:p>
          </p:txBody>
        </p:sp>
        <p:sp>
          <p:nvSpPr>
            <p:cNvPr id="25659" name="Oval 27"/>
            <p:cNvSpPr>
              <a:spLocks noChangeAspect="1" noChangeArrowheads="1"/>
            </p:cNvSpPr>
            <p:nvPr/>
          </p:nvSpPr>
          <p:spPr bwMode="auto">
            <a:xfrm>
              <a:off x="4606" y="2355"/>
              <a:ext cx="113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61" name="Oval 29"/>
            <p:cNvSpPr>
              <a:spLocks noChangeAspect="1" noChangeArrowheads="1"/>
            </p:cNvSpPr>
            <p:nvPr/>
          </p:nvSpPr>
          <p:spPr bwMode="auto">
            <a:xfrm>
              <a:off x="5146" y="2355"/>
              <a:ext cx="112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62" name="Text Box 30"/>
            <p:cNvSpPr txBox="1">
              <a:spLocks noChangeAspect="1" noChangeArrowheads="1"/>
            </p:cNvSpPr>
            <p:nvPr/>
          </p:nvSpPr>
          <p:spPr bwMode="auto">
            <a:xfrm>
              <a:off x="4767" y="2163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800" dirty="0">
                  <a:sym typeface="Symbol" pitchFamily="18" charset="2"/>
                </a:rPr>
                <a:t></a:t>
              </a:r>
            </a:p>
          </p:txBody>
        </p:sp>
        <p:sp>
          <p:nvSpPr>
            <p:cNvPr id="25663" name="Line 31"/>
            <p:cNvSpPr>
              <a:spLocks noChangeAspect="1" noChangeShapeType="1"/>
            </p:cNvSpPr>
            <p:nvPr/>
          </p:nvSpPr>
          <p:spPr bwMode="auto">
            <a:xfrm>
              <a:off x="4610" y="1304"/>
              <a:ext cx="0" cy="219"/>
            </a:xfrm>
            <a:prstGeom prst="line">
              <a:avLst/>
            </a:prstGeom>
            <a:grpFill/>
            <a:ln w="38100">
              <a:solidFill>
                <a:srgbClr val="E6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25664" name="Line 32"/>
            <p:cNvSpPr>
              <a:spLocks noChangeAspect="1" noChangeShapeType="1"/>
            </p:cNvSpPr>
            <p:nvPr/>
          </p:nvSpPr>
          <p:spPr bwMode="auto">
            <a:xfrm flipH="1">
              <a:off x="4147" y="1304"/>
              <a:ext cx="314" cy="223"/>
            </a:xfrm>
            <a:prstGeom prst="line">
              <a:avLst/>
            </a:prstGeom>
            <a:grpFill/>
            <a:ln w="38100">
              <a:solidFill>
                <a:srgbClr val="E6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25665" name="Line 33"/>
            <p:cNvSpPr>
              <a:spLocks noChangeAspect="1" noChangeShapeType="1"/>
            </p:cNvSpPr>
            <p:nvPr/>
          </p:nvSpPr>
          <p:spPr bwMode="auto">
            <a:xfrm>
              <a:off x="4087" y="1918"/>
              <a:ext cx="0" cy="219"/>
            </a:xfrm>
            <a:prstGeom prst="line">
              <a:avLst/>
            </a:prstGeom>
            <a:grpFill/>
            <a:ln w="38100">
              <a:solidFill>
                <a:srgbClr val="E6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25666" name="Line 34"/>
            <p:cNvSpPr>
              <a:spLocks noChangeAspect="1" noChangeShapeType="1"/>
            </p:cNvSpPr>
            <p:nvPr/>
          </p:nvSpPr>
          <p:spPr bwMode="auto">
            <a:xfrm flipH="1">
              <a:off x="3624" y="1918"/>
              <a:ext cx="314" cy="224"/>
            </a:xfrm>
            <a:prstGeom prst="line">
              <a:avLst/>
            </a:prstGeom>
            <a:grpFill/>
            <a:ln w="38100">
              <a:solidFill>
                <a:srgbClr val="E6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cs-CZ"/>
            </a:p>
          </p:txBody>
        </p:sp>
        <p:grpSp>
          <p:nvGrpSpPr>
            <p:cNvPr id="25667" name="Group 38"/>
            <p:cNvGrpSpPr>
              <a:grpSpLocks noChangeAspect="1"/>
            </p:cNvGrpSpPr>
            <p:nvPr/>
          </p:nvGrpSpPr>
          <p:grpSpPr bwMode="auto">
            <a:xfrm flipH="1">
              <a:off x="4623" y="1918"/>
              <a:ext cx="463" cy="224"/>
              <a:chOff x="3072" y="1931"/>
              <a:chExt cx="588" cy="284"/>
            </a:xfrm>
            <a:grpFill/>
          </p:grpSpPr>
          <p:sp>
            <p:nvSpPr>
              <p:cNvPr id="25669" name="Line 35"/>
              <p:cNvSpPr>
                <a:spLocks noChangeAspect="1" noChangeShapeType="1"/>
              </p:cNvSpPr>
              <p:nvPr/>
            </p:nvSpPr>
            <p:spPr bwMode="auto">
              <a:xfrm>
                <a:off x="3660" y="1931"/>
                <a:ext cx="0" cy="278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70" name="Line 36"/>
              <p:cNvSpPr>
                <a:spLocks noChangeAspect="1" noChangeShapeType="1"/>
              </p:cNvSpPr>
              <p:nvPr/>
            </p:nvSpPr>
            <p:spPr bwMode="auto">
              <a:xfrm flipH="1">
                <a:off x="3072" y="1931"/>
                <a:ext cx="399" cy="284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</p:grpSp>
        <p:sp>
          <p:nvSpPr>
            <p:cNvPr id="25668" name="AutoShape 77"/>
            <p:cNvSpPr>
              <a:spLocks noChangeArrowheads="1"/>
            </p:cNvSpPr>
            <p:nvPr/>
          </p:nvSpPr>
          <p:spPr bwMode="auto">
            <a:xfrm>
              <a:off x="3450" y="2802"/>
              <a:ext cx="1964" cy="845"/>
            </a:xfrm>
            <a:prstGeom prst="wedgeRectCallout">
              <a:avLst>
                <a:gd name="adj1" fmla="val -3412"/>
                <a:gd name="adj2" fmla="val -8467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 b="0"/>
                <a:t>jestliže mtDNA způsobí, že jsou produkovány jen dcery, počet jejích kopií se v každé generaci zdvojnásobí</a:t>
              </a:r>
            </a:p>
          </p:txBody>
        </p:sp>
      </p:grpSp>
      <p:sp>
        <p:nvSpPr>
          <p:cNvPr id="25636" name="AutoShape 84"/>
          <p:cNvSpPr>
            <a:spLocks noChangeArrowheads="1"/>
          </p:cNvSpPr>
          <p:nvPr/>
        </p:nvSpPr>
        <p:spPr bwMode="auto">
          <a:xfrm>
            <a:off x="2289175" y="774700"/>
            <a:ext cx="933450" cy="354013"/>
          </a:xfrm>
          <a:prstGeom prst="wedgeRectCallout">
            <a:avLst>
              <a:gd name="adj1" fmla="val 53912"/>
              <a:gd name="adj2" fmla="val 2172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mtDNA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17173" name="Text Box 85"/>
          <p:cNvSpPr txBox="1">
            <a:spLocks noChangeArrowheads="1"/>
          </p:cNvSpPr>
          <p:nvPr/>
        </p:nvSpPr>
        <p:spPr bwMode="auto">
          <a:xfrm>
            <a:off x="6439128" y="645206"/>
            <a:ext cx="862012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CMS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17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2"/>
          <p:cNvSpPr txBox="1">
            <a:spLocks noChangeArrowheads="1"/>
          </p:cNvSpPr>
          <p:nvPr/>
        </p:nvSpPr>
        <p:spPr bwMode="auto">
          <a:xfrm>
            <a:off x="436563" y="298450"/>
            <a:ext cx="566533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podobný efekt vyvolává bakterie </a:t>
            </a:r>
            <a:r>
              <a:rPr lang="cs-CZ" sz="2000" b="0" i="1" dirty="0" err="1">
                <a:solidFill>
                  <a:srgbClr val="E60000"/>
                </a:solidFill>
                <a:sym typeface="Symbol" pitchFamily="18" charset="2"/>
              </a:rPr>
              <a:t>Wolbachia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buněčný parazit členovců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zabíjí samce, v jejichž buňkách se vyskytuje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snížení </a:t>
            </a:r>
            <a:r>
              <a:rPr lang="cs-CZ" sz="2000" b="0" dirty="0" err="1">
                <a:sym typeface="Symbol" pitchFamily="18" charset="2"/>
              </a:rPr>
              <a:t>kompetice</a:t>
            </a:r>
            <a:r>
              <a:rPr lang="cs-CZ" sz="2000" b="0" dirty="0">
                <a:sym typeface="Symbol" pitchFamily="18" charset="2"/>
              </a:rPr>
              <a:t> o zdroje – příbuzenský výběr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6627" name="Picture 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454" y="663575"/>
            <a:ext cx="29083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AutoShape 78"/>
          <p:cNvSpPr>
            <a:spLocks noChangeArrowheads="1"/>
          </p:cNvSpPr>
          <p:nvPr/>
        </p:nvSpPr>
        <p:spPr bwMode="auto">
          <a:xfrm>
            <a:off x="6401254" y="2020888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AutoShape 79"/>
          <p:cNvSpPr>
            <a:spLocks noChangeArrowheads="1"/>
          </p:cNvSpPr>
          <p:nvPr/>
        </p:nvSpPr>
        <p:spPr bwMode="auto">
          <a:xfrm>
            <a:off x="7079117" y="1698625"/>
            <a:ext cx="301625" cy="322263"/>
          </a:xfrm>
          <a:prstGeom prst="upArrow">
            <a:avLst>
              <a:gd name="adj1" fmla="val 50000"/>
              <a:gd name="adj2" fmla="val 26711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AutoShape 80"/>
          <p:cNvSpPr>
            <a:spLocks noChangeArrowheads="1"/>
          </p:cNvSpPr>
          <p:nvPr/>
        </p:nvSpPr>
        <p:spPr bwMode="auto">
          <a:xfrm>
            <a:off x="8488817" y="1903413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218" name="Text Box 82"/>
          <p:cNvSpPr txBox="1">
            <a:spLocks noChangeArrowheads="1"/>
          </p:cNvSpPr>
          <p:nvPr/>
        </p:nvSpPr>
        <p:spPr bwMode="auto">
          <a:xfrm>
            <a:off x="436563" y="2649538"/>
            <a:ext cx="815338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ym typeface="Symbol" pitchFamily="18" charset="2"/>
              </a:rPr>
              <a:t>kromě zabíjení samců může mít </a:t>
            </a:r>
            <a:r>
              <a:rPr lang="cs-CZ" sz="2000" b="0" i="1" dirty="0" err="1">
                <a:sym typeface="Symbol" pitchFamily="18" charset="2"/>
              </a:rPr>
              <a:t>Wolbachia</a:t>
            </a:r>
            <a:r>
              <a:rPr lang="cs-CZ" sz="2000" b="0" dirty="0">
                <a:sym typeface="Symbol" pitchFamily="18" charset="2"/>
              </a:rPr>
              <a:t> i další fenotypové projevy: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feminizace:</a:t>
            </a:r>
            <a:r>
              <a:rPr lang="cs-CZ" sz="2000" b="0" dirty="0">
                <a:sym typeface="Symbol" pitchFamily="18" charset="2"/>
              </a:rPr>
              <a:t> infikovaní samci se vyvíjejí jako samice nebo neplodné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</a:t>
            </a:r>
            <a:r>
              <a:rPr lang="cs-CZ" sz="2000" b="0" dirty="0" err="1" smtClean="0">
                <a:sym typeface="Symbol" pitchFamily="18" charset="2"/>
              </a:rPr>
              <a:t>pseudosamice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partenogeneze: </a:t>
            </a:r>
            <a:r>
              <a:rPr lang="cs-CZ" sz="2000" b="0" dirty="0">
                <a:sym typeface="Symbol" pitchFamily="18" charset="2"/>
              </a:rPr>
              <a:t>např. u vosy </a:t>
            </a:r>
            <a:r>
              <a:rPr lang="cs-CZ" sz="2000" b="0" i="1" dirty="0" err="1">
                <a:sym typeface="Symbol" pitchFamily="18" charset="2"/>
              </a:rPr>
              <a:t>Trichogramma</a:t>
            </a:r>
            <a:r>
              <a:rPr lang="cs-CZ" sz="2000" b="0" dirty="0">
                <a:sym typeface="Symbol" pitchFamily="18" charset="2"/>
              </a:rPr>
              <a:t> jsou samci vzácní (zřejmě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v </a:t>
            </a:r>
            <a:r>
              <a:rPr lang="cs-CZ" sz="2000" b="0" dirty="0">
                <a:sym typeface="Symbol" pitchFamily="18" charset="2"/>
              </a:rPr>
              <a:t>důsledku činnosti </a:t>
            </a:r>
            <a:r>
              <a:rPr lang="cs-CZ" sz="2000" b="0" dirty="0" err="1">
                <a:sym typeface="Symbol" pitchFamily="18" charset="2"/>
              </a:rPr>
              <a:t>wolbachií</a:t>
            </a:r>
            <a:r>
              <a:rPr lang="cs-CZ" sz="2000" b="0" dirty="0">
                <a:sym typeface="Symbol" pitchFamily="18" charset="2"/>
              </a:rPr>
              <a:t>) 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pomáhají samicím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rozmnožovat se </a:t>
            </a:r>
            <a:r>
              <a:rPr lang="cs-CZ" sz="2000" b="0" dirty="0">
                <a:sym typeface="Symbol" pitchFamily="18" charset="2"/>
              </a:rPr>
              <a:t>partenogeneticky, tj. bez samců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cytoplazmatická inkompatibilita:</a:t>
            </a:r>
            <a:r>
              <a:rPr lang="cs-CZ" sz="2000" b="0" dirty="0">
                <a:sym typeface="Symbol" pitchFamily="18" charset="2"/>
              </a:rPr>
              <a:t> neschopnost samců s </a:t>
            </a:r>
            <a:r>
              <a:rPr lang="cs-CZ" sz="2000" b="0" dirty="0" err="1">
                <a:sym typeface="Symbol" pitchFamily="18" charset="2"/>
              </a:rPr>
              <a:t>wolbachiemi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rozmnožit </a:t>
            </a:r>
            <a:r>
              <a:rPr lang="cs-CZ" sz="2000" b="0" dirty="0">
                <a:sym typeface="Symbol" pitchFamily="18" charset="2"/>
              </a:rPr>
              <a:t>se se samicemi, které je nemají, nebo mají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jiného kmene </a:t>
            </a:r>
            <a:r>
              <a:rPr lang="cs-CZ" sz="2000" b="0" dirty="0">
                <a:sym typeface="Symbol" pitchFamily="18" charset="2"/>
              </a:rPr>
              <a:t> 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reprodukční bariéra,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speciace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466975" y="298450"/>
            <a:ext cx="4133850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Vyšší tempo replikace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36563" y="1074284"/>
            <a:ext cx="545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60000"/>
                </a:solidFill>
              </a:rPr>
              <a:t>Transpozabilní</a:t>
            </a:r>
            <a:r>
              <a:rPr lang="cs-CZ" b="0" dirty="0">
                <a:solidFill>
                  <a:srgbClr val="E60000"/>
                </a:solidFill>
              </a:rPr>
              <a:t> elementy (</a:t>
            </a:r>
            <a:r>
              <a:rPr lang="cs-CZ" b="0" dirty="0" err="1">
                <a:solidFill>
                  <a:srgbClr val="E60000"/>
                </a:solidFill>
              </a:rPr>
              <a:t>transpozony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828" y="743593"/>
            <a:ext cx="2112736" cy="27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3416" y="4833257"/>
            <a:ext cx="1687286" cy="16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436563" y="2019527"/>
            <a:ext cx="61298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/>
              <a:t>začlenění kopií na nové místo v genomu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(</a:t>
            </a:r>
            <a:r>
              <a:rPr lang="cs-CZ" sz="2000" b="0" dirty="0">
                <a:solidFill>
                  <a:schemeClr val="accent2"/>
                </a:solidFill>
              </a:rPr>
              <a:t>Barbara </a:t>
            </a:r>
            <a:r>
              <a:rPr lang="cs-CZ" sz="2000" b="0" dirty="0" err="1">
                <a:solidFill>
                  <a:schemeClr val="accent2"/>
                </a:solidFill>
              </a:rPr>
              <a:t>McClintock</a:t>
            </a:r>
            <a:r>
              <a:rPr lang="cs-CZ" sz="2000" b="0" dirty="0"/>
              <a:t>: „skákající geny“ u kukuřice)</a:t>
            </a:r>
            <a:br>
              <a:rPr lang="cs-CZ" sz="2000" b="0" dirty="0"/>
            </a:br>
            <a:endParaRPr lang="cs-CZ" sz="2000" b="0" dirty="0"/>
          </a:p>
          <a:p>
            <a:pPr defTabSz="360000"/>
            <a:r>
              <a:rPr lang="cs-CZ" sz="2000" b="0" dirty="0"/>
              <a:t>obvykle nejsou z genomu odstraňovány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>
                <a:sym typeface="Symbol" pitchFamily="18" charset="2"/>
              </a:rPr>
              <a:t> </a:t>
            </a:r>
            <a:r>
              <a:rPr lang="cs-CZ" sz="2000" b="0" dirty="0">
                <a:sym typeface="Symbol" pitchFamily="18" charset="2"/>
              </a:rPr>
              <a:t>molekulární fosilie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obvykle obrovské množství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člověk</a:t>
            </a:r>
            <a:r>
              <a:rPr lang="cs-CZ" sz="2000" b="0" dirty="0">
                <a:sym typeface="Symbol" pitchFamily="18" charset="2"/>
              </a:rPr>
              <a:t>:  polovina genomu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horizontální transfer, i mezi druhy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v některých případech vliv na genovou regulaci</a:t>
            </a: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9963" y="3570514"/>
            <a:ext cx="1724383" cy="210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7731604" cy="581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>
                <a:solidFill>
                  <a:srgbClr val="E60000"/>
                </a:solidFill>
              </a:rPr>
              <a:t>1</a:t>
            </a:r>
            <a:r>
              <a:rPr lang="cs-CZ" sz="2000" b="0" dirty="0">
                <a:solidFill>
                  <a:srgbClr val="E60000"/>
                </a:solidFill>
              </a:rPr>
              <a:t>. DNA elementy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„</a:t>
            </a:r>
            <a:r>
              <a:rPr lang="cs-CZ" sz="2000" b="0" i="1" dirty="0" err="1"/>
              <a:t>cut</a:t>
            </a:r>
            <a:r>
              <a:rPr lang="cs-CZ" sz="2000" b="0" i="1" dirty="0"/>
              <a:t>-</a:t>
            </a:r>
            <a:r>
              <a:rPr lang="cs-CZ" sz="2000" b="0" i="1" dirty="0" err="1"/>
              <a:t>and</a:t>
            </a:r>
            <a:r>
              <a:rPr lang="cs-CZ" sz="2000" b="0" i="1" dirty="0"/>
              <a:t>-paste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enzym </a:t>
            </a:r>
            <a:r>
              <a:rPr lang="cs-CZ" sz="2000" b="0" dirty="0" err="1"/>
              <a:t>transpozáza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Ac</a:t>
            </a:r>
            <a:r>
              <a:rPr lang="cs-CZ" sz="2000" b="0" dirty="0"/>
              <a:t> a </a:t>
            </a:r>
            <a:r>
              <a:rPr lang="cs-CZ" sz="2000" b="0" i="1" dirty="0" err="1"/>
              <a:t>Ds</a:t>
            </a:r>
            <a:r>
              <a:rPr lang="cs-CZ" sz="2000" b="0" dirty="0"/>
              <a:t> elementy u kukuřice (B. </a:t>
            </a:r>
            <a:r>
              <a:rPr lang="cs-CZ" sz="2000" b="0" dirty="0" err="1"/>
              <a:t>McClintock</a:t>
            </a:r>
            <a:r>
              <a:rPr lang="cs-CZ" sz="2000" b="0" dirty="0"/>
              <a:t>), </a:t>
            </a:r>
            <a:r>
              <a:rPr lang="cs-CZ" sz="2000" b="0" i="1" dirty="0" err="1" smtClean="0"/>
              <a:t>mariner</a:t>
            </a:r>
            <a:r>
              <a:rPr lang="cs-CZ" sz="2000" b="0" dirty="0" smtClean="0"/>
              <a:t> </a:t>
            </a:r>
            <a:r>
              <a:rPr lang="cs-CZ" sz="2000" b="0" dirty="0"/>
              <a:t>u živočichů,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</a:t>
            </a:r>
            <a:r>
              <a:rPr lang="cs-CZ" sz="2000" b="0" i="1" dirty="0" smtClean="0"/>
              <a:t>P</a:t>
            </a:r>
            <a:r>
              <a:rPr lang="cs-CZ" sz="2000" b="0" dirty="0" smtClean="0"/>
              <a:t> </a:t>
            </a:r>
            <a:r>
              <a:rPr lang="cs-CZ" sz="2000" b="0" dirty="0"/>
              <a:t>elementy u </a:t>
            </a:r>
            <a:r>
              <a:rPr lang="cs-CZ" sz="2000" b="0" i="1" dirty="0" err="1"/>
              <a:t>Drosophila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2. </a:t>
            </a:r>
            <a:r>
              <a:rPr lang="cs-CZ" sz="2000" b="0" dirty="0" err="1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„</a:t>
            </a:r>
            <a:r>
              <a:rPr lang="cs-CZ" sz="2000" b="0" i="1" dirty="0" smtClean="0"/>
              <a:t>copy-</a:t>
            </a:r>
            <a:r>
              <a:rPr lang="cs-CZ" sz="2000" b="0" i="1" dirty="0" err="1" smtClean="0"/>
              <a:t>and</a:t>
            </a:r>
            <a:r>
              <a:rPr lang="cs-CZ" sz="2000" b="0" i="1" dirty="0" smtClean="0"/>
              <a:t>-paste</a:t>
            </a:r>
            <a:r>
              <a:rPr lang="cs-CZ" sz="2000" b="0" dirty="0" smtClean="0"/>
              <a:t>“</a:t>
            </a:r>
          </a:p>
          <a:p>
            <a:pPr defTabSz="360000">
              <a:spcAft>
                <a:spcPts val="1000"/>
              </a:spcAft>
            </a:pP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přes </a:t>
            </a:r>
            <a:r>
              <a:rPr lang="cs-CZ" sz="2000" b="0" dirty="0"/>
              <a:t>fázi RNA, reverzní transkripce (reverzní transkriptáza)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templát</a:t>
            </a:r>
            <a:r>
              <a:rPr lang="cs-CZ" sz="2000" b="0" dirty="0"/>
              <a:t> zůstává na původním místě </a:t>
            </a:r>
            <a:r>
              <a:rPr lang="cs-CZ" sz="2000" b="0" dirty="0">
                <a:sym typeface="Symbol" pitchFamily="18" charset="2"/>
              </a:rPr>
              <a:t> zvyšování počtu </a:t>
            </a:r>
            <a:r>
              <a:rPr lang="cs-CZ" sz="2000" b="0" dirty="0" smtClean="0">
                <a:sym typeface="Symbol" pitchFamily="18" charset="2"/>
              </a:rPr>
              <a:t>kopií</a:t>
            </a:r>
            <a:endParaRPr lang="cs-CZ" sz="2000" b="0" dirty="0">
              <a:sym typeface="Symbol" pitchFamily="18" charset="2"/>
            </a:endParaRP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476623" y="2289175"/>
            <a:ext cx="3816350" cy="2724150"/>
            <a:chOff x="3228" y="588"/>
            <a:chExt cx="2404" cy="1716"/>
          </a:xfrm>
        </p:grpSpPr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3581" y="1069"/>
              <a:ext cx="2037" cy="767"/>
              <a:chOff x="3581" y="1069"/>
              <a:chExt cx="2037" cy="767"/>
            </a:xfrm>
          </p:grpSpPr>
          <p:sp>
            <p:nvSpPr>
              <p:cNvPr id="10" name="Line 26"/>
              <p:cNvSpPr>
                <a:spLocks noChangeShapeType="1"/>
              </p:cNvSpPr>
              <p:nvPr/>
            </p:nvSpPr>
            <p:spPr bwMode="auto">
              <a:xfrm>
                <a:off x="3868" y="1657"/>
                <a:ext cx="5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Line 28"/>
              <p:cNvSpPr>
                <a:spLocks noChangeShapeType="1"/>
              </p:cNvSpPr>
              <p:nvPr/>
            </p:nvSpPr>
            <p:spPr bwMode="auto">
              <a:xfrm>
                <a:off x="3950" y="1657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Line 29"/>
              <p:cNvSpPr>
                <a:spLocks noChangeShapeType="1"/>
              </p:cNvSpPr>
              <p:nvPr/>
            </p:nvSpPr>
            <p:spPr bwMode="auto">
              <a:xfrm flipV="1">
                <a:off x="4114" y="1435"/>
                <a:ext cx="0" cy="1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Line 30"/>
              <p:cNvSpPr>
                <a:spLocks noChangeShapeType="1"/>
              </p:cNvSpPr>
              <p:nvPr/>
            </p:nvSpPr>
            <p:spPr bwMode="auto">
              <a:xfrm>
                <a:off x="3950" y="1369"/>
                <a:ext cx="356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AutoShape 32"/>
              <p:cNvSpPr>
                <a:spLocks noChangeArrowheads="1"/>
              </p:cNvSpPr>
              <p:nvPr/>
            </p:nvSpPr>
            <p:spPr bwMode="auto">
              <a:xfrm>
                <a:off x="4114" y="1135"/>
                <a:ext cx="1148" cy="167"/>
              </a:xfrm>
              <a:prstGeom prst="curvedDownArrow">
                <a:avLst>
                  <a:gd name="adj1" fmla="val 137485"/>
                  <a:gd name="adj2" fmla="val 274970"/>
                  <a:gd name="adj3" fmla="val 33333"/>
                </a:avLst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4853" y="1339"/>
                <a:ext cx="355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4853" y="1469"/>
                <a:ext cx="355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771" y="1664"/>
                <a:ext cx="5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852" y="1664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5038" y="1359"/>
                <a:ext cx="0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AutoShape 39"/>
              <p:cNvSpPr>
                <a:spLocks noChangeArrowheads="1"/>
              </p:cNvSpPr>
              <p:nvPr/>
            </p:nvSpPr>
            <p:spPr bwMode="auto">
              <a:xfrm>
                <a:off x="4989" y="1502"/>
                <a:ext cx="109" cy="134"/>
              </a:xfrm>
              <a:prstGeom prst="downArrow">
                <a:avLst>
                  <a:gd name="adj1" fmla="val 50000"/>
                  <a:gd name="adj2" fmla="val 30734"/>
                </a:avLst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41"/>
              <p:cNvSpPr>
                <a:spLocks noChangeArrowheads="1"/>
              </p:cNvSpPr>
              <p:nvPr/>
            </p:nvSpPr>
            <p:spPr bwMode="auto">
              <a:xfrm>
                <a:off x="3581" y="1069"/>
                <a:ext cx="2037" cy="767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AutoShape 44"/>
            <p:cNvSpPr>
              <a:spLocks noChangeArrowheads="1"/>
            </p:cNvSpPr>
            <p:nvPr/>
          </p:nvSpPr>
          <p:spPr bwMode="auto">
            <a:xfrm>
              <a:off x="4720" y="1956"/>
              <a:ext cx="784" cy="348"/>
            </a:xfrm>
            <a:prstGeom prst="wedgeRectCallout">
              <a:avLst>
                <a:gd name="adj1" fmla="val -13009"/>
                <a:gd name="adj2" fmla="val -12730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nové místo v genomu</a:t>
              </a:r>
            </a:p>
          </p:txBody>
        </p: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228" y="588"/>
              <a:ext cx="2404" cy="1328"/>
              <a:chOff x="3228" y="588"/>
              <a:chExt cx="2404" cy="1328"/>
            </a:xfrm>
          </p:grpSpPr>
          <p:sp>
            <p:nvSpPr>
              <p:cNvPr id="7" name="AutoShape 42"/>
              <p:cNvSpPr>
                <a:spLocks noChangeArrowheads="1"/>
              </p:cNvSpPr>
              <p:nvPr/>
            </p:nvSpPr>
            <p:spPr bwMode="auto">
              <a:xfrm>
                <a:off x="3228" y="1720"/>
                <a:ext cx="440" cy="196"/>
              </a:xfrm>
              <a:prstGeom prst="wedgeRectCallout">
                <a:avLst>
                  <a:gd name="adj1" fmla="val 122500"/>
                  <a:gd name="adj2" fmla="val -6428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DNA</a:t>
                </a:r>
              </a:p>
            </p:txBody>
          </p:sp>
          <p:sp>
            <p:nvSpPr>
              <p:cNvPr id="8" name="AutoShape 43"/>
              <p:cNvSpPr>
                <a:spLocks noChangeArrowheads="1"/>
              </p:cNvSpPr>
              <p:nvPr/>
            </p:nvSpPr>
            <p:spPr bwMode="auto">
              <a:xfrm>
                <a:off x="3308" y="924"/>
                <a:ext cx="440" cy="196"/>
              </a:xfrm>
              <a:prstGeom prst="wedgeRectCallout">
                <a:avLst>
                  <a:gd name="adj1" fmla="val 114319"/>
                  <a:gd name="adj2" fmla="val 156120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 dirty="0"/>
                  <a:t>RNA</a:t>
                </a:r>
              </a:p>
            </p:txBody>
          </p:sp>
          <p:sp>
            <p:nvSpPr>
              <p:cNvPr id="9" name="AutoShape 45"/>
              <p:cNvSpPr>
                <a:spLocks noChangeArrowheads="1"/>
              </p:cNvSpPr>
              <p:nvPr/>
            </p:nvSpPr>
            <p:spPr bwMode="auto">
              <a:xfrm>
                <a:off x="4848" y="588"/>
                <a:ext cx="784" cy="348"/>
              </a:xfrm>
              <a:prstGeom prst="wedgeRectCallout">
                <a:avLst>
                  <a:gd name="adj1" fmla="val -15560"/>
                  <a:gd name="adj2" fmla="val 187931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reverzní transkripce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8369599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 err="1" smtClean="0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 smtClean="0"/>
              <a:t>LTR-</a:t>
            </a:r>
            <a:r>
              <a:rPr lang="cs-CZ" sz="2000" b="0" dirty="0" err="1" smtClean="0"/>
              <a:t>retrotranspozony</a:t>
            </a:r>
            <a:r>
              <a:rPr lang="cs-CZ" sz="2000" b="0" dirty="0"/>
              <a:t>: </a:t>
            </a:r>
            <a:r>
              <a:rPr lang="cs-CZ" sz="2000" b="0" i="1" dirty="0" err="1"/>
              <a:t>copia</a:t>
            </a:r>
            <a:r>
              <a:rPr lang="cs-CZ" sz="2000" b="0" dirty="0"/>
              <a:t> u </a:t>
            </a:r>
            <a:r>
              <a:rPr lang="cs-CZ" sz="2000" b="0" i="1" dirty="0"/>
              <a:t>D. </a:t>
            </a:r>
            <a:r>
              <a:rPr lang="cs-CZ" sz="2000" b="0" i="1" dirty="0" err="1"/>
              <a:t>melanogaster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 err="1" smtClean="0"/>
              <a:t>retropozony</a:t>
            </a:r>
            <a:r>
              <a:rPr lang="cs-CZ" sz="2000" b="0" dirty="0" smtClean="0"/>
              <a:t>:	LINE </a:t>
            </a:r>
            <a:r>
              <a:rPr lang="cs-CZ" sz="2000" b="0" dirty="0"/>
              <a:t>– L1 u člověka: 17% genomu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	SINE</a:t>
            </a:r>
            <a:r>
              <a:rPr lang="cs-CZ" sz="2000" b="0" dirty="0"/>
              <a:t>: krátké, nekódují vlastní reverzní transkriptázu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	</a:t>
            </a:r>
            <a:r>
              <a:rPr lang="cs-CZ" sz="2000" b="0" i="1" dirty="0" err="1" smtClean="0"/>
              <a:t>Alu</a:t>
            </a:r>
            <a:r>
              <a:rPr lang="cs-CZ" sz="2000" b="0" dirty="0" smtClean="0"/>
              <a:t> </a:t>
            </a:r>
            <a:r>
              <a:rPr lang="cs-CZ" sz="2000" b="0" dirty="0"/>
              <a:t>sekvence u člověka – 12% genomu; B1 a B2 u myši</a:t>
            </a:r>
            <a:br>
              <a:rPr lang="cs-CZ" sz="2000" b="0" dirty="0"/>
            </a:br>
            <a:endParaRPr lang="cs-CZ" sz="2000" b="0" dirty="0" smtClean="0"/>
          </a:p>
          <a:p>
            <a:pPr>
              <a:spcAft>
                <a:spcPts val="600"/>
              </a:spcAft>
            </a:pP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3. MITE (</a:t>
            </a:r>
            <a:r>
              <a:rPr lang="cs-CZ" sz="2000" b="0" i="1" dirty="0" err="1">
                <a:solidFill>
                  <a:srgbClr val="E60000"/>
                </a:solidFill>
              </a:rPr>
              <a:t>miniature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inverted</a:t>
            </a:r>
            <a:r>
              <a:rPr lang="cs-CZ" sz="2000" b="0" i="1" dirty="0">
                <a:solidFill>
                  <a:srgbClr val="E60000"/>
                </a:solidFill>
              </a:rPr>
              <a:t>-</a:t>
            </a:r>
            <a:r>
              <a:rPr lang="cs-CZ" sz="2000" b="0" i="1" dirty="0" err="1">
                <a:solidFill>
                  <a:srgbClr val="E60000"/>
                </a:solidFill>
              </a:rPr>
              <a:t>repeat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transposable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elements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/>
              <a:t> </a:t>
            </a:r>
            <a:r>
              <a:rPr lang="cs-CZ" sz="2000" b="0" i="1" dirty="0" err="1"/>
              <a:t>Stowaway</a:t>
            </a:r>
            <a:r>
              <a:rPr lang="cs-CZ" sz="2000" b="0" dirty="0"/>
              <a:t>, </a:t>
            </a:r>
            <a:r>
              <a:rPr lang="cs-CZ" sz="2000" b="0" i="1" dirty="0" err="1"/>
              <a:t>Tourist</a:t>
            </a:r>
            <a:endParaRPr lang="cs-CZ" sz="20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365125" y="298450"/>
            <a:ext cx="6082114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/>
              <a:t>účinky genu </a:t>
            </a:r>
            <a:r>
              <a:rPr lang="cs-CZ" sz="2000" b="0" dirty="0" err="1" smtClean="0"/>
              <a:t>moh</a:t>
            </a:r>
            <a:r>
              <a:rPr lang="en-US" sz="2000" b="0" dirty="0" smtClean="0"/>
              <a:t>o</a:t>
            </a:r>
            <a:r>
              <a:rPr lang="cs-CZ" sz="2000" b="0" dirty="0" smtClean="0"/>
              <a:t>u </a:t>
            </a:r>
            <a:r>
              <a:rPr lang="cs-CZ" sz="2000" b="0" dirty="0"/>
              <a:t>zasahovat i mimo organismus –</a:t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2000" b="0" dirty="0">
                <a:solidFill>
                  <a:schemeClr val="accent2"/>
                </a:solidFill>
              </a:rPr>
              <a:t>R. </a:t>
            </a:r>
            <a:r>
              <a:rPr lang="cs-CZ" sz="2000" b="0" dirty="0" err="1">
                <a:solidFill>
                  <a:schemeClr val="accent2"/>
                </a:solidFill>
              </a:rPr>
              <a:t>Dawkins</a:t>
            </a:r>
            <a:r>
              <a:rPr lang="cs-CZ" sz="2000" b="0" dirty="0"/>
              <a:t>: 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Extended</a:t>
            </a:r>
            <a:r>
              <a:rPr lang="cs-CZ" sz="2000" b="0" i="1" dirty="0"/>
              <a:t> </a:t>
            </a:r>
            <a:r>
              <a:rPr lang="cs-CZ" sz="2000" b="0" i="1" dirty="0" err="1"/>
              <a:t>Phenotype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1000"/>
              </a:spcAft>
            </a:pPr>
            <a:r>
              <a:rPr lang="cs-CZ" sz="2000" b="0" dirty="0"/>
              <a:t>Př.: domečky chrostíků, pavoučí </a:t>
            </a:r>
            <a:r>
              <a:rPr lang="cs-CZ" sz="2000" b="0" dirty="0" smtClean="0"/>
              <a:t>sítě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Skupina 31"/>
          <p:cNvGrpSpPr/>
          <p:nvPr/>
        </p:nvGrpSpPr>
        <p:grpSpPr>
          <a:xfrm>
            <a:off x="411596" y="1837037"/>
            <a:ext cx="2799917" cy="2243007"/>
            <a:chOff x="411596" y="1837037"/>
            <a:chExt cx="2799917" cy="2243007"/>
          </a:xfrm>
        </p:grpSpPr>
        <p:pic>
          <p:nvPicPr>
            <p:cNvPr id="29705" name="Picture 9" descr="http://svobodnenoviny.eu/wp-content/uploads/normal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596" y="1837037"/>
              <a:ext cx="2799917" cy="194438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5" name="TextovéPole 14"/>
            <p:cNvSpPr txBox="1"/>
            <p:nvPr/>
          </p:nvSpPr>
          <p:spPr>
            <a:xfrm>
              <a:off x="468313" y="3741490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smtClean="0">
                  <a:solidFill>
                    <a:srgbClr val="003399"/>
                  </a:solidFill>
                </a:rPr>
                <a:t>normální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408808" y="4296387"/>
            <a:ext cx="2917005" cy="2131916"/>
            <a:chOff x="408808" y="4296387"/>
            <a:chExt cx="2917005" cy="2131916"/>
          </a:xfrm>
        </p:grpSpPr>
        <p:pic>
          <p:nvPicPr>
            <p:cNvPr id="29707" name="Picture 11" descr="mescal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808" y="4296387"/>
              <a:ext cx="2917005" cy="183771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6" name="TextovéPole 15"/>
            <p:cNvSpPr txBox="1"/>
            <p:nvPr/>
          </p:nvSpPr>
          <p:spPr>
            <a:xfrm>
              <a:off x="468313" y="6089749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 smtClean="0">
                  <a:solidFill>
                    <a:srgbClr val="003399"/>
                  </a:solidFill>
                </a:rPr>
                <a:t>meskalin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3514725" y="1830258"/>
            <a:ext cx="2987117" cy="2058238"/>
            <a:chOff x="3514725" y="1830258"/>
            <a:chExt cx="2987117" cy="2058238"/>
          </a:xfrm>
        </p:grpSpPr>
        <p:pic>
          <p:nvPicPr>
            <p:cNvPr id="29709" name="Picture 13" descr="ls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14725" y="1830258"/>
              <a:ext cx="2987117" cy="180222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7" name="TextovéPole 16"/>
            <p:cNvSpPr txBox="1"/>
            <p:nvPr/>
          </p:nvSpPr>
          <p:spPr>
            <a:xfrm>
              <a:off x="3657528" y="3549942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smtClean="0">
                  <a:solidFill>
                    <a:srgbClr val="003399"/>
                  </a:solidFill>
                </a:rPr>
                <a:t>LSD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438525" y="4133658"/>
            <a:ext cx="2920705" cy="2236980"/>
            <a:chOff x="3438525" y="4133658"/>
            <a:chExt cx="2920705" cy="2236980"/>
          </a:xfrm>
        </p:grpSpPr>
        <p:pic>
          <p:nvPicPr>
            <p:cNvPr id="29713" name="Picture 17" descr="caffin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38525" y="4133658"/>
              <a:ext cx="2920705" cy="19374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8" name="TextovéPole 17"/>
            <p:cNvSpPr txBox="1"/>
            <p:nvPr/>
          </p:nvSpPr>
          <p:spPr>
            <a:xfrm>
              <a:off x="3506525" y="6032084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smtClean="0">
                  <a:solidFill>
                    <a:srgbClr val="003399"/>
                  </a:solidFill>
                </a:rPr>
                <a:t>kofein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6523202" y="4608251"/>
            <a:ext cx="1873387" cy="2135449"/>
            <a:chOff x="6523202" y="4608251"/>
            <a:chExt cx="1873387" cy="2135449"/>
          </a:xfrm>
        </p:grpSpPr>
        <p:pic>
          <p:nvPicPr>
            <p:cNvPr id="29715" name="Picture 19" descr="benzedrin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23202" y="4608251"/>
              <a:ext cx="1809750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9" name="TextovéPole 18"/>
            <p:cNvSpPr txBox="1"/>
            <p:nvPr/>
          </p:nvSpPr>
          <p:spPr>
            <a:xfrm>
              <a:off x="6628156" y="6405146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smtClean="0">
                  <a:solidFill>
                    <a:srgbClr val="003399"/>
                  </a:solidFill>
                </a:rPr>
                <a:t>marihuana (THC)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6960942" y="2405145"/>
            <a:ext cx="1840158" cy="2222716"/>
            <a:chOff x="6960942" y="2405145"/>
            <a:chExt cx="1840158" cy="2222716"/>
          </a:xfrm>
        </p:grpSpPr>
        <p:pic>
          <p:nvPicPr>
            <p:cNvPr id="29711" name="Picture 15" descr="marijuana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60942" y="2405145"/>
              <a:ext cx="1840158" cy="194725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0" name="TextovéPole 19"/>
            <p:cNvSpPr txBox="1"/>
            <p:nvPr/>
          </p:nvSpPr>
          <p:spPr>
            <a:xfrm>
              <a:off x="7672302" y="4289307"/>
              <a:ext cx="1083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 smtClean="0">
                  <a:solidFill>
                    <a:srgbClr val="003399"/>
                  </a:solidFill>
                </a:rPr>
                <a:t>benzedrin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6777744" y="107319"/>
            <a:ext cx="1914525" cy="2230422"/>
            <a:chOff x="6777744" y="107319"/>
            <a:chExt cx="1914525" cy="2230422"/>
          </a:xfrm>
        </p:grpSpPr>
        <p:pic>
          <p:nvPicPr>
            <p:cNvPr id="29717" name="Picture 21" descr="chloralhydra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777744" y="107319"/>
              <a:ext cx="1914525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6790853" y="1999187"/>
              <a:ext cx="13580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b="0" dirty="0" err="1" smtClean="0">
                  <a:solidFill>
                    <a:srgbClr val="003399"/>
                  </a:solidFill>
                </a:rPr>
                <a:t>chloralhydrát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5884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motolice: parazitovaní jedinci vytvářejí silnější ulity</a:t>
            </a:r>
            <a:br>
              <a:rPr lang="cs-CZ" sz="2000" b="0" dirty="0" smtClean="0"/>
            </a:b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i="1" dirty="0" err="1" smtClean="0"/>
              <a:t>Toxoplasma</a:t>
            </a:r>
            <a:r>
              <a:rPr lang="cs-CZ" sz="2000" b="0" i="1" dirty="0" smtClean="0"/>
              <a:t> </a:t>
            </a:r>
            <a:r>
              <a:rPr lang="cs-CZ" sz="2000" b="0" i="1" dirty="0" err="1"/>
              <a:t>gondii</a:t>
            </a:r>
            <a:r>
              <a:rPr lang="cs-CZ" sz="2000" b="0" dirty="0"/>
              <a:t>: snížení reakční doby</a:t>
            </a:r>
            <a:br>
              <a:rPr lang="cs-CZ" sz="2000" b="0" dirty="0"/>
            </a:br>
            <a:r>
              <a:rPr lang="cs-CZ" sz="2000" b="0" dirty="0"/>
              <a:t> </a:t>
            </a:r>
            <a:r>
              <a:rPr lang="cs-CZ" sz="2000" b="0" dirty="0" smtClean="0"/>
              <a:t>	hostitele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7372" y="2781753"/>
            <a:ext cx="22129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0" name="Picture 2" descr="http://toxoplasmosisinpregnancy.net/wp-content/uploads/2013/06/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1872343"/>
            <a:ext cx="6201357" cy="451621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643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podobně </a:t>
            </a:r>
            <a:r>
              <a:rPr lang="cs-CZ" sz="2000" b="0" dirty="0"/>
              <a:t>parazitické </a:t>
            </a:r>
            <a:r>
              <a:rPr lang="cs-CZ" sz="2000" b="0" dirty="0" smtClean="0"/>
              <a:t>motolice:</a:t>
            </a:r>
            <a:br>
              <a:rPr lang="cs-CZ" sz="2000" b="0" dirty="0" smtClean="0"/>
            </a:b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např</a:t>
            </a:r>
            <a:r>
              <a:rPr lang="cs-CZ" sz="2000" b="0" dirty="0"/>
              <a:t>. abdomen nakaženého mravence </a:t>
            </a:r>
            <a:r>
              <a:rPr lang="cs-CZ" sz="2000" b="0" i="1" dirty="0" err="1"/>
              <a:t>Cephalotes</a:t>
            </a:r>
            <a:r>
              <a:rPr lang="cs-CZ" sz="2000" b="0" i="1" dirty="0"/>
              <a:t> </a:t>
            </a:r>
            <a:r>
              <a:rPr lang="cs-CZ" sz="2000" b="0" i="1" dirty="0" err="1"/>
              <a:t>atratus</a:t>
            </a:r>
            <a:r>
              <a:rPr lang="cs-CZ" sz="2000" b="0" dirty="0"/>
              <a:t>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zčervená, takže </a:t>
            </a:r>
            <a:r>
              <a:rPr lang="cs-CZ" sz="2000" b="0" dirty="0"/>
              <a:t>připomíná jedlou bobuli (jiné druhy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mění </a:t>
            </a:r>
            <a:r>
              <a:rPr lang="cs-CZ" sz="2000" b="0" dirty="0"/>
              <a:t>chování mravence, </a:t>
            </a:r>
            <a:r>
              <a:rPr lang="cs-CZ" sz="2000" b="0" dirty="0" smtClean="0"/>
              <a:t>který vylézá </a:t>
            </a:r>
            <a:r>
              <a:rPr lang="cs-CZ" sz="2000" b="0" dirty="0"/>
              <a:t>na vrcholky trav,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kde </a:t>
            </a:r>
            <a:r>
              <a:rPr lang="cs-CZ" sz="2000" b="0" dirty="0"/>
              <a:t>je spasen dobytkem</a:t>
            </a:r>
            <a:r>
              <a:rPr lang="en-US" sz="2000" b="0" dirty="0"/>
              <a:t>)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9" name="Picture 13"/>
          <p:cNvPicPr>
            <a:picLocks noChangeAspect="1" noChangeArrowheads="1"/>
          </p:cNvPicPr>
          <p:nvPr/>
        </p:nvPicPr>
        <p:blipFill>
          <a:blip r:embed="rId4"/>
          <a:srcRect t="50246"/>
          <a:stretch>
            <a:fillRect/>
          </a:stretch>
        </p:blipFill>
        <p:spPr bwMode="auto">
          <a:xfrm>
            <a:off x="4163106" y="2471511"/>
            <a:ext cx="256222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8430" name="Line 14"/>
          <p:cNvSpPr>
            <a:spLocks noChangeShapeType="1"/>
          </p:cNvSpPr>
          <p:nvPr/>
        </p:nvSpPr>
        <p:spPr bwMode="auto">
          <a:xfrm>
            <a:off x="4305981" y="2782661"/>
            <a:ext cx="733425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/>
          <a:srcRect b="50758"/>
          <a:stretch>
            <a:fillRect/>
          </a:stretch>
        </p:blipFill>
        <p:spPr bwMode="auto">
          <a:xfrm>
            <a:off x="862693" y="2488974"/>
            <a:ext cx="256381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6258" name="Picture 2" descr="http://stockarch.com/files/13/01/grazing_sheep.jpg"/>
          <p:cNvPicPr>
            <a:picLocks noChangeAspect="1" noChangeArrowheads="1"/>
          </p:cNvPicPr>
          <p:nvPr/>
        </p:nvPicPr>
        <p:blipFill>
          <a:blip r:embed="rId5"/>
          <a:srcRect l="15820" t="7960"/>
          <a:stretch>
            <a:fillRect/>
          </a:stretch>
        </p:blipFill>
        <p:spPr bwMode="auto">
          <a:xfrm>
            <a:off x="5464629" y="4332514"/>
            <a:ext cx="2947988" cy="214448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082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mravenec </a:t>
            </a:r>
            <a:r>
              <a:rPr lang="cs-CZ" sz="2000" b="0" i="1" dirty="0" err="1"/>
              <a:t>Monomorium</a:t>
            </a:r>
            <a:r>
              <a:rPr lang="cs-CZ" sz="2000" b="0" i="1" dirty="0"/>
              <a:t> </a:t>
            </a:r>
            <a:r>
              <a:rPr lang="cs-CZ" sz="2000" b="0" i="1" dirty="0" err="1"/>
              <a:t>santschii</a:t>
            </a:r>
            <a:r>
              <a:rPr lang="cs-CZ" sz="2000" b="0" dirty="0"/>
              <a:t>: absence dělnické kasty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>
                <a:sym typeface="Symbol" pitchFamily="18" charset="2"/>
              </a:rPr>
              <a:t> </a:t>
            </a:r>
            <a:r>
              <a:rPr lang="cs-CZ" sz="2000" b="0" dirty="0">
                <a:sym typeface="Symbol" pitchFamily="18" charset="2"/>
              </a:rPr>
              <a:t>průnik do cizího mraveniště, „příkaz“ k zabití vlastní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královny </a:t>
            </a:r>
            <a:r>
              <a:rPr lang="cs-CZ" sz="2000" b="0" dirty="0">
                <a:sym typeface="Symbol" pitchFamily="18" charset="2"/>
              </a:rPr>
              <a:t>a adopci </a:t>
            </a:r>
            <a:r>
              <a:rPr lang="cs-CZ" sz="2000" b="0" dirty="0" smtClean="0">
                <a:sym typeface="Symbol" pitchFamily="18" charset="2"/>
              </a:rPr>
              <a:t>cizí</a:t>
            </a:r>
            <a:endParaRPr lang="cs-CZ" sz="2000" b="0" dirty="0">
              <a:sym typeface="Symbol" pitchFamily="18" charset="2"/>
            </a:endParaRP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http://2.bp.blogspot.com/-MSQJxNqsV78/UvZrZxq1bKI/AAAAAAAAEj4/8Yl2UfANcwk/s1600/a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8363" y="1714501"/>
            <a:ext cx="3210151" cy="23737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6790642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b="0" dirty="0" smtClean="0">
                <a:solidFill>
                  <a:srgbClr val="E80000"/>
                </a:solidFill>
                <a:sym typeface="Symbol" pitchFamily="18" charset="2"/>
              </a:rPr>
              <a:t>Jak se navzdory konfliktu mezi organismy může </a:t>
            </a:r>
          </a:p>
          <a:p>
            <a:pPr defTabSz="360000">
              <a:spcAft>
                <a:spcPts val="600"/>
              </a:spcAft>
            </a:pPr>
            <a:r>
              <a:rPr lang="cs-CZ" b="0" dirty="0" smtClean="0">
                <a:solidFill>
                  <a:srgbClr val="E80000"/>
                </a:solidFill>
                <a:sym typeface="Symbol" pitchFamily="18" charset="2"/>
              </a:rPr>
              <a:t>	kooperace vyvinout?</a:t>
            </a:r>
            <a:endParaRPr lang="cs-CZ" b="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14718" name="Text Box 30"/>
          <p:cNvSpPr txBox="1">
            <a:spLocks noChangeArrowheads="1"/>
          </p:cNvSpPr>
          <p:nvPr/>
        </p:nvSpPr>
        <p:spPr bwMode="auto">
          <a:xfrm>
            <a:off x="436563" y="1801586"/>
            <a:ext cx="8387361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Charles Darwin: „</a:t>
            </a:r>
            <a:r>
              <a:rPr lang="cs-CZ" sz="2000" b="0" i="1" dirty="0" err="1"/>
              <a:t>struggle</a:t>
            </a:r>
            <a:r>
              <a:rPr lang="cs-CZ" sz="2000" b="0" i="1" dirty="0"/>
              <a:t> </a:t>
            </a:r>
            <a:r>
              <a:rPr lang="cs-CZ" sz="2000" b="0" i="1" dirty="0" err="1"/>
              <a:t>for</a:t>
            </a:r>
            <a:r>
              <a:rPr lang="cs-CZ" sz="2000" b="0" i="1" dirty="0"/>
              <a:t> </a:t>
            </a:r>
            <a:r>
              <a:rPr lang="cs-CZ" sz="2000" b="0" i="1" dirty="0" err="1"/>
              <a:t>life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dirty="0" smtClean="0"/>
              <a:t>ale </a:t>
            </a:r>
            <a:r>
              <a:rPr lang="cs-CZ" sz="2000" b="0" dirty="0"/>
              <a:t>i spolupráce mezi krávou a teletem (kooperace mezi příbuznými)</a:t>
            </a:r>
            <a:br>
              <a:rPr lang="cs-CZ" sz="2000" b="0" dirty="0"/>
            </a:b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neodarwinismus: </a:t>
            </a:r>
            <a:r>
              <a:rPr lang="cs-CZ" sz="2000" b="0" u="sng" dirty="0"/>
              <a:t>evoluce v populacích</a:t>
            </a:r>
            <a:r>
              <a:rPr lang="cs-CZ" sz="2000" b="0" dirty="0"/>
              <a:t>, </a:t>
            </a:r>
            <a:r>
              <a:rPr lang="cs-CZ" sz="2000" b="0" u="sng" dirty="0"/>
              <a:t>selekce působí na </a:t>
            </a:r>
            <a:r>
              <a:rPr lang="cs-CZ" sz="2000" b="0" u="sng" dirty="0" smtClean="0"/>
              <a:t>jedince</a:t>
            </a: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	 </a:t>
            </a:r>
            <a:r>
              <a:rPr lang="cs-CZ" sz="2000" b="0" dirty="0">
                <a:sym typeface="Symbol" pitchFamily="18" charset="2"/>
              </a:rPr>
              <a:t>tento předpoklad ale spíše implicitní, až do 60. let 20. stol</a:t>
            </a:r>
            <a:r>
              <a:rPr lang="cs-CZ" sz="2000" b="0" dirty="0" smtClean="0">
                <a:sym typeface="Symbol" pitchFamily="18" charset="2"/>
              </a:rPr>
              <a:t>.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(</a:t>
            </a:r>
            <a:r>
              <a:rPr lang="cs-CZ" sz="2000" b="0" dirty="0">
                <a:sym typeface="Symbol" pitchFamily="18" charset="2"/>
              </a:rPr>
              <a:t>př. </a:t>
            </a:r>
            <a:r>
              <a:rPr lang="cs-CZ" sz="2000" b="0" dirty="0" err="1">
                <a:sym typeface="Symbol" pitchFamily="18" charset="2"/>
              </a:rPr>
              <a:t>Wrightova</a:t>
            </a:r>
            <a:r>
              <a:rPr lang="cs-CZ" sz="2000" b="0" dirty="0">
                <a:sym typeface="Symbol" pitchFamily="18" charset="2"/>
              </a:rPr>
              <a:t> „</a:t>
            </a:r>
            <a:r>
              <a:rPr lang="cs-CZ" sz="2000" b="0" dirty="0" err="1">
                <a:sym typeface="Symbol" pitchFamily="18" charset="2"/>
              </a:rPr>
              <a:t>interdémová</a:t>
            </a:r>
            <a:r>
              <a:rPr lang="cs-CZ" sz="2000" b="0" dirty="0">
                <a:sym typeface="Symbol" pitchFamily="18" charset="2"/>
              </a:rPr>
              <a:t> selekce</a:t>
            </a:r>
            <a:r>
              <a:rPr lang="cs-CZ" sz="2000" b="0" dirty="0" smtClean="0">
                <a:sym typeface="Symbol" pitchFamily="18" charset="2"/>
              </a:rPr>
              <a:t>“)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Darwin, </a:t>
            </a:r>
            <a:r>
              <a:rPr lang="cs-CZ" sz="2000" b="0" dirty="0" err="1" smtClean="0">
                <a:sym typeface="Symbol" pitchFamily="18" charset="2"/>
              </a:rPr>
              <a:t>Wallace</a:t>
            </a:r>
            <a:r>
              <a:rPr lang="cs-CZ" sz="2000" b="0" dirty="0" smtClean="0">
                <a:sym typeface="Symbol" pitchFamily="18" charset="2"/>
              </a:rPr>
              <a:t>, </a:t>
            </a:r>
            <a:r>
              <a:rPr lang="cs-CZ" sz="2000" b="0" dirty="0" err="1" smtClean="0">
                <a:sym typeface="Symbol" pitchFamily="18" charset="2"/>
              </a:rPr>
              <a:t>Konrad</a:t>
            </a:r>
            <a:r>
              <a:rPr lang="cs-CZ" sz="2000" b="0" dirty="0" smtClean="0">
                <a:sym typeface="Symbol" pitchFamily="18" charset="2"/>
              </a:rPr>
              <a:t> Lorenz atd.: „prospěch druhu“, „přežití druhu“....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http://www.hellodaly.com/uploaded_images/ants-7305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1308" y="4176610"/>
            <a:ext cx="1849436" cy="224528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703878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000" b="0" dirty="0" smtClean="0">
                <a:sym typeface="Symbol" pitchFamily="18" charset="2"/>
              </a:rPr>
              <a:t>pestrobarvec </a:t>
            </a:r>
            <a:r>
              <a:rPr lang="cs-CZ" sz="2000" b="0" dirty="0">
                <a:sym typeface="Symbol" pitchFamily="18" charset="2"/>
              </a:rPr>
              <a:t>petrklíčový (</a:t>
            </a:r>
            <a:r>
              <a:rPr lang="cs-CZ" sz="2000" b="0" i="1" dirty="0" err="1">
                <a:sym typeface="Symbol" pitchFamily="18" charset="2"/>
              </a:rPr>
              <a:t>Hamearis</a:t>
            </a:r>
            <a:r>
              <a:rPr lang="cs-CZ" sz="2000" b="0" i="1" dirty="0">
                <a:sym typeface="Symbol" pitchFamily="18" charset="2"/>
              </a:rPr>
              <a:t> lucina</a:t>
            </a:r>
            <a:r>
              <a:rPr lang="cs-CZ" sz="2000" b="0" dirty="0">
                <a:sym typeface="Symbol" pitchFamily="18" charset="2"/>
              </a:rPr>
              <a:t>):</a:t>
            </a:r>
            <a:r>
              <a:rPr lang="cs-CZ" dirty="0">
                <a:sym typeface="Symbol" pitchFamily="18" charset="2"/>
              </a:rPr>
              <a:t> </a:t>
            </a:r>
            <a:endParaRPr lang="cs-CZ" dirty="0" smtClean="0">
              <a:sym typeface="Symbol" pitchFamily="18" charset="2"/>
            </a:endParaRPr>
          </a:p>
          <a:p>
            <a:pPr defTabSz="360000">
              <a:spcAft>
                <a:spcPts val="1800"/>
              </a:spcAft>
            </a:pPr>
            <a:r>
              <a:rPr lang="cs-CZ" dirty="0" smtClean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na </a:t>
            </a:r>
            <a:r>
              <a:rPr lang="cs-CZ" sz="2000" b="0" dirty="0">
                <a:sym typeface="Symbol" pitchFamily="18" charset="2"/>
              </a:rPr>
              <a:t>hlavě orgán </a:t>
            </a:r>
            <a:r>
              <a:rPr lang="cs-CZ" sz="2000" b="0" dirty="0" smtClean="0">
                <a:sym typeface="Symbol" pitchFamily="18" charset="2"/>
              </a:rPr>
              <a:t>produkující omamný </a:t>
            </a:r>
            <a:r>
              <a:rPr lang="cs-CZ" sz="2000" b="0" dirty="0">
                <a:sym typeface="Symbol" pitchFamily="18" charset="2"/>
              </a:rPr>
              <a:t>nektar;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další </a:t>
            </a:r>
            <a:r>
              <a:rPr lang="cs-CZ" sz="2000" b="0" dirty="0">
                <a:sym typeface="Symbol" pitchFamily="18" charset="2"/>
              </a:rPr>
              <a:t>pár výpustí, jejichž produkt způsobuje zvýšenou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agresivitu </a:t>
            </a:r>
            <a:r>
              <a:rPr lang="cs-CZ" sz="2000" b="0" dirty="0">
                <a:sym typeface="Symbol" pitchFamily="18" charset="2"/>
              </a:rPr>
              <a:t>vůči všemu živému kromě vlastní housenky 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ochrana („</a:t>
            </a:r>
            <a:r>
              <a:rPr lang="cs-CZ" sz="2000" b="0" dirty="0">
                <a:sym typeface="Symbol" pitchFamily="18" charset="2"/>
              </a:rPr>
              <a:t>bodyguard“), několikadenní drogová závislost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mravence</a:t>
            </a:r>
            <a:r>
              <a:rPr lang="cs-CZ" sz="2000" b="0" dirty="0">
                <a:sym typeface="Symbol" pitchFamily="18" charset="2"/>
              </a:rPr>
              <a:t>, </a:t>
            </a:r>
            <a:r>
              <a:rPr lang="cs-CZ" sz="2000" b="0" dirty="0" smtClean="0">
                <a:sym typeface="Symbol" pitchFamily="18" charset="2"/>
              </a:rPr>
              <a:t>který </a:t>
            </a:r>
            <a:r>
              <a:rPr lang="cs-CZ" sz="2000" b="0" dirty="0">
                <a:sym typeface="Symbol" pitchFamily="18" charset="2"/>
              </a:rPr>
              <a:t>se </a:t>
            </a:r>
            <a:r>
              <a:rPr lang="cs-CZ" sz="2000" b="0" dirty="0" smtClean="0">
                <a:sym typeface="Symbol" pitchFamily="18" charset="2"/>
              </a:rPr>
              <a:t>od </a:t>
            </a:r>
            <a:r>
              <a:rPr lang="cs-CZ" sz="2000" b="0" dirty="0">
                <a:sym typeface="Symbol" pitchFamily="18" charset="2"/>
              </a:rPr>
              <a:t>housenky nevzdaluje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www.kolumbus.fi/~kr5298/lnel/lyc/Hamluc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2849290"/>
            <a:ext cx="3393168" cy="20359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0" name="Picture 2" descr="https://encrypted-tbn0.gstatic.com/images?q=tbn:ANd9GcTOpMWVbUsy5wjXj3Krh7ACvzXvNcpB3rOJ_ugSQ3lMvwpArC7u7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599" y="2627993"/>
            <a:ext cx="2121986" cy="1443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2" name="Picture 4" descr="http://cdn.phys.org/newman/gfx/news/hires/2009/1-orphanarmyan.jpg"/>
          <p:cNvPicPr>
            <a:picLocks noChangeAspect="1" noChangeArrowheads="1"/>
          </p:cNvPicPr>
          <p:nvPr/>
        </p:nvPicPr>
        <p:blipFill>
          <a:blip r:embed="rId7"/>
          <a:srcRect r="50655"/>
          <a:stretch>
            <a:fillRect/>
          </a:stretch>
        </p:blipFill>
        <p:spPr bwMode="auto">
          <a:xfrm>
            <a:off x="3889373" y="3180448"/>
            <a:ext cx="2152197" cy="29004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6" name="Picture 8" descr="http://www.ukbutterflies.co.uk/phpBB/gallery/images/upload/322ca9e9794d4f01599f8f142571b5d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8828" y="4886111"/>
            <a:ext cx="2460171" cy="16390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298450"/>
            <a:ext cx="91440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Pavouci se mění v otroky vosiček, tkají sítě podle jejich příkazu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19. září 2012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Vědci z Masarykovy univerzity v Brně přišli na to, že larvy parazitické vosičky dokážou neznámou látkou změnit chování pavouků tak,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že jim slouží jako ochránci a potrava zároveň. Pokud se podaří látku izolovat, mohla by být využitelná ve farmacii.</a:t>
            </a:r>
            <a:endParaRPr kumimoji="0" lang="cs-CZ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5" name="obrázek 1" descr="Larva parazitické vosičky si &quot;osedlala&quot; pavouka snovačku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6828" y="1516828"/>
            <a:ext cx="6010275" cy="33718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5227479"/>
            <a:ext cx="9144000" cy="969496"/>
          </a:xfrm>
          <a:prstGeom prst="rect">
            <a:avLst/>
          </a:prstGeom>
          <a:solidFill>
            <a:srgbClr val="F3F3F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Larva parazitické vosičky si "osedlala" pavouka snovačku.| foto: </a:t>
            </a:r>
            <a:r>
              <a:rPr kumimoji="0" lang="cs-CZ" sz="900" b="0" i="0" u="none" strike="noStrike" cap="none" normalizeH="0" baseline="0" dirty="0" err="1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Stano</a:t>
            </a:r>
            <a:r>
              <a:rPr kumimoji="0" lang="cs-CZ" sz="9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 smtClean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Pekár</a:t>
            </a:r>
            <a:endParaRPr kumimoji="0" lang="cs-CZ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Normálně si pavouk snovačka buduje klasické terčovité pavučiny. Když se však na něj přisaje larva parazitické vosičky, najednou pavouk začne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spřádat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sítě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zmateně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 navíc v nich tvoří zámotky, kde se pak larva zakuklí.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 podivuhodné chování pavouků napadených těmito larvami přišel tým vědců profesora Stana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Pekára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z Přírodovědecké fakulty Masarykovy univerzity. Objev publikoval v mezinárodním odborném časopise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PLoS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One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cs-CZ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ruraltech.org/video/2011/ITC_Workshop/19_Morishima/flash_files/lgslide_25_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171" y="2862944"/>
            <a:ext cx="3336802" cy="250573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8" name="Picture 10" descr="http://upload.wikimedia.org/wikipedia/commons/f/f1/Herd_of_she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2852056"/>
            <a:ext cx="4452256" cy="25104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36563" y="298450"/>
            <a:ext cx="7926850" cy="2426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William </a:t>
            </a:r>
            <a:r>
              <a:rPr lang="cs-CZ" sz="2000" b="0" dirty="0" err="1" smtClean="0"/>
              <a:t>Forster</a:t>
            </a:r>
            <a:r>
              <a:rPr lang="cs-CZ" sz="2000" b="0" dirty="0" smtClean="0"/>
              <a:t> </a:t>
            </a:r>
            <a:r>
              <a:rPr lang="cs-CZ" sz="2000" b="0" dirty="0" err="1" smtClean="0"/>
              <a:t>Lloyd</a:t>
            </a:r>
            <a:r>
              <a:rPr lang="cs-CZ" sz="2000" b="0" dirty="0" smtClean="0"/>
              <a:t> (1833) </a:t>
            </a:r>
            <a:r>
              <a:rPr lang="cs-CZ" sz="2000" b="0" dirty="0" smtClean="0">
                <a:sym typeface="Symbol"/>
              </a:rPr>
              <a:t> </a:t>
            </a:r>
            <a:r>
              <a:rPr lang="cs-CZ" sz="2000" b="0" dirty="0" err="1" smtClean="0">
                <a:solidFill>
                  <a:srgbClr val="003399"/>
                </a:solidFill>
                <a:sym typeface="Symbol"/>
              </a:rPr>
              <a:t>Garrett</a:t>
            </a:r>
            <a:r>
              <a:rPr lang="cs-CZ" sz="2000" b="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 err="1" smtClean="0">
                <a:solidFill>
                  <a:srgbClr val="003399"/>
                </a:solidFill>
                <a:sym typeface="Symbol"/>
              </a:rPr>
              <a:t>Hardin</a:t>
            </a:r>
            <a:r>
              <a:rPr lang="cs-CZ" sz="2000" b="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 smtClean="0">
                <a:sym typeface="Symbol"/>
              </a:rPr>
              <a:t>(1968): </a:t>
            </a:r>
          </a:p>
          <a:p>
            <a:pPr defTabSz="360000">
              <a:spcAft>
                <a:spcPts val="1800"/>
              </a:spcAft>
            </a:pPr>
            <a:r>
              <a:rPr lang="cs-CZ" sz="2000" b="0" dirty="0" smtClean="0">
                <a:sym typeface="Symbol"/>
              </a:rPr>
              <a:t>	</a:t>
            </a:r>
            <a:r>
              <a:rPr lang="cs-CZ" sz="2000" b="0" dirty="0" smtClean="0">
                <a:solidFill>
                  <a:srgbClr val="E60000"/>
                </a:solidFill>
                <a:sym typeface="Symbol"/>
              </a:rPr>
              <a:t>Tragédie obecné pastviny </a:t>
            </a:r>
            <a:r>
              <a:rPr lang="cs-CZ" sz="2000" b="0" dirty="0" smtClean="0">
                <a:sym typeface="Symbol"/>
              </a:rPr>
              <a:t>(</a:t>
            </a:r>
            <a:r>
              <a:rPr lang="cs-CZ" sz="2000" b="0" i="1" dirty="0" err="1" smtClean="0">
                <a:sym typeface="Symbol"/>
              </a:rPr>
              <a:t>Tragedy</a:t>
            </a:r>
            <a:r>
              <a:rPr lang="cs-CZ" sz="2000" b="0" i="1" dirty="0" smtClean="0">
                <a:sym typeface="Symbol"/>
              </a:rPr>
              <a:t> </a:t>
            </a:r>
            <a:r>
              <a:rPr lang="cs-CZ" sz="2000" b="0" i="1" dirty="0" err="1" smtClean="0">
                <a:sym typeface="Symbol"/>
              </a:rPr>
              <a:t>of</a:t>
            </a:r>
            <a:r>
              <a:rPr lang="cs-CZ" sz="2000" b="0" i="1" dirty="0" smtClean="0">
                <a:sym typeface="Symbol"/>
              </a:rPr>
              <a:t> </a:t>
            </a:r>
            <a:r>
              <a:rPr lang="cs-CZ" sz="2000" b="0" i="1" dirty="0" err="1" smtClean="0">
                <a:sym typeface="Symbol"/>
              </a:rPr>
              <a:t>the</a:t>
            </a:r>
            <a:r>
              <a:rPr lang="cs-CZ" sz="2000" b="0" i="1" dirty="0" smtClean="0">
                <a:sym typeface="Symbol"/>
              </a:rPr>
              <a:t> </a:t>
            </a:r>
            <a:r>
              <a:rPr lang="cs-CZ" sz="2000" b="0" i="1" dirty="0" err="1" smtClean="0">
                <a:sym typeface="Symbol"/>
              </a:rPr>
              <a:t>commons</a:t>
            </a:r>
            <a:r>
              <a:rPr lang="cs-CZ" sz="2000" b="0" dirty="0" smtClean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přidání 1 ovce do stáda  přímý užitek vlastníkovi 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 náklady (úbytek pastvy) rozložen na celou skupinu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  pokud se lidé chovají z hlediska svého prospěchu nezávisle a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racionálně, nakonec nutně dojde k vyčerpání zdrojů	</a:t>
            </a:r>
            <a:endParaRPr lang="cs-CZ" sz="20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6563" y="5529943"/>
            <a:ext cx="7749237" cy="89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Řešením dobrovolné omezení ze strany pastevců </a:t>
            </a:r>
            <a:r>
              <a:rPr lang="cs-CZ" sz="2000" b="0" dirty="0" smtClean="0">
                <a:sym typeface="Symbol"/>
              </a:rPr>
              <a:t>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E60000"/>
                </a:solidFill>
                <a:sym typeface="Symbol"/>
              </a:rPr>
              <a:t>Proč by takové chování měl podporovat přírodní výběr?</a:t>
            </a:r>
            <a:endParaRPr lang="cs-CZ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90975" y="2806700"/>
            <a:ext cx="4965700" cy="3886199"/>
            <a:chOff x="2500" y="1781"/>
            <a:chExt cx="3128" cy="2448"/>
          </a:xfrm>
        </p:grpSpPr>
        <p:pic>
          <p:nvPicPr>
            <p:cNvPr id="7176" name="Picture 3" descr="lemm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0" y="2721"/>
              <a:ext cx="1297" cy="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7" name="Picture 4" descr="lemming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4" y="2032"/>
              <a:ext cx="1794" cy="2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8" name="Picture 5" descr="norway_lemming"/>
            <p:cNvPicPr>
              <a:picLocks noChangeAspect="1" noChangeArrowheads="1"/>
            </p:cNvPicPr>
            <p:nvPr/>
          </p:nvPicPr>
          <p:blipFill>
            <a:blip r:embed="rId5"/>
            <a:srcRect t="4564" r="1855" b="7382"/>
            <a:stretch>
              <a:fillRect/>
            </a:stretch>
          </p:blipFill>
          <p:spPr bwMode="auto">
            <a:xfrm>
              <a:off x="3008" y="1781"/>
              <a:ext cx="1377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7753726" cy="225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1962 – </a:t>
            </a:r>
            <a:r>
              <a:rPr lang="cs-CZ" b="0" dirty="0" err="1">
                <a:solidFill>
                  <a:srgbClr val="003399"/>
                </a:solidFill>
              </a:rPr>
              <a:t>Vero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Copner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Wynne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Edwards</a:t>
            </a:r>
            <a:r>
              <a:rPr lang="cs-CZ" b="0" dirty="0">
                <a:solidFill>
                  <a:srgbClr val="003399"/>
                </a:solidFill>
              </a:rPr>
              <a:t>: </a:t>
            </a:r>
            <a:endParaRPr lang="cs-CZ" b="0" dirty="0" smtClean="0">
              <a:solidFill>
                <a:srgbClr val="003399"/>
              </a:solidFill>
            </a:endParaRPr>
          </a:p>
          <a:p>
            <a:pPr defTabSz="360000">
              <a:spcAft>
                <a:spcPts val="2400"/>
              </a:spcAft>
            </a:pPr>
            <a:r>
              <a:rPr lang="cs-CZ" sz="2000" b="0" i="1" dirty="0" err="1" smtClean="0"/>
              <a:t>Animal</a:t>
            </a:r>
            <a:r>
              <a:rPr lang="cs-CZ" sz="2000" b="0" i="1" dirty="0" smtClean="0"/>
              <a:t> </a:t>
            </a:r>
            <a:r>
              <a:rPr lang="cs-CZ" sz="2000" b="0" i="1" dirty="0" err="1"/>
              <a:t>Dispersion</a:t>
            </a:r>
            <a:r>
              <a:rPr lang="cs-CZ" sz="2000" b="0" i="1" dirty="0"/>
              <a:t> in </a:t>
            </a:r>
            <a:r>
              <a:rPr lang="cs-CZ" sz="2000" b="0" i="1" dirty="0" err="1"/>
              <a:t>Relation</a:t>
            </a:r>
            <a:r>
              <a:rPr lang="cs-CZ" sz="2000" b="0" i="1" dirty="0"/>
              <a:t> to </a:t>
            </a:r>
            <a:r>
              <a:rPr lang="cs-CZ" sz="2000" b="0" i="1" dirty="0" err="1"/>
              <a:t>Social</a:t>
            </a:r>
            <a:r>
              <a:rPr lang="cs-CZ" sz="2000" b="0" i="1" dirty="0"/>
              <a:t> </a:t>
            </a:r>
            <a:r>
              <a:rPr lang="cs-CZ" sz="2000" b="0" i="1" dirty="0" err="1" smtClean="0"/>
              <a:t>Behaviour</a:t>
            </a:r>
            <a:r>
              <a:rPr lang="cs-CZ" sz="2000" b="0" dirty="0" smtClean="0"/>
              <a:t>       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shlukování </a:t>
            </a:r>
            <a:r>
              <a:rPr lang="cs-CZ" sz="2000" b="0" dirty="0"/>
              <a:t>do hejn, disperze, omezení plodnosti, altruismus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vysvětlena jako selekce celých skupin spíše než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individuální </a:t>
            </a:r>
            <a:r>
              <a:rPr lang="cs-CZ" sz="2000" b="0" dirty="0"/>
              <a:t>výběr (v krajní podobě „adaptace pro přežití druhu“)</a:t>
            </a:r>
          </a:p>
        </p:txBody>
      </p:sp>
      <p:sp>
        <p:nvSpPr>
          <p:cNvPr id="196615" name="Oval 7"/>
          <p:cNvSpPr>
            <a:spLocks noChangeAspect="1" noChangeArrowheads="1"/>
          </p:cNvSpPr>
          <p:nvPr/>
        </p:nvSpPr>
        <p:spPr bwMode="auto">
          <a:xfrm>
            <a:off x="8177213" y="4087813"/>
            <a:ext cx="742950" cy="750887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1020977" y="6095645"/>
            <a:ext cx="2182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V. C. </a:t>
            </a:r>
            <a:r>
              <a:rPr lang="cs-CZ" sz="1600" b="0" dirty="0" err="1">
                <a:solidFill>
                  <a:srgbClr val="003399"/>
                </a:solidFill>
              </a:rPr>
              <a:t>Wynne</a:t>
            </a:r>
            <a:r>
              <a:rPr lang="cs-CZ" sz="1600" b="0" dirty="0">
                <a:solidFill>
                  <a:srgbClr val="003399"/>
                </a:solidFill>
              </a:rPr>
              <a:t>-</a:t>
            </a:r>
            <a:r>
              <a:rPr lang="cs-CZ" sz="1600" b="0" dirty="0" err="1">
                <a:solidFill>
                  <a:srgbClr val="003399"/>
                </a:solidFill>
              </a:rPr>
              <a:t>Edwards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196618" name="AutoShape 10"/>
          <p:cNvSpPr>
            <a:spLocks noChangeArrowheads="1"/>
          </p:cNvSpPr>
          <p:nvPr/>
        </p:nvSpPr>
        <p:spPr bwMode="auto">
          <a:xfrm>
            <a:off x="7892144" y="3141663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  <p:pic>
        <p:nvPicPr>
          <p:cNvPr id="10242" name="Picture 2" descr="http://www.britishbirds.co.uk/wp-content/uploads/article_files/V90/V90_N06/V90_N06_P209_T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0549" y="2586682"/>
            <a:ext cx="2254966" cy="35013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val 7"/>
          <p:cNvSpPr>
            <a:spLocks noChangeAspect="1" noChangeArrowheads="1"/>
          </p:cNvSpPr>
          <p:nvPr/>
        </p:nvSpPr>
        <p:spPr bwMode="auto">
          <a:xfrm>
            <a:off x="4187918" y="4509153"/>
            <a:ext cx="911205" cy="920939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010427" y="3853460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9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5" grpId="0" animBg="1"/>
      <p:bldP spid="19661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40" name="Picture 16" descr="File:John Maynard 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7410" r="6970"/>
          <a:stretch>
            <a:fillRect/>
          </a:stretch>
        </p:blipFill>
        <p:spPr bwMode="auto">
          <a:xfrm>
            <a:off x="6921500" y="231775"/>
            <a:ext cx="185261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327685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</a:rPr>
              <a:t>reakce:</a:t>
            </a:r>
            <a:br>
              <a:rPr lang="cs-CZ" sz="2000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1964: William D. </a:t>
            </a:r>
            <a:r>
              <a:rPr lang="cs-CZ" sz="2000" b="0" dirty="0" err="1">
                <a:solidFill>
                  <a:srgbClr val="003399"/>
                </a:solidFill>
              </a:rPr>
              <a:t>Hamilton</a:t>
            </a:r>
            <a:r>
              <a:rPr lang="cs-CZ" sz="2000" b="0" dirty="0">
                <a:solidFill>
                  <a:srgbClr val="003399"/>
                </a:solidFill>
              </a:rPr>
              <a:t>, </a:t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>          John </a:t>
            </a:r>
            <a:r>
              <a:rPr lang="cs-CZ" sz="2000" b="0" dirty="0" err="1">
                <a:solidFill>
                  <a:srgbClr val="003399"/>
                </a:solidFill>
              </a:rPr>
              <a:t>Maynard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Smith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 smtClean="0">
              <a:solidFill>
                <a:srgbClr val="003399"/>
              </a:solidFill>
            </a:endParaRPr>
          </a:p>
          <a:p>
            <a:endParaRPr lang="cs-CZ" sz="2000" b="0" dirty="0" smtClean="0">
              <a:solidFill>
                <a:srgbClr val="003399"/>
              </a:solidFill>
            </a:endParaRPr>
          </a:p>
          <a:p>
            <a:r>
              <a:rPr lang="cs-CZ" sz="2000" b="0" dirty="0" smtClean="0">
                <a:solidFill>
                  <a:srgbClr val="003399"/>
                </a:solidFill>
              </a:rPr>
              <a:t>1966</a:t>
            </a:r>
            <a:r>
              <a:rPr lang="cs-CZ" sz="2000" b="0" dirty="0">
                <a:solidFill>
                  <a:srgbClr val="003399"/>
                </a:solidFill>
              </a:rPr>
              <a:t>: </a:t>
            </a:r>
            <a:r>
              <a:rPr lang="cs-CZ" sz="2000" b="0" dirty="0" err="1">
                <a:solidFill>
                  <a:srgbClr val="003399"/>
                </a:solidFill>
              </a:rPr>
              <a:t>George</a:t>
            </a:r>
            <a:r>
              <a:rPr lang="cs-CZ" sz="2000" b="0" dirty="0">
                <a:solidFill>
                  <a:srgbClr val="003399"/>
                </a:solidFill>
              </a:rPr>
              <a:t> C.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1976: Richard </a:t>
            </a:r>
            <a:r>
              <a:rPr lang="cs-CZ" sz="2000" b="0" dirty="0" err="1">
                <a:solidFill>
                  <a:srgbClr val="003399"/>
                </a:solidFill>
              </a:rPr>
              <a:t>Dawkins</a:t>
            </a:r>
            <a:endParaRPr lang="cs-CZ" sz="2000" b="0" dirty="0">
              <a:solidFill>
                <a:srgbClr val="003399"/>
              </a:solidFill>
            </a:endParaRPr>
          </a:p>
        </p:txBody>
      </p:sp>
      <p:pic>
        <p:nvPicPr>
          <p:cNvPr id="180236" name="Picture 12" descr="richard-dawki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8588" y="3594100"/>
            <a:ext cx="206375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38" name="Picture 14" descr="File:W D Hamilton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3275" y="227013"/>
            <a:ext cx="20066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46" name="Picture 22" descr="Image:George C. Williams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 r="7651" b="7556"/>
          <a:stretch>
            <a:fillRect/>
          </a:stretch>
        </p:blipFill>
        <p:spPr bwMode="auto">
          <a:xfrm>
            <a:off x="4084638" y="2862263"/>
            <a:ext cx="2001837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199" name="Skupina 17"/>
          <p:cNvGrpSpPr>
            <a:grpSpLocks/>
          </p:cNvGrpSpPr>
          <p:nvPr/>
        </p:nvGrpSpPr>
        <p:grpSpPr bwMode="auto">
          <a:xfrm>
            <a:off x="6289675" y="2576513"/>
            <a:ext cx="2106613" cy="927100"/>
            <a:chOff x="6288945" y="2576560"/>
            <a:chExt cx="2106613" cy="927783"/>
          </a:xfrm>
        </p:grpSpPr>
        <p:grpSp>
          <p:nvGrpSpPr>
            <p:cNvPr id="8205" name="Group 28"/>
            <p:cNvGrpSpPr>
              <a:grpSpLocks/>
            </p:cNvGrpSpPr>
            <p:nvPr/>
          </p:nvGrpSpPr>
          <p:grpSpPr bwMode="auto">
            <a:xfrm>
              <a:off x="6288945" y="2612168"/>
              <a:ext cx="2106613" cy="892175"/>
              <a:chOff x="3960" y="1647"/>
              <a:chExt cx="1327" cy="562"/>
            </a:xfrm>
          </p:grpSpPr>
          <p:sp>
            <p:nvSpPr>
              <p:cNvPr id="8207" name="AutoShape 24"/>
              <p:cNvSpPr>
                <a:spLocks noChangeArrowheads="1"/>
              </p:cNvSpPr>
              <p:nvPr/>
            </p:nvSpPr>
            <p:spPr bwMode="auto">
              <a:xfrm>
                <a:off x="3987" y="1663"/>
                <a:ext cx="1252" cy="527"/>
              </a:xfrm>
              <a:prstGeom prst="wedgeEllipseCallout">
                <a:avLst>
                  <a:gd name="adj1" fmla="val 14616"/>
                  <a:gd name="adj2" fmla="val -104648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příbuzenský výběr</a:t>
                </a:r>
              </a:p>
            </p:txBody>
          </p:sp>
          <p:sp>
            <p:nvSpPr>
              <p:cNvPr id="8208" name="AutoShape 23"/>
              <p:cNvSpPr>
                <a:spLocks noChangeArrowheads="1"/>
              </p:cNvSpPr>
              <p:nvPr/>
            </p:nvSpPr>
            <p:spPr bwMode="auto">
              <a:xfrm>
                <a:off x="3960" y="1647"/>
                <a:ext cx="1327" cy="562"/>
              </a:xfrm>
              <a:prstGeom prst="wedgeEllipseCallout">
                <a:avLst>
                  <a:gd name="adj1" fmla="val -60551"/>
                  <a:gd name="adj2" fmla="val -108542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příbuzenský výběr</a:t>
                </a:r>
              </a:p>
            </p:txBody>
          </p:sp>
        </p:grpSp>
        <p:sp>
          <p:nvSpPr>
            <p:cNvPr id="8206" name="Volný tvar 14"/>
            <p:cNvSpPr>
              <a:spLocks/>
            </p:cNvSpPr>
            <p:nvPr/>
          </p:nvSpPr>
          <p:spPr bwMode="auto">
            <a:xfrm>
              <a:off x="7297130" y="2576560"/>
              <a:ext cx="345690" cy="111408"/>
            </a:xfrm>
            <a:custGeom>
              <a:avLst/>
              <a:gdLst>
                <a:gd name="T0" fmla="*/ 343245 w 345690"/>
                <a:gd name="T1" fmla="*/ 371566 h 73733"/>
                <a:gd name="T2" fmla="*/ 343245 w 345690"/>
                <a:gd name="T3" fmla="*/ 371566 h 73733"/>
                <a:gd name="T4" fmla="*/ 338355 w 345690"/>
                <a:gd name="T5" fmla="*/ 65724 h 73733"/>
                <a:gd name="T6" fmla="*/ 299237 w 345690"/>
                <a:gd name="T7" fmla="*/ 65724 h 73733"/>
                <a:gd name="T8" fmla="*/ 194105 w 345690"/>
                <a:gd name="T9" fmla="*/ 65724 h 73733"/>
                <a:gd name="T10" fmla="*/ 132982 w 345690"/>
                <a:gd name="T11" fmla="*/ 91206 h 73733"/>
                <a:gd name="T12" fmla="*/ 93864 w 345690"/>
                <a:gd name="T13" fmla="*/ 78469 h 73733"/>
                <a:gd name="T14" fmla="*/ 30296 w 345690"/>
                <a:gd name="T15" fmla="*/ 78469 h 73733"/>
                <a:gd name="T16" fmla="*/ 10736 w 345690"/>
                <a:gd name="T17" fmla="*/ 103953 h 73733"/>
                <a:gd name="T18" fmla="*/ 8291 w 345690"/>
                <a:gd name="T19" fmla="*/ 142183 h 73733"/>
                <a:gd name="T20" fmla="*/ 957 w 345690"/>
                <a:gd name="T21" fmla="*/ 167669 h 73733"/>
                <a:gd name="T22" fmla="*/ 3401 w 345690"/>
                <a:gd name="T23" fmla="*/ 205901 h 73733"/>
                <a:gd name="T24" fmla="*/ 22961 w 345690"/>
                <a:gd name="T25" fmla="*/ 231391 h 73733"/>
                <a:gd name="T26" fmla="*/ 52300 w 345690"/>
                <a:gd name="T27" fmla="*/ 256872 h 73733"/>
                <a:gd name="T28" fmla="*/ 71859 w 345690"/>
                <a:gd name="T29" fmla="*/ 282362 h 73733"/>
                <a:gd name="T30" fmla="*/ 96308 w 345690"/>
                <a:gd name="T31" fmla="*/ 307847 h 73733"/>
                <a:gd name="T32" fmla="*/ 169656 w 345690"/>
                <a:gd name="T33" fmla="*/ 307847 h 73733"/>
                <a:gd name="T34" fmla="*/ 176991 w 345690"/>
                <a:gd name="T35" fmla="*/ 320587 h 73733"/>
                <a:gd name="T36" fmla="*/ 194105 w 345690"/>
                <a:gd name="T37" fmla="*/ 333334 h 73733"/>
                <a:gd name="T38" fmla="*/ 240559 w 345690"/>
                <a:gd name="T39" fmla="*/ 358819 h 73733"/>
                <a:gd name="T40" fmla="*/ 299237 w 345690"/>
                <a:gd name="T41" fmla="*/ 384309 h 73733"/>
                <a:gd name="T42" fmla="*/ 338355 w 345690"/>
                <a:gd name="T43" fmla="*/ 371566 h 73733"/>
                <a:gd name="T44" fmla="*/ 343245 w 345690"/>
                <a:gd name="T45" fmla="*/ 371566 h 737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690"/>
                <a:gd name="T70" fmla="*/ 0 h 73733"/>
                <a:gd name="T71" fmla="*/ 345690 w 345690"/>
                <a:gd name="T72" fmla="*/ 73733 h 737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690" h="73733">
                  <a:moveTo>
                    <a:pt x="343245" y="71288"/>
                  </a:moveTo>
                  <a:lnTo>
                    <a:pt x="343245" y="71288"/>
                  </a:lnTo>
                  <a:cubicBezTo>
                    <a:pt x="341615" y="63138"/>
                    <a:pt x="345690" y="22390"/>
                    <a:pt x="338355" y="12610"/>
                  </a:cubicBezTo>
                  <a:cubicBezTo>
                    <a:pt x="332243" y="8128"/>
                    <a:pt x="322464" y="14240"/>
                    <a:pt x="299237" y="12610"/>
                  </a:cubicBezTo>
                  <a:cubicBezTo>
                    <a:pt x="261408" y="0"/>
                    <a:pt x="288885" y="8236"/>
                    <a:pt x="194105" y="12610"/>
                  </a:cubicBezTo>
                  <a:cubicBezTo>
                    <a:pt x="173687" y="13552"/>
                    <a:pt x="132982" y="17499"/>
                    <a:pt x="132982" y="17499"/>
                  </a:cubicBezTo>
                  <a:cubicBezTo>
                    <a:pt x="119943" y="16684"/>
                    <a:pt x="106857" y="16422"/>
                    <a:pt x="93864" y="15055"/>
                  </a:cubicBezTo>
                  <a:cubicBezTo>
                    <a:pt x="76750" y="14648"/>
                    <a:pt x="44151" y="14240"/>
                    <a:pt x="30296" y="15055"/>
                  </a:cubicBezTo>
                  <a:cubicBezTo>
                    <a:pt x="23812" y="16823"/>
                    <a:pt x="10736" y="19944"/>
                    <a:pt x="10736" y="19944"/>
                  </a:cubicBezTo>
                  <a:cubicBezTo>
                    <a:pt x="9921" y="22389"/>
                    <a:pt x="9901" y="25266"/>
                    <a:pt x="8291" y="27279"/>
                  </a:cubicBezTo>
                  <a:cubicBezTo>
                    <a:pt x="6456" y="29573"/>
                    <a:pt x="2048" y="29441"/>
                    <a:pt x="957" y="32169"/>
                  </a:cubicBezTo>
                  <a:cubicBezTo>
                    <a:pt x="0" y="34562"/>
                    <a:pt x="1148" y="38252"/>
                    <a:pt x="3401" y="39504"/>
                  </a:cubicBezTo>
                  <a:cubicBezTo>
                    <a:pt x="9276" y="42768"/>
                    <a:pt x="16412" y="42883"/>
                    <a:pt x="22961" y="44394"/>
                  </a:cubicBezTo>
                  <a:cubicBezTo>
                    <a:pt x="34586" y="47077"/>
                    <a:pt x="39739" y="47489"/>
                    <a:pt x="52300" y="49283"/>
                  </a:cubicBezTo>
                  <a:cubicBezTo>
                    <a:pt x="69067" y="54872"/>
                    <a:pt x="48256" y="48272"/>
                    <a:pt x="71859" y="54173"/>
                  </a:cubicBezTo>
                  <a:cubicBezTo>
                    <a:pt x="94616" y="59863"/>
                    <a:pt x="54384" y="53073"/>
                    <a:pt x="96308" y="59063"/>
                  </a:cubicBezTo>
                  <a:cubicBezTo>
                    <a:pt x="132302" y="56063"/>
                    <a:pt x="127806" y="55077"/>
                    <a:pt x="169656" y="59063"/>
                  </a:cubicBezTo>
                  <a:cubicBezTo>
                    <a:pt x="172222" y="59307"/>
                    <a:pt x="174464" y="61003"/>
                    <a:pt x="176991" y="61508"/>
                  </a:cubicBezTo>
                  <a:cubicBezTo>
                    <a:pt x="182642" y="62638"/>
                    <a:pt x="188380" y="63292"/>
                    <a:pt x="194105" y="63953"/>
                  </a:cubicBezTo>
                  <a:cubicBezTo>
                    <a:pt x="209573" y="65738"/>
                    <a:pt x="225035" y="67649"/>
                    <a:pt x="240559" y="68843"/>
                  </a:cubicBezTo>
                  <a:cubicBezTo>
                    <a:pt x="281318" y="71978"/>
                    <a:pt x="261761" y="70326"/>
                    <a:pt x="299237" y="73733"/>
                  </a:cubicBezTo>
                  <a:cubicBezTo>
                    <a:pt x="312276" y="72918"/>
                    <a:pt x="325362" y="72656"/>
                    <a:pt x="338355" y="71288"/>
                  </a:cubicBezTo>
                  <a:cubicBezTo>
                    <a:pt x="340918" y="71018"/>
                    <a:pt x="342430" y="71288"/>
                    <a:pt x="343245" y="71288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Skupina 19"/>
          <p:cNvGrpSpPr>
            <a:grpSpLocks/>
          </p:cNvGrpSpPr>
          <p:nvPr/>
        </p:nvGrpSpPr>
        <p:grpSpPr bwMode="auto">
          <a:xfrm>
            <a:off x="3384550" y="5529263"/>
            <a:ext cx="2106613" cy="917575"/>
            <a:chOff x="3384550" y="5529263"/>
            <a:chExt cx="2106613" cy="917575"/>
          </a:xfrm>
        </p:grpSpPr>
        <p:grpSp>
          <p:nvGrpSpPr>
            <p:cNvPr id="8201" name="Group 27"/>
            <p:cNvGrpSpPr>
              <a:grpSpLocks/>
            </p:cNvGrpSpPr>
            <p:nvPr/>
          </p:nvGrpSpPr>
          <p:grpSpPr bwMode="auto">
            <a:xfrm>
              <a:off x="3384550" y="5554663"/>
              <a:ext cx="2106613" cy="892175"/>
              <a:chOff x="2138" y="3499"/>
              <a:chExt cx="1327" cy="562"/>
            </a:xfrm>
          </p:grpSpPr>
          <p:sp>
            <p:nvSpPr>
              <p:cNvPr id="8203" name="AutoShape 25"/>
              <p:cNvSpPr>
                <a:spLocks noChangeArrowheads="1"/>
              </p:cNvSpPr>
              <p:nvPr/>
            </p:nvSpPr>
            <p:spPr bwMode="auto">
              <a:xfrm>
                <a:off x="2170" y="3525"/>
                <a:ext cx="1233" cy="487"/>
              </a:xfrm>
              <a:prstGeom prst="wedgeEllipseCallout">
                <a:avLst>
                  <a:gd name="adj1" fmla="val 21292"/>
                  <a:gd name="adj2" fmla="val -157597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důležité jsou </a:t>
                </a:r>
                <a:r>
                  <a:rPr lang="cs-CZ" sz="1800" b="0" i="1"/>
                  <a:t>geny</a:t>
                </a:r>
              </a:p>
            </p:txBody>
          </p:sp>
          <p:sp>
            <p:nvSpPr>
              <p:cNvPr id="8204" name="AutoShape 26"/>
              <p:cNvSpPr>
                <a:spLocks noChangeArrowheads="1"/>
              </p:cNvSpPr>
              <p:nvPr/>
            </p:nvSpPr>
            <p:spPr bwMode="auto">
              <a:xfrm>
                <a:off x="2138" y="3499"/>
                <a:ext cx="1327" cy="562"/>
              </a:xfrm>
              <a:prstGeom prst="wedgeEllipseCallout">
                <a:avLst>
                  <a:gd name="adj1" fmla="val 122421"/>
                  <a:gd name="adj2" fmla="val -64944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důležité jsou </a:t>
                </a:r>
                <a:r>
                  <a:rPr lang="cs-CZ" sz="1800" b="0" u="sng" dirty="0" smtClean="0"/>
                  <a:t>geny</a:t>
                </a:r>
                <a:r>
                  <a:rPr lang="cs-CZ" sz="1800" b="0" dirty="0" smtClean="0"/>
                  <a:t>!</a:t>
                </a:r>
                <a:endParaRPr lang="cs-CZ" sz="1800" b="0" u="sng" dirty="0"/>
              </a:p>
            </p:txBody>
          </p:sp>
        </p:grpSp>
        <p:sp>
          <p:nvSpPr>
            <p:cNvPr id="8202" name="Volný tvar 18"/>
            <p:cNvSpPr>
              <a:spLocks/>
            </p:cNvSpPr>
            <p:nvPr/>
          </p:nvSpPr>
          <p:spPr bwMode="auto">
            <a:xfrm>
              <a:off x="4376341" y="5529263"/>
              <a:ext cx="358776" cy="79414"/>
            </a:xfrm>
            <a:custGeom>
              <a:avLst/>
              <a:gdLst>
                <a:gd name="T0" fmla="*/ 348059 w 358776"/>
                <a:gd name="T1" fmla="*/ 69056 h 79414"/>
                <a:gd name="T2" fmla="*/ 348059 w 358776"/>
                <a:gd name="T3" fmla="*/ 69056 h 79414"/>
                <a:gd name="T4" fmla="*/ 355204 w 358776"/>
                <a:gd name="T5" fmla="*/ 11905 h 79414"/>
                <a:gd name="T6" fmla="*/ 326628 w 358776"/>
                <a:gd name="T7" fmla="*/ 14287 h 79414"/>
                <a:gd name="T8" fmla="*/ 288528 w 358776"/>
                <a:gd name="T9" fmla="*/ 9525 h 79414"/>
                <a:gd name="T10" fmla="*/ 205184 w 358776"/>
                <a:gd name="T11" fmla="*/ 7143 h 79414"/>
                <a:gd name="T12" fmla="*/ 143272 w 358776"/>
                <a:gd name="T13" fmla="*/ 4762 h 79414"/>
                <a:gd name="T14" fmla="*/ 133747 w 358776"/>
                <a:gd name="T15" fmla="*/ 2381 h 79414"/>
                <a:gd name="T16" fmla="*/ 126603 w 358776"/>
                <a:gd name="T17" fmla="*/ 0 h 79414"/>
                <a:gd name="T18" fmla="*/ 28971 w 358776"/>
                <a:gd name="T19" fmla="*/ 2381 h 79414"/>
                <a:gd name="T20" fmla="*/ 14684 w 358776"/>
                <a:gd name="T21" fmla="*/ 52387 h 79414"/>
                <a:gd name="T22" fmla="*/ 124222 w 358776"/>
                <a:gd name="T23" fmla="*/ 50006 h 79414"/>
                <a:gd name="T24" fmla="*/ 171847 w 358776"/>
                <a:gd name="T25" fmla="*/ 54768 h 79414"/>
                <a:gd name="T26" fmla="*/ 183753 w 358776"/>
                <a:gd name="T27" fmla="*/ 57150 h 79414"/>
                <a:gd name="T28" fmla="*/ 233759 w 358776"/>
                <a:gd name="T29" fmla="*/ 61912 h 79414"/>
                <a:gd name="T30" fmla="*/ 243284 w 358776"/>
                <a:gd name="T31" fmla="*/ 64293 h 79414"/>
                <a:gd name="T32" fmla="*/ 262334 w 358776"/>
                <a:gd name="T33" fmla="*/ 66675 h 79414"/>
                <a:gd name="T34" fmla="*/ 281384 w 358776"/>
                <a:gd name="T35" fmla="*/ 71437 h 79414"/>
                <a:gd name="T36" fmla="*/ 300434 w 358776"/>
                <a:gd name="T37" fmla="*/ 76200 h 79414"/>
                <a:gd name="T38" fmla="*/ 326628 w 358776"/>
                <a:gd name="T39" fmla="*/ 78581 h 79414"/>
                <a:gd name="T40" fmla="*/ 348059 w 358776"/>
                <a:gd name="T41" fmla="*/ 76200 h 79414"/>
                <a:gd name="T42" fmla="*/ 348059 w 358776"/>
                <a:gd name="T43" fmla="*/ 69056 h 794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58776"/>
                <a:gd name="T67" fmla="*/ 0 h 79414"/>
                <a:gd name="T68" fmla="*/ 358776 w 358776"/>
                <a:gd name="T69" fmla="*/ 79414 h 794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58776" h="79414">
                  <a:moveTo>
                    <a:pt x="348059" y="69056"/>
                  </a:moveTo>
                  <a:lnTo>
                    <a:pt x="348059" y="69056"/>
                  </a:lnTo>
                  <a:cubicBezTo>
                    <a:pt x="347265" y="60325"/>
                    <a:pt x="358776" y="21033"/>
                    <a:pt x="355204" y="11905"/>
                  </a:cubicBezTo>
                  <a:cubicBezTo>
                    <a:pt x="351903" y="7366"/>
                    <a:pt x="332184" y="15081"/>
                    <a:pt x="326628" y="14287"/>
                  </a:cubicBezTo>
                  <a:cubicBezTo>
                    <a:pt x="310647" y="8961"/>
                    <a:pt x="317943" y="10751"/>
                    <a:pt x="288528" y="9525"/>
                  </a:cubicBezTo>
                  <a:cubicBezTo>
                    <a:pt x="260759" y="8368"/>
                    <a:pt x="232962" y="8054"/>
                    <a:pt x="205184" y="7143"/>
                  </a:cubicBezTo>
                  <a:lnTo>
                    <a:pt x="143272" y="4762"/>
                  </a:lnTo>
                  <a:cubicBezTo>
                    <a:pt x="140097" y="3968"/>
                    <a:pt x="136894" y="3280"/>
                    <a:pt x="133747" y="2381"/>
                  </a:cubicBezTo>
                  <a:cubicBezTo>
                    <a:pt x="131333" y="1691"/>
                    <a:pt x="129113" y="0"/>
                    <a:pt x="126603" y="0"/>
                  </a:cubicBezTo>
                  <a:cubicBezTo>
                    <a:pt x="96430" y="0"/>
                    <a:pt x="59134" y="1587"/>
                    <a:pt x="28971" y="2381"/>
                  </a:cubicBezTo>
                  <a:cubicBezTo>
                    <a:pt x="11509" y="10318"/>
                    <a:pt x="0" y="44450"/>
                    <a:pt x="14684" y="52387"/>
                  </a:cubicBezTo>
                  <a:cubicBezTo>
                    <a:pt x="48792" y="53870"/>
                    <a:pt x="90091" y="49212"/>
                    <a:pt x="124222" y="50006"/>
                  </a:cubicBezTo>
                  <a:cubicBezTo>
                    <a:pt x="140097" y="51593"/>
                    <a:pt x="156203" y="51638"/>
                    <a:pt x="171847" y="54768"/>
                  </a:cubicBezTo>
                  <a:cubicBezTo>
                    <a:pt x="175816" y="55562"/>
                    <a:pt x="179730" y="56703"/>
                    <a:pt x="183753" y="57150"/>
                  </a:cubicBezTo>
                  <a:cubicBezTo>
                    <a:pt x="208515" y="59902"/>
                    <a:pt x="212215" y="58322"/>
                    <a:pt x="233759" y="61912"/>
                  </a:cubicBezTo>
                  <a:cubicBezTo>
                    <a:pt x="236987" y="62450"/>
                    <a:pt x="240056" y="63755"/>
                    <a:pt x="243284" y="64293"/>
                  </a:cubicBezTo>
                  <a:cubicBezTo>
                    <a:pt x="249596" y="65345"/>
                    <a:pt x="256044" y="65496"/>
                    <a:pt x="262334" y="66675"/>
                  </a:cubicBezTo>
                  <a:cubicBezTo>
                    <a:pt x="268767" y="67881"/>
                    <a:pt x="275174" y="69367"/>
                    <a:pt x="281384" y="71437"/>
                  </a:cubicBezTo>
                  <a:cubicBezTo>
                    <a:pt x="289157" y="74028"/>
                    <a:pt x="291244" y="75051"/>
                    <a:pt x="300434" y="76200"/>
                  </a:cubicBezTo>
                  <a:cubicBezTo>
                    <a:pt x="309134" y="77288"/>
                    <a:pt x="317897" y="77787"/>
                    <a:pt x="326628" y="78581"/>
                  </a:cubicBezTo>
                  <a:cubicBezTo>
                    <a:pt x="333772" y="77787"/>
                    <a:pt x="341630" y="79414"/>
                    <a:pt x="348059" y="76200"/>
                  </a:cubicBezTo>
                  <a:cubicBezTo>
                    <a:pt x="350304" y="75077"/>
                    <a:pt x="348059" y="70247"/>
                    <a:pt x="348059" y="69056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32"/>
          <p:cNvSpPr txBox="1">
            <a:spLocks noChangeArrowheads="1"/>
          </p:cNvSpPr>
          <p:nvPr/>
        </p:nvSpPr>
        <p:spPr bwMode="auto">
          <a:xfrm>
            <a:off x="2260210" y="298450"/>
            <a:ext cx="454919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SKUPINOVÁ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en-US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group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9219" name="Text Box 1033"/>
          <p:cNvSpPr txBox="1">
            <a:spLocks noChangeArrowheads="1"/>
          </p:cNvSpPr>
          <p:nvPr/>
        </p:nvSpPr>
        <p:spPr bwMode="auto">
          <a:xfrm>
            <a:off x="436563" y="1480911"/>
            <a:ext cx="6013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003399"/>
                </a:solidFill>
              </a:rPr>
              <a:t>V.C. </a:t>
            </a:r>
            <a:r>
              <a:rPr lang="cs-CZ" sz="2000" b="0" dirty="0" err="1">
                <a:solidFill>
                  <a:srgbClr val="003399"/>
                </a:solidFill>
              </a:rPr>
              <a:t>Wynne</a:t>
            </a:r>
            <a:r>
              <a:rPr lang="cs-CZ" sz="2000" b="0" dirty="0">
                <a:solidFill>
                  <a:srgbClr val="003399"/>
                </a:solidFill>
              </a:rPr>
              <a:t>-</a:t>
            </a:r>
            <a:r>
              <a:rPr lang="cs-CZ" sz="2000" b="0" dirty="0" err="1">
                <a:solidFill>
                  <a:srgbClr val="003399"/>
                </a:solidFill>
              </a:rPr>
              <a:t>Edwards</a:t>
            </a:r>
            <a:r>
              <a:rPr lang="cs-CZ" sz="2000" b="0" dirty="0">
                <a:solidFill>
                  <a:srgbClr val="003399"/>
                </a:solidFill>
              </a:rPr>
              <a:t>: </a:t>
            </a:r>
          </a:p>
          <a:p>
            <a:r>
              <a:rPr lang="cs-CZ" sz="2000" b="0" dirty="0"/>
              <a:t> disperze proto, aby nedošlo k vyčerpání zdrojů</a:t>
            </a:r>
          </a:p>
          <a:p>
            <a:r>
              <a:rPr lang="cs-CZ" sz="2000" b="0" dirty="0"/>
              <a:t> produkce méně potomstva než potenciálně možné</a:t>
            </a:r>
          </a:p>
        </p:txBody>
      </p:sp>
      <p:sp>
        <p:nvSpPr>
          <p:cNvPr id="9220" name="Text Box 1037"/>
          <p:cNvSpPr txBox="1">
            <a:spLocks noChangeArrowheads="1"/>
          </p:cNvSpPr>
          <p:nvPr/>
        </p:nvSpPr>
        <p:spPr bwMode="auto">
          <a:xfrm>
            <a:off x="436563" y="2680834"/>
            <a:ext cx="3516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varovný křik ptáků, hejna ryb </a:t>
            </a:r>
          </a:p>
        </p:txBody>
      </p:sp>
      <p:pic>
        <p:nvPicPr>
          <p:cNvPr id="36868" name="Picture 4" descr="http://i.huffpost.com/gen/1359251/images/o-FISH-SCHOOLS-facebook.jpg"/>
          <p:cNvPicPr>
            <a:picLocks noChangeAspect="1" noChangeArrowheads="1"/>
          </p:cNvPicPr>
          <p:nvPr/>
        </p:nvPicPr>
        <p:blipFill>
          <a:blip r:embed="rId3"/>
          <a:srcRect l="19400" r="15003"/>
          <a:stretch>
            <a:fillRect/>
          </a:stretch>
        </p:blipFill>
        <p:spPr bwMode="auto">
          <a:xfrm>
            <a:off x="6749143" y="1234622"/>
            <a:ext cx="2209801" cy="21054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0" name="Picture 6" descr="http://i.imgur.com/PFPhmS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278" y="3604023"/>
            <a:ext cx="3808866" cy="28566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2" name="Picture 8" descr="http://www.wascgroup.com/wp-content/uploads/2013/02/Grey-Nurse-Sharks-Swimming-through-Fish-School-940x6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6221" y="4027715"/>
            <a:ext cx="3900455" cy="26016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uskyswondersite.com/wp-content/uploads/2014/11/School-of-Fis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2390" y="2534345"/>
            <a:ext cx="3055711" cy="186348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8" name="Text Box 1038"/>
          <p:cNvSpPr txBox="1">
            <a:spLocks noChangeArrowheads="1"/>
          </p:cNvSpPr>
          <p:nvPr/>
        </p:nvSpPr>
        <p:spPr bwMode="auto">
          <a:xfrm>
            <a:off x="436563" y="298450"/>
            <a:ext cx="1382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60000"/>
                </a:solidFill>
              </a:rPr>
              <a:t>„</a:t>
            </a:r>
            <a:r>
              <a:rPr lang="cs-CZ" b="0" i="1" dirty="0" err="1" smtClean="0">
                <a:solidFill>
                  <a:srgbClr val="E60000"/>
                </a:solidFill>
              </a:rPr>
              <a:t>stotting</a:t>
            </a:r>
            <a:r>
              <a:rPr lang="cs-CZ" b="0" dirty="0" smtClean="0">
                <a:solidFill>
                  <a:srgbClr val="E60000"/>
                </a:solidFill>
              </a:rPr>
              <a:t>“</a:t>
            </a:r>
            <a:endParaRPr lang="cs-CZ" b="0" dirty="0">
              <a:solidFill>
                <a:srgbClr val="E60000"/>
              </a:solidFill>
            </a:endParaRPr>
          </a:p>
        </p:txBody>
      </p:sp>
      <p:sp>
        <p:nvSpPr>
          <p:cNvPr id="118802" name="Text Box 1042"/>
          <p:cNvSpPr txBox="1">
            <a:spLocks noChangeArrowheads="1"/>
          </p:cNvSpPr>
          <p:nvPr/>
        </p:nvSpPr>
        <p:spPr bwMode="auto">
          <a:xfrm>
            <a:off x="436563" y="5711369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  <p:pic>
        <p:nvPicPr>
          <p:cNvPr id="78850" name="Picture 2" descr="http://upload.wikimedia.org/wikipedia/commons/4/47/Springbok_pro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1539422"/>
            <a:ext cx="2928258" cy="32689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2" name="Picture 4" descr="http://40.media.tumblr.com/tumblr_lbzta0UMmU1qajg12o1_1280.jpg"/>
          <p:cNvPicPr>
            <a:picLocks noChangeAspect="1" noChangeArrowheads="1"/>
          </p:cNvPicPr>
          <p:nvPr/>
        </p:nvPicPr>
        <p:blipFill>
          <a:blip r:embed="rId4"/>
          <a:srcRect l="29993" r="14986" b="7276"/>
          <a:stretch>
            <a:fillRect/>
          </a:stretch>
        </p:blipFill>
        <p:spPr bwMode="auto">
          <a:xfrm>
            <a:off x="5498421" y="1346694"/>
            <a:ext cx="3004457" cy="33634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4" name="Picture 6" descr="http://medias.photodeck.com/00f4e78c-55de-11e3-80b6-e7323dcc0875/016030jj_xlarge.jpg"/>
          <p:cNvPicPr>
            <a:picLocks noChangeAspect="1" noChangeArrowheads="1"/>
          </p:cNvPicPr>
          <p:nvPr/>
        </p:nvPicPr>
        <p:blipFill>
          <a:blip r:embed="rId5"/>
          <a:srcRect l="19595" r="15608" b="11903"/>
          <a:stretch>
            <a:fillRect/>
          </a:stretch>
        </p:blipFill>
        <p:spPr bwMode="auto">
          <a:xfrm>
            <a:off x="2971801" y="3017387"/>
            <a:ext cx="3243943" cy="26737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6" name="Picture 8" descr="http://s.hswstatic.com/gif/gazelle-body-language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8916" y="4724671"/>
            <a:ext cx="2642053" cy="196172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038"/>
          <p:cNvSpPr txBox="1">
            <a:spLocks noChangeArrowheads="1"/>
          </p:cNvSpPr>
          <p:nvPr/>
        </p:nvSpPr>
        <p:spPr bwMode="auto">
          <a:xfrm>
            <a:off x="436563" y="871280"/>
            <a:ext cx="8884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smtClean="0"/>
              <a:t>gazela Thomsonova, antilopa skákavá, jelenec ušatý, vidloroh americký atd.  </a:t>
            </a:r>
            <a:endParaRPr lang="cs-CZ" sz="2000" b="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2427" y="6314739"/>
            <a:ext cx="51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smtClean="0"/>
              <a:t>https://www.youtube.com/watch?v=dwkbo46ltGU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5133</TotalTime>
  <Words>1153</Words>
  <Application>Microsoft Office PowerPoint</Application>
  <PresentationFormat>Předvádění na obrazovce (4:3)</PresentationFormat>
  <Paragraphs>399</Paragraphs>
  <Slides>41</Slides>
  <Notes>37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44" baseType="lpstr">
      <vt:lpstr>Výchozí návrh</vt:lpstr>
      <vt:lpstr>CorelPhotoPaint.Image.9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184</cp:revision>
  <dcterms:created xsi:type="dcterms:W3CDTF">2009-04-01T16:19:06Z</dcterms:created>
  <dcterms:modified xsi:type="dcterms:W3CDTF">2016-04-04T09:03:44Z</dcterms:modified>
</cp:coreProperties>
</file>