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6" r:id="rId5"/>
    <p:sldId id="257" r:id="rId6"/>
    <p:sldId id="260" r:id="rId7"/>
    <p:sldId id="261" r:id="rId8"/>
    <p:sldId id="258" r:id="rId9"/>
    <p:sldId id="267" r:id="rId10"/>
    <p:sldId id="263" r:id="rId11"/>
    <p:sldId id="259" r:id="rId12"/>
    <p:sldId id="268" r:id="rId13"/>
    <p:sldId id="262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vona" initials="i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1E6C-C755-443E-9CDF-770AE958A3E8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10C2-88EB-4CA8-9AAE-4846ECD79A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749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1E6C-C755-443E-9CDF-770AE958A3E8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10C2-88EB-4CA8-9AAE-4846ECD79A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246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1E6C-C755-443E-9CDF-770AE958A3E8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10C2-88EB-4CA8-9AAE-4846ECD79A3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8950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1E6C-C755-443E-9CDF-770AE958A3E8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10C2-88EB-4CA8-9AAE-4846ECD79A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3913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1E6C-C755-443E-9CDF-770AE958A3E8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10C2-88EB-4CA8-9AAE-4846ECD79A3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8990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1E6C-C755-443E-9CDF-770AE958A3E8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10C2-88EB-4CA8-9AAE-4846ECD79A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46946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1E6C-C755-443E-9CDF-770AE958A3E8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10C2-88EB-4CA8-9AAE-4846ECD79A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8474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1E6C-C755-443E-9CDF-770AE958A3E8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10C2-88EB-4CA8-9AAE-4846ECD79A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251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1E6C-C755-443E-9CDF-770AE958A3E8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10C2-88EB-4CA8-9AAE-4846ECD79A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4193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1E6C-C755-443E-9CDF-770AE958A3E8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10C2-88EB-4CA8-9AAE-4846ECD79A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956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1E6C-C755-443E-9CDF-770AE958A3E8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10C2-88EB-4CA8-9AAE-4846ECD79A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685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1E6C-C755-443E-9CDF-770AE958A3E8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10C2-88EB-4CA8-9AAE-4846ECD79A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853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1E6C-C755-443E-9CDF-770AE958A3E8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10C2-88EB-4CA8-9AAE-4846ECD79A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01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1E6C-C755-443E-9CDF-770AE958A3E8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10C2-88EB-4CA8-9AAE-4846ECD79A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432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1E6C-C755-443E-9CDF-770AE958A3E8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10C2-88EB-4CA8-9AAE-4846ECD79A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4454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1E6C-C755-443E-9CDF-770AE958A3E8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10C2-88EB-4CA8-9AAE-4846ECD79A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220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91E6C-C755-443E-9CDF-770AE958A3E8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3BE10C2-88EB-4CA8-9AAE-4846ECD79A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182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61849" y="914400"/>
            <a:ext cx="6855017" cy="1017284"/>
          </a:xfrm>
        </p:spPr>
        <p:txBody>
          <a:bodyPr/>
          <a:lstStyle/>
          <a:p>
            <a:r>
              <a:rPr lang="cs-CZ" dirty="0" smtClean="0"/>
              <a:t>Koprologické metody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110620" y="4734838"/>
            <a:ext cx="4083484" cy="1678487"/>
          </a:xfrm>
        </p:spPr>
        <p:txBody>
          <a:bodyPr/>
          <a:lstStyle/>
          <a:p>
            <a:pPr algn="ctr"/>
            <a:r>
              <a:rPr lang="cs-CZ" u="sng" dirty="0" smtClean="0"/>
              <a:t>Mgr. Radka Pecková</a:t>
            </a:r>
          </a:p>
          <a:p>
            <a:pPr algn="ctr"/>
            <a:r>
              <a:rPr lang="cs-CZ" dirty="0" smtClean="0"/>
              <a:t>MVDr. Ivona </a:t>
            </a:r>
            <a:r>
              <a:rPr lang="cs-CZ" dirty="0" err="1" smtClean="0"/>
              <a:t>Foitová</a:t>
            </a:r>
            <a:r>
              <a:rPr lang="cs-CZ" dirty="0" smtClean="0"/>
              <a:t>, Ph.D.</a:t>
            </a:r>
          </a:p>
          <a:p>
            <a:pPr algn="ctr"/>
            <a:r>
              <a:rPr lang="cs-CZ" dirty="0" smtClean="0"/>
              <a:t>MU, </a:t>
            </a:r>
            <a:r>
              <a:rPr lang="cs-CZ" dirty="0" err="1" smtClean="0"/>
              <a:t>PřF</a:t>
            </a:r>
            <a:r>
              <a:rPr lang="cs-CZ" dirty="0" smtClean="0"/>
              <a:t>,</a:t>
            </a:r>
          </a:p>
          <a:p>
            <a:pPr algn="ctr"/>
            <a:r>
              <a:rPr lang="cs-CZ" dirty="0" smtClean="0"/>
              <a:t>Oddělení botaniky a zoologie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54" t="-728" r="29584" b="728"/>
          <a:stretch/>
        </p:blipFill>
        <p:spPr>
          <a:xfrm>
            <a:off x="2614273" y="2313026"/>
            <a:ext cx="2680570" cy="3440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162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Koncentrační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09337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 smtClean="0"/>
              <a:t>2) </a:t>
            </a:r>
            <a:r>
              <a:rPr lang="cs-CZ" sz="2200" dirty="0" err="1" smtClean="0"/>
              <a:t>McMasterova</a:t>
            </a:r>
            <a:r>
              <a:rPr lang="cs-CZ" sz="2200" dirty="0" smtClean="0"/>
              <a:t> kvantifikační metoda</a:t>
            </a:r>
          </a:p>
          <a:p>
            <a:pPr marL="0" indent="0">
              <a:buNone/>
            </a:pPr>
            <a:r>
              <a:rPr lang="cs-CZ" sz="2200" dirty="0" smtClean="0"/>
              <a:t> </a:t>
            </a:r>
            <a:endParaRPr lang="cs-CZ" sz="2000" dirty="0" smtClean="0"/>
          </a:p>
          <a:p>
            <a:r>
              <a:rPr lang="cs-CZ" sz="2000" dirty="0" smtClean="0"/>
              <a:t>umožňuje vypočítat intenzitu infekce</a:t>
            </a:r>
          </a:p>
          <a:p>
            <a:r>
              <a:rPr lang="cs-CZ" sz="2000" dirty="0" smtClean="0"/>
              <a:t>navazuje na flotační metodu, tekutina z hladiny se vlije do </a:t>
            </a:r>
            <a:r>
              <a:rPr lang="cs-CZ" sz="2000" dirty="0" err="1" smtClean="0"/>
              <a:t>McMasterovy</a:t>
            </a:r>
            <a:r>
              <a:rPr lang="cs-CZ" sz="2000" dirty="0" smtClean="0"/>
              <a:t> komůrky, pomocí čtverců v ní obsažených se vypočítá množství vývojových stádií parazitů v gramu trusu</a:t>
            </a:r>
            <a:endParaRPr lang="cs-CZ" sz="2000" dirty="0"/>
          </a:p>
          <a:p>
            <a:pPr marL="0" indent="0">
              <a:buNone/>
            </a:pPr>
            <a:endParaRPr lang="cs-CZ" sz="2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59" t="26366" r="17816" b="18248"/>
          <a:stretch/>
        </p:blipFill>
        <p:spPr>
          <a:xfrm>
            <a:off x="5854390" y="4780589"/>
            <a:ext cx="2464419" cy="1326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83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Koncentrační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50493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/>
              <a:t>3</a:t>
            </a:r>
            <a:r>
              <a:rPr lang="cs-CZ" sz="2200" dirty="0" smtClean="0"/>
              <a:t>) Sedimentace</a:t>
            </a:r>
          </a:p>
          <a:p>
            <a:endParaRPr lang="cs-CZ" dirty="0"/>
          </a:p>
          <a:p>
            <a:r>
              <a:rPr lang="cs-CZ" sz="2000" dirty="0"/>
              <a:t>metody využívající gravitace a hustoty roztoku k tomu, že </a:t>
            </a:r>
            <a:r>
              <a:rPr lang="cs-CZ" sz="2000" dirty="0" smtClean="0"/>
              <a:t>těžká vajíčka a</a:t>
            </a:r>
            <a:r>
              <a:rPr lang="cs-CZ" sz="2000" dirty="0"/>
              <a:t> </a:t>
            </a:r>
            <a:r>
              <a:rPr lang="cs-CZ" sz="2000" dirty="0" smtClean="0"/>
              <a:t>cysty </a:t>
            </a:r>
            <a:r>
              <a:rPr lang="cs-CZ" sz="2000" dirty="0"/>
              <a:t>sedimentují na dno </a:t>
            </a:r>
            <a:r>
              <a:rPr lang="cs-CZ" sz="2000" dirty="0" smtClean="0"/>
              <a:t>zkumavky</a:t>
            </a:r>
          </a:p>
          <a:p>
            <a:r>
              <a:rPr lang="cs-CZ" sz="2000" dirty="0" smtClean="0"/>
              <a:t>pro </a:t>
            </a:r>
            <a:r>
              <a:rPr lang="cs-CZ" sz="2000" dirty="0"/>
              <a:t>zvýšení rychlosti sedimentace se často používá </a:t>
            </a:r>
            <a:r>
              <a:rPr lang="cs-CZ" sz="2000" dirty="0" smtClean="0"/>
              <a:t>centrifugace </a:t>
            </a:r>
            <a:r>
              <a:rPr lang="cs-CZ" sz="2000" dirty="0"/>
              <a:t>za použití </a:t>
            </a:r>
            <a:r>
              <a:rPr lang="cs-CZ" sz="2000" dirty="0" smtClean="0"/>
              <a:t>různých sedimentačně-koncentračních </a:t>
            </a:r>
            <a:r>
              <a:rPr lang="cs-CZ" sz="2000" dirty="0"/>
              <a:t>roztoků</a:t>
            </a:r>
            <a:r>
              <a:rPr lang="cs-CZ" sz="2000" dirty="0" smtClean="0"/>
              <a:t> </a:t>
            </a:r>
            <a:r>
              <a:rPr lang="cs-CZ" dirty="0" smtClean="0"/>
              <a:t>(složení </a:t>
            </a:r>
            <a:r>
              <a:rPr lang="cs-CZ" dirty="0"/>
              <a:t>použitých směsí </a:t>
            </a:r>
            <a:r>
              <a:rPr lang="cs-CZ" dirty="0" smtClean="0"/>
              <a:t>umožňuje sedimentaci a čistí </a:t>
            </a:r>
            <a:r>
              <a:rPr lang="cs-CZ" dirty="0" err="1"/>
              <a:t>koprologický</a:t>
            </a:r>
            <a:r>
              <a:rPr lang="cs-CZ" dirty="0"/>
              <a:t> materiál od balastu, který ztěžuje </a:t>
            </a:r>
            <a:r>
              <a:rPr lang="cs-CZ" dirty="0" smtClean="0"/>
              <a:t>prohlížení)</a:t>
            </a:r>
          </a:p>
          <a:p>
            <a:r>
              <a:rPr lang="cs-CZ" sz="2000" dirty="0" smtClean="0"/>
              <a:t>detekce cyst prvoků a </a:t>
            </a:r>
            <a:r>
              <a:rPr lang="cs-CZ" sz="2000" dirty="0"/>
              <a:t>vajíček </a:t>
            </a:r>
            <a:r>
              <a:rPr lang="cs-CZ" sz="2000" dirty="0" smtClean="0"/>
              <a:t>helmintů (motolic) </a:t>
            </a:r>
            <a:r>
              <a:rPr lang="cs-CZ" sz="2000" dirty="0"/>
              <a:t>a </a:t>
            </a:r>
            <a:r>
              <a:rPr lang="cs-CZ" sz="2000" dirty="0" smtClean="0"/>
              <a:t>některých hlístic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6061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Koncentrační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34287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cs-CZ" sz="2200" dirty="0"/>
              <a:t>Sedimentace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6601" y="2054267"/>
            <a:ext cx="6719445" cy="4177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833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PRAKTICKÉ POUŽITÍ V TERÉNU  </a:t>
            </a:r>
            <a:br>
              <a:rPr lang="cs-CZ" dirty="0" smtClean="0"/>
            </a:br>
            <a:r>
              <a:rPr lang="cs-CZ" sz="3200" dirty="0" smtClean="0"/>
              <a:t>Orangutan </a:t>
            </a:r>
            <a:r>
              <a:rPr lang="en-GB" sz="3200" dirty="0" smtClean="0"/>
              <a:t>Health</a:t>
            </a:r>
            <a:r>
              <a:rPr lang="cs-CZ" sz="3200" dirty="0" smtClean="0"/>
              <a:t> Project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SzPct val="80000"/>
              <a:buFont typeface="Courier New" pitchFamily="49" charset="0"/>
              <a:buChar char="o"/>
              <a:defRPr/>
            </a:pPr>
            <a:r>
              <a:rPr lang="en-GB" dirty="0" smtClean="0"/>
              <a:t>Parasites diversity</a:t>
            </a:r>
          </a:p>
          <a:p>
            <a:pPr>
              <a:lnSpc>
                <a:spcPct val="150000"/>
              </a:lnSpc>
              <a:buSzPct val="80000"/>
              <a:buFont typeface="Courier New" pitchFamily="49" charset="0"/>
              <a:buChar char="o"/>
              <a:defRPr/>
            </a:pPr>
            <a:r>
              <a:rPr lang="en-GB" dirty="0" smtClean="0"/>
              <a:t>Parasites seasonality</a:t>
            </a:r>
          </a:p>
          <a:p>
            <a:pPr>
              <a:lnSpc>
                <a:spcPct val="150000"/>
              </a:lnSpc>
              <a:buSzPct val="80000"/>
              <a:buFont typeface="Courier New" pitchFamily="49" charset="0"/>
              <a:buChar char="o"/>
              <a:defRPr/>
            </a:pPr>
            <a:r>
              <a:rPr lang="en-GB" dirty="0" smtClean="0"/>
              <a:t>Complex interactions of </a:t>
            </a:r>
            <a:br>
              <a:rPr lang="en-GB" dirty="0" smtClean="0"/>
            </a:br>
            <a:r>
              <a:rPr lang="en-GB" dirty="0" smtClean="0"/>
              <a:t>animal – diseases – environment</a:t>
            </a:r>
          </a:p>
          <a:p>
            <a:pPr>
              <a:lnSpc>
                <a:spcPct val="150000"/>
              </a:lnSpc>
              <a:buSzPct val="80000"/>
              <a:buFont typeface="Courier New" pitchFamily="49" charset="0"/>
              <a:buChar char="o"/>
              <a:defRPr/>
            </a:pPr>
            <a:r>
              <a:rPr lang="en-GB" dirty="0" smtClean="0"/>
              <a:t>Feeding strategy</a:t>
            </a:r>
          </a:p>
          <a:p>
            <a:pPr>
              <a:lnSpc>
                <a:spcPct val="150000"/>
              </a:lnSpc>
              <a:buSzPct val="80000"/>
              <a:buFont typeface="Courier New" pitchFamily="49" charset="0"/>
              <a:buChar char="o"/>
              <a:defRPr/>
            </a:pPr>
            <a:r>
              <a:rPr lang="en-GB" dirty="0" smtClean="0"/>
              <a:t>Self</a:t>
            </a:r>
            <a:r>
              <a:rPr lang="cs-CZ" dirty="0" smtClean="0"/>
              <a:t>-</a:t>
            </a:r>
            <a:r>
              <a:rPr lang="en-GB" dirty="0" smtClean="0"/>
              <a:t>medical behaviour</a:t>
            </a:r>
            <a:endParaRPr lang="en-GB" dirty="0"/>
          </a:p>
        </p:txBody>
      </p:sp>
      <p:pic>
        <p:nvPicPr>
          <p:cNvPr id="4" name="Obrázek 4" descr="dominant mal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3889" y="1826068"/>
            <a:ext cx="5525589" cy="4215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47156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Koprologie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47230"/>
            <a:ext cx="8596668" cy="3880773"/>
          </a:xfrm>
        </p:spPr>
        <p:txBody>
          <a:bodyPr>
            <a:normAutofit/>
          </a:bodyPr>
          <a:lstStyle/>
          <a:p>
            <a:r>
              <a:rPr lang="cs-CZ" sz="2000" dirty="0" smtClean="0"/>
              <a:t>soubor </a:t>
            </a:r>
            <a:r>
              <a:rPr lang="cs-CZ" sz="2000" dirty="0"/>
              <a:t>metod používaných v parazitologii k diagnostice </a:t>
            </a:r>
            <a:r>
              <a:rPr lang="cs-CZ" sz="2000" dirty="0" smtClean="0"/>
              <a:t>parazitárních infekcí </a:t>
            </a:r>
            <a:r>
              <a:rPr lang="cs-CZ" sz="2000" dirty="0"/>
              <a:t>z trusu zvířete nebo ze stolice </a:t>
            </a:r>
            <a:r>
              <a:rPr lang="cs-CZ" sz="2000" dirty="0" smtClean="0"/>
              <a:t>člověka</a:t>
            </a:r>
          </a:p>
          <a:p>
            <a:r>
              <a:rPr lang="cs-CZ" sz="2000" dirty="0"/>
              <a:t>j</a:t>
            </a:r>
            <a:r>
              <a:rPr lang="cs-CZ" sz="2000" dirty="0" smtClean="0"/>
              <a:t>edná </a:t>
            </a:r>
            <a:r>
              <a:rPr lang="cs-CZ" sz="2000" dirty="0"/>
              <a:t>se o základní, </a:t>
            </a:r>
            <a:r>
              <a:rPr lang="cs-CZ" sz="2000" dirty="0" smtClean="0"/>
              <a:t>jednoduchou, neinvazivní, časově nenáročnou </a:t>
            </a:r>
            <a:r>
              <a:rPr lang="cs-CZ" sz="2000" dirty="0"/>
              <a:t>a velmi efektivní formu </a:t>
            </a:r>
            <a:r>
              <a:rPr lang="cs-CZ" sz="2000" dirty="0" smtClean="0"/>
              <a:t>diagnostiky (monitorování zdraví u divokých zvířat)</a:t>
            </a:r>
          </a:p>
          <a:p>
            <a:r>
              <a:rPr lang="cs-CZ" sz="2000" dirty="0"/>
              <a:t>p</a:t>
            </a:r>
            <a:r>
              <a:rPr lang="cs-CZ" sz="2000" dirty="0" smtClean="0"/>
              <a:t>rincipem </a:t>
            </a:r>
            <a:r>
              <a:rPr lang="cs-CZ" sz="2000" dirty="0"/>
              <a:t>je detekce vajíček helmintů, jejich larev či </a:t>
            </a:r>
            <a:r>
              <a:rPr lang="cs-CZ" sz="2000" dirty="0" smtClean="0"/>
              <a:t>dospělců a</a:t>
            </a:r>
            <a:r>
              <a:rPr lang="cs-CZ" sz="2000" dirty="0"/>
              <a:t> </a:t>
            </a:r>
            <a:r>
              <a:rPr lang="cs-CZ" sz="2000" dirty="0" smtClean="0"/>
              <a:t>exogenních </a:t>
            </a:r>
            <a:r>
              <a:rPr lang="cs-CZ" sz="2000" dirty="0"/>
              <a:t>vývojových stádií (oocyst, cyst, spor…) </a:t>
            </a:r>
            <a:r>
              <a:rPr lang="cs-CZ" sz="2000" dirty="0" smtClean="0"/>
              <a:t>parazitárních protistů </a:t>
            </a:r>
            <a:r>
              <a:rPr lang="cs-CZ" sz="2000" dirty="0"/>
              <a:t>ve vzorcích </a:t>
            </a:r>
            <a:r>
              <a:rPr lang="cs-CZ" sz="2000" dirty="0" smtClean="0"/>
              <a:t>trusu/stolice</a:t>
            </a:r>
            <a:endParaRPr lang="cs-CZ" sz="2000" dirty="0"/>
          </a:p>
          <a:p>
            <a:r>
              <a:rPr lang="cs-CZ" sz="2000" dirty="0" smtClean="0"/>
              <a:t>přestože </a:t>
            </a:r>
            <a:r>
              <a:rPr lang="cs-CZ" sz="2000" dirty="0"/>
              <a:t>u řady parazitů neprobíhá vývojový cyklus v zažívacím traktu </a:t>
            </a:r>
            <a:r>
              <a:rPr lang="cs-CZ" sz="2000" dirty="0" smtClean="0"/>
              <a:t>hostitele, opouští </a:t>
            </a:r>
            <a:r>
              <a:rPr lang="cs-CZ" sz="2000" dirty="0"/>
              <a:t>vývojová stádia tělo parazitovaného jedince </a:t>
            </a:r>
            <a:r>
              <a:rPr lang="cs-CZ" sz="2000" dirty="0" smtClean="0"/>
              <a:t>trusem/stolicí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64850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Sběr a uchovávání vzorků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čerstvý fekální materiál (</a:t>
            </a:r>
            <a:r>
              <a:rPr lang="cs-CZ" sz="2000" dirty="0"/>
              <a:t>z </a:t>
            </a:r>
            <a:r>
              <a:rPr lang="cs-CZ" sz="2000" dirty="0" smtClean="0"/>
              <a:t>důvodu </a:t>
            </a:r>
            <a:r>
              <a:rPr lang="cs-CZ" sz="2000" dirty="0"/>
              <a:t>možného zkreslení výsledku vzhledem k omezení životaschopnosti </a:t>
            </a:r>
            <a:r>
              <a:rPr lang="cs-CZ" sz="2000" dirty="0" err="1" smtClean="0"/>
              <a:t>trofozoitů</a:t>
            </a:r>
            <a:r>
              <a:rPr lang="cs-CZ" sz="2000" dirty="0" smtClean="0"/>
              <a:t> parazitických </a:t>
            </a:r>
            <a:r>
              <a:rPr lang="cs-CZ" sz="2000" dirty="0"/>
              <a:t>prvoků nebo rychlému vývoji </a:t>
            </a:r>
            <a:r>
              <a:rPr lang="cs-CZ" sz="2000" dirty="0" smtClean="0"/>
              <a:t>a</a:t>
            </a:r>
            <a:r>
              <a:rPr lang="cs-CZ" sz="2000" dirty="0"/>
              <a:t> </a:t>
            </a:r>
            <a:r>
              <a:rPr lang="cs-CZ" sz="2000" dirty="0" smtClean="0"/>
              <a:t>líhnutí </a:t>
            </a:r>
            <a:r>
              <a:rPr lang="cs-CZ" sz="2000" dirty="0"/>
              <a:t>L1 larev některých </a:t>
            </a:r>
            <a:r>
              <a:rPr lang="cs-CZ" sz="2000" dirty="0" err="1"/>
              <a:t>nematod</a:t>
            </a:r>
            <a:r>
              <a:rPr lang="cs-CZ" sz="2000" dirty="0"/>
              <a:t> </a:t>
            </a:r>
            <a:r>
              <a:rPr lang="cs-CZ" sz="2000" dirty="0" smtClean="0"/>
              <a:t>během několika </a:t>
            </a:r>
            <a:r>
              <a:rPr lang="cs-CZ" sz="2000" dirty="0"/>
              <a:t>málo hodin či </a:t>
            </a:r>
            <a:r>
              <a:rPr lang="cs-CZ" sz="2000" dirty="0" smtClean="0"/>
              <a:t>dnů)</a:t>
            </a:r>
          </a:p>
          <a:p>
            <a:r>
              <a:rPr lang="cs-CZ" sz="2000" dirty="0" smtClean="0"/>
              <a:t>vzorky sbíráme do čistých nádob (sáčků), označíme druhem zvířete, datem odběru, lokalitou, věkem zvířete (důležité pro určování parazita)</a:t>
            </a:r>
          </a:p>
          <a:p>
            <a:r>
              <a:rPr lang="cs-CZ" sz="2000" dirty="0" smtClean="0"/>
              <a:t>optimální množství materiálu je cca 10 g</a:t>
            </a:r>
          </a:p>
          <a:p>
            <a:r>
              <a:rPr lang="cs-CZ" sz="2000" dirty="0" smtClean="0"/>
              <a:t>vzorky ihned zpracováváme nebo uchováme v chladnu či fixujeme (chemické směsi obsahující např. etanol, formaldehyd, k. octovou, </a:t>
            </a:r>
            <a:r>
              <a:rPr lang="cs-CZ" sz="2000" dirty="0"/>
              <a:t>k.  propionovou</a:t>
            </a:r>
            <a:r>
              <a:rPr lang="cs-CZ" sz="2000" dirty="0" smtClean="0"/>
              <a:t>, dichroman draselný, glutaraldehyd)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68959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Makroskopická 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slouží k detekci dospělců (škrkavek, roupů aj.) nebo jejich částí (článků tasemnic)</a:t>
            </a:r>
          </a:p>
          <a:p>
            <a:r>
              <a:rPr lang="cs-CZ" sz="2000" dirty="0" smtClean="0"/>
              <a:t>zjištění neobvyklého vzhledu, barvy a konzistence, případně příměsi krve a hlenu v trusu může napovědět přítomnost parazitů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98630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336" y="618958"/>
            <a:ext cx="10515600" cy="812322"/>
          </a:xfrm>
        </p:spPr>
        <p:txBody>
          <a:bodyPr/>
          <a:lstStyle/>
          <a:p>
            <a:r>
              <a:rPr lang="cs-CZ" dirty="0" smtClean="0"/>
              <a:t>Nativní preparát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336" y="1846473"/>
            <a:ext cx="8593899" cy="4351338"/>
          </a:xfrm>
        </p:spPr>
        <p:txBody>
          <a:bodyPr/>
          <a:lstStyle/>
          <a:p>
            <a:r>
              <a:rPr lang="cs-CZ" sz="2000" dirty="0" smtClean="0"/>
              <a:t>přímá </a:t>
            </a:r>
            <a:r>
              <a:rPr lang="cs-CZ" sz="2000" dirty="0"/>
              <a:t>prohlídka stolice v kapce fyziologického roztoku, případně se přidává </a:t>
            </a:r>
            <a:r>
              <a:rPr lang="cs-CZ" sz="2000" dirty="0" err="1" smtClean="0"/>
              <a:t>Lugolův</a:t>
            </a:r>
            <a:r>
              <a:rPr lang="cs-CZ" sz="2000" dirty="0"/>
              <a:t> roztok na obarvení cyst </a:t>
            </a:r>
            <a:r>
              <a:rPr lang="cs-CZ" sz="2000" dirty="0" smtClean="0"/>
              <a:t>prvoků</a:t>
            </a:r>
          </a:p>
          <a:p>
            <a:r>
              <a:rPr lang="cs-CZ" sz="2000" dirty="0" smtClean="0"/>
              <a:t>přítomnost pohyblivých stádií bičíkovců, nálevníků a měňavek</a:t>
            </a:r>
          </a:p>
          <a:p>
            <a:r>
              <a:rPr lang="cs-CZ" sz="2000" dirty="0" smtClean="0"/>
              <a:t>identifikace </a:t>
            </a:r>
            <a:r>
              <a:rPr lang="cs-CZ" sz="2000" dirty="0"/>
              <a:t>na základě velikosti, tvaru, povrchových struktur a typického </a:t>
            </a:r>
            <a:r>
              <a:rPr lang="cs-CZ" sz="2000" dirty="0" smtClean="0"/>
              <a:t>pohybu</a:t>
            </a:r>
          </a:p>
          <a:p>
            <a:r>
              <a:rPr lang="cs-CZ" sz="2000" dirty="0" smtClean="0"/>
              <a:t>může se nechat zaschnout, </a:t>
            </a:r>
          </a:p>
          <a:p>
            <a:pPr marL="0" indent="0">
              <a:buNone/>
            </a:pPr>
            <a:r>
              <a:rPr lang="cs-CZ" sz="2000" dirty="0" smtClean="0"/>
              <a:t>     fixovat a barvit (</a:t>
            </a:r>
            <a:r>
              <a:rPr lang="cs-CZ" sz="2000" dirty="0" smtClean="0">
                <a:sym typeface="Wingdings" panose="05000000000000000000" pitchFamily="2" charset="2"/>
              </a:rPr>
              <a:t> zvýraznění </a:t>
            </a:r>
          </a:p>
          <a:p>
            <a:pPr marL="0" indent="0">
              <a:buNone/>
            </a:pPr>
            <a:r>
              <a:rPr lang="cs-CZ" sz="2000" dirty="0">
                <a:sym typeface="Wingdings" panose="05000000000000000000" pitchFamily="2" charset="2"/>
              </a:rPr>
              <a:t> </a:t>
            </a:r>
            <a:r>
              <a:rPr lang="cs-CZ" sz="2000" dirty="0" smtClean="0">
                <a:sym typeface="Wingdings" panose="05000000000000000000" pitchFamily="2" charset="2"/>
              </a:rPr>
              <a:t>    bezbarvých parazitů)</a:t>
            </a:r>
            <a:endParaRPr lang="cs-CZ" sz="2000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7873" y="4000870"/>
            <a:ext cx="2176616" cy="163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018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Dekantace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smtClean="0"/>
              <a:t>resuspendování</a:t>
            </a:r>
            <a:r>
              <a:rPr lang="cs-CZ" sz="2000" dirty="0" smtClean="0"/>
              <a:t> ve zvoleném objemu vody, sedimentace (desítky minut, případně centrifugovat), případně přeﬁltrování přes cedník, gázu nebo jiný síťovaný materiál</a:t>
            </a:r>
          </a:p>
          <a:p>
            <a:r>
              <a:rPr lang="cs-CZ" sz="2000" dirty="0"/>
              <a:t>p</a:t>
            </a:r>
            <a:r>
              <a:rPr lang="cs-CZ" sz="2000" dirty="0" smtClean="0"/>
              <a:t>ro </a:t>
            </a:r>
            <a:r>
              <a:rPr lang="cs-CZ" sz="2000" dirty="0"/>
              <a:t>lepší orientaci v nativním </a:t>
            </a:r>
            <a:r>
              <a:rPr lang="cs-CZ" sz="2000" dirty="0" smtClean="0"/>
              <a:t>preparátu</a:t>
            </a:r>
          </a:p>
          <a:p>
            <a:r>
              <a:rPr lang="cs-CZ" sz="2000" dirty="0"/>
              <a:t>o</a:t>
            </a:r>
            <a:r>
              <a:rPr lang="cs-CZ" sz="2000" dirty="0" smtClean="0"/>
              <a:t>pakováním </a:t>
            </a:r>
            <a:r>
              <a:rPr lang="cs-CZ" sz="2000" dirty="0"/>
              <a:t>se docílí pročištění vzorku, přičemž parazitární útvary neustále procházejí síty a klesají ke dnu </a:t>
            </a:r>
            <a:r>
              <a:rPr lang="cs-CZ" sz="2000" dirty="0" smtClean="0"/>
              <a:t>nádoby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8315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Tlustý roztěr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7334"/>
            <a:ext cx="8596668" cy="3880773"/>
          </a:xfrm>
        </p:spPr>
        <p:txBody>
          <a:bodyPr>
            <a:normAutofit/>
          </a:bodyPr>
          <a:lstStyle/>
          <a:p>
            <a:r>
              <a:rPr lang="cs-CZ" sz="2000" dirty="0" smtClean="0"/>
              <a:t>diagnostika vajíček helmintů</a:t>
            </a:r>
          </a:p>
          <a:p>
            <a:r>
              <a:rPr lang="cs-CZ" sz="2000" dirty="0" smtClean="0"/>
              <a:t>do </a:t>
            </a:r>
            <a:r>
              <a:rPr lang="cs-CZ" sz="2000" dirty="0"/>
              <a:t>kapky </a:t>
            </a:r>
            <a:r>
              <a:rPr lang="cs-CZ" sz="2000" dirty="0" smtClean="0"/>
              <a:t>vody se rozmíchá </a:t>
            </a:r>
            <a:r>
              <a:rPr lang="cs-CZ" sz="2000" dirty="0"/>
              <a:t>určité množství </a:t>
            </a:r>
            <a:r>
              <a:rPr lang="cs-CZ" sz="2000" dirty="0" smtClean="0"/>
              <a:t>stolice;</a:t>
            </a:r>
            <a:endParaRPr lang="cs-CZ" sz="2000" dirty="0"/>
          </a:p>
          <a:p>
            <a:r>
              <a:rPr lang="cs-CZ" sz="2000" dirty="0" smtClean="0"/>
              <a:t>směs se rozetře </a:t>
            </a:r>
            <a:r>
              <a:rPr lang="cs-CZ" sz="2000" dirty="0"/>
              <a:t>na sklíčku (vrstva má být tak silná, aby přes ni nebylo možno číst);</a:t>
            </a:r>
          </a:p>
          <a:p>
            <a:r>
              <a:rPr lang="cs-CZ" sz="2000" dirty="0" smtClean="0"/>
              <a:t>roztěr se nechá zaschnout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163" y="3430306"/>
            <a:ext cx="4725839" cy="2596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948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Koncentrační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09860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cs-CZ" sz="2200" dirty="0" smtClean="0"/>
              <a:t>1) Flotace</a:t>
            </a:r>
            <a:endParaRPr lang="cs-CZ" sz="2200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sz="2000" dirty="0" smtClean="0"/>
              <a:t>metoda využívající rozdílných hustot parazitárních útvarů a použitého flotačního roztoku (vyšší hustota), takže parazitární útvary vyplavou na hladinu, odkud se sbírají a přenášejí na mikroskopické sklíčko</a:t>
            </a:r>
          </a:p>
          <a:p>
            <a:r>
              <a:rPr lang="cs-CZ" sz="2000" dirty="0" smtClean="0"/>
              <a:t>preparáty se ihned prohlížejí</a:t>
            </a:r>
            <a:endParaRPr lang="cs-CZ" sz="2000" dirty="0"/>
          </a:p>
          <a:p>
            <a:r>
              <a:rPr lang="cs-CZ" sz="2000" dirty="0" smtClean="0"/>
              <a:t>detekce menších vajíček a larev hlístic, </a:t>
            </a:r>
            <a:r>
              <a:rPr lang="cs-CZ" sz="2000" dirty="0"/>
              <a:t>tasemnic a oocyst </a:t>
            </a:r>
            <a:r>
              <a:rPr lang="cs-CZ" sz="2000" dirty="0" smtClean="0"/>
              <a:t>kokcidií</a:t>
            </a:r>
          </a:p>
          <a:p>
            <a:r>
              <a:rPr lang="cs-CZ" sz="2000" dirty="0" smtClean="0"/>
              <a:t>např. </a:t>
            </a:r>
            <a:r>
              <a:rPr lang="cs-CZ" sz="2000" dirty="0" err="1" smtClean="0"/>
              <a:t>Sheatherova</a:t>
            </a:r>
            <a:r>
              <a:rPr lang="cs-CZ" sz="2000" dirty="0" smtClean="0"/>
              <a:t> </a:t>
            </a:r>
            <a:r>
              <a:rPr lang="cs-CZ" sz="2000" dirty="0"/>
              <a:t>metoda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412575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Koncentrační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59548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/>
              <a:t>Flotace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780" y="2184965"/>
            <a:ext cx="6171057" cy="39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846835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960</TotalTime>
  <Words>329</Words>
  <Application>Microsoft Office PowerPoint</Application>
  <PresentationFormat>Širokoúhlá obrazovka</PresentationFormat>
  <Paragraphs>62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Courier New</vt:lpstr>
      <vt:lpstr>Trebuchet MS</vt:lpstr>
      <vt:lpstr>Wingdings</vt:lpstr>
      <vt:lpstr>Wingdings 3</vt:lpstr>
      <vt:lpstr>Faseta</vt:lpstr>
      <vt:lpstr>Koprologické metody</vt:lpstr>
      <vt:lpstr>Koprologie</vt:lpstr>
      <vt:lpstr>Sběr a uchovávání vzorků</vt:lpstr>
      <vt:lpstr>Makroskopická diagnostika</vt:lpstr>
      <vt:lpstr>Nativní preparát</vt:lpstr>
      <vt:lpstr>Dekantace</vt:lpstr>
      <vt:lpstr>Tlustý roztěr</vt:lpstr>
      <vt:lpstr>Koncentrační metody</vt:lpstr>
      <vt:lpstr>Koncentrační metody</vt:lpstr>
      <vt:lpstr>Koncentrační metody</vt:lpstr>
      <vt:lpstr>Koncentrační metody</vt:lpstr>
      <vt:lpstr>Koncentrační metody</vt:lpstr>
      <vt:lpstr>PRAKTICKÉ POUŽITÍ V TERÉNU   Orangutan Health Project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Koprologické metody</dc:title>
  <dc:creator>muni</dc:creator>
  <cp:lastModifiedBy>muni</cp:lastModifiedBy>
  <cp:revision>36</cp:revision>
  <dcterms:created xsi:type="dcterms:W3CDTF">2014-04-01T08:30:00Z</dcterms:created>
  <dcterms:modified xsi:type="dcterms:W3CDTF">2015-04-29T10:56:20Z</dcterms:modified>
</cp:coreProperties>
</file>