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82" r:id="rId9"/>
    <p:sldId id="278" r:id="rId10"/>
    <p:sldId id="264" r:id="rId11"/>
    <p:sldId id="291" r:id="rId12"/>
    <p:sldId id="265" r:id="rId13"/>
    <p:sldId id="263" r:id="rId14"/>
    <p:sldId id="276" r:id="rId15"/>
    <p:sldId id="266" r:id="rId16"/>
    <p:sldId id="270" r:id="rId17"/>
    <p:sldId id="267" r:id="rId18"/>
    <p:sldId id="269" r:id="rId19"/>
    <p:sldId id="277" r:id="rId20"/>
    <p:sldId id="272" r:id="rId21"/>
    <p:sldId id="268" r:id="rId22"/>
    <p:sldId id="290" r:id="rId23"/>
    <p:sldId id="274" r:id="rId24"/>
    <p:sldId id="275" r:id="rId25"/>
    <p:sldId id="271" r:id="rId26"/>
    <p:sldId id="273" r:id="rId27"/>
    <p:sldId id="279" r:id="rId28"/>
    <p:sldId id="280" r:id="rId29"/>
    <p:sldId id="281" r:id="rId30"/>
    <p:sldId id="283" r:id="rId31"/>
    <p:sldId id="293" r:id="rId32"/>
    <p:sldId id="294" r:id="rId33"/>
    <p:sldId id="296" r:id="rId34"/>
    <p:sldId id="285" r:id="rId35"/>
    <p:sldId id="295" r:id="rId36"/>
    <p:sldId id="284" r:id="rId37"/>
    <p:sldId id="292" r:id="rId38"/>
    <p:sldId id="287" r:id="rId39"/>
    <p:sldId id="286" r:id="rId40"/>
    <p:sldId id="297" r:id="rId41"/>
    <p:sldId id="298" r:id="rId42"/>
    <p:sldId id="289" r:id="rId43"/>
    <p:sldId id="288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4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16490-FF86-46FB-BB58-327AD3424DA1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4898-271B-477D-B565-096B8FCC728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068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BC4D1D-D26D-49D2-BB3F-23CA0C8452B8}" type="slidenum">
              <a:rPr lang="en-GB" smtClean="0"/>
              <a:pPr/>
              <a:t>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30430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1CD3DE-EC88-4036-98B5-C16D38B5884E}" type="slidenum">
              <a:rPr lang="en-GB" smtClean="0"/>
              <a:pPr/>
              <a:t>34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33152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6C4CA0-F0DB-41C4-AE28-E70C80229868}" type="slidenum">
              <a:rPr lang="en-GB" smtClean="0"/>
              <a:pPr/>
              <a:t>36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140226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00A3-B977-4B83-9FC2-977A680ADDB5}" type="datetimeFigureOut">
              <a:rPr lang="cs-CZ" smtClean="0"/>
              <a:pPr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BA479-296C-48B7-80CC-42C2E047FF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arnercnr.colostate.edu/~gwhite/mark/mark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png"/><Relationship Id="rId5" Type="http://schemas.openxmlformats.org/officeDocument/2006/relationships/image" Target="../media/image82.w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hyperlink" Target="http://www.ars.usda.gov/SP2UserFiles/ad_hoc/12754100CollectingandPreservingInsectsandMites/collpres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224136"/>
          </a:xfrm>
        </p:spPr>
        <p:txBody>
          <a:bodyPr>
            <a:normAutofit/>
          </a:bodyPr>
          <a:lstStyle/>
          <a:p>
            <a:r>
              <a:rPr lang="cs-CZ" sz="3200" b="1" dirty="0"/>
              <a:t>Úvod do terénní zoologie bezobratlých 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24936" cy="17526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Igor </a:t>
            </a:r>
            <a:r>
              <a:rPr lang="cs-CZ" dirty="0" err="1" smtClean="0">
                <a:solidFill>
                  <a:schemeClr val="tx1"/>
                </a:solidFill>
              </a:rPr>
              <a:t>Malenovský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sz="2600" i="1" dirty="0" smtClean="0">
                <a:solidFill>
                  <a:schemeClr val="tx1"/>
                </a:solidFill>
              </a:rPr>
              <a:t>Ústav botaniky a zoologie, </a:t>
            </a:r>
            <a:r>
              <a:rPr lang="cs-CZ" sz="2600" i="1" dirty="0" err="1" smtClean="0">
                <a:solidFill>
                  <a:schemeClr val="tx1"/>
                </a:solidFill>
              </a:rPr>
              <a:t>PřF</a:t>
            </a:r>
            <a:r>
              <a:rPr lang="cs-CZ" sz="2600" i="1" dirty="0" smtClean="0">
                <a:solidFill>
                  <a:schemeClr val="tx1"/>
                </a:solidFill>
              </a:rPr>
              <a:t> MU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Univerzitní kampus Bohunice: A31-118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malenovsky@</a:t>
            </a:r>
            <a:r>
              <a:rPr lang="cs-CZ" sz="2600" i="1" dirty="0" err="1" smtClean="0">
                <a:solidFill>
                  <a:schemeClr val="tx1"/>
                </a:solidFill>
              </a:rPr>
              <a:t>sci.muni.cz</a:t>
            </a:r>
            <a:endParaRPr lang="cs-CZ" sz="2600" i="1" dirty="0">
              <a:solidFill>
                <a:schemeClr val="tx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764704"/>
            <a:ext cx="83484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Metody sběru suchozemského hmyzu </a:t>
            </a: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img.blesk.cz/img/1/full/178118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667407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Odchyt do lehké entomologické sítě (</a:t>
            </a:r>
            <a:r>
              <a:rPr lang="cs-CZ" b="1" i="1" dirty="0" err="1" smtClean="0"/>
              <a:t>netting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74868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větší létající hmyz: motýli, blanokřídlí, dvoukřídlí</a:t>
            </a:r>
            <a:endParaRPr lang="cs-CZ" sz="2800" dirty="0"/>
          </a:p>
        </p:txBody>
      </p:sp>
      <p:pic>
        <p:nvPicPr>
          <p:cNvPr id="4" name="Picture 8" descr="sit-komp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92896"/>
            <a:ext cx="2906571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064" y="908720"/>
            <a:ext cx="134186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PICT0456"/>
          <p:cNvPicPr>
            <a:picLocks noChangeAspect="1" noChangeArrowheads="1"/>
          </p:cNvPicPr>
          <p:nvPr/>
        </p:nvPicPr>
        <p:blipFill>
          <a:blip r:embed="rId4" cstate="print"/>
          <a:srcRect l="32231" t="23920" r="24222" b="20035"/>
          <a:stretch>
            <a:fillRect/>
          </a:stretch>
        </p:blipFill>
        <p:spPr bwMode="auto">
          <a:xfrm>
            <a:off x="3779912" y="2492896"/>
            <a:ext cx="4523053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Odhady velikosti populace a disperze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7"/>
            <a:ext cx="8496944" cy="352839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metoda zpětných odchytů – </a:t>
            </a:r>
            <a:r>
              <a:rPr lang="cs-CZ" sz="2400" i="1" dirty="0" err="1" smtClean="0"/>
              <a:t>capture</a:t>
            </a:r>
            <a:r>
              <a:rPr lang="cs-CZ" sz="2400" dirty="0" smtClean="0"/>
              <a:t>-</a:t>
            </a:r>
            <a:r>
              <a:rPr lang="cs-CZ" sz="2400" i="1" dirty="0" err="1" smtClean="0"/>
              <a:t>mark</a:t>
            </a:r>
            <a:r>
              <a:rPr lang="cs-CZ" sz="2400" i="1" dirty="0" smtClean="0"/>
              <a:t>-</a:t>
            </a:r>
            <a:r>
              <a:rPr lang="cs-CZ" sz="2400" i="1" dirty="0" err="1" smtClean="0"/>
              <a:t>recapture</a:t>
            </a:r>
            <a:endParaRPr lang="cs-CZ" sz="2400" i="1" dirty="0" smtClean="0"/>
          </a:p>
          <a:p>
            <a:r>
              <a:rPr lang="cs-CZ" sz="2400" dirty="0"/>
              <a:t>p</a:t>
            </a:r>
            <a:r>
              <a:rPr lang="cs-CZ" sz="2400" dirty="0" smtClean="0"/>
              <a:t>oužitelné jen pro velké, nápadné a lehce chytatelné druhy (denní motýli, někteří brouci, rovnokřídlí)</a:t>
            </a:r>
          </a:p>
          <a:p>
            <a:r>
              <a:rPr lang="cs-CZ" sz="2400" dirty="0"/>
              <a:t>o</a:t>
            </a:r>
            <a:r>
              <a:rPr lang="cs-CZ" sz="2400" dirty="0" smtClean="0"/>
              <a:t>značení jedinců unikátním kódem (kombinace barevných teček, zářezů apod.), případně radioaktivním nebo vzácným prvkem</a:t>
            </a:r>
          </a:p>
          <a:p>
            <a:r>
              <a:rPr lang="cs-CZ" sz="2400" dirty="0" smtClean="0"/>
              <a:t>odhad početnosti na základě poměru označených a neoznačených jedinců při opakovaných odběrech v čase a matematických modelů (např. program MARK (</a:t>
            </a:r>
            <a:r>
              <a:rPr lang="cs-CZ" sz="2400" dirty="0" smtClean="0">
                <a:hlinkClick r:id="rId2"/>
              </a:rPr>
              <a:t>http://warnercnr.colostate.edu/~</a:t>
            </a:r>
            <a:r>
              <a:rPr lang="cs-CZ" sz="2400" dirty="0" err="1" smtClean="0">
                <a:hlinkClick r:id="rId2"/>
              </a:rPr>
              <a:t>gwhite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mark</a:t>
            </a:r>
            <a:r>
              <a:rPr lang="cs-CZ" sz="2400" dirty="0" smtClean="0">
                <a:hlinkClick r:id="rId2"/>
              </a:rPr>
              <a:t>/mark.htm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52226" name="Picture 2" descr="http://birdguides.com/i/articles/003274/violetcopmark.jpg"/>
          <p:cNvPicPr>
            <a:picLocks noChangeAspect="1" noChangeArrowheads="1"/>
          </p:cNvPicPr>
          <p:nvPr/>
        </p:nvPicPr>
        <p:blipFill>
          <a:blip r:embed="rId3" cstate="print"/>
          <a:srcRect t="22082" r="28833"/>
          <a:stretch>
            <a:fillRect/>
          </a:stretch>
        </p:blipFill>
        <p:spPr bwMode="auto">
          <a:xfrm>
            <a:off x="0" y="4149080"/>
            <a:ext cx="3707904" cy="2708920"/>
          </a:xfrm>
          <a:prstGeom prst="rect">
            <a:avLst/>
          </a:prstGeom>
          <a:noFill/>
        </p:spPr>
      </p:pic>
      <p:pic>
        <p:nvPicPr>
          <p:cNvPr id="52228" name="Picture 4" descr="http://entomologia.rediris.es/gtli/espa/cuatro/D/mar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825" y="4125642"/>
            <a:ext cx="4670623" cy="2732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Smýkání (</a:t>
            </a:r>
            <a:r>
              <a:rPr lang="cs-CZ" b="1" i="1" dirty="0" err="1" smtClean="0"/>
              <a:t>sweeping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266429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bylinné, případně nižších pater keřové a stromové vegetace</a:t>
            </a:r>
          </a:p>
          <a:p>
            <a:r>
              <a:rPr lang="cs-CZ" dirty="0" smtClean="0"/>
              <a:t>jednoduchá </a:t>
            </a:r>
            <a:r>
              <a:rPr lang="cs-CZ" dirty="0" err="1" smtClean="0"/>
              <a:t>semikvantitativní</a:t>
            </a:r>
            <a:r>
              <a:rPr lang="cs-CZ" dirty="0" smtClean="0"/>
              <a:t> metoda – standardizace na počet smyků stejné sítě (průměr, tvar, délka rukojeti), nelze ale přesně vztáhnout na plochu</a:t>
            </a:r>
          </a:p>
          <a:p>
            <a:r>
              <a:rPr lang="cs-CZ" dirty="0" smtClean="0"/>
              <a:t>nezachycuje hmyz z porostu rovnoměrně, nepoměrně více jsou zastoupeny druhy z horní části stébel a lodyh oproti druhům v nižších partiích porostu</a:t>
            </a:r>
          </a:p>
          <a:p>
            <a:r>
              <a:rPr lang="cs-CZ" dirty="0" smtClean="0"/>
              <a:t>nepoužitelné z mokré vegetace</a:t>
            </a:r>
            <a:endParaRPr lang="cs-CZ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0"/>
            <a:ext cx="164306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57625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 b="30047"/>
          <a:stretch>
            <a:fillRect/>
          </a:stretch>
        </p:blipFill>
        <p:spPr bwMode="auto">
          <a:xfrm>
            <a:off x="4607495" y="4742384"/>
            <a:ext cx="4536505" cy="2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mykac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780" y="3140968"/>
            <a:ext cx="3168220" cy="21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4" descr="Pavel Lauterer &amp; Reinhard Rem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1454" y="0"/>
            <a:ext cx="6542546" cy="4365104"/>
          </a:xfrm>
          <a:prstGeom prst="rect">
            <a:avLst/>
          </a:prstGeom>
          <a:noFill/>
        </p:spPr>
      </p:pic>
      <p:pic>
        <p:nvPicPr>
          <p:cNvPr id="20482" name="Picture 2" descr="Reinhard Rem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0371" y="3573016"/>
            <a:ext cx="4923629" cy="3284984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2705089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my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3036477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err="1" smtClean="0"/>
              <a:t>Vlajkování</a:t>
            </a:r>
            <a:r>
              <a:rPr lang="cs-CZ" b="1" dirty="0" smtClean="0"/>
              <a:t> </a:t>
            </a:r>
            <a:r>
              <a:rPr lang="cs-CZ" sz="3600" dirty="0" smtClean="0"/>
              <a:t>(</a:t>
            </a:r>
            <a:r>
              <a:rPr lang="cs-CZ" sz="3600" i="1" dirty="0" err="1" smtClean="0"/>
              <a:t>tick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dragging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676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</a:t>
            </a:r>
            <a:r>
              <a:rPr lang="cs-CZ" dirty="0" smtClean="0"/>
              <a:t>tandardní metoda pro monitoring klíšťat (</a:t>
            </a:r>
            <a:r>
              <a:rPr lang="cs-CZ" dirty="0" err="1" smtClean="0"/>
              <a:t>Ixodidae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7650" name="Picture 2" descr="http://www.zoologie.frasma.cz/obecn%C3%A1%20zoologie/vlajkov%C3%A1n%C3%AD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189082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Vysávání (</a:t>
            </a:r>
            <a:r>
              <a:rPr lang="cs-CZ" b="1" i="1" dirty="0" err="1" smtClean="0"/>
              <a:t>suction</a:t>
            </a:r>
            <a:r>
              <a:rPr lang="cs-CZ" b="1" i="1" dirty="0" smtClean="0"/>
              <a:t> </a:t>
            </a:r>
            <a:r>
              <a:rPr lang="cs-CZ" b="1" i="1" dirty="0" err="1" smtClean="0"/>
              <a:t>sampling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5"/>
            <a:ext cx="8568952" cy="23762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travních porostů pomocí ručního vysavače na benzinový pohon</a:t>
            </a:r>
          </a:p>
          <a:p>
            <a:r>
              <a:rPr lang="cs-CZ" dirty="0"/>
              <a:t>k</a:t>
            </a:r>
            <a:r>
              <a:rPr lang="cs-CZ" dirty="0" smtClean="0"/>
              <a:t>vantitativní metoda, z přesně stanovené plochy, účinná i na hmyz při povrchu půdy, v trsech apod.</a:t>
            </a:r>
          </a:p>
          <a:p>
            <a:r>
              <a:rPr lang="cs-CZ" dirty="0" smtClean="0"/>
              <a:t>horší účinnost ve vysokých porostech</a:t>
            </a:r>
          </a:p>
          <a:p>
            <a:r>
              <a:rPr lang="cs-CZ" dirty="0" smtClean="0"/>
              <a:t>vyšší náročnost na třídění vzorků (půdní částice, detrit, úlomky rostlin)</a:t>
            </a:r>
          </a:p>
          <a:p>
            <a:r>
              <a:rPr lang="cs-CZ" i="1" dirty="0" smtClean="0"/>
              <a:t>D-</a:t>
            </a:r>
            <a:r>
              <a:rPr lang="cs-CZ" i="1" dirty="0" err="1" smtClean="0"/>
              <a:t>Vac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Dietrick</a:t>
            </a:r>
            <a:r>
              <a:rPr lang="cs-CZ" dirty="0" smtClean="0"/>
              <a:t> 1961), </a:t>
            </a:r>
            <a:r>
              <a:rPr lang="cs-CZ" i="1" dirty="0" err="1" smtClean="0"/>
              <a:t>Vortis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dirty="0" smtClean="0"/>
              <a:t>dnes převážně lehce upravené zahradní vysavače</a:t>
            </a:r>
            <a:endParaRPr lang="cs-CZ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6010"/>
          <a:stretch>
            <a:fillRect/>
          </a:stretch>
        </p:blipFill>
        <p:spPr bwMode="auto">
          <a:xfrm>
            <a:off x="0" y="4373699"/>
            <a:ext cx="3933837" cy="248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ysavač2"/>
          <p:cNvPicPr>
            <a:picLocks noChangeAspect="1" noChangeArrowheads="1"/>
          </p:cNvPicPr>
          <p:nvPr/>
        </p:nvPicPr>
        <p:blipFill>
          <a:blip r:embed="rId3" cstate="print"/>
          <a:srcRect l="10621" t="5422" r="7555"/>
          <a:stretch>
            <a:fillRect/>
          </a:stretch>
        </p:blipFill>
        <p:spPr bwMode="auto">
          <a:xfrm>
            <a:off x="6964030" y="3068960"/>
            <a:ext cx="217997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n at work2"/>
          <p:cNvPicPr>
            <a:picLocks noChangeAspect="1" noChangeArrowheads="1"/>
          </p:cNvPicPr>
          <p:nvPr/>
        </p:nvPicPr>
        <p:blipFill>
          <a:blip r:embed="rId4" cstate="print"/>
          <a:srcRect l="9923" r="22597"/>
          <a:stretch>
            <a:fillRect/>
          </a:stretch>
        </p:blipFill>
        <p:spPr bwMode="auto">
          <a:xfrm>
            <a:off x="3923928" y="3867491"/>
            <a:ext cx="3024336" cy="29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www.burkard.co.uk/bigpics/vort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8049" y="3140968"/>
            <a:ext cx="917719" cy="20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Emergenční pasti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6552728" cy="892696"/>
          </a:xfrm>
        </p:spPr>
        <p:txBody>
          <a:bodyPr>
            <a:noAutofit/>
          </a:bodyPr>
          <a:lstStyle/>
          <a:p>
            <a:r>
              <a:rPr lang="cs-CZ" sz="2400" dirty="0" smtClean="0"/>
              <a:t>kombinace </a:t>
            </a:r>
            <a:r>
              <a:rPr lang="cs-CZ" sz="2400" dirty="0" err="1" smtClean="0"/>
              <a:t>fotoeklektoru</a:t>
            </a:r>
            <a:endParaRPr lang="cs-CZ" sz="2400" dirty="0" smtClean="0"/>
          </a:p>
          <a:p>
            <a:r>
              <a:rPr lang="cs-CZ" sz="2400" dirty="0" smtClean="0"/>
              <a:t>kvantitativní metoda: hmyz vylíhlý ze standardní plochy/množství substrátu</a:t>
            </a:r>
          </a:p>
          <a:p>
            <a:pPr>
              <a:buNone/>
            </a:pPr>
            <a:endParaRPr lang="cs-CZ" sz="2400" dirty="0"/>
          </a:p>
        </p:txBody>
      </p:sp>
      <p:pic>
        <p:nvPicPr>
          <p:cNvPr id="4" name="Picture 4" descr="emergentka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75456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mergentka vrs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1825" y="1124744"/>
            <a:ext cx="2162175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136" y="4293096"/>
            <a:ext cx="3632800" cy="245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Sklepávání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beating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5040560" cy="1324744"/>
          </a:xfrm>
        </p:spPr>
        <p:txBody>
          <a:bodyPr>
            <a:noAutofit/>
          </a:bodyPr>
          <a:lstStyle/>
          <a:p>
            <a:r>
              <a:rPr lang="cs-CZ" sz="2400" dirty="0" smtClean="0"/>
              <a:t>z větví stromů a keřů – dřeva i listí</a:t>
            </a:r>
          </a:p>
          <a:p>
            <a:r>
              <a:rPr lang="cs-CZ" sz="2400" dirty="0" err="1"/>
              <a:t>s</a:t>
            </a:r>
            <a:r>
              <a:rPr lang="cs-CZ" sz="2400" dirty="0" err="1" smtClean="0"/>
              <a:t>klepávadlo</a:t>
            </a:r>
            <a:r>
              <a:rPr lang="cs-CZ" sz="2400" dirty="0" smtClean="0"/>
              <a:t> (</a:t>
            </a:r>
            <a:r>
              <a:rPr lang="cs-CZ" sz="2400" i="1" dirty="0" err="1" smtClean="0"/>
              <a:t>beating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tray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7" name="Picture 7" descr="Sklepavadlo"/>
          <p:cNvPicPr>
            <a:picLocks noChangeAspect="1" noChangeArrowheads="1"/>
          </p:cNvPicPr>
          <p:nvPr/>
        </p:nvPicPr>
        <p:blipFill>
          <a:blip r:embed="rId2" cstate="print"/>
          <a:srcRect l="11652" r="6783"/>
          <a:stretch>
            <a:fillRect/>
          </a:stretch>
        </p:blipFill>
        <p:spPr bwMode="auto">
          <a:xfrm>
            <a:off x="5868144" y="1124744"/>
            <a:ext cx="3024336" cy="246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upload.wikimedia.org/wikipedia/commons/thumb/6/66/Steinau_fg02.jpg/1024px-Steinau_f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12418" cy="3600400"/>
          </a:xfrm>
          <a:prstGeom prst="rect">
            <a:avLst/>
          </a:prstGeom>
          <a:noFill/>
        </p:spPr>
      </p:pic>
      <p:pic>
        <p:nvPicPr>
          <p:cNvPr id="23556" name="Picture 4" descr="http://upload.wikimedia.org/wikipedia/commons/thumb/7/71/Steinau_fg05.jpg/1024px-Steinau_fg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4555"/>
            <a:ext cx="4499992" cy="299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Fumigace </a:t>
            </a:r>
            <a:r>
              <a:rPr lang="cs-CZ" sz="2700" dirty="0" smtClean="0"/>
              <a:t>(</a:t>
            </a:r>
            <a:r>
              <a:rPr lang="cs-CZ" sz="2700" i="1" dirty="0" err="1" smtClean="0"/>
              <a:t>canopy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fogging</a:t>
            </a:r>
            <a:r>
              <a:rPr lang="cs-CZ" sz="2700" dirty="0" smtClean="0"/>
              <a:t>, </a:t>
            </a:r>
            <a:r>
              <a:rPr lang="cs-CZ" sz="2700" i="1" dirty="0" err="1" smtClean="0"/>
              <a:t>pyrethrum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knock</a:t>
            </a:r>
            <a:r>
              <a:rPr lang="cs-CZ" sz="2700" i="1" dirty="0" smtClean="0"/>
              <a:t>-</a:t>
            </a:r>
            <a:r>
              <a:rPr lang="cs-CZ" sz="2700" i="1" dirty="0" err="1" smtClean="0"/>
              <a:t>down</a:t>
            </a:r>
            <a:r>
              <a:rPr lang="cs-CZ" sz="2700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1224136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semikvantitativní</a:t>
            </a:r>
            <a:r>
              <a:rPr lang="cs-CZ" dirty="0" smtClean="0"/>
              <a:t> metoda výzkumu fauny korun stromů</a:t>
            </a:r>
          </a:p>
          <a:p>
            <a:r>
              <a:rPr lang="cs-CZ" dirty="0"/>
              <a:t>z</a:t>
            </a:r>
            <a:r>
              <a:rPr lang="cs-CZ" dirty="0" smtClean="0"/>
              <a:t>ejména při studiu biodiverzity tropických lesů, méně v mírném pásu</a:t>
            </a:r>
            <a:endParaRPr lang="cs-CZ" dirty="0"/>
          </a:p>
        </p:txBody>
      </p:sp>
      <p:pic>
        <p:nvPicPr>
          <p:cNvPr id="26626" name="Picture 2" descr="http://bl832web.lbl.gov/hwood/IMAGES/Hannah%20fog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085" y="2060848"/>
            <a:ext cx="3600915" cy="4797152"/>
          </a:xfrm>
          <a:prstGeom prst="rect">
            <a:avLst/>
          </a:prstGeom>
          <a:noFill/>
        </p:spPr>
      </p:pic>
      <p:pic>
        <p:nvPicPr>
          <p:cNvPr id="26630" name="Picture 6" descr="http://universitypost.dk/files/universitetsavisen.dk/imagecache/1000x/pictures/4-fogg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3"/>
            <a:ext cx="5351449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Nárazové pasti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flight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interception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window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)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352928" cy="1368152"/>
          </a:xfrm>
        </p:spPr>
        <p:txBody>
          <a:bodyPr>
            <a:noAutofit/>
          </a:bodyPr>
          <a:lstStyle/>
          <a:p>
            <a:r>
              <a:rPr lang="cs-CZ" sz="2000" dirty="0" smtClean="0"/>
              <a:t>mnoho druhů hmyzu po nárazu do překážky v letu spadne dolů</a:t>
            </a:r>
          </a:p>
          <a:p>
            <a:r>
              <a:rPr lang="cs-CZ" sz="2000" dirty="0"/>
              <a:t>r</a:t>
            </a:r>
            <a:r>
              <a:rPr lang="cs-CZ" sz="2000" dirty="0" smtClean="0"/>
              <a:t>ůzné konstrukce: v letových koridorech na zemi/zavěšené do korun stromů nebo nad zemí</a:t>
            </a:r>
          </a:p>
          <a:p>
            <a:r>
              <a:rPr lang="cs-CZ" sz="2000" dirty="0"/>
              <a:t>v</a:t>
            </a:r>
            <a:r>
              <a:rPr lang="cs-CZ" sz="2000" dirty="0" smtClean="0"/>
              <a:t>hodné např. pro brouky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ro střednědobou až dlouhodobou expozici</a:t>
            </a:r>
            <a:endParaRPr lang="cs-CZ" sz="2000" dirty="0"/>
          </a:p>
        </p:txBody>
      </p:sp>
      <p:sp>
        <p:nvSpPr>
          <p:cNvPr id="34818" name="AutoShape 2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22" name="Picture 6" descr="http://www.inbio.ac.cr/papers/manual_coleoptera/figs/int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680520" cy="3510390"/>
          </a:xfrm>
          <a:prstGeom prst="rect">
            <a:avLst/>
          </a:prstGeom>
          <a:noFill/>
        </p:spPr>
      </p:pic>
      <p:pic>
        <p:nvPicPr>
          <p:cNvPr id="34824" name="Picture 8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557522"/>
            <a:ext cx="3096344" cy="430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ný popisek 4"/>
          <p:cNvSpPr/>
          <p:nvPr/>
        </p:nvSpPr>
        <p:spPr>
          <a:xfrm rot="1436792">
            <a:off x="7088188" y="3328988"/>
            <a:ext cx="1922462" cy="1857375"/>
          </a:xfrm>
          <a:prstGeom prst="wedgeEllipseCallout">
            <a:avLst>
              <a:gd name="adj1" fmla="val -151775"/>
              <a:gd name="adj2" fmla="val 627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</a:rPr>
              <a:t>Jo </a:t>
            </a:r>
            <a:r>
              <a:rPr lang="cs-CZ" b="1" dirty="0" err="1">
                <a:solidFill>
                  <a:srgbClr val="002060"/>
                </a:solidFill>
              </a:rPr>
              <a:t>jo</a:t>
            </a:r>
            <a:r>
              <a:rPr lang="cs-CZ" b="1" dirty="0">
                <a:solidFill>
                  <a:srgbClr val="002060"/>
                </a:solidFill>
              </a:rPr>
              <a:t>, entomolog to vůbec nemá lehké!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104" name="Obdélník 5"/>
          <p:cNvSpPr>
            <a:spLocks noChangeArrowheads="1"/>
          </p:cNvSpPr>
          <p:nvPr/>
        </p:nvSpPr>
        <p:spPr bwMode="auto">
          <a:xfrm>
            <a:off x="5572125" y="5832475"/>
            <a:ext cx="328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>
                <a:solidFill>
                  <a:srgbClr val="002060"/>
                </a:solidFill>
              </a:rPr>
              <a:t>Studuje ¾ všeho živého!</a:t>
            </a:r>
            <a:endParaRPr lang="en-GB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Malaiseho</a:t>
            </a:r>
            <a:r>
              <a:rPr lang="cs-CZ" sz="3600" b="1" dirty="0" smtClean="0"/>
              <a:t> past (</a:t>
            </a:r>
            <a:r>
              <a:rPr lang="cs-CZ" sz="3600" b="1" i="1" dirty="0" err="1" smtClean="0"/>
              <a:t>Malaise</a:t>
            </a:r>
            <a:r>
              <a:rPr lang="cs-CZ" sz="3600" b="1" i="1" dirty="0" smtClean="0"/>
              <a:t> trap</a:t>
            </a:r>
            <a:r>
              <a:rPr lang="cs-CZ" sz="3600" b="1" dirty="0" smtClean="0"/>
              <a:t>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1296144"/>
          </a:xfrm>
        </p:spPr>
        <p:txBody>
          <a:bodyPr>
            <a:no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odle René E. </a:t>
            </a:r>
            <a:r>
              <a:rPr lang="cs-CZ" sz="2400" dirty="0" err="1" smtClean="0"/>
              <a:t>Malaise</a:t>
            </a:r>
            <a:r>
              <a:rPr lang="cs-CZ" sz="2400" dirty="0" smtClean="0"/>
              <a:t> (1892–1978)</a:t>
            </a:r>
          </a:p>
          <a:p>
            <a:r>
              <a:rPr lang="cs-CZ" sz="2400" dirty="0"/>
              <a:t>k</a:t>
            </a:r>
            <a:r>
              <a:rPr lang="cs-CZ" sz="2400" dirty="0" smtClean="0"/>
              <a:t> odchytu létajícího/lezoucího hmyzu, využívá </a:t>
            </a:r>
            <a:r>
              <a:rPr lang="cs-CZ" sz="2400" dirty="0" err="1" smtClean="0"/>
              <a:t>tendeci</a:t>
            </a:r>
            <a:r>
              <a:rPr lang="cs-CZ" sz="2400" dirty="0" smtClean="0"/>
              <a:t> hmyzu pohybovat se vzhůru (za světlem) po nárazu do sítě</a:t>
            </a:r>
          </a:p>
        </p:txBody>
      </p:sp>
      <p:pic>
        <p:nvPicPr>
          <p:cNvPr id="31746" name="Picture 2" descr="http://www.inbio.ac.cr/papers/manual_coleoptera/figs/mala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0" y="2537520"/>
            <a:ext cx="5760640" cy="432048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23528" y="2333685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efektivní zejména pro </a:t>
            </a:r>
            <a:r>
              <a:rPr lang="cs-CZ" sz="2400" dirty="0" err="1" smtClean="0"/>
              <a:t>Hymenoptera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Diptera</a:t>
            </a:r>
            <a:r>
              <a:rPr lang="cs-CZ" sz="2400" dirty="0" smtClean="0"/>
              <a:t>, část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, </a:t>
            </a:r>
            <a:r>
              <a:rPr lang="cs-CZ" sz="2400" dirty="0" err="1" smtClean="0"/>
              <a:t>Coleoptera</a:t>
            </a:r>
            <a:r>
              <a:rPr lang="cs-CZ" sz="2400" dirty="0" smtClean="0"/>
              <a:t> apod.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pro dlouhodobou expozici, ideálně v letových koridorech hmyzu: průsecích, na cestách, u vodních toků apod.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906888" cy="1143000"/>
          </a:xfrm>
        </p:spPr>
        <p:txBody>
          <a:bodyPr/>
          <a:lstStyle/>
          <a:p>
            <a:r>
              <a:rPr lang="cs-CZ" b="1" dirty="0" err="1" smtClean="0"/>
              <a:t>Autosítě</a:t>
            </a:r>
            <a:r>
              <a:rPr lang="cs-CZ" b="1" dirty="0" smtClean="0"/>
              <a:t> (</a:t>
            </a:r>
            <a:r>
              <a:rPr lang="cs-CZ" b="1" i="1" dirty="0" smtClean="0"/>
              <a:t>car </a:t>
            </a:r>
            <a:r>
              <a:rPr lang="cs-CZ" b="1" i="1" dirty="0" err="1" smtClean="0"/>
              <a:t>traps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5266928" cy="1252736"/>
          </a:xfrm>
        </p:spPr>
        <p:txBody>
          <a:bodyPr>
            <a:normAutofit/>
          </a:bodyPr>
          <a:lstStyle/>
          <a:p>
            <a:r>
              <a:rPr lang="cs-CZ" sz="2800" dirty="0"/>
              <a:t>d</a:t>
            </a:r>
            <a:r>
              <a:rPr lang="cs-CZ" sz="2800" dirty="0" smtClean="0"/>
              <a:t>robný létající hmyz (dvoukřídlí, brouci apod.)</a:t>
            </a:r>
            <a:endParaRPr lang="cs-CZ" sz="2800" dirty="0"/>
          </a:p>
        </p:txBody>
      </p:sp>
      <p:pic>
        <p:nvPicPr>
          <p:cNvPr id="4" name="Picture 8" descr="up to Japan"/>
          <p:cNvPicPr>
            <a:picLocks noChangeAspect="1" noChangeArrowheads="1"/>
          </p:cNvPicPr>
          <p:nvPr/>
        </p:nvPicPr>
        <p:blipFill>
          <a:blip r:embed="rId2" cstate="print"/>
          <a:srcRect t="5214" b="23465"/>
          <a:stretch>
            <a:fillRect/>
          </a:stretch>
        </p:blipFill>
        <p:spPr bwMode="auto">
          <a:xfrm>
            <a:off x="5327650" y="300806"/>
            <a:ext cx="381635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Autos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3295746"/>
            <a:ext cx="5076056" cy="356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408594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ctiontr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6309"/>
            <a:ext cx="5766005" cy="373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uction tr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71348"/>
            <a:ext cx="3347864" cy="45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835696" y="0"/>
            <a:ext cx="561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Sací pasti </a:t>
            </a:r>
            <a:r>
              <a:rPr kumimoji="0" lang="cs-CZ" sz="28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air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suction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traps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)</a:t>
            </a:r>
            <a:endParaRPr kumimoji="0" lang="cs-CZ" sz="2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892696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pravidelný monitoring letové aktivity mšic</a:t>
            </a:r>
          </a:p>
          <a:p>
            <a:r>
              <a:rPr lang="cs-CZ" dirty="0"/>
              <a:t>v</a:t>
            </a:r>
            <a:r>
              <a:rPr lang="cs-CZ" dirty="0" smtClean="0"/>
              <a:t> ČR organizován Ústředním kontrolním a zkušebním ústavem zemědělským</a:t>
            </a:r>
          </a:p>
          <a:p>
            <a:r>
              <a:rPr lang="cs-CZ" dirty="0" smtClean="0"/>
              <a:t>5 pastí typu </a:t>
            </a:r>
            <a:r>
              <a:rPr lang="cs-CZ" dirty="0" err="1" smtClean="0"/>
              <a:t>Johnston</a:t>
            </a:r>
            <a:r>
              <a:rPr lang="cs-CZ" dirty="0" smtClean="0"/>
              <a:t>-</a:t>
            </a:r>
            <a:r>
              <a:rPr lang="cs-CZ" dirty="0" err="1" smtClean="0"/>
              <a:t>Taylor</a:t>
            </a:r>
            <a:r>
              <a:rPr lang="cs-CZ" dirty="0" smtClean="0"/>
              <a:t> v provozu od dubna do listopadu, týdenní vyhodnocování </a:t>
            </a:r>
            <a:endParaRPr lang="cs-CZ" dirty="0"/>
          </a:p>
        </p:txBody>
      </p:sp>
      <p:pic>
        <p:nvPicPr>
          <p:cNvPr id="11" name="Picture 4" descr="Rozmíst&amp;ecaron;ní sacích pastí v &amp;Ccaron;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4211960" cy="244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352928" cy="126876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Barevné (</a:t>
            </a:r>
            <a:r>
              <a:rPr lang="cs-CZ" sz="4000" b="1" dirty="0" err="1" smtClean="0"/>
              <a:t>Moerickovy</a:t>
            </a:r>
            <a:r>
              <a:rPr lang="cs-CZ" sz="4000" b="1" dirty="0" smtClean="0"/>
              <a:t>) misky </a:t>
            </a:r>
            <a:r>
              <a:rPr lang="cs-CZ" sz="2800" dirty="0" smtClean="0"/>
              <a:t>(</a:t>
            </a:r>
            <a:r>
              <a:rPr lang="cs-CZ" sz="2800" i="1" dirty="0" smtClean="0"/>
              <a:t>pan </a:t>
            </a:r>
            <a:r>
              <a:rPr lang="cs-CZ" sz="2800" i="1" dirty="0" err="1" smtClean="0"/>
              <a:t>traps</a:t>
            </a:r>
            <a:r>
              <a:rPr lang="cs-CZ" sz="2800" dirty="0" smtClean="0"/>
              <a:t>)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4320480" cy="244827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barva: žlutá, bílá, některé skupiny přitahovány modrou</a:t>
            </a:r>
          </a:p>
          <a:p>
            <a:r>
              <a:rPr lang="cs-CZ" dirty="0"/>
              <a:t>n</a:t>
            </a:r>
            <a:r>
              <a:rPr lang="cs-CZ" dirty="0" smtClean="0"/>
              <a:t>áplň: voda + detergent + sůl</a:t>
            </a:r>
          </a:p>
          <a:p>
            <a:r>
              <a:rPr lang="cs-CZ" dirty="0"/>
              <a:t>k</a:t>
            </a:r>
            <a:r>
              <a:rPr lang="cs-CZ" dirty="0" smtClean="0"/>
              <a:t>rátkodobá expozice za dobrého počasí</a:t>
            </a:r>
          </a:p>
          <a:p>
            <a:r>
              <a:rPr lang="cs-CZ" dirty="0"/>
              <a:t>e</a:t>
            </a:r>
            <a:r>
              <a:rPr lang="cs-CZ" dirty="0" smtClean="0"/>
              <a:t>fektivní zejména pro </a:t>
            </a:r>
            <a:r>
              <a:rPr lang="cs-CZ" dirty="0" err="1" smtClean="0"/>
              <a:t>Hymenoptera</a:t>
            </a:r>
            <a:r>
              <a:rPr lang="cs-CZ" dirty="0" smtClean="0"/>
              <a:t>, </a:t>
            </a:r>
            <a:r>
              <a:rPr lang="cs-CZ" dirty="0" err="1" smtClean="0"/>
              <a:t>Diptera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 err="1" smtClean="0"/>
              <a:t>Hemiptera</a:t>
            </a:r>
            <a:r>
              <a:rPr lang="cs-CZ" dirty="0" smtClean="0"/>
              <a:t> (mšice, </a:t>
            </a:r>
            <a:r>
              <a:rPr lang="cs-CZ" dirty="0" err="1" smtClean="0"/>
              <a:t>křísi</a:t>
            </a:r>
            <a:r>
              <a:rPr lang="cs-CZ" dirty="0" smtClean="0"/>
              <a:t>), </a:t>
            </a:r>
            <a:r>
              <a:rPr lang="cs-CZ" dirty="0" err="1" smtClean="0"/>
              <a:t>Thysanoptera</a:t>
            </a:r>
            <a:r>
              <a:rPr lang="cs-CZ" dirty="0" smtClean="0"/>
              <a:t>, některé brouky </a:t>
            </a:r>
            <a:endParaRPr lang="cs-CZ" dirty="0"/>
          </a:p>
        </p:txBody>
      </p:sp>
      <p:pic>
        <p:nvPicPr>
          <p:cNvPr id="4" name="Picture 8" descr="zluta mis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4467"/>
            <a:ext cx="4067944" cy="283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991794" cy="260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58980"/>
            <a:ext cx="4104456" cy="269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Lepové desky </a:t>
            </a:r>
            <a:r>
              <a:rPr lang="cs-CZ" dirty="0" smtClean="0"/>
              <a:t>(</a:t>
            </a:r>
            <a:r>
              <a:rPr lang="cs-CZ" i="1" dirty="0" err="1" smtClean="0"/>
              <a:t>sticky</a:t>
            </a:r>
            <a:r>
              <a:rPr lang="cs-CZ" i="1" dirty="0" smtClean="0"/>
              <a:t> </a:t>
            </a:r>
            <a:r>
              <a:rPr lang="cs-CZ" i="1" dirty="0" err="1" smtClean="0"/>
              <a:t>traps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3456384" cy="51125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zejména pro monitoring zemědělských škůdců (sady, skleníky)</a:t>
            </a:r>
          </a:p>
          <a:p>
            <a:r>
              <a:rPr lang="cs-CZ" sz="2400" dirty="0"/>
              <a:t>j</a:t>
            </a:r>
            <a:r>
              <a:rPr lang="cs-CZ" sz="2400" dirty="0" smtClean="0"/>
              <a:t>ednoduchá instalace, ale hmyz lze následně jen špatně odlepit bez poškození (rozpouštědlo)</a:t>
            </a:r>
            <a:endParaRPr lang="cs-CZ" sz="2400" dirty="0"/>
          </a:p>
        </p:txBody>
      </p:sp>
      <p:pic>
        <p:nvPicPr>
          <p:cNvPr id="4" name="Picture 6" descr="ch1-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268760"/>
            <a:ext cx="4643983" cy="464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00" y="-56374"/>
            <a:ext cx="6552728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Světelné pasti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traps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sheets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1324" y="932698"/>
            <a:ext cx="6336704" cy="1036712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a</a:t>
            </a:r>
            <a:r>
              <a:rPr lang="cs-CZ" sz="2400" dirty="0" smtClean="0"/>
              <a:t>traktivní zejména krátké vlnové délky – rtuťové výbojky (125 W) a UV zářivky (15 W)</a:t>
            </a:r>
          </a:p>
          <a:p>
            <a:r>
              <a:rPr lang="cs-CZ" sz="2400" dirty="0"/>
              <a:t>b</a:t>
            </a:r>
            <a:r>
              <a:rPr lang="cs-CZ" sz="2400" dirty="0" smtClean="0"/>
              <a:t>enzinový agregát, autobaterie, přenosné články (6-12 V)</a:t>
            </a:r>
          </a:p>
          <a:p>
            <a:r>
              <a:rPr lang="cs-CZ" sz="2400" dirty="0" smtClean="0"/>
              <a:t>ovlivnění počasím a fázemi měsíce</a:t>
            </a:r>
            <a:endParaRPr lang="cs-CZ" sz="2400" dirty="0"/>
          </a:p>
        </p:txBody>
      </p:sp>
      <p:pic>
        <p:nvPicPr>
          <p:cNvPr id="5" name="Picture 7" descr="lov-na-svet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5" y="2017440"/>
            <a:ext cx="3915784" cy="378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76588"/>
            <a:ext cx="28575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462309"/>
            <a:ext cx="2300660" cy="239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qph.is.quoracdn.net/main-qimg-1d402ce2b1d9a84bcb7130c1ba54174f?convert_to_webp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874" y="2023160"/>
            <a:ext cx="1860690" cy="28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www.tinsweb.org/images/mt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343" y="5054364"/>
            <a:ext cx="2405769" cy="180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57808"/>
            <a:ext cx="4042792" cy="1143000"/>
          </a:xfrm>
        </p:spPr>
        <p:txBody>
          <a:bodyPr>
            <a:normAutofit/>
          </a:bodyPr>
          <a:lstStyle/>
          <a:p>
            <a:r>
              <a:rPr lang="cs-CZ" sz="4000" b="1" i="1" dirty="0" err="1" smtClean="0"/>
              <a:t>Manitoba</a:t>
            </a:r>
            <a:r>
              <a:rPr lang="cs-CZ" sz="4000" b="1" i="1" dirty="0" smtClean="0"/>
              <a:t> trap</a:t>
            </a:r>
            <a:endParaRPr lang="cs-CZ" sz="40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3638"/>
            <a:ext cx="3178696" cy="89269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č</a:t>
            </a:r>
            <a:r>
              <a:rPr lang="cs-CZ" dirty="0" smtClean="0"/>
              <a:t>erná koule zahřívající se na slunci</a:t>
            </a:r>
          </a:p>
          <a:p>
            <a:r>
              <a:rPr lang="cs-CZ" dirty="0"/>
              <a:t>n</a:t>
            </a:r>
            <a:r>
              <a:rPr lang="cs-CZ" dirty="0" smtClean="0"/>
              <a:t>a ovády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35" y="4230241"/>
            <a:ext cx="1902274" cy="253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tab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07504" y="2241446"/>
            <a:ext cx="1434404" cy="185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Picture of Horse Pal trap modifi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865" b="26840"/>
          <a:stretch/>
        </p:blipFill>
        <p:spPr bwMode="auto">
          <a:xfrm>
            <a:off x="1619672" y="2162604"/>
            <a:ext cx="1340267" cy="19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CO</a:t>
            </a:r>
            <a:r>
              <a:rPr lang="cs-CZ" sz="2800" baseline="-25000" dirty="0" smtClean="0"/>
              <a:t>2</a:t>
            </a:r>
            <a:r>
              <a:rPr lang="cs-CZ" sz="2800" dirty="0" smtClean="0"/>
              <a:t> apod.</a:t>
            </a:r>
            <a:endParaRPr lang="cs-CZ" sz="2800" dirty="0"/>
          </a:p>
        </p:txBody>
      </p:sp>
      <p:pic>
        <p:nvPicPr>
          <p:cNvPr id="36866" name="Picture 2" descr="http://www.amentsoc.org/images/dung-baited-pitfall-t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4276285" cy="3384376"/>
          </a:xfrm>
          <a:prstGeom prst="rect">
            <a:avLst/>
          </a:prstGeom>
          <a:noFill/>
        </p:spPr>
      </p:pic>
      <p:pic>
        <p:nvPicPr>
          <p:cNvPr id="36868" name="Picture 4" descr="https://encrypted-tbn3.gstatic.com/images?q=tbn:ANd9GcTP6vjgsNT8i5Fsez1nqGaPQNHChjWBbgvlfgP9STz9fti1T5i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4066982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</a:t>
            </a:r>
            <a:r>
              <a:rPr lang="cs-CZ" sz="2800" dirty="0"/>
              <a:t>CO</a:t>
            </a:r>
            <a:r>
              <a:rPr lang="cs-CZ" sz="2800" baseline="-25000" dirty="0"/>
              <a:t>2</a:t>
            </a:r>
            <a:r>
              <a:rPr lang="cs-CZ" sz="2800" dirty="0"/>
              <a:t> apod.</a:t>
            </a:r>
          </a:p>
          <a:p>
            <a:endParaRPr lang="cs-CZ" sz="2800" dirty="0"/>
          </a:p>
        </p:txBody>
      </p:sp>
      <p:pic>
        <p:nvPicPr>
          <p:cNvPr id="37890" name="Picture 2" descr="http://3.imimg.com/data3/MF/RP/MY-10449956/fruit-fly-control-traps-25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2952328" cy="2952328"/>
          </a:xfrm>
          <a:prstGeom prst="rect">
            <a:avLst/>
          </a:prstGeom>
          <a:noFill/>
        </p:spPr>
      </p:pic>
      <p:pic>
        <p:nvPicPr>
          <p:cNvPr id="37892" name="Picture 4" descr="http://assets.inhabitat.com/wp-content/blogs.dir/1/files/2013/07/Wasp-Trap-Bottles-537x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52800"/>
            <a:ext cx="5114925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</a:t>
            </a:r>
            <a:r>
              <a:rPr lang="cs-CZ" sz="2800" dirty="0"/>
              <a:t>feromony, CO</a:t>
            </a:r>
            <a:r>
              <a:rPr lang="cs-CZ" sz="2800" baseline="-25000" dirty="0"/>
              <a:t>2</a:t>
            </a:r>
            <a:r>
              <a:rPr lang="cs-CZ" sz="2800" dirty="0"/>
              <a:t> apod</a:t>
            </a:r>
            <a:r>
              <a:rPr lang="cs-CZ" sz="2800" dirty="0" smtClean="0"/>
              <a:t>. </a:t>
            </a:r>
            <a:endParaRPr lang="cs-CZ" sz="2800" dirty="0"/>
          </a:p>
        </p:txBody>
      </p:sp>
      <p:pic>
        <p:nvPicPr>
          <p:cNvPr id="38914" name="Picture 2" descr="http://vysocina.lesnictvi.cz/pictures/lykozrout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2286730" cy="3573016"/>
          </a:xfrm>
          <a:prstGeom prst="rect">
            <a:avLst/>
          </a:prstGeom>
          <a:noFill/>
        </p:spPr>
      </p:pic>
      <p:pic>
        <p:nvPicPr>
          <p:cNvPr id="38916" name="Picture 4" descr="http://www.potrebychovatelu.cz/data/zbozi-foto/3225/tinaset-feromonovy-lapac-mola-satniho-1_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738" y="3140969"/>
            <a:ext cx="3215939" cy="3501008"/>
          </a:xfrm>
          <a:prstGeom prst="rect">
            <a:avLst/>
          </a:prstGeom>
          <a:noFill/>
        </p:spPr>
      </p:pic>
      <p:pic>
        <p:nvPicPr>
          <p:cNvPr id="38918" name="Picture 6" descr="http://www.bioresources.com.au/images/pheromoneTr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513" y="3573016"/>
            <a:ext cx="3714487" cy="2887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Dřív než začnete: co potřebujete zjistit? aneb výběr metod, lokalit a termínů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5184576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inventarizační (faunistický) průzkum</a:t>
            </a:r>
          </a:p>
          <a:p>
            <a:pPr lvl="1"/>
            <a:r>
              <a:rPr lang="cs-CZ" dirty="0" smtClean="0"/>
              <a:t>území je dáno</a:t>
            </a:r>
          </a:p>
          <a:p>
            <a:pPr lvl="1"/>
            <a:r>
              <a:rPr lang="cs-CZ" dirty="0" smtClean="0"/>
              <a:t>cílem je zjistit co nejvíce druhů: kombinace různých metod včetně pastí, opakované návštěvy během sezóny</a:t>
            </a:r>
          </a:p>
          <a:p>
            <a:pPr lvl="1"/>
            <a:r>
              <a:rPr lang="cs-CZ" dirty="0" smtClean="0"/>
              <a:t>často není nutný standardizovaný sběr kvantitativních dat </a:t>
            </a:r>
          </a:p>
          <a:p>
            <a:r>
              <a:rPr lang="cs-CZ" dirty="0" smtClean="0"/>
              <a:t>výzkum ekologie společenstev</a:t>
            </a:r>
          </a:p>
          <a:p>
            <a:pPr lvl="1"/>
            <a:r>
              <a:rPr lang="cs-CZ" dirty="0" smtClean="0"/>
              <a:t>často srovnávání více lokalit/ploch stejného/několika různých typů/lišících se parametry prostředí</a:t>
            </a:r>
          </a:p>
          <a:p>
            <a:pPr lvl="1"/>
            <a:r>
              <a:rPr lang="cs-CZ" dirty="0" smtClean="0"/>
              <a:t>často opakované návštěvy během sezóny</a:t>
            </a:r>
          </a:p>
          <a:p>
            <a:pPr lvl="1"/>
            <a:r>
              <a:rPr lang="cs-CZ" dirty="0" smtClean="0"/>
              <a:t>nutný standardizovaný sběr dat, zpravidla kvantitativních</a:t>
            </a:r>
          </a:p>
          <a:p>
            <a:r>
              <a:rPr lang="cs-CZ" dirty="0" smtClean="0"/>
              <a:t>výzkum populací jednoho druhu</a:t>
            </a:r>
          </a:p>
          <a:p>
            <a:pPr lvl="1"/>
            <a:r>
              <a:rPr lang="cs-CZ" dirty="0" smtClean="0"/>
              <a:t>na jedné/více lokalitách</a:t>
            </a:r>
          </a:p>
          <a:p>
            <a:pPr lvl="1"/>
            <a:r>
              <a:rPr lang="cs-CZ" dirty="0" smtClean="0"/>
              <a:t>často opakované návštěvy během výskytu druhu/vývojových stádií</a:t>
            </a:r>
          </a:p>
          <a:p>
            <a:pPr lvl="1"/>
            <a:r>
              <a:rPr lang="cs-CZ" dirty="0" smtClean="0"/>
              <a:t>zjištění ekologických nároků/odhad početnosti: nutná standardizace a sběr kvantitativních dat</a:t>
            </a:r>
          </a:p>
          <a:p>
            <a:pPr lvl="1"/>
            <a:r>
              <a:rPr lang="cs-CZ" dirty="0" smtClean="0"/>
              <a:t>zjištění přítomnosti/celkového rozšíření/hladiny škodlivosti: pokud možno jednoduché selektivní metody</a:t>
            </a:r>
          </a:p>
          <a:p>
            <a:r>
              <a:rPr lang="cs-CZ" dirty="0"/>
              <a:t>t</a:t>
            </a:r>
            <a:r>
              <a:rPr lang="cs-CZ" dirty="0" smtClean="0"/>
              <a:t>axonomické, fylogenetické a biogeografické studie</a:t>
            </a:r>
          </a:p>
          <a:p>
            <a:pPr lvl="1"/>
            <a:r>
              <a:rPr lang="cs-CZ" dirty="0" smtClean="0"/>
              <a:t>často potřeba specifické konzervace materiálu (DNA, preparáty)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5616575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sz="4000" b="1" dirty="0" smtClean="0">
                <a:solidFill>
                  <a:schemeClr val="tx1"/>
                </a:solidFill>
              </a:rPr>
              <a:t>Preparace „na sucho“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2400" b="1" dirty="0" smtClean="0">
                <a:solidFill>
                  <a:schemeClr val="tx1"/>
                </a:solidFill>
              </a:rPr>
              <a:t>na špendlíky</a:t>
            </a:r>
          </a:p>
        </p:txBody>
      </p:sp>
      <p:pic>
        <p:nvPicPr>
          <p:cNvPr id="22534" name="Picture 12" descr="0102-spendliky-cerne-a-100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67390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84104"/>
            <a:ext cx="7410916" cy="307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25638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5152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entomologický špendlík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785"/>
          <a:stretch>
            <a:fillRect/>
          </a:stretch>
        </p:blipFill>
        <p:spPr bwMode="auto">
          <a:xfrm>
            <a:off x="4427984" y="1340768"/>
            <a:ext cx="43924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53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</a:t>
            </a:r>
            <a:r>
              <a:rPr kumimoji="0" lang="cs-CZ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minucii</a:t>
            </a: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035980" cy="363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9269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982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Napínání končetin a křídel</a:t>
            </a:r>
            <a:endParaRPr lang="cs-CZ" sz="4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7092280" cy="38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888" y="117012"/>
            <a:ext cx="2730112" cy="674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06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chemeClr val="bg1"/>
                </a:solidFill>
              </a:rPr>
              <a:t>Nárazová („okenní“) past</a:t>
            </a:r>
            <a:endParaRPr lang="cs-CZ" b="1" dirty="0" smtClean="0"/>
          </a:p>
        </p:txBody>
      </p:sp>
      <p:pic>
        <p:nvPicPr>
          <p:cNvPr id="23555" name="Picture 3" descr="napinad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071563"/>
            <a:ext cx="18129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5286375"/>
            <a:ext cx="192881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428625" y="357188"/>
            <a:ext cx="4714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Preparace</a:t>
            </a:r>
            <a:r>
              <a:rPr lang="cs-CZ" sz="2400" b="1" dirty="0"/>
              <a:t> </a:t>
            </a:r>
            <a:r>
              <a:rPr lang="cs-CZ" sz="2800" b="1" kern="0" dirty="0">
                <a:latin typeface="+mj-lt"/>
                <a:ea typeface="+mj-ea"/>
                <a:cs typeface="+mj-cs"/>
              </a:rPr>
              <a:t>motýlů - napínání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446338"/>
            <a:ext cx="5500687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63" y="357188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5563" y="3071813"/>
            <a:ext cx="19764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8" y="1143000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Nalepením na štítek</a:t>
            </a:r>
            <a:endParaRPr lang="cs-CZ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19793" cy="463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436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"/>
          <p:cNvGraphicFramePr>
            <a:graphicFrameLocks noChangeAspect="1"/>
          </p:cNvGraphicFramePr>
          <p:nvPr/>
        </p:nvGraphicFramePr>
        <p:xfrm>
          <a:off x="323850" y="404813"/>
          <a:ext cx="4533900" cy="6165850"/>
        </p:xfrm>
        <a:graphic>
          <a:graphicData uri="http://schemas.openxmlformats.org/presentationml/2006/ole">
            <p:oleObj spid="_x0000_s40971" name="Acrobat Document" r:id="rId4" imgW="7560720" imgH="10681200" progId="AcroExch.Document.11">
              <p:embed/>
            </p:oleObj>
          </a:graphicData>
        </a:graphic>
      </p:graphicFrame>
      <p:pic>
        <p:nvPicPr>
          <p:cNvPr id="1027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556792"/>
            <a:ext cx="2592288" cy="167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9"/>
          <p:cNvPicPr>
            <a:picLocks noChangeAspect="1" noChangeArrowheads="1"/>
          </p:cNvPicPr>
          <p:nvPr/>
        </p:nvPicPr>
        <p:blipFill rotWithShape="1">
          <a:blip r:embed="rId6" cstate="print"/>
          <a:srcRect l="52955"/>
          <a:stretch/>
        </p:blipFill>
        <p:spPr bwMode="auto">
          <a:xfrm>
            <a:off x="4499992" y="3549199"/>
            <a:ext cx="1919146" cy="289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0"/>
          <p:cNvSpPr>
            <a:spLocks noChangeArrowheads="1"/>
          </p:cNvSpPr>
          <p:nvPr/>
        </p:nvSpPr>
        <p:spPr bwMode="auto">
          <a:xfrm>
            <a:off x="5220072" y="260648"/>
            <a:ext cx="3136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Nalepovací</a:t>
            </a:r>
            <a:r>
              <a:rPr lang="cs-CZ" b="1" dirty="0"/>
              <a:t> </a:t>
            </a:r>
            <a:r>
              <a:rPr lang="cs-CZ" sz="2800" b="1" kern="0" dirty="0" smtClean="0">
                <a:latin typeface="+mj-lt"/>
                <a:ea typeface="+mj-ea"/>
                <a:cs typeface="+mj-cs"/>
              </a:rPr>
              <a:t>štítky/</a:t>
            </a:r>
            <a:r>
              <a:rPr lang="cs-CZ" sz="2800" b="1" kern="0" dirty="0" err="1" smtClean="0">
                <a:latin typeface="+mj-lt"/>
                <a:ea typeface="+mj-ea"/>
                <a:cs typeface="+mj-cs"/>
              </a:rPr>
              <a:t>minucie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vyskace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6929" y="4221087"/>
            <a:ext cx="2326963" cy="155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Entomologické krabice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46082" name="Picture 2" descr="http://heteroptera.wbs.cz/PC16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www.entosphinx.cz/515-3068-home/entomologicka-krabice-bez-vyplne-dna-pro-unit-system-klasik-plne-vik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11" t="17172" r="811" b="17174"/>
          <a:stretch/>
        </p:blipFill>
        <p:spPr bwMode="auto">
          <a:xfrm>
            <a:off x="0" y="4869160"/>
            <a:ext cx="2935235" cy="19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www.entosphinx.cz/474-227-home/kabinet-10-hd-30x40-hd-horni-d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240360" cy="32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://www.insectnet.com/sale/unittray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0481" y="4200128"/>
            <a:ext cx="3973519" cy="26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35235" y="4880910"/>
            <a:ext cx="114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muzejky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5466" y="638132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i="1" dirty="0"/>
              <a:t>u</a:t>
            </a:r>
            <a:r>
              <a:rPr lang="cs-CZ" i="1" dirty="0" smtClean="0"/>
              <a:t>nit </a:t>
            </a:r>
            <a:r>
              <a:rPr lang="cs-CZ" i="1" dirty="0" err="1" smtClean="0"/>
              <a:t>trays</a:t>
            </a:r>
            <a:r>
              <a:rPr lang="cs-CZ" dirty="0" smtClean="0"/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140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Ochrana </a:t>
            </a:r>
            <a:r>
              <a:rPr lang="cs-CZ" sz="3600" b="1" kern="0" dirty="0">
                <a:latin typeface="+mj-lt"/>
                <a:ea typeface="+mj-ea"/>
                <a:cs typeface="+mj-cs"/>
              </a:rPr>
              <a:t>sbírky </a:t>
            </a:r>
            <a:r>
              <a:rPr lang="cs-CZ" sz="3600" b="1" kern="0" dirty="0" smtClean="0">
                <a:latin typeface="+mj-lt"/>
                <a:ea typeface="+mj-ea"/>
                <a:cs typeface="+mj-cs"/>
              </a:rPr>
              <a:t>hmyzu před škůdci 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7346" name="Picture 2" descr="Rušník muzej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873119" cy="1512168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539552" y="2636912"/>
            <a:ext cx="233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/>
              <a:t>Anthrenus</a:t>
            </a:r>
            <a:r>
              <a:rPr lang="en-GB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  <a:r>
              <a:rPr lang="en-GB" i="1" dirty="0" smtClean="0"/>
              <a:t> </a:t>
            </a:r>
            <a:r>
              <a:rPr lang="en-GB" dirty="0" smtClean="0"/>
              <a:t>- </a:t>
            </a:r>
            <a:r>
              <a:rPr lang="en-GB" dirty="0" err="1" smtClean="0"/>
              <a:t>rušník</a:t>
            </a:r>
            <a:endParaRPr lang="en-GB" dirty="0"/>
          </a:p>
        </p:txBody>
      </p:sp>
      <p:pic>
        <p:nvPicPr>
          <p:cNvPr id="41986" name="Picture 2" descr="http://motyli.kolas.cz/foto/mikrolep/velke/105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8721"/>
            <a:ext cx="2112234" cy="1584176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635896" y="2636912"/>
            <a:ext cx="104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ol šatní</a:t>
            </a:r>
            <a:endParaRPr lang="en-GB" dirty="0"/>
          </a:p>
        </p:txBody>
      </p:sp>
      <p:pic>
        <p:nvPicPr>
          <p:cNvPr id="41988" name="Picture 4" descr="https://encrypted-tbn1.gstatic.com/images?q=tbn:ANd9GcQFhJ2Z8jAxdhLwPEDZ3443rIr2nl9QGdA1RjsXzCudAMHORe17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08720"/>
            <a:ext cx="2097293" cy="165509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5292080" y="2636912"/>
            <a:ext cx="2578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 smtClean="0"/>
              <a:t>Tribolium</a:t>
            </a:r>
            <a:r>
              <a:rPr lang="cs-CZ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 - potemník</a:t>
            </a:r>
            <a:endParaRPr lang="en-GB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3528" y="3212976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skladování v pevně těsnících krabicích v suché místnosti (ideálně 35% </a:t>
            </a:r>
            <a:r>
              <a:rPr lang="cs-CZ" sz="2400" dirty="0" err="1" smtClean="0"/>
              <a:t>rel</a:t>
            </a:r>
            <a:r>
              <a:rPr lang="cs-CZ" sz="2400" dirty="0" smtClean="0"/>
              <a:t>. vlhkosti – nad 50% riziko plísní!)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dlouhodobá prevence: </a:t>
            </a:r>
            <a:r>
              <a:rPr lang="cs-CZ" sz="2400" dirty="0" err="1" smtClean="0"/>
              <a:t>lindan</a:t>
            </a:r>
            <a:r>
              <a:rPr lang="cs-CZ" sz="2400" dirty="0" smtClean="0"/>
              <a:t> (HCH), méně vhodné komerčně dostupné přípravky proti molům apod. (např. </a:t>
            </a:r>
            <a:r>
              <a:rPr lang="cs-CZ" sz="2400" dirty="0" err="1" smtClean="0"/>
              <a:t>Invet</a:t>
            </a:r>
            <a:r>
              <a:rPr lang="cs-CZ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krátkodobé zásahy v profesionálních sbírkách: </a:t>
            </a:r>
            <a:r>
              <a:rPr lang="cs-CZ" sz="2400" dirty="0" err="1" smtClean="0"/>
              <a:t>pyrethroidové</a:t>
            </a:r>
            <a:r>
              <a:rPr lang="cs-CZ" sz="2400" dirty="0" smtClean="0"/>
              <a:t> dýmovnice (např. </a:t>
            </a:r>
            <a:r>
              <a:rPr lang="cs-CZ" sz="2400" dirty="0" err="1" smtClean="0"/>
              <a:t>Coopex</a:t>
            </a:r>
            <a:r>
              <a:rPr lang="cs-CZ" sz="2400" dirty="0" smtClean="0"/>
              <a:t>), </a:t>
            </a:r>
            <a:r>
              <a:rPr lang="cs-CZ" sz="2400" dirty="0" err="1" smtClean="0"/>
              <a:t>fosfin</a:t>
            </a:r>
            <a:r>
              <a:rPr lang="cs-CZ" sz="2400" dirty="0" smtClean="0"/>
              <a:t>, periodické </a:t>
            </a:r>
            <a:r>
              <a:rPr lang="cs-CZ" sz="2400" dirty="0" err="1" smtClean="0"/>
              <a:t>vymražování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akutní napadení – postříkání víka dostupným insekticidním sprejem (např. </a:t>
            </a:r>
            <a:r>
              <a:rPr lang="cs-CZ" sz="2400" dirty="0" err="1" smtClean="0"/>
              <a:t>Actelic</a:t>
            </a:r>
            <a:r>
              <a:rPr lang="cs-CZ" sz="2400" dirty="0" smtClean="0"/>
              <a:t>), zmrazení celé krabice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678178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7664" y="404664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>
                <a:latin typeface="+mj-lt"/>
                <a:ea typeface="+mj-ea"/>
                <a:cs typeface="+mj-cs"/>
              </a:rPr>
              <a:t>Zasílání </a:t>
            </a:r>
            <a:r>
              <a:rPr lang="cs-CZ" sz="4400" b="1" kern="0" dirty="0" smtClean="0">
                <a:latin typeface="+mj-lt"/>
                <a:ea typeface="+mj-ea"/>
                <a:cs typeface="+mj-cs"/>
              </a:rPr>
              <a:t>hmyzu poštou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Metody sběru</a:t>
            </a:r>
            <a:endParaRPr lang="cs-CZ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11256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kvalitativní/</a:t>
            </a:r>
            <a:r>
              <a:rPr lang="cs-CZ" dirty="0" err="1" smtClean="0"/>
              <a:t>semikvantitativní</a:t>
            </a:r>
            <a:r>
              <a:rPr lang="cs-CZ" dirty="0" smtClean="0"/>
              <a:t> (relativní početnosti)/kvantitativní (absolutní početnosti – vztaženo na plochu/objem, </a:t>
            </a:r>
            <a:r>
              <a:rPr lang="cs-CZ" dirty="0" err="1" smtClean="0"/>
              <a:t>denzity</a:t>
            </a:r>
            <a:r>
              <a:rPr lang="cs-CZ" dirty="0" smtClean="0"/>
              <a:t> přímo srovnatelné mezi lokalitami a různými odběrovými termíny, žádná metoda však nesebere 100% jedinců)</a:t>
            </a:r>
          </a:p>
          <a:p>
            <a:r>
              <a:rPr lang="cs-CZ" dirty="0" smtClean="0"/>
              <a:t>neselektivní/selektivní</a:t>
            </a:r>
          </a:p>
          <a:p>
            <a:r>
              <a:rPr lang="cs-CZ" dirty="0" smtClean="0"/>
              <a:t>aktivní/pasivní = pasti (bez návnady/s návnadou)</a:t>
            </a:r>
          </a:p>
          <a:p>
            <a:r>
              <a:rPr lang="cs-CZ" dirty="0" smtClean="0"/>
              <a:t>destruktivní/nedestruktivní</a:t>
            </a:r>
          </a:p>
          <a:p>
            <a:endParaRPr lang="cs-CZ" dirty="0" smtClean="0"/>
          </a:p>
          <a:p>
            <a:r>
              <a:rPr lang="cs-CZ" dirty="0" smtClean="0"/>
              <a:t>záleží na typu biotopu a taxonomické skupině</a:t>
            </a:r>
          </a:p>
          <a:p>
            <a:r>
              <a:rPr lang="cs-CZ" dirty="0" smtClean="0"/>
              <a:t>téměř každá metoda sběru lze standardizovat, různé metody ale poskytují odlišné výsledky</a:t>
            </a:r>
          </a:p>
          <a:p>
            <a:r>
              <a:rPr lang="cs-CZ" dirty="0"/>
              <a:t>n</a:t>
            </a:r>
            <a:r>
              <a:rPr lang="cs-CZ" dirty="0" smtClean="0"/>
              <a:t>utné vzít v úvahu časovou, materiální a personální náročnost: na pořízení vybavení, odběry v terénu, třídění vzorků, preparaci/konzervaci a determinaci</a:t>
            </a:r>
          </a:p>
          <a:p>
            <a:r>
              <a:rPr lang="cs-CZ" dirty="0" smtClean="0"/>
              <a:t>každá metoda má své výhody a nevýhody</a:t>
            </a:r>
          </a:p>
          <a:p>
            <a:r>
              <a:rPr lang="cs-CZ" dirty="0" smtClean="0"/>
              <a:t>metodická literatura (odborné články, knihy)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6808"/>
            <a:ext cx="8229600" cy="1143000"/>
          </a:xfrm>
        </p:spPr>
        <p:txBody>
          <a:bodyPr/>
          <a:lstStyle/>
          <a:p>
            <a:r>
              <a:rPr lang="cs-CZ" b="1" dirty="0" smtClean="0"/>
              <a:t>Kapalinové preparáty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ajíčka, larvy + dospělci skupin s měkkým tělem (např. </a:t>
            </a:r>
            <a:r>
              <a:rPr lang="cs-CZ" sz="2400" dirty="0" err="1" smtClean="0"/>
              <a:t>Archaeognatha</a:t>
            </a:r>
            <a:r>
              <a:rPr lang="cs-CZ" sz="2400" dirty="0" smtClean="0"/>
              <a:t>, </a:t>
            </a:r>
            <a:r>
              <a:rPr lang="cs-CZ" sz="2400" dirty="0" err="1" smtClean="0"/>
              <a:t>Zygentoma</a:t>
            </a:r>
            <a:r>
              <a:rPr lang="cs-CZ" sz="2400" dirty="0" smtClean="0"/>
              <a:t>, </a:t>
            </a:r>
            <a:r>
              <a:rPr lang="cs-CZ" sz="2400" dirty="0" err="1" smtClean="0"/>
              <a:t>Ephemeroptera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Plecoptera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Trichoptera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: </a:t>
            </a:r>
            <a:r>
              <a:rPr lang="cs-CZ" sz="2400" dirty="0" err="1" smtClean="0"/>
              <a:t>Sternorrhyncha</a:t>
            </a:r>
            <a:r>
              <a:rPr lang="cs-CZ" sz="2400" dirty="0" smtClean="0"/>
              <a:t>, </a:t>
            </a:r>
            <a:r>
              <a:rPr lang="cs-CZ" sz="2400" dirty="0" err="1" smtClean="0"/>
              <a:t>Neuroptera</a:t>
            </a:r>
            <a:r>
              <a:rPr lang="cs-CZ" sz="2400" dirty="0" smtClean="0"/>
              <a:t>, apod.)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ro dlouhodobé uchování ideálně 75-80% </a:t>
            </a:r>
            <a:r>
              <a:rPr lang="cs-CZ" sz="2400" dirty="0" err="1" smtClean="0"/>
              <a:t>ethanol</a:t>
            </a:r>
            <a:endParaRPr lang="cs-CZ" sz="2400" dirty="0" smtClean="0"/>
          </a:p>
          <a:p>
            <a:r>
              <a:rPr lang="cs-CZ" sz="2400" dirty="0" smtClean="0"/>
              <a:t>někdy ve směsi s </a:t>
            </a:r>
            <a:r>
              <a:rPr lang="cs-CZ" sz="2400" dirty="0" err="1" smtClean="0"/>
              <a:t>kys</a:t>
            </a:r>
            <a:r>
              <a:rPr lang="cs-CZ" sz="2400" dirty="0" smtClean="0"/>
              <a:t>. mléčnou nebo octovou (zachová vláčnost, fixuje vnitřní struktury)</a:t>
            </a:r>
          </a:p>
          <a:p>
            <a:r>
              <a:rPr lang="cs-CZ" sz="2400" dirty="0" smtClean="0"/>
              <a:t>nutné pravidelně doplňovat kapalinu</a:t>
            </a:r>
            <a:endParaRPr lang="cs-CZ" sz="2400" dirty="0"/>
          </a:p>
        </p:txBody>
      </p:sp>
      <p:pic>
        <p:nvPicPr>
          <p:cNvPr id="47106" name="Picture 2" descr="http://www.thirteen.org/files/2013/12/manyjars-1024x57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7224" y="4130914"/>
            <a:ext cx="4749552" cy="2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byteland.org/images/specimen_vial_c2006t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40" y="4114238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19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Mikroskopické preparáty</a:t>
            </a:r>
            <a:endParaRPr lang="cs-CZ" sz="40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4076" y="3573016"/>
            <a:ext cx="1889924" cy="279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980728"/>
            <a:ext cx="10064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23528" y="13407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/>
              <a:t>č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ástečné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totální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trvalé (např. Kanadský balzám, </a:t>
            </a:r>
            <a:r>
              <a:rPr lang="cs-CZ" sz="2400" dirty="0" err="1" smtClean="0"/>
              <a:t>euparal</a:t>
            </a:r>
            <a:r>
              <a:rPr lang="cs-CZ" sz="2400" dirty="0" smtClean="0"/>
              <a:t>, </a:t>
            </a:r>
            <a:r>
              <a:rPr lang="cs-CZ" sz="2400" dirty="0" err="1" smtClean="0"/>
              <a:t>Hoyerovo</a:t>
            </a:r>
            <a:r>
              <a:rPr lang="cs-CZ" sz="2400" dirty="0" smtClean="0"/>
              <a:t> nebo </a:t>
            </a:r>
            <a:r>
              <a:rPr lang="cs-CZ" sz="2400" dirty="0" err="1" smtClean="0"/>
              <a:t>Berleseho</a:t>
            </a:r>
            <a:r>
              <a:rPr lang="cs-CZ" sz="2400" dirty="0" smtClean="0"/>
              <a:t> medium), dočasné (glycerol)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p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ředchází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většinou macerace 10% KOH, a/nebo 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kys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mléčnou/</a:t>
            </a:r>
            <a:r>
              <a:rPr lang="cs-CZ" sz="2400" dirty="0" smtClean="0"/>
              <a:t>o</a:t>
            </a:r>
            <a:r>
              <a:rPr kumimoji="0" lang="cs-CZ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ctovou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dirty="0" smtClean="0"/>
              <a:t>b</a:t>
            </a:r>
            <a:r>
              <a:rPr lang="cs-CZ" sz="2400" dirty="0"/>
              <a:t>arvení (</a:t>
            </a:r>
            <a:r>
              <a:rPr lang="cs-CZ" sz="2400" dirty="0" err="1"/>
              <a:t>Chlorazol</a:t>
            </a:r>
            <a:r>
              <a:rPr lang="cs-CZ" sz="2400" dirty="0"/>
              <a:t> </a:t>
            </a:r>
            <a:r>
              <a:rPr lang="cs-CZ" sz="2400" dirty="0" err="1"/>
              <a:t>Black</a:t>
            </a:r>
            <a:r>
              <a:rPr lang="cs-CZ" sz="2400" dirty="0"/>
              <a:t> E, </a:t>
            </a:r>
            <a:r>
              <a:rPr lang="cs-CZ" sz="2400" dirty="0" err="1"/>
              <a:t>acid</a:t>
            </a:r>
            <a:r>
              <a:rPr lang="cs-CZ" sz="2400" dirty="0"/>
              <a:t> fuchsin)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někdy nutné odvodnění alkoholovou řadou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09120"/>
            <a:ext cx="2808312" cy="20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45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SPHIN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12776"/>
            <a:ext cx="2258826" cy="115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089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941168"/>
            <a:ext cx="1066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67544" y="5085184"/>
            <a:ext cx="3888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sz="2000" b="1" dirty="0" smtClean="0"/>
              <a:t>ENTOTERA </a:t>
            </a:r>
            <a:r>
              <a:rPr lang="cs-CZ" sz="2000" dirty="0" smtClean="0"/>
              <a:t>http://entotera.cz</a:t>
            </a:r>
            <a:endParaRPr lang="cs-CZ" sz="20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188640"/>
            <a:ext cx="87129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cs-CZ" sz="3200" b="1" kern="0" dirty="0">
                <a:latin typeface="+mj-lt"/>
                <a:ea typeface="+mj-ea"/>
                <a:cs typeface="+mj-cs"/>
              </a:rPr>
              <a:t>Entomologické </a:t>
            </a:r>
            <a:r>
              <a:rPr lang="cs-CZ" sz="3200" b="1" kern="0" dirty="0" smtClean="0">
                <a:latin typeface="+mj-lt"/>
                <a:ea typeface="+mj-ea"/>
                <a:cs typeface="+mj-cs"/>
              </a:rPr>
              <a:t>pomůcky v ČR a na Slovensku – příklady dodavatelů</a:t>
            </a:r>
            <a:endParaRPr lang="cs-CZ" sz="32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cs-CZ" sz="2000" b="1" dirty="0"/>
          </a:p>
        </p:txBody>
      </p:sp>
      <p:sp>
        <p:nvSpPr>
          <p:cNvPr id="8" name="Obdélník 7"/>
          <p:cNvSpPr/>
          <p:nvPr/>
        </p:nvSpPr>
        <p:spPr>
          <a:xfrm>
            <a:off x="539552" y="1556792"/>
            <a:ext cx="4887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ENTOSPHINX :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entosphinx.cz</a:t>
            </a:r>
            <a:r>
              <a:rPr lang="cs-CZ" sz="2000" dirty="0" smtClean="0"/>
              <a:t>/</a:t>
            </a:r>
            <a:r>
              <a:rPr lang="cs-CZ" sz="2000" dirty="0" err="1" smtClean="0"/>
              <a:t>cs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539552" y="22768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 smtClean="0"/>
              <a:t>TROPIFENGL </a:t>
            </a:r>
            <a:r>
              <a:rPr lang="cs-CZ" sz="2000" dirty="0" smtClean="0"/>
              <a:t>http://tropifengl.webnode.cz/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539552" y="3573016"/>
            <a:ext cx="376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ENTADUS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entadus.cz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365104"/>
            <a:ext cx="4633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Dr. O. </a:t>
            </a:r>
            <a:r>
              <a:rPr lang="cs-CZ" sz="2000" b="1" dirty="0" err="1" smtClean="0"/>
              <a:t>Šauša</a:t>
            </a:r>
            <a:r>
              <a:rPr lang="cs-CZ" sz="2000" b="1" dirty="0" smtClean="0"/>
              <a:t>,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hmyzmagazin.sk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3568" y="6021288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 a další…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47664" y="260648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 smtClean="0">
                <a:latin typeface="+mj-lt"/>
                <a:ea typeface="+mj-ea"/>
                <a:cs typeface="+mj-cs"/>
              </a:rPr>
              <a:t>Literatura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498" y="1104501"/>
            <a:ext cx="2736304" cy="273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www.dantikvariat.cz/nahled/obr/obr_134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37642"/>
            <a:ext cx="1840028" cy="27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3920024"/>
            <a:ext cx="8190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Martin J.E.H. 1977: </a:t>
            </a:r>
            <a:r>
              <a:rPr lang="cs-CZ" dirty="0" err="1" smtClean="0"/>
              <a:t>Collecting</a:t>
            </a:r>
            <a:r>
              <a:rPr lang="cs-CZ" dirty="0" smtClean="0"/>
              <a:t>, </a:t>
            </a:r>
            <a:r>
              <a:rPr lang="cs-CZ" dirty="0" err="1" smtClean="0"/>
              <a:t>preparing</a:t>
            </a:r>
            <a:r>
              <a:rPr lang="cs-CZ" dirty="0" smtClean="0"/>
              <a:t>,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, </a:t>
            </a:r>
            <a:r>
              <a:rPr lang="cs-CZ" dirty="0" err="1" smtClean="0"/>
              <a:t>mites</a:t>
            </a:r>
            <a:r>
              <a:rPr lang="cs-CZ" dirty="0" smtClean="0"/>
              <a:t>, and </a:t>
            </a:r>
            <a:r>
              <a:rPr lang="cs-CZ" dirty="0" err="1" smtClean="0"/>
              <a:t>spiders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Arachnids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Part 1. </a:t>
            </a:r>
            <a:r>
              <a:rPr lang="cs-CZ" dirty="0" err="1" smtClean="0"/>
              <a:t>Agriculture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Ottawa, 182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Schauff</a:t>
            </a:r>
            <a:r>
              <a:rPr lang="cs-CZ" dirty="0" smtClean="0"/>
              <a:t> M.E. </a:t>
            </a:r>
            <a:r>
              <a:rPr lang="cs-CZ" dirty="0" err="1" smtClean="0"/>
              <a:t>Collecting</a:t>
            </a:r>
            <a:r>
              <a:rPr lang="cs-CZ" dirty="0" smtClean="0"/>
              <a:t>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mites</a:t>
            </a:r>
            <a:r>
              <a:rPr lang="cs-CZ" dirty="0" smtClean="0"/>
              <a:t>: </a:t>
            </a:r>
            <a:r>
              <a:rPr lang="cs-CZ" dirty="0" err="1" smtClean="0"/>
              <a:t>techniques</a:t>
            </a:r>
            <a:r>
              <a:rPr lang="cs-CZ" dirty="0" smtClean="0"/>
              <a:t> and </a:t>
            </a:r>
            <a:r>
              <a:rPr lang="cs-CZ" dirty="0" err="1" smtClean="0"/>
              <a:t>tools</a:t>
            </a:r>
            <a:r>
              <a:rPr lang="cs-CZ" dirty="0" smtClean="0"/>
              <a:t>. </a:t>
            </a:r>
            <a:r>
              <a:rPr lang="cs-CZ" dirty="0" err="1" smtClean="0"/>
              <a:t>Systematic</a:t>
            </a:r>
            <a:r>
              <a:rPr lang="cs-CZ" dirty="0" smtClean="0"/>
              <a:t> Entomology </a:t>
            </a:r>
            <a:r>
              <a:rPr lang="cs-CZ" dirty="0" err="1" smtClean="0"/>
              <a:t>Laboratory</a:t>
            </a:r>
            <a:r>
              <a:rPr lang="cs-CZ" dirty="0" smtClean="0"/>
              <a:t>, USDA, Washington, 66 pp. </a:t>
            </a:r>
            <a:r>
              <a:rPr lang="cs-CZ" dirty="0">
                <a:hlinkClick r:id="rId4"/>
              </a:rPr>
              <a:t>http://www.ars.usda.gov/SP2UserFiles/ad_hoc/12754100CollectingandPreservingInsectsandMites/collpres.pdf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Skuhravý V. (</a:t>
            </a:r>
            <a:r>
              <a:rPr lang="cs-CZ" dirty="0" err="1" smtClean="0"/>
              <a:t>ed</a:t>
            </a:r>
            <a:r>
              <a:rPr lang="cs-CZ" dirty="0" smtClean="0"/>
              <a:t>.) 1968: Metody chovu hmyzu. Academia, Praha, 285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Winkler J.R. 1974: Sbíráme hmyz a zakládáme entomologickou sbírku. Státní zemědělské nakladatelství, Praha, 211 pp.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0066" y="1072295"/>
            <a:ext cx="1745137" cy="2795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Rušivé vlivy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1174656"/>
            <a:ext cx="8229600" cy="621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o</a:t>
            </a:r>
            <a:r>
              <a:rPr lang="cs-CZ" sz="2400" b="1" dirty="0" smtClean="0"/>
              <a:t>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nezávisle na metodě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dirty="0" smtClean="0"/>
              <a:t>	</a:t>
            </a:r>
            <a:r>
              <a:rPr lang="cs-CZ" sz="2400" dirty="0" smtClean="0"/>
              <a:t>- meteorologické faktory </a:t>
            </a:r>
            <a:br>
              <a:rPr lang="cs-CZ" sz="2400" dirty="0" smtClean="0"/>
            </a:br>
            <a:r>
              <a:rPr lang="cs-CZ" sz="2400" dirty="0" smtClean="0"/>
              <a:t>	- sezónní vlivy </a:t>
            </a:r>
            <a:br>
              <a:rPr lang="cs-CZ" sz="2400" dirty="0" smtClean="0"/>
            </a:br>
            <a:r>
              <a:rPr lang="cs-CZ" sz="2400" dirty="0" smtClean="0"/>
              <a:t>	- denní doba</a:t>
            </a:r>
          </a:p>
          <a:p>
            <a:pPr>
              <a:buNone/>
            </a:pPr>
            <a:r>
              <a:rPr lang="cs-CZ" sz="2400" dirty="0" smtClean="0"/>
              <a:t>		- osoba sběratele (styl sběru, zkušenost, cílené či bezděčné preferování některých taxonů)</a:t>
            </a:r>
          </a:p>
          <a:p>
            <a:r>
              <a:rPr lang="cs-CZ" sz="2400" b="1" dirty="0" smtClean="0"/>
              <a:t>ovlivnění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v závislosti na metodě 	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	</a:t>
            </a:r>
            <a:r>
              <a:rPr lang="cs-CZ" sz="2400" dirty="0" smtClean="0"/>
              <a:t>- všeobecné (vliv na všechny jedince, ovlivněna abundance, vzájemný poměr početností jednotlivých druhů však zůstává zachován) </a:t>
            </a:r>
            <a:br>
              <a:rPr lang="cs-CZ" sz="2400" dirty="0" smtClean="0"/>
            </a:br>
            <a:r>
              <a:rPr lang="cs-CZ" sz="2400" dirty="0" smtClean="0"/>
              <a:t>	- specifické (některé druhy jsou chytány selektivně – velikost, aktivita taxonů, ovlivněna dominance – poměr jedinců druhů ve společenstvu)</a:t>
            </a:r>
            <a:br>
              <a:rPr lang="cs-CZ" sz="24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Individuální sběr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searching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5544616" cy="3024336"/>
          </a:xfrm>
        </p:spPr>
        <p:txBody>
          <a:bodyPr>
            <a:noAutofit/>
          </a:bodyPr>
          <a:lstStyle/>
          <a:p>
            <a:r>
              <a:rPr lang="cs-CZ" sz="2250" dirty="0" smtClean="0"/>
              <a:t>odchyt lezoucích/létajících jedinců hmyzu</a:t>
            </a:r>
          </a:p>
          <a:p>
            <a:r>
              <a:rPr lang="cs-CZ" sz="2250" dirty="0" smtClean="0"/>
              <a:t>vyhledávání hmyzu na rostlinách (včetně např. min a hálek) či v úkrytech (pod kameny, kůrou stromů, v trsech trávy apod.)</a:t>
            </a:r>
          </a:p>
          <a:p>
            <a:r>
              <a:rPr lang="cs-CZ" sz="2250" dirty="0" smtClean="0"/>
              <a:t>zaměření na specifické </a:t>
            </a:r>
            <a:r>
              <a:rPr lang="cs-CZ" sz="2250" dirty="0" err="1" smtClean="0"/>
              <a:t>mikrohabitaty</a:t>
            </a:r>
            <a:r>
              <a:rPr lang="cs-CZ" sz="2250" dirty="0" smtClean="0"/>
              <a:t> (např. dutiny stromů, padlé kmeny, mršiny, exkrementy, hnízda savců, ptáků a sociálního hmyzu)</a:t>
            </a:r>
          </a:p>
        </p:txBody>
      </p:sp>
      <p:pic>
        <p:nvPicPr>
          <p:cNvPr id="5122" name="Picture 2" descr="http://www.inbio.ac.cr/papers/manual_coleoptera/figs/tro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96752"/>
            <a:ext cx="3275856" cy="267166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1" y="4365104"/>
            <a:ext cx="8892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  registrace akustických projevů (rovnokřídlí, cikády)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v kombinaci s různými pomůckami často efektivní kvalitativní metoda k </a:t>
            </a:r>
            <a:r>
              <a:rPr lang="cs-CZ" sz="2250" dirty="0" smtClean="0"/>
              <a:t>nalezení</a:t>
            </a:r>
            <a:r>
              <a:rPr lang="cs-CZ" sz="2400" dirty="0" smtClean="0"/>
              <a:t> hojných i vzácných druhů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standardizace sběracího úsilí možná na časový úsek („</a:t>
            </a:r>
            <a:r>
              <a:rPr lang="cs-CZ" sz="2400" dirty="0" err="1" smtClean="0"/>
              <a:t>osobominuty</a:t>
            </a:r>
            <a:r>
              <a:rPr lang="cs-CZ" sz="2400" dirty="0" smtClean="0"/>
              <a:t>/ </a:t>
            </a:r>
            <a:r>
              <a:rPr lang="cs-CZ" sz="2400" dirty="0" err="1" smtClean="0"/>
              <a:t>osobohodiny</a:t>
            </a:r>
            <a:r>
              <a:rPr lang="cs-CZ" sz="2400" dirty="0" smtClean="0"/>
              <a:t>“) + plochu/</a:t>
            </a:r>
            <a:r>
              <a:rPr lang="cs-CZ" sz="2400" dirty="0" err="1" smtClean="0"/>
              <a:t>transekt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zásadní vliv má terénní zkušenost sběratele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Pomůcky k individuálnímu sběru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/>
              <a:t>m</a:t>
            </a:r>
            <a:r>
              <a:rPr lang="cs-CZ" sz="2800" dirty="0" smtClean="0"/>
              <a:t>ěkká pinzeta (</a:t>
            </a:r>
            <a:r>
              <a:rPr lang="cs-CZ" sz="2800" i="1" dirty="0" err="1" smtClean="0"/>
              <a:t>forceps</a:t>
            </a:r>
            <a:r>
              <a:rPr lang="cs-CZ" sz="2800" dirty="0" smtClean="0"/>
              <a:t>), </a:t>
            </a:r>
            <a:r>
              <a:rPr lang="cs-CZ" sz="2800" dirty="0" err="1" smtClean="0"/>
              <a:t>šteteček</a:t>
            </a:r>
            <a:endParaRPr lang="cs-CZ" sz="2800" dirty="0" smtClean="0"/>
          </a:p>
          <a:p>
            <a:r>
              <a:rPr lang="cs-CZ" sz="2800" dirty="0" smtClean="0"/>
              <a:t>exhaustor (</a:t>
            </a:r>
            <a:r>
              <a:rPr lang="cs-CZ" sz="2800" i="1" dirty="0" err="1" smtClean="0"/>
              <a:t>aspirator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pooter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epruvety/smrtičky</a:t>
            </a:r>
          </a:p>
          <a:p>
            <a:r>
              <a:rPr lang="cs-CZ" sz="2800" dirty="0"/>
              <a:t>p</a:t>
            </a:r>
            <a:r>
              <a:rPr lang="cs-CZ" sz="2800" dirty="0" smtClean="0"/>
              <a:t>říp. dláto, zahradní lopatka apod.</a:t>
            </a:r>
            <a:endParaRPr lang="cs-CZ" sz="2800" dirty="0"/>
          </a:p>
        </p:txBody>
      </p:sp>
      <p:pic>
        <p:nvPicPr>
          <p:cNvPr id="4098" name="Picture 2" descr="Pinzeta nerezová - m&amp;ecaron;kká 0,2 mm - &amp;ccaron;íslo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1052736"/>
            <a:ext cx="3024336" cy="2144919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6757"/>
          <a:stretch>
            <a:fillRect/>
          </a:stretch>
        </p:blipFill>
        <p:spPr bwMode="auto">
          <a:xfrm>
            <a:off x="-1" y="3095512"/>
            <a:ext cx="5580113" cy="37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xhaus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84984"/>
            <a:ext cx="3779912" cy="29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80728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+mj-lt"/>
                <a:ea typeface="+mj-ea"/>
                <a:cs typeface="+mj-cs"/>
              </a:rPr>
              <a:t>Usmrcení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smtClean="0">
                <a:latin typeface="+mj-lt"/>
                <a:ea typeface="+mj-ea"/>
                <a:cs typeface="+mj-cs"/>
              </a:rPr>
              <a:t>hmyzu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109910"/>
            <a:ext cx="6408712" cy="519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většinou parami octanu ethylnatého (</a:t>
            </a:r>
            <a:r>
              <a:rPr lang="cs-CZ" sz="2100" dirty="0" err="1" smtClean="0">
                <a:ea typeface="+mj-ea"/>
                <a:cs typeface="+mj-cs"/>
              </a:rPr>
              <a:t>ethylester</a:t>
            </a:r>
            <a:r>
              <a:rPr lang="cs-CZ" sz="2100" dirty="0" smtClean="0">
                <a:ea typeface="+mj-ea"/>
                <a:cs typeface="+mj-cs"/>
              </a:rPr>
              <a:t> kyseliny octové) – netoxický pro člověka, udržuje hmyz vláčný, ale mění některé barvy a může poškodit skupiny s delikátními křídly a chloupky</a:t>
            </a:r>
            <a:endParaRPr lang="cs-CZ" sz="2100" dirty="0">
              <a:ea typeface="+mj-ea"/>
              <a:cs typeface="+mj-cs"/>
            </a:endParaRPr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chloroform (světelné pasti), kyanid draselný (!, zalitý do sádry, motýli), </a:t>
            </a:r>
            <a:r>
              <a:rPr lang="cs-CZ" sz="2100" dirty="0" smtClean="0"/>
              <a:t>injekce </a:t>
            </a:r>
            <a:r>
              <a:rPr lang="cs-CZ" sz="2100" dirty="0"/>
              <a:t>např. </a:t>
            </a:r>
            <a:r>
              <a:rPr lang="cs-CZ" sz="2100" dirty="0" smtClean="0"/>
              <a:t>čpavku (velcí motýli), jemný stisk hrudi v prstech (denní motýli), cigaretový kouř (drobní dvoukřídlí)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konzervace v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, formaldehydu apod.</a:t>
            </a:r>
          </a:p>
          <a:p>
            <a:pPr>
              <a:defRPr/>
            </a:pPr>
            <a:r>
              <a:rPr lang="cs-CZ" sz="2100" dirty="0"/>
              <a:t>nízká teplota (mraznička</a:t>
            </a:r>
            <a:r>
              <a:rPr lang="cs-CZ" sz="2100" dirty="0" smtClean="0"/>
              <a:t>), vroucí voda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materiál </a:t>
            </a:r>
            <a:r>
              <a:rPr lang="cs-CZ" sz="2100" dirty="0">
                <a:ea typeface="+mj-ea"/>
                <a:cs typeface="+mj-cs"/>
              </a:rPr>
              <a:t>pro molekulární </a:t>
            </a:r>
            <a:r>
              <a:rPr lang="cs-CZ" sz="2100" dirty="0" smtClean="0">
                <a:ea typeface="+mj-ea"/>
                <a:cs typeface="+mj-cs"/>
              </a:rPr>
              <a:t>analýzy – zmrazení, vhození za živa do silného čistého (nedenaturovaného)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 (96%), případně rychlé vysušení</a:t>
            </a:r>
            <a:r>
              <a:rPr lang="cs-CZ" sz="2100" dirty="0"/>
              <a:t/>
            </a:r>
            <a:br>
              <a:rPr lang="cs-CZ" sz="2100" dirty="0"/>
            </a:br>
            <a:r>
              <a:rPr lang="cs-CZ" sz="2100" dirty="0"/>
              <a:t/>
            </a:r>
            <a:br>
              <a:rPr lang="cs-CZ" sz="2100" dirty="0"/>
            </a:br>
            <a:endParaRPr lang="cs-CZ" sz="2100" dirty="0"/>
          </a:p>
        </p:txBody>
      </p:sp>
      <p:pic>
        <p:nvPicPr>
          <p:cNvPr id="39938" name="Picture 2" descr="Octan etylnat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319" y="3717032"/>
            <a:ext cx="1959681" cy="2612908"/>
          </a:xfrm>
          <a:prstGeom prst="rect">
            <a:avLst/>
          </a:prstGeom>
          <a:noFill/>
        </p:spPr>
      </p:pic>
      <p:pic>
        <p:nvPicPr>
          <p:cNvPr id="39940" name="Picture 4" descr="http://auto-moto-samolepky.afirma.cz/files/products/1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268198"/>
            <a:ext cx="2267744" cy="2142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Prosívání </a:t>
            </a:r>
            <a:r>
              <a:rPr lang="cs-CZ" dirty="0" smtClean="0"/>
              <a:t>(</a:t>
            </a:r>
            <a:r>
              <a:rPr lang="cs-CZ" i="1" dirty="0" err="1" smtClean="0"/>
              <a:t>sifting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5"/>
            <a:ext cx="8568952" cy="158417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</a:t>
            </a:r>
            <a:r>
              <a:rPr lang="cs-CZ" dirty="0" smtClean="0"/>
              <a:t> extrakci členovců z hrabanky, detritu, mechu, </a:t>
            </a:r>
            <a:r>
              <a:rPr lang="cs-CZ" dirty="0" err="1" smtClean="0"/>
              <a:t>trouchu</a:t>
            </a:r>
            <a:r>
              <a:rPr lang="cs-CZ" dirty="0" smtClean="0"/>
              <a:t> stromů, hub, hnoje apod.</a:t>
            </a:r>
          </a:p>
          <a:p>
            <a:r>
              <a:rPr lang="cs-CZ" dirty="0" smtClean="0"/>
              <a:t>vybírání na plachtě v terénu, efektivněji ale v laboratoři/na pokoji pomocí </a:t>
            </a:r>
            <a:r>
              <a:rPr lang="cs-CZ" dirty="0" err="1" smtClean="0"/>
              <a:t>xeroeklektorů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Mocsarski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5844" name="AutoShape 4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846" name="AutoShape 6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5850" name="Picture 10" descr="http://www.kabourek.cz/getimage.php?image=p_16011_prosiv_kul_pl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163269" cy="3024334"/>
          </a:xfrm>
          <a:prstGeom prst="rect">
            <a:avLst/>
          </a:prstGeom>
          <a:noFill/>
        </p:spPr>
      </p:pic>
      <p:pic>
        <p:nvPicPr>
          <p:cNvPr id="41986" name="Picture 2" descr="http://www.kabourek.cz/getimage.php?image=p_16501_xereklek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2391" y="4116550"/>
            <a:ext cx="4844810" cy="26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1692</Words>
  <Application>Microsoft Office PowerPoint</Application>
  <PresentationFormat>Předvádění na obrazovce (4:3)</PresentationFormat>
  <Paragraphs>177</Paragraphs>
  <Slides>43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5" baseType="lpstr">
      <vt:lpstr>Motiv sady Office</vt:lpstr>
      <vt:lpstr>Acrobat Document</vt:lpstr>
      <vt:lpstr>Úvod do terénní zoologie bezobratlých </vt:lpstr>
      <vt:lpstr>Snímek 2</vt:lpstr>
      <vt:lpstr>Dřív než začnete: co potřebujete zjistit? aneb výběr metod, lokalit a termínů</vt:lpstr>
      <vt:lpstr>Metody sběru</vt:lpstr>
      <vt:lpstr>Rušivé vlivy</vt:lpstr>
      <vt:lpstr>Individuální sběr (searching)</vt:lpstr>
      <vt:lpstr>Pomůcky k individuálnímu sběru</vt:lpstr>
      <vt:lpstr>Usmrcení hmyzu</vt:lpstr>
      <vt:lpstr>Prosívání (sifting)</vt:lpstr>
      <vt:lpstr>Odchyt do lehké entomologické sítě (netting)</vt:lpstr>
      <vt:lpstr>Odhady velikosti populace a disperze</vt:lpstr>
      <vt:lpstr>Smýkání (sweeping)</vt:lpstr>
      <vt:lpstr>Snímek 13</vt:lpstr>
      <vt:lpstr>Vlajkování (tick dragging)</vt:lpstr>
      <vt:lpstr>Vysávání (suction sampling)</vt:lpstr>
      <vt:lpstr>Emergenční pasti</vt:lpstr>
      <vt:lpstr>Sklepávání (beating)</vt:lpstr>
      <vt:lpstr>Fumigace (canopy fogging, pyrethrum knock-down)</vt:lpstr>
      <vt:lpstr>Nárazové pasti (flight interception traps, window traps)</vt:lpstr>
      <vt:lpstr>Malaiseho past (Malaise trap)</vt:lpstr>
      <vt:lpstr>Autosítě (car traps)</vt:lpstr>
      <vt:lpstr>Snímek 22</vt:lpstr>
      <vt:lpstr>Barevné (Moerickovy) misky (pan traps)</vt:lpstr>
      <vt:lpstr>Lepové desky (sticky traps)</vt:lpstr>
      <vt:lpstr>Světelné pasti (light traps, light sheets)</vt:lpstr>
      <vt:lpstr>Manitoba trap</vt:lpstr>
      <vt:lpstr>Pasti s návnadou (baited traps)</vt:lpstr>
      <vt:lpstr>Pasti s návnadou (baited traps)</vt:lpstr>
      <vt:lpstr>Pasti s návnadou (baited traps)</vt:lpstr>
      <vt:lpstr>Preparace „na sucho“ na špendlíky</vt:lpstr>
      <vt:lpstr>Snímek 31</vt:lpstr>
      <vt:lpstr>Snímek 32</vt:lpstr>
      <vt:lpstr>Napínání končetin a křídel</vt:lpstr>
      <vt:lpstr>Nárazová („okenní“) past</vt:lpstr>
      <vt:lpstr>Nalepením na štítek</vt:lpstr>
      <vt:lpstr>Snímek 36</vt:lpstr>
      <vt:lpstr>Snímek 37</vt:lpstr>
      <vt:lpstr>Snímek 38</vt:lpstr>
      <vt:lpstr>Snímek 39</vt:lpstr>
      <vt:lpstr>Kapalinové preparáty</vt:lpstr>
      <vt:lpstr>Mikroskopické preparáty</vt:lpstr>
      <vt:lpstr>Snímek 42</vt:lpstr>
      <vt:lpstr>Snímek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terénní zoologie bezobratlých</dc:title>
  <dc:creator>Malenovsky</dc:creator>
  <cp:lastModifiedBy>uživatel</cp:lastModifiedBy>
  <cp:revision>54</cp:revision>
  <dcterms:created xsi:type="dcterms:W3CDTF">2015-04-14T16:25:17Z</dcterms:created>
  <dcterms:modified xsi:type="dcterms:W3CDTF">2016-04-18T07:51:28Z</dcterms:modified>
</cp:coreProperties>
</file>