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83" r:id="rId5"/>
    <p:sldId id="284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72" r:id="rId19"/>
    <p:sldId id="277" r:id="rId20"/>
    <p:sldId id="276" r:id="rId21"/>
    <p:sldId id="273" r:id="rId22"/>
    <p:sldId id="274" r:id="rId23"/>
    <p:sldId id="278" r:id="rId24"/>
    <p:sldId id="275" r:id="rId25"/>
    <p:sldId id="280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Sluneční záření a teplota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Intenzita, vlnová délka, trvání (fotoperioda)</a:t>
            </a:r>
          </a:p>
          <a:p>
            <a:r>
              <a:rPr lang="cs-CZ" sz="2400" dirty="0" smtClean="0"/>
              <a:t>Rozdělení záření: UV (300-390 </a:t>
            </a:r>
            <a:r>
              <a:rPr lang="cs-CZ" sz="2400" dirty="0" err="1" smtClean="0"/>
              <a:t>nm</a:t>
            </a:r>
            <a:r>
              <a:rPr lang="cs-CZ" sz="2400" dirty="0" smtClean="0"/>
              <a:t>), viditelné (390-770 </a:t>
            </a:r>
            <a:r>
              <a:rPr lang="cs-CZ" sz="2400" dirty="0" err="1" smtClean="0"/>
              <a:t>nm</a:t>
            </a:r>
            <a:r>
              <a:rPr lang="cs-CZ" sz="2400" dirty="0" smtClean="0"/>
              <a:t>), infračervené (770-3000 </a:t>
            </a:r>
            <a:r>
              <a:rPr lang="cs-CZ" sz="2400" dirty="0" err="1" smtClean="0"/>
              <a:t>nm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Fotosynteticky aktivní radiace (</a:t>
            </a:r>
            <a:r>
              <a:rPr lang="cs-CZ" sz="2400" dirty="0" err="1" smtClean="0"/>
              <a:t>PhAR</a:t>
            </a:r>
            <a:r>
              <a:rPr lang="cs-CZ" sz="2400" dirty="0" smtClean="0"/>
              <a:t>):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380-720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nm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Absorbce</a:t>
            </a:r>
            <a:r>
              <a:rPr lang="cs-CZ" altLang="cs-CZ" sz="2400" dirty="0"/>
              <a:t> – složky spektra (v čistých vodách se nejhlouběji dostane fialová a modrozelená složka)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Průhlednost </a:t>
            </a:r>
            <a:r>
              <a:rPr lang="cs-CZ" altLang="cs-CZ" sz="2400" dirty="0" smtClean="0"/>
              <a:t>vody: závisí na množství rozpuštění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a </a:t>
            </a:r>
            <a:r>
              <a:rPr lang="cs-CZ" altLang="cs-CZ" sz="2400" dirty="0" err="1" smtClean="0"/>
              <a:t>anorg</a:t>
            </a:r>
            <a:r>
              <a:rPr lang="cs-CZ" altLang="cs-CZ" sz="2400" dirty="0" smtClean="0"/>
              <a:t>. látek </a:t>
            </a:r>
            <a:r>
              <a:rPr lang="cs-CZ" altLang="cs-CZ" sz="2400" dirty="0"/>
              <a:t>– měříme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deskou v cm</a:t>
            </a:r>
          </a:p>
          <a:p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optingservis.cz/labor_tech/images/94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1540303" cy="25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Vodní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chemeClr val="accent1"/>
                </a:solidFill>
              </a:rPr>
              <a:t>Seston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</a:t>
            </a:r>
            <a:r>
              <a:rPr lang="cs-CZ" altLang="cs-CZ" sz="2400" dirty="0" smtClean="0"/>
              <a:t>všechny </a:t>
            </a:r>
            <a:r>
              <a:rPr lang="cs-CZ" altLang="cs-CZ" sz="2400" dirty="0"/>
              <a:t>částice, které se ve vodě vyskytují (</a:t>
            </a:r>
            <a:r>
              <a:rPr lang="cs-CZ" altLang="cs-CZ" sz="2400" dirty="0" err="1"/>
              <a:t>abioseston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bioseston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Struktura vodního ekosystému</a:t>
            </a:r>
          </a:p>
          <a:p>
            <a:r>
              <a:rPr lang="cs-CZ" altLang="cs-CZ" sz="2400" dirty="0"/>
              <a:t>producenti – fytoplankton</a:t>
            </a:r>
          </a:p>
          <a:p>
            <a:r>
              <a:rPr lang="cs-CZ" altLang="cs-CZ" sz="2400" dirty="0"/>
              <a:t>konzumenti – zooplankton</a:t>
            </a:r>
          </a:p>
          <a:p>
            <a:r>
              <a:rPr lang="cs-CZ" altLang="cs-CZ" sz="2400" dirty="0"/>
              <a:t>sekundární konzumenti – ryby</a:t>
            </a:r>
          </a:p>
          <a:p>
            <a:r>
              <a:rPr lang="cs-CZ" altLang="cs-CZ" sz="2400" dirty="0" err="1"/>
              <a:t>destruenti</a:t>
            </a:r>
            <a:r>
              <a:rPr lang="cs-CZ" altLang="cs-CZ" sz="2400" dirty="0"/>
              <a:t> – bakterie, houby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ozdělení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Podle </a:t>
            </a:r>
            <a:r>
              <a:rPr lang="cs-CZ" altLang="cs-CZ" sz="2400" dirty="0"/>
              <a:t>organismů (</a:t>
            </a:r>
            <a:r>
              <a:rPr lang="cs-CZ" altLang="cs-CZ" sz="2400" dirty="0" err="1"/>
              <a:t>bakterioplankton</a:t>
            </a:r>
            <a:r>
              <a:rPr lang="cs-CZ" altLang="cs-CZ" sz="2400" dirty="0"/>
              <a:t>, fytoplankton, zooplankton)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Podle velikosti: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Pikoplankton</a:t>
            </a:r>
            <a:r>
              <a:rPr lang="cs-CZ" altLang="cs-CZ" sz="2400" b="1" dirty="0"/>
              <a:t> do 2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Ultraplankton</a:t>
            </a:r>
            <a:r>
              <a:rPr lang="cs-CZ" altLang="cs-CZ" sz="2400" dirty="0"/>
              <a:t> 2-10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Nannoplankton</a:t>
            </a:r>
            <a:r>
              <a:rPr lang="cs-CZ" altLang="cs-CZ" sz="2400" dirty="0"/>
              <a:t> 10-50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Mikroplankton 50-500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Makroplankton</a:t>
            </a:r>
            <a:r>
              <a:rPr lang="cs-CZ" altLang="cs-CZ" sz="2400" b="1" dirty="0"/>
              <a:t> nad 500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Přizpůsobení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Nízký </a:t>
            </a:r>
            <a:r>
              <a:rPr lang="cs-CZ" altLang="cs-CZ" sz="2400" dirty="0"/>
              <a:t>stupeň strukturální organizace</a:t>
            </a:r>
          </a:p>
          <a:p>
            <a:r>
              <a:rPr lang="cs-CZ" altLang="cs-CZ" sz="2400" dirty="0"/>
              <a:t>Velká morfologická a fyziologická plasticita</a:t>
            </a:r>
          </a:p>
          <a:p>
            <a:r>
              <a:rPr lang="cs-CZ" altLang="cs-CZ" sz="2400" dirty="0"/>
              <a:t>Velikost, tvar, sliz, výběžky </a:t>
            </a:r>
          </a:p>
          <a:p>
            <a:r>
              <a:rPr lang="cs-CZ" altLang="cs-CZ" sz="2400" dirty="0"/>
              <a:t>Sezónní polymorfizmus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 smtClean="0"/>
              <a:t>R (</a:t>
            </a:r>
            <a:r>
              <a:rPr lang="cs-CZ" altLang="cs-CZ" sz="2400" dirty="0" err="1" smtClean="0"/>
              <a:t>ruderals</a:t>
            </a:r>
            <a:r>
              <a:rPr lang="cs-CZ" altLang="cs-CZ" sz="2400" dirty="0" smtClean="0"/>
              <a:t>) - stratégové </a:t>
            </a:r>
            <a:r>
              <a:rPr lang="cs-CZ" altLang="cs-CZ" sz="2400" dirty="0"/>
              <a:t>- velké přírůstky</a:t>
            </a:r>
            <a:r>
              <a:rPr lang="cs-CZ" altLang="cs-CZ" sz="2400" dirty="0" smtClean="0"/>
              <a:t>, velké buňky, využívají krátké dávky světla, tolerují disturbance, </a:t>
            </a:r>
            <a:r>
              <a:rPr lang="cs-CZ" altLang="cs-CZ" sz="2400" dirty="0" smtClean="0"/>
              <a:t>vysoké </a:t>
            </a:r>
            <a:r>
              <a:rPr lang="cs-CZ" altLang="cs-CZ" sz="2400" dirty="0" smtClean="0"/>
              <a:t>nároky na </a:t>
            </a:r>
            <a:r>
              <a:rPr lang="cs-CZ" altLang="cs-CZ" sz="2400" dirty="0" smtClean="0"/>
              <a:t>živiny, ukládají zásobní látky </a:t>
            </a:r>
            <a:r>
              <a:rPr lang="cs-CZ" altLang="cs-CZ" sz="2400" dirty="0" smtClean="0"/>
              <a:t>(</a:t>
            </a:r>
            <a:r>
              <a:rPr lang="cs-CZ" altLang="cs-CZ" sz="2400" i="1" dirty="0" err="1" smtClean="0"/>
              <a:t>Fragilaria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Aulacoseira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C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colonists</a:t>
            </a:r>
            <a:r>
              <a:rPr lang="cs-CZ" altLang="cs-CZ" sz="2400" dirty="0" smtClean="0"/>
              <a:t>): drobné řasy s rychlými přírůstky, reagují velmi rychle na výhodné podmínky  (</a:t>
            </a:r>
            <a:r>
              <a:rPr lang="cs-CZ" altLang="cs-CZ" sz="2400" i="1" dirty="0" err="1" smtClean="0"/>
              <a:t>Synechococcus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smtClean="0"/>
              <a:t>S (</a:t>
            </a:r>
            <a:r>
              <a:rPr lang="cs-CZ" altLang="cs-CZ" sz="2400" dirty="0" err="1" smtClean="0"/>
              <a:t>specialists</a:t>
            </a:r>
            <a:r>
              <a:rPr lang="cs-CZ" altLang="cs-CZ" sz="2400" dirty="0" smtClean="0"/>
              <a:t>) </a:t>
            </a:r>
            <a:r>
              <a:rPr lang="cs-CZ" altLang="cs-CZ" sz="2400" dirty="0"/>
              <a:t>- menší přírůstky, přežijí nevýhodné podmínky, skladují živiny, </a:t>
            </a:r>
            <a:r>
              <a:rPr lang="cs-CZ" altLang="cs-CZ" sz="2400" dirty="0" smtClean="0"/>
              <a:t>stres tolerující druhy, migrují za živinami ke dnu a za světlem ke hladině (</a:t>
            </a:r>
            <a:r>
              <a:rPr lang="cs-CZ" altLang="cs-CZ" sz="2400" i="1" dirty="0" err="1" smtClean="0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 smtClean="0"/>
              <a:t>Volvox</a:t>
            </a:r>
            <a:r>
              <a:rPr lang="cs-CZ" altLang="cs-CZ" sz="2400" i="1" dirty="0" smtClean="0"/>
              <a:t>, </a:t>
            </a:r>
            <a:r>
              <a:rPr lang="cs-CZ" altLang="cs-CZ" sz="2400" dirty="0" smtClean="0"/>
              <a:t>Sinice)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Růst populace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Probíhá dělením buněk, přírůstek </a:t>
            </a:r>
            <a:r>
              <a:rPr lang="cs-CZ" altLang="cs-CZ" sz="2400" dirty="0"/>
              <a:t>biomasy v čase</a:t>
            </a:r>
          </a:p>
          <a:p>
            <a:r>
              <a:rPr lang="cs-CZ" altLang="cs-CZ" sz="2400" dirty="0"/>
              <a:t>Čistá rychlost růstu – rozdíl hrubého přírůstku a ztrát</a:t>
            </a:r>
          </a:p>
          <a:p>
            <a:r>
              <a:rPr lang="cs-CZ" altLang="cs-CZ" sz="2400" dirty="0"/>
              <a:t>Generační doba – </a:t>
            </a:r>
            <a:r>
              <a:rPr lang="cs-CZ" altLang="cs-CZ" sz="2400" dirty="0" smtClean="0"/>
              <a:t>doba, za kterou se populace zdvojnásobí</a:t>
            </a:r>
            <a:endParaRPr lang="cs-CZ" altLang="cs-CZ" sz="2400" dirty="0"/>
          </a:p>
          <a:p>
            <a:r>
              <a:rPr lang="cs-CZ" altLang="cs-CZ" sz="2400" dirty="0" smtClean="0"/>
              <a:t>V uzavřené nádobě probíhá v několika fázích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5734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53707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80112" y="3582194"/>
            <a:ext cx="2881313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– </a:t>
            </a:r>
            <a:r>
              <a:rPr lang="cs-CZ" altLang="cs-CZ" dirty="0" err="1">
                <a:latin typeface="Calibri" panose="020F0502020204030204" pitchFamily="34" charset="0"/>
              </a:rPr>
              <a:t>lag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fáze (aklimatizace)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2 – </a:t>
            </a:r>
            <a:r>
              <a:rPr lang="cs-CZ" altLang="cs-CZ" dirty="0" smtClean="0">
                <a:latin typeface="Calibri" panose="020F0502020204030204" pitchFamily="34" charset="0"/>
              </a:rPr>
              <a:t>exponenciální </a:t>
            </a:r>
            <a:r>
              <a:rPr lang="cs-CZ" altLang="cs-CZ" dirty="0">
                <a:latin typeface="Calibri" panose="020F0502020204030204" pitchFamily="34" charset="0"/>
              </a:rPr>
              <a:t>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3 </a:t>
            </a:r>
            <a:r>
              <a:rPr lang="cs-CZ" altLang="cs-CZ" dirty="0" smtClean="0">
                <a:latin typeface="Calibri" panose="020F0502020204030204" pitchFamily="34" charset="0"/>
              </a:rPr>
              <a:t>– lineární fáze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4 – stacionární </a:t>
            </a:r>
            <a:r>
              <a:rPr lang="cs-CZ" altLang="cs-CZ" dirty="0" smtClean="0">
                <a:latin typeface="Calibri" panose="020F0502020204030204" pitchFamily="34" charset="0"/>
              </a:rPr>
              <a:t>fáze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smtClean="0">
                <a:latin typeface="Calibri" panose="020F0502020204030204" pitchFamily="34" charset="0"/>
              </a:rPr>
              <a:t>5 </a:t>
            </a:r>
            <a:r>
              <a:rPr lang="cs-CZ" altLang="cs-CZ" dirty="0">
                <a:latin typeface="Calibri" panose="020F0502020204030204" pitchFamily="34" charset="0"/>
              </a:rPr>
              <a:t>– odumírání</a:t>
            </a:r>
          </a:p>
          <a:p>
            <a:pPr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64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Živiny, světlo a teplota v průběhu roku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Jaro </a:t>
            </a:r>
            <a:r>
              <a:rPr lang="cs-CZ" altLang="cs-CZ" sz="2400" dirty="0"/>
              <a:t>– roztává led, hladina se ohřívá – jarní cirkulace – uvolnění živin ze dna, teplota vody nízká, osvětlení nízké, živin dostatek</a:t>
            </a:r>
          </a:p>
          <a:p>
            <a:r>
              <a:rPr lang="cs-CZ" altLang="cs-CZ" sz="2400" dirty="0"/>
              <a:t>Léto – teplota u hladiny vyšší, u dna nižší, dostatek světla, živiny konzumovány planktonem</a:t>
            </a:r>
          </a:p>
          <a:p>
            <a:r>
              <a:rPr lang="cs-CZ" altLang="cs-CZ" sz="2400" dirty="0"/>
              <a:t>Podzim – snižování tepla a světla, podzimní cirkulace</a:t>
            </a:r>
          </a:p>
          <a:p>
            <a:r>
              <a:rPr lang="cs-CZ" altLang="cs-CZ" sz="2400" dirty="0"/>
              <a:t>Zima – u hladiny led, u dna </a:t>
            </a:r>
            <a:r>
              <a:rPr lang="cs-CZ" altLang="cs-CZ" sz="2400" dirty="0" err="1" smtClean="0"/>
              <a:t>4°C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světlo závisí na tloušťce ledu a sněhu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Sezónní dynamika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Jaro –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Chrysophyta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Léto – </a:t>
            </a:r>
            <a:r>
              <a:rPr lang="cs-CZ" altLang="cs-CZ" sz="2400" dirty="0" err="1"/>
              <a:t>Cyanophyta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r>
              <a:rPr lang="cs-CZ" altLang="cs-CZ" sz="2400" dirty="0"/>
              <a:t>Podzim –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Zima – </a:t>
            </a:r>
            <a:r>
              <a:rPr lang="cs-CZ" altLang="cs-CZ" sz="2400" dirty="0" err="1"/>
              <a:t>Bacillariophyceae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Zonace fytoplanktonu – </a:t>
            </a:r>
            <a:r>
              <a:rPr lang="cs-CZ" altLang="cs-CZ" sz="2400" dirty="0" err="1"/>
              <a:t>eufotická</a:t>
            </a:r>
            <a:r>
              <a:rPr lang="cs-CZ" altLang="cs-CZ" sz="2400" dirty="0"/>
              <a:t> zóna</a:t>
            </a:r>
          </a:p>
          <a:p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Eufytoplankton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Sinice: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Microcystis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Aphanizomenon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Planktothrix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Anabaena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96600"/>
                </a:solidFill>
                <a:latin typeface="Calibri" panose="020F0502020204030204" pitchFamily="34" charset="0"/>
              </a:rPr>
              <a:t>Rozsivky: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Stephanodiscus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Cyclotella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Asterionella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Krásnoočka: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Euglena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Phacus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Trachelomonas</a:t>
            </a:r>
            <a:r>
              <a:rPr lang="cs-CZ" altLang="cs-CZ" sz="2000" i="1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Obrněnky: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Peridinium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Ceratium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Skrytěnky</a:t>
            </a:r>
            <a:r>
              <a:rPr lang="cs-CZ" altLang="cs-CZ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Cryptomonas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Rhodomonas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Zelené řasy: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Chlamydomonas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Volvox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008A3E"/>
                </a:solidFill>
                <a:latin typeface="Calibri" panose="020F0502020204030204" pitchFamily="34" charset="0"/>
              </a:rPr>
              <a:t>Spájivky</a:t>
            </a:r>
            <a:r>
              <a:rPr lang="cs-CZ" altLang="cs-CZ" sz="2000" i="1" dirty="0" smtClean="0">
                <a:solidFill>
                  <a:srgbClr val="008A3E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Staurastrum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Closterium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Témata ke zkoušce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Sinice a řasy vs. extrémní podmínky</a:t>
            </a:r>
          </a:p>
          <a:p>
            <a:r>
              <a:rPr lang="cs-CZ" sz="2400" dirty="0"/>
              <a:t>Symbiotické vztahy sinic a řas</a:t>
            </a:r>
          </a:p>
          <a:p>
            <a:r>
              <a:rPr lang="cs-CZ" sz="2400" dirty="0"/>
              <a:t>Koloběh látek vs. sinice a řasy</a:t>
            </a:r>
          </a:p>
          <a:p>
            <a:r>
              <a:rPr lang="cs-CZ" sz="2400" dirty="0"/>
              <a:t>Význam sinic a řas</a:t>
            </a:r>
          </a:p>
          <a:p>
            <a:r>
              <a:rPr lang="cs-CZ" sz="2400" dirty="0"/>
              <a:t>Sinice na přehradě - historie, možná řešení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2 terény s mikroskopováním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Ep</a:t>
            </a:r>
            <a:r>
              <a:rPr lang="cs-CZ" altLang="cs-CZ" sz="2400" dirty="0" err="1" smtClean="0"/>
              <a:t>ifyton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všechny mikroskopické organismy na </a:t>
            </a:r>
            <a:r>
              <a:rPr lang="cs-CZ" altLang="cs-CZ" sz="2400" dirty="0" smtClean="0"/>
              <a:t>substrátu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 smtClean="0"/>
              <a:t>Epiliton</a:t>
            </a:r>
            <a:r>
              <a:rPr lang="cs-CZ" sz="2400" dirty="0" smtClean="0"/>
              <a:t> (kameny, skály, jeskyně, </a:t>
            </a:r>
            <a:r>
              <a:rPr lang="cs-CZ" sz="2400" dirty="0" err="1" smtClean="0"/>
              <a:t>biodeteriorace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Endoliton</a:t>
            </a:r>
            <a:r>
              <a:rPr lang="cs-CZ" sz="2400" dirty="0" smtClean="0"/>
              <a:t> (uvnitř kamenů)</a:t>
            </a:r>
          </a:p>
          <a:p>
            <a:r>
              <a:rPr lang="cs-CZ" sz="2400" dirty="0" smtClean="0"/>
              <a:t>Půdní řasy, půdní krusty</a:t>
            </a:r>
          </a:p>
          <a:p>
            <a:r>
              <a:rPr lang="cs-CZ" sz="2400" dirty="0" smtClean="0"/>
              <a:t>Vnitrozemská slaniska (euryhalinní druhy)</a:t>
            </a:r>
          </a:p>
          <a:p>
            <a:r>
              <a:rPr lang="cs-CZ" sz="2400" dirty="0" smtClean="0"/>
              <a:t>Horké a minerální prameny</a:t>
            </a:r>
          </a:p>
          <a:p>
            <a:r>
              <a:rPr lang="cs-CZ" sz="2400" dirty="0" err="1" smtClean="0"/>
              <a:t>Kryoseston</a:t>
            </a:r>
            <a:endParaRPr lang="cs-CZ" sz="2400" dirty="0" smtClean="0"/>
          </a:p>
          <a:p>
            <a:r>
              <a:rPr lang="cs-CZ" sz="2400" dirty="0" err="1" smtClean="0"/>
              <a:t>Kryokonity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(hlavně v tropech, kůra stromů: </a:t>
            </a:r>
            <a:r>
              <a:rPr lang="cs-CZ" altLang="cs-CZ" sz="2400" i="1" dirty="0" err="1" smtClean="0"/>
              <a:t>Trentepohlia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A</a:t>
            </a:r>
            <a:r>
              <a:rPr lang="cs-CZ" altLang="cs-CZ" sz="2400" i="1" dirty="0" err="1" smtClean="0"/>
              <a:t>patococcus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Epibryon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Endofyton</a:t>
            </a:r>
            <a:r>
              <a:rPr lang="cs-CZ" altLang="cs-CZ" sz="2400" dirty="0" smtClean="0"/>
              <a:t>- uvnitř rostlin (Cykas- sinice)</a:t>
            </a:r>
          </a:p>
          <a:p>
            <a:r>
              <a:rPr lang="cs-CZ" altLang="cs-CZ" sz="2400" dirty="0" smtClean="0"/>
              <a:t>Epizoon, </a:t>
            </a:r>
            <a:r>
              <a:rPr lang="cs-CZ" altLang="cs-CZ" sz="2400" dirty="0" err="1" smtClean="0"/>
              <a:t>endozoon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Eugleny</a:t>
            </a:r>
            <a:r>
              <a:rPr lang="cs-CZ" altLang="cs-CZ" sz="2400" dirty="0" smtClean="0"/>
              <a:t> ve střevech vodních bezobratlých)</a:t>
            </a:r>
          </a:p>
          <a:p>
            <a:r>
              <a:rPr lang="cs-CZ" altLang="cs-CZ" sz="2400" dirty="0" smtClean="0"/>
              <a:t>Symbióza (</a:t>
            </a:r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fykobiont</a:t>
            </a:r>
            <a:r>
              <a:rPr lang="cs-CZ" altLang="cs-CZ" sz="2400" dirty="0" smtClean="0"/>
              <a:t> </a:t>
            </a:r>
            <a:r>
              <a:rPr lang="cs-CZ" altLang="cs-CZ" sz="2400" smtClean="0"/>
              <a:t>v lišejnících)</a:t>
            </a:r>
            <a:endParaRPr lang="cs-CZ" altLang="cs-CZ" sz="2400" dirty="0" smtClean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2351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Sinice a </a:t>
            </a:r>
            <a: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F</a:t>
            </a:r>
            <a:r>
              <a:rPr lang="cs-CZ" sz="2400" dirty="0" err="1" smtClean="0"/>
              <a:t>otoatotrofní</a:t>
            </a:r>
            <a:r>
              <a:rPr lang="cs-CZ" sz="2400" dirty="0" smtClean="0"/>
              <a:t> </a:t>
            </a:r>
            <a:r>
              <a:rPr lang="cs-CZ" sz="2400" dirty="0"/>
              <a:t>organismy (závislé na slunečním záření, chromatická adaptace)</a:t>
            </a:r>
          </a:p>
          <a:p>
            <a:r>
              <a:rPr lang="cs-CZ" sz="2400" dirty="0"/>
              <a:t>Primární producenti</a:t>
            </a:r>
          </a:p>
          <a:p>
            <a:r>
              <a:rPr lang="cs-CZ" sz="2400" dirty="0"/>
              <a:t>Primární produkce – produkce organické hmoty fotosyntézou</a:t>
            </a:r>
          </a:p>
          <a:p>
            <a:r>
              <a:rPr lang="cs-CZ" sz="2400" dirty="0"/>
              <a:t>PP ovlivňuje světlo, teplota, dostupnost živin, proudění, biotické vztahy</a:t>
            </a:r>
          </a:p>
          <a:p>
            <a:r>
              <a:rPr lang="cs-CZ" sz="2400" dirty="0" smtClean="0"/>
              <a:t>Produkce - </a:t>
            </a:r>
            <a:r>
              <a:rPr lang="cs-CZ" sz="2400" dirty="0"/>
              <a:t>přírůstek organické hmoty za jednotu času</a:t>
            </a:r>
          </a:p>
          <a:p>
            <a:r>
              <a:rPr lang="cs-CZ" sz="2400" dirty="0"/>
              <a:t>Hrubá primární produkce minus ztráty respirací</a:t>
            </a:r>
            <a:r>
              <a:rPr lang="en-US" sz="2400" dirty="0"/>
              <a:t>=</a:t>
            </a:r>
            <a:r>
              <a:rPr lang="cs-CZ" sz="2400" dirty="0"/>
              <a:t> čistá primární produkce (většinou 50-70% hrubé PP)</a:t>
            </a:r>
          </a:p>
          <a:p>
            <a:r>
              <a:rPr lang="cs-CZ" sz="2400" dirty="0"/>
              <a:t>Dá se měřit jako spotřeba </a:t>
            </a:r>
            <a:r>
              <a:rPr lang="cs-CZ" sz="2400" dirty="0" err="1"/>
              <a:t>CO2</a:t>
            </a:r>
            <a:r>
              <a:rPr lang="cs-CZ" sz="2400" dirty="0"/>
              <a:t>, přírůstek stélky, produkce kyslíku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088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79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95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11243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24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0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9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Sinice a 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Heterotrofie</a:t>
            </a:r>
          </a:p>
          <a:p>
            <a:r>
              <a:rPr lang="cs-CZ" sz="2400" dirty="0" err="1"/>
              <a:t>Mixotrofie</a:t>
            </a:r>
            <a:r>
              <a:rPr lang="cs-CZ" sz="2400" dirty="0"/>
              <a:t> (nutriční oportunismus, </a:t>
            </a:r>
            <a:r>
              <a:rPr lang="cs-CZ" sz="2400" dirty="0" err="1"/>
              <a:t>kleptoplastidy</a:t>
            </a:r>
            <a:r>
              <a:rPr lang="cs-CZ" sz="2400" dirty="0"/>
              <a:t>)</a:t>
            </a:r>
          </a:p>
          <a:p>
            <a:r>
              <a:rPr lang="cs-CZ" sz="2400" dirty="0"/>
              <a:t>Auxotrofie</a:t>
            </a:r>
          </a:p>
          <a:p>
            <a:r>
              <a:rPr lang="cs-CZ" sz="2400" dirty="0" err="1"/>
              <a:t>Mikrofyta</a:t>
            </a:r>
            <a:r>
              <a:rPr lang="cs-CZ" sz="2400" dirty="0"/>
              <a:t>/</a:t>
            </a:r>
            <a:r>
              <a:rPr lang="cs-CZ" sz="2400" dirty="0" err="1"/>
              <a:t>Makrofyta</a:t>
            </a:r>
            <a:endParaRPr lang="cs-CZ" sz="2400" dirty="0"/>
          </a:p>
          <a:p>
            <a:r>
              <a:rPr lang="cs-CZ" sz="2400" dirty="0"/>
              <a:t>Hlavní </a:t>
            </a:r>
            <a:r>
              <a:rPr lang="cs-CZ" sz="2400" dirty="0" err="1"/>
              <a:t>akvatická</a:t>
            </a:r>
            <a:r>
              <a:rPr lang="cs-CZ" sz="2400" dirty="0"/>
              <a:t> skupina</a:t>
            </a:r>
          </a:p>
          <a:p>
            <a:r>
              <a:rPr lang="cs-CZ" sz="2400" dirty="0"/>
              <a:t>Prostředí různá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Adaptace proti predaci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Řasami se živí prvoci, vířníci, korýši i </a:t>
            </a:r>
            <a:r>
              <a:rPr lang="cs-CZ" sz="2400" dirty="0" smtClean="0"/>
              <a:t>ryby</a:t>
            </a:r>
            <a:endParaRPr lang="cs-CZ" sz="2400" dirty="0"/>
          </a:p>
          <a:p>
            <a:r>
              <a:rPr lang="cs-CZ" sz="2400" dirty="0"/>
              <a:t>Fytoplanktonem se živí hlavně perloočky- </a:t>
            </a:r>
            <a:r>
              <a:rPr lang="cs-CZ" sz="2400" dirty="0" err="1" smtClean="0"/>
              <a:t>filtrátoři</a:t>
            </a:r>
            <a:endParaRPr lang="cs-CZ" sz="2400" dirty="0"/>
          </a:p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Adaptace</a:t>
            </a:r>
            <a:r>
              <a:rPr lang="cs-CZ" sz="2400" dirty="0"/>
              <a:t>- rychlé dělení, tvorba </a:t>
            </a:r>
            <a:r>
              <a:rPr lang="cs-CZ" sz="2400" dirty="0" smtClean="0"/>
              <a:t>kolonií, </a:t>
            </a:r>
            <a:r>
              <a:rPr lang="cs-CZ" sz="2400" dirty="0"/>
              <a:t>ostny, výrůstky, mohutné slizové obaly. </a:t>
            </a:r>
            <a:endParaRPr lang="cs-CZ" sz="2400" dirty="0" smtClean="0"/>
          </a:p>
          <a:p>
            <a:r>
              <a:rPr lang="cs-CZ" sz="2400" dirty="0" smtClean="0"/>
              <a:t>Mohou </a:t>
            </a:r>
            <a:r>
              <a:rPr lang="cs-CZ" sz="2400" dirty="0"/>
              <a:t>projít trávicím traktem bez poškození, trichocysty- vymrštění, </a:t>
            </a:r>
            <a:r>
              <a:rPr lang="cs-CZ" sz="2400" dirty="0" err="1"/>
              <a:t>haptonema</a:t>
            </a:r>
            <a:r>
              <a:rPr lang="cs-CZ" sz="2400" dirty="0"/>
              <a:t>- rychlý změna pohybu, luminiscence (</a:t>
            </a:r>
            <a:r>
              <a:rPr lang="cs-CZ" sz="2400" dirty="0" err="1"/>
              <a:t>Dinophyta</a:t>
            </a:r>
            <a:r>
              <a:rPr lang="cs-CZ" sz="2400" dirty="0"/>
              <a:t>- </a:t>
            </a:r>
            <a:r>
              <a:rPr lang="cs-CZ" sz="2400" dirty="0" err="1"/>
              <a:t>scintilon</a:t>
            </a:r>
            <a:r>
              <a:rPr lang="cs-CZ" sz="2400" dirty="0"/>
              <a:t>, luciferin), produkce extracelulárních metabolitů- toxiny (sinice, </a:t>
            </a:r>
            <a:r>
              <a:rPr lang="cs-CZ" sz="2400" dirty="0" err="1"/>
              <a:t>red-tide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1317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1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 smtClean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sladkovodní (stojaté/</a:t>
            </a:r>
            <a:r>
              <a:rPr lang="cs-CZ" sz="2400" dirty="0" err="1" smtClean="0"/>
              <a:t>lentické</a:t>
            </a:r>
            <a:r>
              <a:rPr lang="cs-CZ" sz="2400" dirty="0" smtClean="0"/>
              <a:t>, tekoucí/</a:t>
            </a:r>
            <a:r>
              <a:rPr lang="cs-CZ" sz="2400" dirty="0" err="1" smtClean="0"/>
              <a:t>lotické</a:t>
            </a:r>
            <a:r>
              <a:rPr lang="cs-CZ" sz="2400" dirty="0" smtClean="0"/>
              <a:t>)</a:t>
            </a:r>
          </a:p>
          <a:p>
            <a:r>
              <a:rPr lang="cs-CZ" sz="2400" dirty="0" err="1"/>
              <a:t>Lotické</a:t>
            </a:r>
            <a:r>
              <a:rPr lang="cs-CZ" sz="2400" dirty="0"/>
              <a:t>- prameny, potoky, řeky</a:t>
            </a:r>
          </a:p>
          <a:p>
            <a:r>
              <a:rPr lang="cs-CZ" sz="2400" dirty="0" err="1"/>
              <a:t>Lentické</a:t>
            </a:r>
            <a:r>
              <a:rPr lang="cs-CZ" sz="2400" dirty="0"/>
              <a:t>- jezera, tůně, rybníky, přehrady, slepá </a:t>
            </a:r>
            <a:r>
              <a:rPr lang="cs-CZ" sz="2400" dirty="0" smtClean="0"/>
              <a:t>ramena</a:t>
            </a:r>
          </a:p>
          <a:p>
            <a:r>
              <a:rPr lang="cs-CZ" sz="2400" dirty="0" err="1" smtClean="0"/>
              <a:t>Mimovodní</a:t>
            </a:r>
            <a:r>
              <a:rPr lang="cs-CZ" sz="2400" dirty="0" smtClean="0"/>
              <a:t>: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 - kůra stromů, půda, skály, povrch sněhu a ledu, lidská sídla</a:t>
            </a:r>
          </a:p>
          <a:p>
            <a:r>
              <a:rPr lang="cs-CZ" sz="2400" dirty="0" smtClean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 smtClean="0"/>
              <a:t>Změny teplot probíhají ve vodě velmi pomalu a se zpožděním</a:t>
            </a:r>
          </a:p>
          <a:p>
            <a:r>
              <a:rPr lang="cs-CZ" altLang="cs-CZ" sz="2400" dirty="0" smtClean="0"/>
              <a:t>Velké specifické teplo, skupenské teplo tání, nejvyšší skupenské teplo výparu</a:t>
            </a:r>
          </a:p>
          <a:p>
            <a:r>
              <a:rPr lang="cs-CZ" altLang="cs-CZ" sz="2400" dirty="0" smtClean="0"/>
              <a:t>Anomálie vody</a:t>
            </a:r>
          </a:p>
          <a:p>
            <a:r>
              <a:rPr lang="cs-CZ" altLang="cs-CZ" sz="2400" dirty="0" smtClean="0"/>
              <a:t>Viskozita (vnitřní tření) je </a:t>
            </a:r>
            <a:r>
              <a:rPr lang="cs-CZ" altLang="cs-CZ" sz="2400" dirty="0" err="1" smtClean="0"/>
              <a:t>100x</a:t>
            </a:r>
            <a:r>
              <a:rPr lang="cs-CZ" altLang="cs-CZ" sz="2400" dirty="0" smtClean="0"/>
              <a:t> vyšší než vzduchu- vznášení se</a:t>
            </a:r>
          </a:p>
          <a:p>
            <a:r>
              <a:rPr lang="cs-CZ" altLang="cs-CZ" sz="2400" dirty="0" smtClean="0"/>
              <a:t>Povrchové napětí- neuston</a:t>
            </a:r>
          </a:p>
          <a:p>
            <a:r>
              <a:rPr lang="cs-CZ" altLang="cs-CZ" sz="2400" dirty="0" smtClean="0"/>
              <a:t>Hypotonické prostředí- pulzující vakuoly k vyrovnání osmotického tlaku vs. nepropustné membrány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Cirkulace: vertikální promíchání vodního sloupce</a:t>
            </a:r>
          </a:p>
          <a:p>
            <a:r>
              <a:rPr lang="cs-CZ" altLang="cs-CZ" sz="2400" dirty="0" smtClean="0"/>
              <a:t>Dělení jezer dle počtu cirkulací: </a:t>
            </a:r>
            <a:r>
              <a:rPr lang="cs-CZ" altLang="cs-CZ" sz="2400" dirty="0" err="1" smtClean="0"/>
              <a:t>dimiktická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monomiktická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polymiktická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amiktická</a:t>
            </a:r>
            <a:endParaRPr lang="cs-CZ" altLang="cs-CZ" sz="2400" dirty="0" smtClean="0"/>
          </a:p>
          <a:p>
            <a:r>
              <a:rPr lang="cs-CZ" altLang="cs-CZ" sz="2400" dirty="0" smtClean="0"/>
              <a:t>Rozpuštěné organické (hlavně vitamíny,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uhlík) a anorganické látky</a:t>
            </a:r>
          </a:p>
          <a:p>
            <a:r>
              <a:rPr lang="cs-CZ" altLang="cs-CZ" sz="2400" dirty="0" smtClean="0"/>
              <a:t>Rozpuštěné soli</a:t>
            </a:r>
          </a:p>
          <a:p>
            <a:r>
              <a:rPr lang="cs-CZ" altLang="cs-CZ" sz="2400" dirty="0"/>
              <a:t>K</a:t>
            </a:r>
            <a:r>
              <a:rPr lang="cs-CZ" altLang="cs-CZ" sz="2400" dirty="0" smtClean="0"/>
              <a:t>oncentrace živin, dusík (dusičnany, amonné ionty), fosfor, křemík</a:t>
            </a:r>
          </a:p>
          <a:p>
            <a:r>
              <a:rPr lang="cs-CZ" altLang="cs-CZ" sz="2400" dirty="0" smtClean="0"/>
              <a:t>Eutrofizace </a:t>
            </a:r>
          </a:p>
          <a:p>
            <a:r>
              <a:rPr lang="cs-CZ" altLang="cs-CZ" sz="2400" dirty="0" smtClean="0"/>
              <a:t>Dělení vod dle koncentrace živin: oligotrofní, </a:t>
            </a:r>
            <a:r>
              <a:rPr lang="cs-CZ" altLang="cs-CZ" sz="2400" dirty="0" err="1" smtClean="0"/>
              <a:t>mezotrofní</a:t>
            </a:r>
            <a:r>
              <a:rPr lang="cs-CZ" altLang="cs-CZ" sz="2400" dirty="0" smtClean="0"/>
              <a:t>, eutrofní, </a:t>
            </a:r>
            <a:r>
              <a:rPr lang="cs-CZ" altLang="cs-CZ" sz="2400" dirty="0" err="1" smtClean="0"/>
              <a:t>hypertrofní</a:t>
            </a:r>
            <a:endParaRPr lang="cs-CZ" altLang="cs-CZ" sz="2400" dirty="0" smtClean="0"/>
          </a:p>
          <a:p>
            <a:r>
              <a:rPr lang="cs-CZ" altLang="cs-CZ" sz="2400" dirty="0" smtClean="0"/>
              <a:t>V destilované vodě dokáže žít pouze </a:t>
            </a:r>
            <a:r>
              <a:rPr lang="cs-CZ" altLang="cs-CZ" sz="2400" i="1" dirty="0" err="1" smtClean="0"/>
              <a:t>Pseudococcomyxa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Rozpuštěné plyny</a:t>
            </a:r>
          </a:p>
          <a:p>
            <a:r>
              <a:rPr lang="cs-CZ" altLang="cs-CZ" sz="2400" dirty="0" smtClean="0"/>
              <a:t>Kyslík: rozpustnost závisí na tlaku, teplotě a salinitě (se zvyšující se teplotou a salinitou se rozpustnost snižuje)</a:t>
            </a:r>
          </a:p>
          <a:p>
            <a:r>
              <a:rPr lang="cs-CZ" altLang="cs-CZ" sz="2400" dirty="0" smtClean="0"/>
              <a:t>Fotosyntéza, respirace (uvolňuje se oxid uhličitý)</a:t>
            </a:r>
          </a:p>
          <a:p>
            <a:r>
              <a:rPr lang="cs-CZ" altLang="cs-CZ" sz="2400" dirty="0" smtClean="0"/>
              <a:t>Anoxie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9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1764</Words>
  <Application>Microsoft Office PowerPoint</Application>
  <PresentationFormat>Předvádění na obrazovce (4:3)</PresentationFormat>
  <Paragraphs>290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Motiv systému Office</vt:lpstr>
      <vt:lpstr>Ekologie sinic a řas</vt:lpstr>
      <vt:lpstr>Témata ke zkoušce</vt:lpstr>
      <vt:lpstr>Sinice a řasy</vt:lpstr>
      <vt:lpstr>Sinice a řasy</vt:lpstr>
      <vt:lpstr>Adaptace proti predaci</vt:lpstr>
      <vt:lpstr>Prostředí</vt:lpstr>
      <vt:lpstr>Charakteristika prostředí</vt:lpstr>
      <vt:lpstr>Voda</vt:lpstr>
      <vt:lpstr>Voda</vt:lpstr>
      <vt:lpstr>Sluneční záření a teplota</vt:lpstr>
      <vt:lpstr>Způsoby života sinic a řas </vt:lpstr>
      <vt:lpstr>Vodní ekosystémy</vt:lpstr>
      <vt:lpstr>Rozdělení planktonu</vt:lpstr>
      <vt:lpstr>Přizpůsobení planktonu</vt:lpstr>
      <vt:lpstr>Adaptační strategie</vt:lpstr>
      <vt:lpstr>Růst populace</vt:lpstr>
      <vt:lpstr>Živiny, světlo a teplota v průběhu roku</vt:lpstr>
      <vt:lpstr>Sezónní dynamika fytoplanktonu</vt:lpstr>
      <vt:lpstr>Eufytoplankton</vt:lpstr>
      <vt:lpstr>Sladkovodní bentické ekosystémy</vt:lpstr>
      <vt:lpstr>Sladkovodní bentické ekosystémy</vt:lpstr>
      <vt:lpstr>Formy řas v bentosu</vt:lpstr>
      <vt:lpstr>Sladkovodní bentické ekosystémy</vt:lpstr>
      <vt:lpstr>Terestrické prostředí a extrémní stanoviště</vt:lpstr>
      <vt:lpstr>Řasy a jiné organismy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58</cp:revision>
  <dcterms:created xsi:type="dcterms:W3CDTF">2014-09-11T14:39:24Z</dcterms:created>
  <dcterms:modified xsi:type="dcterms:W3CDTF">2016-03-14T11:38:10Z</dcterms:modified>
</cp:coreProperties>
</file>