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7" r:id="rId2"/>
    <p:sldId id="262" r:id="rId3"/>
    <p:sldId id="265" r:id="rId4"/>
    <p:sldId id="263" r:id="rId5"/>
    <p:sldId id="264" r:id="rId6"/>
    <p:sldId id="273" r:id="rId7"/>
    <p:sldId id="278" r:id="rId8"/>
    <p:sldId id="284" r:id="rId9"/>
    <p:sldId id="433" r:id="rId10"/>
    <p:sldId id="434" r:id="rId11"/>
    <p:sldId id="435" r:id="rId12"/>
    <p:sldId id="436" r:id="rId13"/>
    <p:sldId id="437" r:id="rId14"/>
    <p:sldId id="287" r:id="rId15"/>
    <p:sldId id="292" r:id="rId16"/>
    <p:sldId id="293" r:id="rId17"/>
    <p:sldId id="295" r:id="rId18"/>
    <p:sldId id="296" r:id="rId19"/>
    <p:sldId id="297" r:id="rId20"/>
    <p:sldId id="298" r:id="rId21"/>
    <p:sldId id="299" r:id="rId22"/>
    <p:sldId id="301" r:id="rId23"/>
    <p:sldId id="302" r:id="rId24"/>
    <p:sldId id="438" r:id="rId25"/>
    <p:sldId id="303" r:id="rId26"/>
    <p:sldId id="304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22" r:id="rId41"/>
    <p:sldId id="323" r:id="rId42"/>
    <p:sldId id="324" r:id="rId43"/>
    <p:sldId id="325" r:id="rId44"/>
    <p:sldId id="327" r:id="rId45"/>
    <p:sldId id="329" r:id="rId46"/>
    <p:sldId id="335" r:id="rId47"/>
    <p:sldId id="336" r:id="rId48"/>
    <p:sldId id="337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1" r:id="rId61"/>
    <p:sldId id="352" r:id="rId62"/>
    <p:sldId id="353" r:id="rId63"/>
    <p:sldId id="354" r:id="rId64"/>
    <p:sldId id="357" r:id="rId65"/>
    <p:sldId id="358" r:id="rId66"/>
    <p:sldId id="361" r:id="rId67"/>
    <p:sldId id="363" r:id="rId68"/>
    <p:sldId id="364" r:id="rId69"/>
    <p:sldId id="365" r:id="rId70"/>
    <p:sldId id="366" r:id="rId71"/>
    <p:sldId id="367" r:id="rId72"/>
    <p:sldId id="370" r:id="rId73"/>
    <p:sldId id="376" r:id="rId74"/>
    <p:sldId id="377" r:id="rId75"/>
    <p:sldId id="378" r:id="rId76"/>
    <p:sldId id="380" r:id="rId77"/>
    <p:sldId id="381" r:id="rId78"/>
    <p:sldId id="382" r:id="rId79"/>
    <p:sldId id="383" r:id="rId80"/>
    <p:sldId id="384" r:id="rId81"/>
    <p:sldId id="385" r:id="rId82"/>
    <p:sldId id="386" r:id="rId83"/>
    <p:sldId id="387" r:id="rId84"/>
    <p:sldId id="388" r:id="rId85"/>
    <p:sldId id="389" r:id="rId86"/>
    <p:sldId id="390" r:id="rId87"/>
    <p:sldId id="391" r:id="rId88"/>
    <p:sldId id="392" r:id="rId89"/>
    <p:sldId id="393" r:id="rId90"/>
    <p:sldId id="394" r:id="rId91"/>
    <p:sldId id="395" r:id="rId92"/>
    <p:sldId id="396" r:id="rId93"/>
    <p:sldId id="397" r:id="rId94"/>
    <p:sldId id="398" r:id="rId95"/>
    <p:sldId id="399" r:id="rId96"/>
    <p:sldId id="400" r:id="rId97"/>
    <p:sldId id="401" r:id="rId98"/>
    <p:sldId id="402" r:id="rId99"/>
    <p:sldId id="403" r:id="rId100"/>
    <p:sldId id="404" r:id="rId101"/>
    <p:sldId id="405" r:id="rId102"/>
    <p:sldId id="406" r:id="rId103"/>
    <p:sldId id="409" r:id="rId104"/>
    <p:sldId id="410" r:id="rId105"/>
    <p:sldId id="411" r:id="rId106"/>
    <p:sldId id="412" r:id="rId107"/>
    <p:sldId id="413" r:id="rId108"/>
    <p:sldId id="414" r:id="rId109"/>
    <p:sldId id="415" r:id="rId110"/>
    <p:sldId id="416" r:id="rId111"/>
    <p:sldId id="417" r:id="rId112"/>
    <p:sldId id="418" r:id="rId113"/>
    <p:sldId id="420" r:id="rId114"/>
    <p:sldId id="421" r:id="rId115"/>
    <p:sldId id="422" r:id="rId116"/>
    <p:sldId id="423" r:id="rId117"/>
    <p:sldId id="424" r:id="rId118"/>
    <p:sldId id="425" r:id="rId119"/>
    <p:sldId id="426" r:id="rId120"/>
    <p:sldId id="427" r:id="rId121"/>
    <p:sldId id="428" r:id="rId122"/>
    <p:sldId id="429" r:id="rId123"/>
    <p:sldId id="430" r:id="rId124"/>
    <p:sldId id="431" r:id="rId125"/>
    <p:sldId id="432" r:id="rId1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AD3D2-4587-44FD-B07F-173F4B2195B9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17C4-EA21-4244-B705-4559A893C7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99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7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63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0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1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0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0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6224-8E04-4D83-9680-02554A2829D4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Ekologie sinic </a:t>
            </a:r>
            <a:r>
              <a:rPr lang="cs-CZ" sz="32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řas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Microcystis</a:t>
            </a:r>
            <a:endParaRPr lang="cs-CZ" i="1" dirty="0"/>
          </a:p>
        </p:txBody>
      </p:sp>
      <p:pic>
        <p:nvPicPr>
          <p:cNvPr id="2050" name="Picture 2" descr="http://www.plingfactory.de/Science/Atlas/Kennkarten%20Procaryota/Image/Microcystis%20sp.45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8" y="234888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mp.conncoll.edu/Silicasecchidisk/Pics/Other%20Algae/Blue_Green%20jpegs/Microcystis_Key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37032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Microspora</a:t>
            </a:r>
            <a:r>
              <a:rPr lang="cs-CZ" altLang="cs-CZ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4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7270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8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Sladkovodní</a:t>
            </a:r>
          </a:p>
          <a:p>
            <a:r>
              <a:rPr lang="cs-CZ" sz="2000" dirty="0" smtClean="0"/>
              <a:t>Bičíkovci, vláknitá stélka</a:t>
            </a:r>
          </a:p>
          <a:p>
            <a:r>
              <a:rPr lang="cs-CZ" sz="2000" dirty="0" smtClean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Mesostigma</a:t>
            </a:r>
            <a:r>
              <a:rPr lang="cs-CZ" sz="2000" i="1" dirty="0" smtClean="0">
                <a:solidFill>
                  <a:srgbClr val="FFC000"/>
                </a:solidFill>
              </a:rPr>
              <a:t> </a:t>
            </a:r>
            <a:r>
              <a:rPr lang="cs-CZ" sz="2000" i="1" dirty="0" err="1" smtClean="0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7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</p:spTree>
    <p:extLst>
      <p:ext uri="{BB962C8B-B14F-4D97-AF65-F5344CB8AC3E}">
        <p14:creationId xmlns:p14="http://schemas.microsoft.com/office/powerpoint/2010/main" val="67485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Třída </a:t>
            </a:r>
            <a:r>
              <a:rPr lang="cs-CZ" sz="4000" dirty="0" err="1" smtClean="0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7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</p:spTree>
    <p:extLst>
      <p:ext uri="{BB962C8B-B14F-4D97-AF65-F5344CB8AC3E}">
        <p14:creationId xmlns:p14="http://schemas.microsoft.com/office/powerpoint/2010/main" val="7786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Anabaena</a:t>
            </a:r>
            <a:endParaRPr lang="cs-CZ" i="1" dirty="0"/>
          </a:p>
        </p:txBody>
      </p:sp>
      <p:pic>
        <p:nvPicPr>
          <p:cNvPr id="3074" name="Picture 2" descr="http://oceandatacenter.ucsc.edu/PhytoGallery/images_AM/Freshwater/anacirc_40x_cyano1_s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6852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eb.mst.edu/~microbio/BIO221_2010/images/Anabaen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27432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</p:spTree>
    <p:extLst>
      <p:ext uri="{BB962C8B-B14F-4D97-AF65-F5344CB8AC3E}">
        <p14:creationId xmlns:p14="http://schemas.microsoft.com/office/powerpoint/2010/main" val="9697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</p:spTree>
    <p:extLst>
      <p:ext uri="{BB962C8B-B14F-4D97-AF65-F5344CB8AC3E}">
        <p14:creationId xmlns:p14="http://schemas.microsoft.com/office/powerpoint/2010/main" val="26257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 smtClean="0">
                <a:latin typeface="Calibri" panose="020F0502020204030204" pitchFamily="34" charset="0"/>
              </a:rPr>
              <a:t>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7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38361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151118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38424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10716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0407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Calothrix</a:t>
            </a:r>
            <a:endParaRPr lang="cs-CZ" i="1" dirty="0"/>
          </a:p>
        </p:txBody>
      </p:sp>
      <p:pic>
        <p:nvPicPr>
          <p:cNvPr id="4098" name="Picture 2" descr="http://protist.i.hosei.ac.jp/pdb/images/Prokaryotes/Rivulariaceae/Calothrix_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2552"/>
            <a:ext cx="4615813" cy="34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mp.conncoll.edu/Silicasecchidisk/Pics/Other%20Algae/Blue_Green%20jpegs/Calothrix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63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4527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protist.i.hosei.ac.jp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9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26941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5716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zygospora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5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4372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Chroococcus</a:t>
            </a:r>
            <a:endParaRPr lang="cs-CZ" i="1" dirty="0"/>
          </a:p>
        </p:txBody>
      </p:sp>
      <p:pic>
        <p:nvPicPr>
          <p:cNvPr id="5122" name="Picture 2" descr="http://www.dr-ralf-wagner.de/Bilder/Chroococcus_turgid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" y="2132856"/>
            <a:ext cx="3128376" cy="30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rotist.i.hosei.ac.jp/pdb/images/Prokaryotes/Chroococcaceae/Chroococcus/turgidus/sp_05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15208"/>
            <a:ext cx="4087023" cy="30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0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Eukaryota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/>
              <a:t>Eukaryotní buňky</a:t>
            </a:r>
          </a:p>
          <a:p>
            <a:r>
              <a:rPr lang="cs-CZ" altLang="cs-CZ" sz="2400" dirty="0"/>
              <a:t>Membránové struktury uvnitř buňky</a:t>
            </a:r>
          </a:p>
          <a:p>
            <a:r>
              <a:rPr lang="cs-CZ" altLang="cs-CZ" sz="2400" dirty="0"/>
              <a:t>Bičíky</a:t>
            </a:r>
          </a:p>
          <a:p>
            <a:r>
              <a:rPr lang="cs-CZ" altLang="cs-CZ" sz="2400" dirty="0"/>
              <a:t>Chromozomy </a:t>
            </a:r>
          </a:p>
          <a:p>
            <a:r>
              <a:rPr lang="cs-CZ" altLang="cs-CZ" sz="2400" dirty="0"/>
              <a:t>Haploidní a diploidní stav (evoluční výhoda)</a:t>
            </a:r>
          </a:p>
          <a:p>
            <a:r>
              <a:rPr lang="cs-CZ" altLang="cs-CZ" sz="2400" dirty="0"/>
              <a:t>Rozmnožování</a:t>
            </a:r>
          </a:p>
          <a:p>
            <a:r>
              <a:rPr lang="cs-CZ" altLang="cs-CZ" sz="2400" dirty="0"/>
              <a:t>Mitóza a meiotické dělení</a:t>
            </a:r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5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Euglenophyta</a:t>
            </a:r>
            <a:r>
              <a:rPr lang="cs-CZ" sz="3200" dirty="0" smtClean="0">
                <a:solidFill>
                  <a:schemeClr val="accent1"/>
                </a:solidFill>
              </a:rPr>
              <a:t>- krásnoočka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Pelikula - bílkovinné proužky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Lorika</a:t>
            </a:r>
            <a:r>
              <a:rPr lang="cs-CZ" altLang="cs-CZ" sz="2400" dirty="0"/>
              <a:t> - sliz mineralizován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Paraflagelární</a:t>
            </a:r>
            <a:r>
              <a:rPr lang="cs-CZ" altLang="cs-CZ" sz="2400" dirty="0"/>
              <a:t> lišta bičíku - hlavní fotoreceptor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Jednojaderné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Stigma volně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Paramylon</a:t>
            </a:r>
            <a:r>
              <a:rPr lang="cs-CZ" altLang="cs-CZ" sz="2400" dirty="0"/>
              <a:t> - zásobní látka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b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Diadinoxanthin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neoxanthin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899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kupina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Excavata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Euglenophyta</a:t>
            </a:r>
            <a:r>
              <a:rPr lang="cs-CZ" sz="3200" dirty="0" smtClean="0">
                <a:solidFill>
                  <a:schemeClr val="accent1"/>
                </a:solidFill>
              </a:rPr>
              <a:t>- krásnoočka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err="1"/>
              <a:t>Ampula</a:t>
            </a:r>
            <a:endParaRPr lang="cs-CZ" altLang="cs-CZ" sz="2400" dirty="0"/>
          </a:p>
          <a:p>
            <a:r>
              <a:rPr lang="cs-CZ" altLang="cs-CZ" sz="2400" dirty="0"/>
              <a:t>Jádro má kondenzované chromozomy</a:t>
            </a:r>
          </a:p>
          <a:p>
            <a:r>
              <a:rPr lang="cs-CZ" altLang="cs-CZ" sz="2400" dirty="0"/>
              <a:t>Bičíky se šroubovitě vinutou řadou </a:t>
            </a:r>
            <a:r>
              <a:rPr lang="cs-CZ" altLang="cs-CZ" sz="2400" dirty="0" err="1"/>
              <a:t>mastigonemat</a:t>
            </a:r>
            <a:endParaRPr lang="cs-CZ" altLang="cs-CZ" sz="2400" dirty="0"/>
          </a:p>
          <a:p>
            <a:r>
              <a:rPr lang="cs-CZ" altLang="cs-CZ" sz="2400" dirty="0" err="1"/>
              <a:t>Palmeloidní</a:t>
            </a:r>
            <a:r>
              <a:rPr lang="cs-CZ" altLang="cs-CZ" sz="2400" dirty="0"/>
              <a:t> stadium</a:t>
            </a:r>
          </a:p>
          <a:p>
            <a:r>
              <a:rPr lang="cs-CZ" altLang="cs-CZ" sz="2400" dirty="0"/>
              <a:t>Pouze nepohlavní rozmnožování (</a:t>
            </a:r>
            <a:r>
              <a:rPr lang="cs-CZ" altLang="cs-CZ" sz="2400" dirty="0" err="1"/>
              <a:t>schizotomie</a:t>
            </a:r>
            <a:r>
              <a:rPr lang="cs-CZ" altLang="cs-CZ" sz="2400" dirty="0"/>
              <a:t> pohyblivých buněk)</a:t>
            </a:r>
          </a:p>
          <a:p>
            <a:r>
              <a:rPr lang="cs-CZ" altLang="cs-CZ" sz="2400" dirty="0"/>
              <a:t>Ekologie - organicky znečištěné vody</a:t>
            </a:r>
          </a:p>
          <a:p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endParaRPr lang="cs-CZ" alt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3" y="12495997"/>
            <a:ext cx="2298984" cy="5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i.ytimg.com/vi/Y_2NDmlBEwU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4365104"/>
            <a:ext cx="3065312" cy="17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Y_2NDmlBEwU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3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Euglena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  <p:pic>
        <p:nvPicPr>
          <p:cNvPr id="1028" name="Picture 4" descr="http://www.photomacrography.net/forum/userpix/1609_Euglena_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3212"/>
            <a:ext cx="5982130" cy="44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Phacus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www.photomacrography.net/forum/userpix/820_IMG_00137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5035"/>
            <a:ext cx="6332711" cy="49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03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chelomona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3593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Euglenophyta Třída: Euglenophyceae Řád: Euglenales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05488"/>
            <a:ext cx="6400800" cy="625475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Trachelomonas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003800" y="2349500"/>
            <a:ext cx="1223963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4643438" y="1268413"/>
            <a:ext cx="12239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779838" y="3933825"/>
            <a:ext cx="8636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411413" y="3357563"/>
            <a:ext cx="20161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27763" y="2060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lorika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867400" y="98107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01763" y="31416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stigma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989263" y="4868863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buňka</a:t>
            </a:r>
          </a:p>
        </p:txBody>
      </p:sp>
    </p:spTree>
    <p:extLst>
      <p:ext uri="{BB962C8B-B14F-4D97-AF65-F5344CB8AC3E}">
        <p14:creationId xmlns:p14="http://schemas.microsoft.com/office/powerpoint/2010/main" val="3900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/>
      <p:bldP spid="22539" grpId="0"/>
      <p:bldP spid="22540" grpId="0"/>
      <p:bldP spid="225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 smtClean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</a:t>
            </a:r>
            <a:r>
              <a:rPr lang="cs-CZ" sz="2400" dirty="0" smtClean="0"/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</a:t>
            </a:r>
            <a:r>
              <a:rPr lang="cs-CZ" sz="2400" dirty="0" smtClean="0">
                <a:solidFill>
                  <a:srgbClr val="996633"/>
                </a:solidFill>
              </a:rPr>
              <a:t>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</a:t>
            </a:r>
            <a:r>
              <a:rPr lang="cs-CZ" sz="2400" dirty="0" smtClean="0">
                <a:solidFill>
                  <a:srgbClr val="FF0000"/>
                </a:solidFill>
              </a:rPr>
              <a:t>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</a:t>
            </a:r>
            <a:r>
              <a:rPr lang="cs-CZ" sz="2400" dirty="0" smtClean="0">
                <a:solidFill>
                  <a:srgbClr val="00B05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Charophyta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tx2"/>
                </a:solidFill>
              </a:rPr>
              <a:t>Dinophyta</a:t>
            </a:r>
            <a:r>
              <a:rPr lang="cs-CZ" sz="3200" dirty="0" smtClean="0">
                <a:solidFill>
                  <a:schemeClr val="tx2"/>
                </a:solidFill>
              </a:rPr>
              <a:t> - obrněnky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Dinokaryon</a:t>
            </a:r>
            <a:r>
              <a:rPr lang="cs-CZ" altLang="cs-CZ" sz="2000" dirty="0"/>
              <a:t> - spiralizované chromozomy ve většině buněčného cyklu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Mitoza</a:t>
            </a:r>
            <a:r>
              <a:rPr lang="cs-CZ" altLang="cs-CZ" sz="2000" dirty="0">
                <a:cs typeface="Arial" charset="0"/>
              </a:rPr>
              <a:t> </a:t>
            </a:r>
            <a:r>
              <a:rPr lang="cs-CZ" altLang="cs-CZ" sz="2000" dirty="0" err="1">
                <a:cs typeface="Arial" charset="0"/>
              </a:rPr>
              <a:t>mimojad</a:t>
            </a:r>
            <a:r>
              <a:rPr lang="cs-CZ" altLang="cs-CZ" sz="2000" dirty="0" err="1"/>
              <a:t>ern</a:t>
            </a:r>
            <a:r>
              <a:rPr lang="cs-CZ" altLang="cs-CZ" sz="2000" dirty="0" err="1">
                <a:cs typeface="Arial" charset="0"/>
              </a:rPr>
              <a:t>á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K</a:t>
            </a:r>
            <a:r>
              <a:rPr lang="cs-CZ" altLang="cs-CZ" sz="2000" dirty="0" err="1" smtClean="0">
                <a:cs typeface="Arial" charset="0"/>
              </a:rPr>
              <a:t>leptoplastidy</a:t>
            </a:r>
            <a:r>
              <a:rPr lang="cs-CZ" altLang="cs-CZ" sz="2000" dirty="0" smtClean="0">
                <a:cs typeface="Arial" charset="0"/>
              </a:rPr>
              <a:t> </a:t>
            </a:r>
            <a:r>
              <a:rPr lang="cs-CZ" altLang="cs-CZ" sz="2000" dirty="0">
                <a:cs typeface="Arial" charset="0"/>
              </a:rPr>
              <a:t>(získané z vlastní kořisti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Arial" charset="0"/>
              </a:rPr>
              <a:t>Pulzující vakuoly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Diadinoxanthin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Mnohovrstevnatá </a:t>
            </a:r>
            <a:r>
              <a:rPr lang="cs-CZ" altLang="cs-CZ" sz="2000" dirty="0" err="1"/>
              <a:t>théka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amfiesma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Celulózní </a:t>
            </a:r>
            <a:r>
              <a:rPr lang="cs-CZ" altLang="cs-CZ" sz="2000" dirty="0" err="1"/>
              <a:t>deštičky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Dinosporin</a:t>
            </a:r>
            <a:r>
              <a:rPr lang="cs-CZ" altLang="cs-CZ" sz="2000" dirty="0"/>
              <a:t> - pelikula</a:t>
            </a:r>
            <a:endParaRPr lang="en-US" altLang="cs-CZ" sz="20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Skupina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Chromalveolata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tx2"/>
                </a:solidFill>
              </a:rPr>
              <a:t>Dinophyta</a:t>
            </a:r>
            <a:r>
              <a:rPr lang="cs-CZ" sz="3200" dirty="0" smtClean="0">
                <a:solidFill>
                  <a:schemeClr val="tx2"/>
                </a:solidFill>
              </a:rPr>
              <a:t> - obrněnky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Dinokontní</a:t>
            </a:r>
            <a:r>
              <a:rPr lang="cs-CZ" altLang="cs-CZ" sz="2000" dirty="0"/>
              <a:t> buňky - bičíky </a:t>
            </a:r>
            <a:r>
              <a:rPr lang="cs-CZ" altLang="cs-CZ" sz="2000" dirty="0" err="1"/>
              <a:t>vycházeií</a:t>
            </a:r>
            <a:r>
              <a:rPr lang="cs-CZ" altLang="cs-CZ" sz="2000" dirty="0"/>
              <a:t> ze střední části těla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Epikonus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hypokonus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Desmokontní</a:t>
            </a:r>
            <a:r>
              <a:rPr lang="cs-CZ" altLang="cs-CZ" sz="2000" dirty="0"/>
              <a:t> buňky - bičíky na apexu buňky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Trichocysty, </a:t>
            </a:r>
            <a:r>
              <a:rPr lang="cs-CZ" altLang="cs-CZ" sz="2000" dirty="0" err="1"/>
              <a:t>mukocysty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Ocellus</a:t>
            </a:r>
            <a:r>
              <a:rPr lang="cs-CZ" altLang="cs-CZ" sz="2000" dirty="0"/>
              <a:t> - vrstevnatá čočka, komůrka, kanálek, </a:t>
            </a:r>
            <a:r>
              <a:rPr lang="cs-CZ" altLang="cs-CZ" sz="2000" dirty="0" err="1"/>
              <a:t>retinoid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Anizogamie,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Ekologie - převážně moře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Toxiny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 smtClean="0"/>
              <a:t>Fagotrofie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Bioluminiscence (organela </a:t>
            </a:r>
            <a:r>
              <a:rPr lang="cs-CZ" altLang="cs-CZ" sz="2000" dirty="0" err="1" smtClean="0"/>
              <a:t>scintilon</a:t>
            </a:r>
            <a:r>
              <a:rPr lang="cs-CZ" altLang="cs-CZ" sz="2000" dirty="0" smtClean="0"/>
              <a:t>, luciferin, luciferáza)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http://3.bp.blogspot.com/-cSSmdpmVdLU/TgckvJ-ByRI/AAAAAAAAAIk/AbvcHLWkhGc/s1600/Noctiluca%255B1%255D+%25282%2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8" y="5010219"/>
            <a:ext cx="2461592" cy="18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45738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Noctiluca</a:t>
            </a:r>
            <a:r>
              <a:rPr lang="cs-CZ" i="1" dirty="0" smtClean="0"/>
              <a:t> </a:t>
            </a:r>
            <a:r>
              <a:rPr lang="cs-CZ" i="1" dirty="0" err="1" smtClean="0"/>
              <a:t>miliaris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2204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Gymnodinium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http://www.dr-ralf-wagner.de/Bilder/Gymnodinium-spec-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4941"/>
            <a:ext cx="5835832" cy="43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45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i="1" dirty="0" err="1" smtClean="0"/>
              <a:t>Ceratium</a:t>
            </a:r>
            <a:r>
              <a:rPr lang="cs-CZ" i="1" dirty="0" smtClean="0"/>
              <a:t> </a:t>
            </a:r>
            <a:r>
              <a:rPr lang="cs-CZ" i="1" dirty="0" err="1" smtClean="0"/>
              <a:t>hirundinella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  <p:pic>
        <p:nvPicPr>
          <p:cNvPr id="6146" name="Picture 2" descr="http://www.dr-ralf-wagner.de/Bilder/Ceratium_hirundinella-4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17" y="1417638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2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Peridinium</a:t>
            </a:r>
            <a:endParaRPr lang="cs-CZ" i="1" dirty="0"/>
          </a:p>
        </p:txBody>
      </p:sp>
      <p:pic>
        <p:nvPicPr>
          <p:cNvPr id="1026" name="Picture 2" descr="http://fmp.conncoll.edu/Silicasecchidisk/Pics/Other%20Algae/Other_jpegs/Peridinium_Key2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657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otist.i.hosei.ac.jp/pdb/images/Mastigophora/Peridinium/bipes/sp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3629033" cy="311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68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11" y="404664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smtClean="0">
                <a:solidFill>
                  <a:schemeClr val="tx2"/>
                </a:solidFill>
              </a:rPr>
              <a:t>Cryptophyta: skrytěnky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028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 smtClean="0"/>
              <a:t>Chlorofyl </a:t>
            </a:r>
            <a:r>
              <a:rPr lang="cs-CZ" altLang="cs-CZ" sz="2000" dirty="0"/>
              <a:t>a, c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,alloxanthin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Fykoerythrin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fykocyanin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Mastigonemy</a:t>
            </a:r>
            <a:r>
              <a:rPr lang="cs-CZ" altLang="cs-CZ" sz="2000" dirty="0"/>
              <a:t> - trubicovité vlásky na bičíku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Periplast s destičkami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Ejektozomy</a:t>
            </a:r>
            <a:r>
              <a:rPr lang="cs-CZ" altLang="cs-CZ" sz="2000" dirty="0"/>
              <a:t> - mrštné trichocysty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Škrob v cytoplazmě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Jícen s </a:t>
            </a:r>
            <a:r>
              <a:rPr lang="cs-CZ" altLang="cs-CZ" sz="2000" dirty="0" err="1"/>
              <a:t>ejektozomy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2 bičíky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Delší: 2 řady </a:t>
            </a:r>
            <a:r>
              <a:rPr lang="cs-CZ" altLang="cs-CZ" sz="2000" dirty="0" err="1"/>
              <a:t>mastigonem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 - </a:t>
            </a:r>
            <a:r>
              <a:rPr lang="cs-CZ" altLang="cs-CZ" sz="2000" dirty="0" err="1"/>
              <a:t>schizotomie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Pohlavní rozmnožování -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Palmeloidní</a:t>
            </a:r>
            <a:r>
              <a:rPr lang="cs-CZ" altLang="cs-CZ" sz="2000" dirty="0"/>
              <a:t> stadia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Plankton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Stenotermní vody</a:t>
            </a:r>
          </a:p>
          <a:p>
            <a:endParaRPr lang="cs-CZ" altLang="cs-CZ" sz="22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652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kupina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Chromalveolata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0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Cryptomonas</a:t>
            </a:r>
            <a:r>
              <a:rPr lang="cs-CZ" i="1" dirty="0" smtClean="0"/>
              <a:t> </a:t>
            </a:r>
            <a:r>
              <a:rPr lang="cs-CZ" i="1" dirty="0" err="1" smtClean="0"/>
              <a:t>ovata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ttp://www.plingfactory.de/Science/Atlas/Kennkarten%20Algen/AndereAlgen/Image/Cryptomonas-ovata4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74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08725"/>
            <a:ext cx="284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www.plingfactory.de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574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330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6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2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www.sinicearasy.cz/sites/default/files/pseudostrom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7" y="1735785"/>
            <a:ext cx="805295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1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2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8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7032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0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9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856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215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Využití řas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smtClean="0"/>
              <a:t>Potrava, krmivo, léčiva a potravinové doplňky (</a:t>
            </a:r>
            <a:r>
              <a:rPr lang="cs-CZ" altLang="cs-CZ" sz="2400" i="1" dirty="0" err="1" smtClean="0"/>
              <a:t>Porphyra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Chlorella</a:t>
            </a:r>
            <a:r>
              <a:rPr lang="cs-CZ" altLang="cs-CZ" sz="2400" dirty="0" smtClean="0"/>
              <a:t>) </a:t>
            </a:r>
          </a:p>
          <a:p>
            <a:r>
              <a:rPr lang="cs-CZ" altLang="cs-CZ" sz="2400" dirty="0" smtClean="0"/>
              <a:t>Kosmetika (mořské chaluhy)</a:t>
            </a:r>
          </a:p>
          <a:p>
            <a:r>
              <a:rPr lang="cs-CZ" altLang="cs-CZ" sz="2400" dirty="0" smtClean="0"/>
              <a:t>Akvaristika (např. </a:t>
            </a:r>
            <a:r>
              <a:rPr lang="cs-CZ" altLang="cs-CZ" sz="2400" i="1" dirty="0" err="1" smtClean="0"/>
              <a:t>Chara</a:t>
            </a:r>
            <a:r>
              <a:rPr lang="cs-CZ" altLang="cs-CZ" sz="2400" dirty="0" smtClean="0"/>
              <a:t>)</a:t>
            </a:r>
          </a:p>
          <a:p>
            <a:r>
              <a:rPr lang="cs-CZ" altLang="cs-CZ" sz="2400" dirty="0" smtClean="0"/>
              <a:t>Výroba agaru (</a:t>
            </a:r>
            <a:r>
              <a:rPr lang="cs-CZ" altLang="cs-CZ" sz="2400" i="1" dirty="0" err="1" smtClean="0"/>
              <a:t>Gelidium</a:t>
            </a:r>
            <a:r>
              <a:rPr lang="cs-CZ" altLang="cs-CZ" sz="2400" dirty="0" smtClean="0"/>
              <a:t>) a karagenu (zahušťovadlo, emulgátor a stabilizátor)</a:t>
            </a:r>
          </a:p>
          <a:p>
            <a:r>
              <a:rPr lang="cs-CZ" altLang="cs-CZ" sz="2400" dirty="0" smtClean="0"/>
              <a:t>Talasoterapie- lázeňství</a:t>
            </a:r>
          </a:p>
          <a:p>
            <a:r>
              <a:rPr lang="cs-CZ" altLang="cs-CZ" sz="2400" dirty="0" smtClean="0"/>
              <a:t>Výroba biopaliv, biotechnologie</a:t>
            </a:r>
          </a:p>
          <a:p>
            <a:r>
              <a:rPr lang="cs-CZ" altLang="cs-CZ" sz="2400" dirty="0" smtClean="0"/>
              <a:t>Modelové organismy (</a:t>
            </a:r>
            <a:r>
              <a:rPr lang="cs-CZ" altLang="cs-CZ" sz="2400" dirty="0" err="1" smtClean="0"/>
              <a:t>nanomateriálové</a:t>
            </a:r>
            <a:r>
              <a:rPr lang="cs-CZ" altLang="cs-CZ" sz="2400" dirty="0" smtClean="0"/>
              <a:t> testy)</a:t>
            </a:r>
          </a:p>
          <a:p>
            <a:r>
              <a:rPr lang="cs-CZ" altLang="cs-CZ" sz="2400" dirty="0" err="1" smtClean="0"/>
              <a:t>Bioindikace</a:t>
            </a:r>
            <a:r>
              <a:rPr lang="cs-CZ" altLang="cs-CZ" sz="2400" dirty="0" smtClean="0"/>
              <a:t>, kriminalistika…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6446vareni-a-stolovanisushi-foto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66" y="73025"/>
            <a:ext cx="137636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587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5260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2389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691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22035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</p:spTree>
    <p:extLst>
      <p:ext uri="{BB962C8B-B14F-4D97-AF65-F5344CB8AC3E}">
        <p14:creationId xmlns:p14="http://schemas.microsoft.com/office/powerpoint/2010/main" val="26609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9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800" dirty="0" err="1">
                <a:solidFill>
                  <a:srgbClr val="00B050"/>
                </a:solidFill>
              </a:rPr>
              <a:t>Cyanobacteria</a:t>
            </a:r>
            <a:r>
              <a:rPr lang="cs-CZ" altLang="cs-CZ" sz="2800" dirty="0">
                <a:solidFill>
                  <a:srgbClr val="00B050"/>
                </a:solidFill>
              </a:rPr>
              <a:t>, </a:t>
            </a:r>
            <a:r>
              <a:rPr lang="cs-CZ" altLang="cs-CZ" sz="2800" dirty="0" err="1">
                <a:solidFill>
                  <a:srgbClr val="00B050"/>
                </a:solidFill>
              </a:rPr>
              <a:t>Cyanophyta</a:t>
            </a:r>
            <a:r>
              <a:rPr lang="cs-CZ" altLang="cs-CZ" sz="2800" dirty="0">
                <a:solidFill>
                  <a:srgbClr val="00B050"/>
                </a:solidFill>
              </a:rPr>
              <a:t> – Sinice</a:t>
            </a:r>
            <a:r>
              <a:rPr lang="cs-CZ" altLang="cs-CZ" sz="3200" dirty="0">
                <a:solidFill>
                  <a:schemeClr val="tx2"/>
                </a:solidFill>
              </a:rPr>
              <a:t/>
            </a:r>
            <a:br>
              <a:rPr lang="cs-CZ" altLang="cs-CZ" sz="3200" dirty="0">
                <a:solidFill>
                  <a:schemeClr val="tx2"/>
                </a:solidFill>
              </a:rPr>
            </a:b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91270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400" dirty="0" err="1" smtClean="0"/>
              <a:t>Prokaryota</a:t>
            </a:r>
            <a:r>
              <a:rPr lang="cs-CZ" altLang="cs-CZ" sz="2400" dirty="0" smtClean="0"/>
              <a:t>/G- bakterie</a:t>
            </a:r>
          </a:p>
          <a:p>
            <a:r>
              <a:rPr lang="cs-CZ" sz="2400" dirty="0" err="1" smtClean="0"/>
              <a:t>Cyanos</a:t>
            </a:r>
            <a:r>
              <a:rPr lang="cs-CZ" sz="2400" dirty="0" smtClean="0"/>
              <a:t> = modrý (</a:t>
            </a:r>
            <a:r>
              <a:rPr lang="cs-CZ" sz="2400" dirty="0" err="1" smtClean="0"/>
              <a:t>sinný</a:t>
            </a:r>
            <a:r>
              <a:rPr lang="cs-CZ" sz="2400" dirty="0" smtClean="0"/>
              <a:t>)</a:t>
            </a:r>
            <a:endParaRPr lang="cs-CZ" altLang="cs-CZ" sz="2400" dirty="0" smtClean="0"/>
          </a:p>
          <a:p>
            <a:r>
              <a:rPr lang="cs-CZ" altLang="cs-CZ" sz="2400" dirty="0" smtClean="0"/>
              <a:t>Evolučně staré (3,5 miliard let)</a:t>
            </a:r>
          </a:p>
          <a:p>
            <a:r>
              <a:rPr lang="cs-CZ" altLang="cs-CZ" sz="2400" dirty="0" smtClean="0"/>
              <a:t>Nemají jádro ani vakuoly</a:t>
            </a:r>
          </a:p>
          <a:p>
            <a:r>
              <a:rPr lang="cs-CZ" altLang="cs-CZ" sz="2400" dirty="0"/>
              <a:t>C</a:t>
            </a:r>
            <a:r>
              <a:rPr lang="cs-CZ" altLang="cs-CZ" sz="2400" dirty="0" smtClean="0"/>
              <a:t>hybí membránové struktury (ER, Golgiho aparát)</a:t>
            </a:r>
          </a:p>
          <a:p>
            <a:r>
              <a:rPr lang="cs-CZ" altLang="cs-CZ" sz="2400" dirty="0" err="1" smtClean="0"/>
              <a:t>Oxygenní</a:t>
            </a:r>
            <a:r>
              <a:rPr lang="cs-CZ" altLang="cs-CZ" sz="2400" dirty="0" smtClean="0"/>
              <a:t> fotosyntéza: vznik před 2,7 miliardami let</a:t>
            </a:r>
          </a:p>
          <a:p>
            <a:r>
              <a:rPr lang="cs-CZ" altLang="cs-CZ" sz="2400" dirty="0" smtClean="0"/>
              <a:t>Rostlinný typ fotosyntézy – chlorofyl a</a:t>
            </a:r>
          </a:p>
          <a:p>
            <a:r>
              <a:rPr lang="cs-CZ" altLang="cs-CZ" sz="2400" dirty="0" err="1" smtClean="0"/>
              <a:t>Heterocyty</a:t>
            </a:r>
            <a:r>
              <a:rPr lang="cs-CZ" altLang="cs-CZ" sz="2400" dirty="0" smtClean="0"/>
              <a:t> (N</a:t>
            </a:r>
            <a:r>
              <a:rPr lang="cs-CZ" altLang="cs-CZ" sz="2400" baseline="-25000" dirty="0" smtClean="0"/>
              <a:t>2</a:t>
            </a:r>
            <a:r>
              <a:rPr lang="cs-CZ" altLang="cs-CZ" sz="2400" dirty="0" smtClean="0"/>
              <a:t>-asimilace)</a:t>
            </a:r>
          </a:p>
          <a:p>
            <a:r>
              <a:rPr lang="cs-CZ" altLang="cs-CZ" sz="2400" dirty="0" err="1" smtClean="0"/>
              <a:t>Akinety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Arthrocyty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Aerotopy</a:t>
            </a:r>
            <a:endParaRPr lang="cs-CZ" altLang="cs-CZ" sz="2400" dirty="0" smtClean="0"/>
          </a:p>
          <a:p>
            <a:r>
              <a:rPr lang="cs-CZ" altLang="cs-CZ" sz="2400" dirty="0" smtClean="0"/>
              <a:t>Nepohlavní rozmnožování</a:t>
            </a:r>
          </a:p>
          <a:p>
            <a:r>
              <a:rPr lang="cs-CZ" altLang="cs-CZ" sz="2400" dirty="0" smtClean="0"/>
              <a:t>Hormogonie</a:t>
            </a:r>
          </a:p>
          <a:p>
            <a:r>
              <a:rPr lang="cs-CZ" altLang="cs-CZ" sz="2400" dirty="0" smtClean="0"/>
              <a:t>Téměř všechny biotopy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1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4" descr="Oscillator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59" y="1412776"/>
            <a:ext cx="2247329" cy="16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 descr="algae-poo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02" y="3212976"/>
            <a:ext cx="2278486" cy="15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12540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13168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</p:spTree>
    <p:extLst>
      <p:ext uri="{BB962C8B-B14F-4D97-AF65-F5344CB8AC3E}">
        <p14:creationId xmlns:p14="http://schemas.microsoft.com/office/powerpoint/2010/main" val="14244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12092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68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5078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0203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7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0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Chromatická adaptace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err="1" smtClean="0"/>
              <a:t>Fykobiliny</a:t>
            </a:r>
            <a:r>
              <a:rPr lang="cs-CZ" sz="2400" dirty="0" smtClean="0"/>
              <a:t>: modré c- </a:t>
            </a:r>
            <a:r>
              <a:rPr lang="cs-CZ" sz="2400" dirty="0" err="1" smtClean="0"/>
              <a:t>fykocyanin</a:t>
            </a:r>
            <a:r>
              <a:rPr lang="cs-CZ" sz="2400" dirty="0" smtClean="0"/>
              <a:t>, </a:t>
            </a:r>
            <a:r>
              <a:rPr lang="cs-CZ" sz="2400" dirty="0" err="1" smtClean="0"/>
              <a:t>allofykocyanin</a:t>
            </a:r>
            <a:r>
              <a:rPr lang="cs-CZ" sz="2400" dirty="0" smtClean="0"/>
              <a:t>, červený c- </a:t>
            </a:r>
            <a:r>
              <a:rPr lang="cs-CZ" sz="2400" dirty="0" err="1" smtClean="0"/>
              <a:t>fykoerythrin</a:t>
            </a:r>
            <a:r>
              <a:rPr lang="cs-CZ" sz="2400" dirty="0" smtClean="0"/>
              <a:t>- </a:t>
            </a:r>
            <a:r>
              <a:rPr lang="cs-CZ" sz="2400" dirty="0" err="1" smtClean="0"/>
              <a:t>fce</a:t>
            </a:r>
            <a:r>
              <a:rPr lang="cs-CZ" sz="2400" dirty="0" smtClean="0"/>
              <a:t> světlo sběrné antény</a:t>
            </a:r>
          </a:p>
          <a:p>
            <a:r>
              <a:rPr lang="cs-CZ" sz="2400" dirty="0"/>
              <a:t>C</a:t>
            </a:r>
            <a:r>
              <a:rPr lang="cs-CZ" sz="2400" dirty="0" smtClean="0"/>
              <a:t>itlivost tohoto typu světlo sběrné antény umožnuje fotosyntézu sinic při velmi nízké hladině osvětlení (hluboko pod hladinou vody, v půdě, uvnitř kamenů, v jeskyních)</a:t>
            </a:r>
            <a:endParaRPr lang="cs-CZ" altLang="cs-CZ" sz="2400" dirty="0" smtClean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38903" y="6173195"/>
            <a:ext cx="335059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cs-CZ" altLang="cs-CZ" sz="1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altLang="cs-CZ" sz="1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Struktura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fykobilisomu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dle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Pankratz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&amp;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Bowen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1963</a:t>
            </a:r>
          </a:p>
        </p:txBody>
      </p:sp>
      <p:pic>
        <p:nvPicPr>
          <p:cNvPr id="11266" name="Picture 2" descr="Struktura fykobilisomu dle Pankratz &amp; Bowen 1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16622"/>
            <a:ext cx="4004884" cy="26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Převážně </a:t>
            </a:r>
            <a:r>
              <a:rPr lang="cs-CZ" altLang="cs-CZ" sz="2400" dirty="0" err="1" smtClean="0"/>
              <a:t>fotoautotrofní</a:t>
            </a:r>
            <a:r>
              <a:rPr lang="cs-CZ" altLang="cs-CZ" sz="2400" dirty="0" smtClean="0"/>
              <a:t> organismy</a:t>
            </a:r>
          </a:p>
          <a:p>
            <a:r>
              <a:rPr lang="cs-CZ" altLang="cs-CZ" sz="2400" dirty="0" smtClean="0"/>
              <a:t>Podříše </a:t>
            </a:r>
            <a:r>
              <a:rPr lang="cs-CZ" altLang="cs-CZ" sz="2400" b="1" dirty="0" err="1"/>
              <a:t>Biliphytae</a:t>
            </a:r>
            <a:r>
              <a:rPr lang="cs-CZ" altLang="cs-CZ" sz="2400" dirty="0"/>
              <a:t>:</a:t>
            </a:r>
          </a:p>
          <a:p>
            <a:pPr marL="0" indent="0">
              <a:buNone/>
            </a:pPr>
            <a:r>
              <a:rPr lang="cs-CZ" altLang="cs-CZ" sz="2400" dirty="0" smtClean="0"/>
              <a:t>      </a:t>
            </a:r>
            <a:r>
              <a:rPr lang="cs-CZ" altLang="cs-CZ" sz="2400" dirty="0" err="1" smtClean="0"/>
              <a:t>fykoerytrin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fykocyanin</a:t>
            </a:r>
            <a:r>
              <a:rPr lang="cs-CZ" altLang="cs-CZ" sz="2400" dirty="0"/>
              <a:t>, škrob v plazmě</a:t>
            </a:r>
          </a:p>
          <a:p>
            <a:r>
              <a:rPr lang="cs-CZ" altLang="cs-CZ" sz="2400" dirty="0"/>
              <a:t>Podříše </a:t>
            </a:r>
            <a:r>
              <a:rPr lang="cs-CZ" altLang="cs-CZ" sz="2400" b="1" dirty="0" err="1"/>
              <a:t>Viridiplantae</a:t>
            </a:r>
            <a:r>
              <a:rPr lang="cs-CZ" altLang="cs-CZ" sz="2400" dirty="0"/>
              <a:t>:</a:t>
            </a:r>
            <a:endParaRPr lang="cs-CZ" altLang="cs-CZ" sz="2400" b="1" dirty="0"/>
          </a:p>
          <a:p>
            <a:pPr marL="0" indent="0"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chlorofyl </a:t>
            </a:r>
            <a:r>
              <a:rPr lang="cs-CZ" altLang="cs-CZ" sz="2400" dirty="0" err="1"/>
              <a:t>a,b</a:t>
            </a:r>
            <a:r>
              <a:rPr lang="cs-CZ" altLang="cs-CZ" sz="2400" dirty="0"/>
              <a:t>; srostlé </a:t>
            </a:r>
            <a:r>
              <a:rPr lang="cs-CZ" altLang="cs-CZ" sz="2400" dirty="0" smtClean="0"/>
              <a:t>tylakoidy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5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5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8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Zeaxantin</a:t>
            </a:r>
            <a:r>
              <a:rPr lang="cs-CZ" altLang="cs-CZ" sz="2400" dirty="0" smtClean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Sekundární metabolity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1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2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7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8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cfb.unh.edu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0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Ekologie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Téměř všechny biotopy – i extrémní</a:t>
            </a:r>
          </a:p>
          <a:p>
            <a:r>
              <a:rPr lang="cs-CZ" sz="2400" dirty="0" smtClean="0"/>
              <a:t>Pionýrské organismy</a:t>
            </a:r>
          </a:p>
          <a:p>
            <a:r>
              <a:rPr lang="cs-CZ" sz="2400" dirty="0" smtClean="0"/>
              <a:t>Eutrofizace- vodní květ</a:t>
            </a:r>
          </a:p>
          <a:p>
            <a:r>
              <a:rPr lang="cs-CZ" sz="2400" dirty="0" err="1" smtClean="0"/>
              <a:t>Cyanotoxiny</a:t>
            </a:r>
            <a:endParaRPr lang="cs-CZ" sz="2400" dirty="0" smtClean="0"/>
          </a:p>
          <a:p>
            <a:r>
              <a:rPr lang="cs-CZ" sz="2400" dirty="0" smtClean="0"/>
              <a:t>Symbióza</a:t>
            </a:r>
          </a:p>
          <a:p>
            <a:r>
              <a:rPr lang="cs-CZ" sz="2400" dirty="0" smtClean="0"/>
              <a:t>Stromatolity: útvary vzniklé usazováním uhličitanu vápenatého v slizových pochvách sinic</a:t>
            </a:r>
          </a:p>
          <a:p>
            <a:endParaRPr 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www.fao.org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07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0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www.mbari.org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2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5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302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1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7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</a:rPr>
              <a:t>Symbiotické vztahy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Cyanobiont</a:t>
            </a:r>
            <a:r>
              <a:rPr lang="cs-CZ" altLang="cs-CZ" sz="2400" dirty="0" smtClean="0"/>
              <a:t> ve stélkách lišejníků- rody </a:t>
            </a:r>
            <a:r>
              <a:rPr lang="cs-CZ" altLang="cs-CZ" sz="2400" i="1" dirty="0" err="1" smtClean="0"/>
              <a:t>Nostoc</a:t>
            </a:r>
            <a:r>
              <a:rPr lang="cs-CZ" altLang="cs-CZ" sz="2400" dirty="0" smtClean="0"/>
              <a:t>, </a:t>
            </a:r>
            <a:r>
              <a:rPr lang="cs-CZ" sz="2400" i="1" dirty="0" err="1"/>
              <a:t>Gloeocapsa</a:t>
            </a:r>
            <a:r>
              <a:rPr lang="cs-CZ" sz="2400" i="1" dirty="0"/>
              <a:t>, </a:t>
            </a:r>
            <a:r>
              <a:rPr lang="cs-CZ" sz="2400" i="1" dirty="0" err="1" smtClean="0"/>
              <a:t>Chroococcus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Stigonema</a:t>
            </a:r>
            <a:endParaRPr lang="cs-CZ" sz="2400" i="1" dirty="0" smtClean="0"/>
          </a:p>
          <a:p>
            <a:r>
              <a:rPr lang="cs-CZ" sz="2400" dirty="0" smtClean="0"/>
              <a:t>Další symbióza s: játrovkami (rod </a:t>
            </a:r>
            <a:r>
              <a:rPr lang="cs-CZ" sz="2400" i="1" dirty="0" err="1" smtClean="0"/>
              <a:t>Blasia</a:t>
            </a:r>
            <a:r>
              <a:rPr lang="cs-CZ" sz="2400" dirty="0"/>
              <a:t>), </a:t>
            </a:r>
            <a:r>
              <a:rPr lang="cs-CZ" sz="2400" dirty="0" err="1"/>
              <a:t>hlevíky</a:t>
            </a:r>
            <a:r>
              <a:rPr lang="cs-CZ" sz="2400" dirty="0"/>
              <a:t> (</a:t>
            </a:r>
            <a:r>
              <a:rPr lang="cs-CZ" sz="2400" i="1" dirty="0" err="1"/>
              <a:t>Anthoceros</a:t>
            </a:r>
            <a:r>
              <a:rPr lang="cs-CZ" sz="2400" dirty="0"/>
              <a:t>), kapradinami (</a:t>
            </a:r>
            <a:r>
              <a:rPr lang="cs-CZ" sz="2400" i="1" dirty="0" err="1" smtClean="0"/>
              <a:t>Azolla</a:t>
            </a:r>
            <a:r>
              <a:rPr lang="cs-CZ" sz="2400" dirty="0" smtClean="0"/>
              <a:t>), </a:t>
            </a:r>
            <a:r>
              <a:rPr lang="cs-CZ" sz="2400" dirty="0"/>
              <a:t>nahosemennými </a:t>
            </a:r>
            <a:r>
              <a:rPr lang="cs-CZ" sz="2400" dirty="0" smtClean="0"/>
              <a:t>(</a:t>
            </a:r>
            <a:r>
              <a:rPr lang="cs-CZ" sz="2400" i="1" dirty="0" err="1" smtClean="0"/>
              <a:t>Cycas</a:t>
            </a:r>
            <a:r>
              <a:rPr lang="cs-CZ" sz="2400" dirty="0" smtClean="0"/>
              <a:t>)</a:t>
            </a:r>
          </a:p>
          <a:p>
            <a:r>
              <a:rPr lang="cs-CZ" altLang="cs-CZ" sz="2400" dirty="0" smtClean="0"/>
              <a:t>Sinice </a:t>
            </a:r>
            <a:r>
              <a:rPr lang="cs-CZ" altLang="cs-CZ" sz="2400" i="1" dirty="0" err="1" smtClean="0"/>
              <a:t>Nostoc</a:t>
            </a:r>
            <a:r>
              <a:rPr lang="cs-CZ" altLang="cs-CZ" sz="2400" dirty="0" smtClean="0"/>
              <a:t> v symbióze s houbou</a:t>
            </a:r>
            <a:r>
              <a:rPr lang="cs-CZ" sz="2400" dirty="0" smtClean="0"/>
              <a:t> </a:t>
            </a:r>
            <a:r>
              <a:rPr lang="cs-CZ" sz="2400" i="1" dirty="0" err="1" smtClean="0"/>
              <a:t>Geosiphon</a:t>
            </a:r>
            <a:r>
              <a:rPr lang="cs-CZ" sz="2400" i="1" dirty="0" smtClean="0"/>
              <a:t> </a:t>
            </a:r>
            <a:r>
              <a:rPr lang="cs-CZ" sz="2400" i="1" dirty="0" err="1"/>
              <a:t>pyriforme</a:t>
            </a:r>
            <a:r>
              <a:rPr lang="cs-CZ" sz="2400" i="1" dirty="0"/>
              <a:t> </a:t>
            </a:r>
            <a:endParaRPr lang="cs-CZ" sz="2400" i="1" dirty="0" smtClean="0"/>
          </a:p>
          <a:p>
            <a:r>
              <a:rPr lang="cs-CZ" altLang="cs-CZ" sz="2400" dirty="0" smtClean="0"/>
              <a:t>+ primární </a:t>
            </a:r>
            <a:r>
              <a:rPr lang="cs-CZ" altLang="cs-CZ" sz="2400" dirty="0" err="1" smtClean="0"/>
              <a:t>endosymbióza</a:t>
            </a:r>
            <a:r>
              <a:rPr lang="cs-CZ" altLang="cs-CZ" sz="2400" dirty="0" smtClean="0"/>
              <a:t>: vznik chloroplastů!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344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977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44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acetabulum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</p:spTree>
    <p:extLst>
      <p:ext uri="{BB962C8B-B14F-4D97-AF65-F5344CB8AC3E}">
        <p14:creationId xmlns:p14="http://schemas.microsoft.com/office/powerpoint/2010/main" val="30732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523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Phormidium</a:t>
            </a:r>
            <a:endParaRPr lang="cs-CZ" i="1" dirty="0"/>
          </a:p>
        </p:txBody>
      </p:sp>
      <p:pic>
        <p:nvPicPr>
          <p:cNvPr id="1026" name="Picture 2" descr="http://dbmuseblade.colorado.edu/DiatomTwo/sbsac_site/images/Phormidium_chalybeum/Phormidium_chalybeum1_b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84" y="1628800"/>
            <a:ext cx="219143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6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0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1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Chlamydomonas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32908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Volvox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21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Desmodesmus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i="1" dirty="0" err="1" smtClean="0">
                <a:solidFill>
                  <a:srgbClr val="00B050"/>
                </a:solidFill>
              </a:rPr>
              <a:t>sp</a:t>
            </a:r>
            <a:r>
              <a:rPr lang="cs-CZ" altLang="cs-CZ" i="1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29210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Pediastrum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33162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2758</Words>
  <Application>Microsoft Office PowerPoint</Application>
  <PresentationFormat>Předvádění na obrazovce (4:3)</PresentationFormat>
  <Paragraphs>723</Paragraphs>
  <Slides>125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125</vt:i4>
      </vt:variant>
    </vt:vector>
  </HeadingPairs>
  <TitlesOfParts>
    <vt:vector size="130" baseType="lpstr">
      <vt:lpstr>Arial</vt:lpstr>
      <vt:lpstr>Calibri</vt:lpstr>
      <vt:lpstr>Symbol</vt:lpstr>
      <vt:lpstr>Wingdings</vt:lpstr>
      <vt:lpstr>Motiv systému Office</vt:lpstr>
      <vt:lpstr>Ekologie sinic a řas</vt:lpstr>
      <vt:lpstr>Řasy</vt:lpstr>
      <vt:lpstr>Systém</vt:lpstr>
      <vt:lpstr>Využití řas</vt:lpstr>
      <vt:lpstr>Cyanobacteria, Cyanophyta – Sinice </vt:lpstr>
      <vt:lpstr>Chromatická adaptace</vt:lpstr>
      <vt:lpstr>Ekologie</vt:lpstr>
      <vt:lpstr>Symbiotické vztahy</vt:lpstr>
      <vt:lpstr>Phormidium</vt:lpstr>
      <vt:lpstr>Microcystis</vt:lpstr>
      <vt:lpstr>Anabaena</vt:lpstr>
      <vt:lpstr>Calothrix</vt:lpstr>
      <vt:lpstr>Chroococcus</vt:lpstr>
      <vt:lpstr>Eukaryota</vt:lpstr>
      <vt:lpstr>Euglenophyta- krásnoočka</vt:lpstr>
      <vt:lpstr>Euglenophyta- krásnoočka</vt:lpstr>
      <vt:lpstr>Euglena sp.</vt:lpstr>
      <vt:lpstr>Phacus sp.</vt:lpstr>
      <vt:lpstr>Odd.: Euglenophyta Třída: Euglenophyceae Řád: Euglenales</vt:lpstr>
      <vt:lpstr>Dinophyta - obrněnky</vt:lpstr>
      <vt:lpstr>Dinophyta - obrněnky</vt:lpstr>
      <vt:lpstr>Gymnodinium sp. </vt:lpstr>
      <vt:lpstr> Ceratium hirundinella</vt:lpstr>
      <vt:lpstr>Peridinium</vt:lpstr>
      <vt:lpstr>Cryptophyta: skrytěnky</vt:lpstr>
      <vt:lpstr>Cryptomonas ovata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Laminaria sp.</vt:lpstr>
      <vt:lpstr>Fucus vesiculosus</vt:lpstr>
      <vt:lpstr>           Sargassum sp.</vt:lpstr>
      <vt:lpstr>Bacillariophyceae - Rozsivky</vt:lpstr>
      <vt:lpstr>Obecná charakteristika</vt:lpstr>
      <vt:lpstr>+          Rozmnožování</vt:lpstr>
      <vt:lpstr>Rozsivky bez raphe</vt:lpstr>
      <vt:lpstr>Rozsivky s raphe na jedné valvě</vt:lpstr>
      <vt:lpstr>Rozsivky s raphe na obou valvách</vt:lpstr>
      <vt:lpstr>Rozsivky s kanálkovou raphe</vt:lpstr>
      <vt:lpstr>Eunotiales</vt:lpstr>
      <vt:lpstr>Cymbelloidní rozsivky</vt:lpstr>
      <vt:lpstr>Gomphoidní rozsivky- asymetrické</vt:lpstr>
      <vt:lpstr>Didymosphenia</vt:lpstr>
      <vt:lpstr>Centrické rozsivky</vt:lpstr>
      <vt:lpstr>Melosira</vt:lpstr>
      <vt:lpstr>Ekologie</vt:lpstr>
      <vt:lpstr>Ekologie</vt:lpstr>
      <vt:lpstr>Význam rozsivek</vt:lpstr>
      <vt:lpstr>Praktické využití</vt:lpstr>
      <vt:lpstr>Říše Plantae</vt:lpstr>
      <vt:lpstr>Přehled systému říše Plantae</vt:lpstr>
      <vt:lpstr>Glaucophyta</vt:lpstr>
      <vt:lpstr>Prezentace aplikace PowerPoint</vt:lpstr>
      <vt:lpstr>Prymnesiophyta (Haptophyta)</vt:lpstr>
      <vt:lpstr>Rhodophyta</vt:lpstr>
      <vt:lpstr>Ekologie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Chlorophyta</vt:lpstr>
      <vt:lpstr>Odd.: Chlorophyta  Třída: PRASINOPHYCEAE</vt:lpstr>
      <vt:lpstr>Prezentace aplikace PowerPoint</vt:lpstr>
      <vt:lpstr>Odd.: Chlorophyta Třída: Ulvophyceae  Řád: Ulvales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Mesostigmatophyceae </vt:lpstr>
      <vt:lpstr>Vývojová větev Charophytae,  odd.: CHAROPHYTA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diverzita řas a hub: řasy a sinice</dc:title>
  <dc:creator>bara</dc:creator>
  <cp:lastModifiedBy>Bara</cp:lastModifiedBy>
  <cp:revision>32</cp:revision>
  <dcterms:created xsi:type="dcterms:W3CDTF">2014-09-11T14:39:24Z</dcterms:created>
  <dcterms:modified xsi:type="dcterms:W3CDTF">2016-04-04T08:49:52Z</dcterms:modified>
</cp:coreProperties>
</file>