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88"/>
  </p:notesMasterIdLst>
  <p:sldIdLst>
    <p:sldId id="256" r:id="rId2"/>
    <p:sldId id="443" r:id="rId3"/>
    <p:sldId id="441" r:id="rId4"/>
    <p:sldId id="444" r:id="rId5"/>
    <p:sldId id="262" r:id="rId6"/>
    <p:sldId id="294" r:id="rId7"/>
    <p:sldId id="445" r:id="rId8"/>
    <p:sldId id="267" r:id="rId9"/>
    <p:sldId id="266" r:id="rId10"/>
    <p:sldId id="295" r:id="rId11"/>
    <p:sldId id="269" r:id="rId12"/>
    <p:sldId id="342" r:id="rId13"/>
    <p:sldId id="390" r:id="rId14"/>
    <p:sldId id="343" r:id="rId15"/>
    <p:sldId id="333" r:id="rId16"/>
    <p:sldId id="276" r:id="rId17"/>
    <p:sldId id="369" r:id="rId18"/>
    <p:sldId id="275" r:id="rId19"/>
    <p:sldId id="334" r:id="rId20"/>
    <p:sldId id="277" r:id="rId21"/>
    <p:sldId id="389" r:id="rId22"/>
    <p:sldId id="446" r:id="rId23"/>
    <p:sldId id="290" r:id="rId24"/>
    <p:sldId id="286" r:id="rId25"/>
    <p:sldId id="292" r:id="rId26"/>
    <p:sldId id="289" r:id="rId27"/>
    <p:sldId id="285" r:id="rId28"/>
    <p:sldId id="392" r:id="rId29"/>
    <p:sldId id="291" r:id="rId30"/>
    <p:sldId id="391" r:id="rId31"/>
    <p:sldId id="447" r:id="rId32"/>
    <p:sldId id="347" r:id="rId33"/>
    <p:sldId id="344" r:id="rId34"/>
    <p:sldId id="448" r:id="rId35"/>
    <p:sldId id="351" r:id="rId36"/>
    <p:sldId id="345" r:id="rId37"/>
    <p:sldId id="348" r:id="rId38"/>
    <p:sldId id="346" r:id="rId39"/>
    <p:sldId id="349" r:id="rId40"/>
    <p:sldId id="350" r:id="rId41"/>
    <p:sldId id="450" r:id="rId42"/>
    <p:sldId id="451" r:id="rId43"/>
    <p:sldId id="396" r:id="rId44"/>
    <p:sldId id="336" r:id="rId45"/>
    <p:sldId id="378" r:id="rId46"/>
    <p:sldId id="354" r:id="rId47"/>
    <p:sldId id="353" r:id="rId48"/>
    <p:sldId id="377" r:id="rId49"/>
    <p:sldId id="394" r:id="rId50"/>
    <p:sldId id="356" r:id="rId51"/>
    <p:sldId id="379" r:id="rId52"/>
    <p:sldId id="395" r:id="rId53"/>
    <p:sldId id="298" r:id="rId54"/>
    <p:sldId id="300" r:id="rId55"/>
    <p:sldId id="429" r:id="rId56"/>
    <p:sldId id="312" r:id="rId57"/>
    <p:sldId id="304" r:id="rId58"/>
    <p:sldId id="453" r:id="rId59"/>
    <p:sldId id="430" r:id="rId60"/>
    <p:sldId id="439" r:id="rId61"/>
    <p:sldId id="322" r:id="rId62"/>
    <p:sldId id="431" r:id="rId63"/>
    <p:sldId id="398" r:id="rId64"/>
    <p:sldId id="399" r:id="rId65"/>
    <p:sldId id="323" r:id="rId66"/>
    <p:sldId id="419" r:id="rId67"/>
    <p:sldId id="433" r:id="rId68"/>
    <p:sldId id="437" r:id="rId69"/>
    <p:sldId id="400" r:id="rId70"/>
    <p:sldId id="307" r:id="rId71"/>
    <p:sldId id="420" r:id="rId72"/>
    <p:sldId id="438" r:id="rId73"/>
    <p:sldId id="436" r:id="rId74"/>
    <p:sldId id="321" r:id="rId75"/>
    <p:sldId id="435" r:id="rId76"/>
    <p:sldId id="316" r:id="rId77"/>
    <p:sldId id="317" r:id="rId78"/>
    <p:sldId id="318" r:id="rId79"/>
    <p:sldId id="320" r:id="rId80"/>
    <p:sldId id="301" r:id="rId81"/>
    <p:sldId id="330" r:id="rId82"/>
    <p:sldId id="325" r:id="rId83"/>
    <p:sldId id="328" r:id="rId84"/>
    <p:sldId id="329" r:id="rId85"/>
    <p:sldId id="326" r:id="rId86"/>
    <p:sldId id="327" r:id="rId8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619"/>
    <a:srgbClr val="FE6700"/>
    <a:srgbClr val="E25B00"/>
    <a:srgbClr val="FF6600"/>
    <a:srgbClr val="000000"/>
    <a:srgbClr val="CC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403EE-BD75-4078-A3D2-394B50E50088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4B8C5-750C-4557-A8F9-2F39CF603C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99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terms are historical artifacts that reflect the way spectra were once acquired. As mentioned earlier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chapter, continuous-wave spectrometers would hold the frequency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radiation constant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slowly increase the magnetic field strength while monitoring which field strengths produced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signal. Signals on the left side of the spectrum were produced at lower field strength (downfield),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signals on the right side of the spectrum were produced at higher field strength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upfield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With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advent of FT-NMR spectrometers, spectra are no longer acquired in this fashion. In modern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spectrometers, the magnetic field strength is held constant while the sample is irradiated with a short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pulse that covers the entire range of relevant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frequencies. Accordingly, signals on the left side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spectrum (downfield) are “high-frequency signals” because they result from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deshielded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protons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absorb higher frequencies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radiation. In contrast, signals on the right side of the spectrum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upfield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are “low-frequency signals” because they result from shielded protons that absorb lower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frequencies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radiation. Despite the advent of modern spectrometers, the older terms “downfield”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“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upfield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are still commonly used to describe the position of a signal in an NMR spectrum.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Protons of alkanes produce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upfield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signals (generally between 1 and 2 ppm). We will now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explore some of the effects that can push a signal downfield.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4B8C5-750C-4557-A8F9-2F39CF603CD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7007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6815778-E07E-4EE2-83CE-9205C6BFADA4}" type="datetimeFigureOut">
              <a:rPr lang="cs-CZ" smtClean="0"/>
              <a:t>4.4.2016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1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mrdb.org/predictornew" TargetMode="External"/><Relationship Id="rId2" Type="http://schemas.openxmlformats.org/officeDocument/2006/relationships/hyperlink" Target="http://www.vscht.cz/nmr/predmet/lekce/NMR-lekce6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scht.cz/anl/dolensky/technmr/soubory/2013_TechnikyMereniInterpretaceNMR_INTRO.pdf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260648"/>
            <a:ext cx="6189583" cy="1309609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 smtClean="0">
                <a:solidFill>
                  <a:srgbClr val="C00000"/>
                </a:solidFill>
                <a:latin typeface="+mj-lt"/>
              </a:rPr>
              <a:t>NMR spektroskopie </a:t>
            </a:r>
            <a:endParaRPr lang="cs-CZ" sz="4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43608" y="1124744"/>
            <a:ext cx="778681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b="1" dirty="0" smtClean="0">
              <a:solidFill>
                <a:srgbClr val="C00000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000" dirty="0" smtClean="0">
                <a:solidFill>
                  <a:srgbClr val="000000"/>
                </a:solidFill>
              </a:rPr>
              <a:t>spektroskopická metoda založená na měření absorpce </a:t>
            </a:r>
          </a:p>
          <a:p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     elektromagnetického záření (rádiové frekvence od asi 4 do 900 MHz)</a:t>
            </a:r>
          </a:p>
          <a:p>
            <a:endParaRPr lang="cs-CZ" sz="2000" dirty="0" smtClean="0">
              <a:solidFill>
                <a:srgbClr val="000000"/>
              </a:solidFill>
            </a:endParaRPr>
          </a:p>
          <a:p>
            <a:r>
              <a:rPr lang="cs-CZ" sz="2000" dirty="0" smtClean="0">
                <a:solidFill>
                  <a:srgbClr val="000000"/>
                </a:solidFill>
              </a:rPr>
              <a:t>-    spinová rezonance jader v silném magnetickém poli</a:t>
            </a:r>
          </a:p>
          <a:p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000" dirty="0" smtClean="0">
                <a:solidFill>
                  <a:srgbClr val="000000"/>
                </a:solidFill>
              </a:rPr>
              <a:t>lze aplikovat pouze na atomy, jejichž jádro má spinový moment</a:t>
            </a:r>
          </a:p>
          <a:p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     (lichý počet protonů nebo neutronů)</a:t>
            </a:r>
          </a:p>
          <a:p>
            <a:pPr marL="342900" indent="-342900">
              <a:buFontTx/>
              <a:buChar char="-"/>
            </a:pP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 smtClean="0">
                <a:solidFill>
                  <a:srgbClr val="000000"/>
                </a:solidFill>
              </a:rPr>
              <a:t>      </a:t>
            </a:r>
            <a:r>
              <a:rPr lang="cs-CZ" sz="2000" i="1" dirty="0" smtClean="0">
                <a:solidFill>
                  <a:srgbClr val="000000"/>
                </a:solidFill>
              </a:rPr>
              <a:t>I</a:t>
            </a:r>
            <a:r>
              <a:rPr lang="cs-CZ" sz="2000" dirty="0" smtClean="0">
                <a:solidFill>
                  <a:srgbClr val="000000"/>
                </a:solidFill>
              </a:rPr>
              <a:t> = 0 (sudý počet protonů i neutronů) </a:t>
            </a:r>
            <a:r>
              <a:rPr lang="cs-CZ" sz="2000" baseline="30000" dirty="0"/>
              <a:t>12</a:t>
            </a:r>
            <a:r>
              <a:rPr lang="cs-CZ" sz="2000" dirty="0"/>
              <a:t>C, </a:t>
            </a:r>
            <a:r>
              <a:rPr lang="cs-CZ" sz="2000" baseline="30000" dirty="0"/>
              <a:t>16</a:t>
            </a:r>
            <a:r>
              <a:rPr lang="cs-CZ" sz="2000" dirty="0"/>
              <a:t>O, </a:t>
            </a:r>
            <a:r>
              <a:rPr lang="cs-CZ" sz="2000" baseline="30000" dirty="0"/>
              <a:t>32</a:t>
            </a:r>
            <a:r>
              <a:rPr lang="cs-CZ" sz="2000" dirty="0"/>
              <a:t>S</a:t>
            </a:r>
            <a:endParaRPr lang="cs-CZ" sz="2000" dirty="0" smtClean="0">
              <a:solidFill>
                <a:srgbClr val="000000"/>
              </a:solidFill>
            </a:endParaRPr>
          </a:p>
          <a:p>
            <a:r>
              <a:rPr lang="cs-CZ" sz="2000" dirty="0" smtClean="0">
                <a:solidFill>
                  <a:srgbClr val="C00000"/>
                </a:solidFill>
              </a:rPr>
              <a:t>      </a:t>
            </a:r>
            <a:r>
              <a:rPr lang="cs-CZ" sz="2000" i="1" dirty="0" smtClean="0">
                <a:solidFill>
                  <a:srgbClr val="C00000"/>
                </a:solidFill>
              </a:rPr>
              <a:t>I</a:t>
            </a:r>
            <a:r>
              <a:rPr lang="cs-CZ" sz="2000" dirty="0" smtClean="0">
                <a:solidFill>
                  <a:srgbClr val="C00000"/>
                </a:solidFill>
              </a:rPr>
              <a:t> = 1/2  snadno měřitelná </a:t>
            </a:r>
            <a:r>
              <a:rPr lang="cs-CZ" sz="2000" baseline="30000" dirty="0">
                <a:solidFill>
                  <a:srgbClr val="C00000"/>
                </a:solidFill>
              </a:rPr>
              <a:t>15</a:t>
            </a:r>
            <a:r>
              <a:rPr lang="cs-CZ" sz="2000" dirty="0">
                <a:solidFill>
                  <a:srgbClr val="C00000"/>
                </a:solidFill>
              </a:rPr>
              <a:t>N, </a:t>
            </a:r>
            <a:r>
              <a:rPr lang="cs-CZ" sz="2000" baseline="30000" dirty="0">
                <a:solidFill>
                  <a:srgbClr val="C00000"/>
                </a:solidFill>
              </a:rPr>
              <a:t>19</a:t>
            </a:r>
            <a:r>
              <a:rPr lang="cs-CZ" sz="2000" dirty="0">
                <a:solidFill>
                  <a:srgbClr val="C00000"/>
                </a:solidFill>
              </a:rPr>
              <a:t>F, </a:t>
            </a:r>
            <a:r>
              <a:rPr lang="cs-CZ" sz="2000" baseline="30000" dirty="0" smtClean="0">
                <a:solidFill>
                  <a:srgbClr val="C00000"/>
                </a:solidFill>
              </a:rPr>
              <a:t>31</a:t>
            </a:r>
            <a:r>
              <a:rPr lang="cs-CZ" sz="2000" dirty="0" smtClean="0">
                <a:solidFill>
                  <a:srgbClr val="C00000"/>
                </a:solidFill>
              </a:rPr>
              <a:t>P</a:t>
            </a:r>
          </a:p>
          <a:p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     je-li </a:t>
            </a:r>
            <a:r>
              <a:rPr lang="cs-CZ" sz="2000" i="1" dirty="0">
                <a:solidFill>
                  <a:srgbClr val="000000"/>
                </a:solidFill>
              </a:rPr>
              <a:t>I </a:t>
            </a:r>
            <a:r>
              <a:rPr lang="cs-CZ" sz="2000" dirty="0">
                <a:solidFill>
                  <a:srgbClr val="000000"/>
                </a:solidFill>
              </a:rPr>
              <a:t>&gt; </a:t>
            </a:r>
            <a:r>
              <a:rPr lang="cs-CZ" sz="2000" dirty="0" smtClean="0">
                <a:solidFill>
                  <a:srgbClr val="000000"/>
                </a:solidFill>
              </a:rPr>
              <a:t>1/2, jádra mají vedle jaderného magnetického momentu i </a:t>
            </a:r>
          </a:p>
          <a:p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     kvadrupólový moment – obtížně měřitelná</a:t>
            </a:r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1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9" y="476673"/>
            <a:ext cx="868892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17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CC3300"/>
                </a:solidFill>
              </a:rPr>
              <a:t>Symetrie molekuly pomáhá určit chemickou ekvivalenci</a:t>
            </a:r>
            <a:endParaRPr lang="cs-CZ" b="1" dirty="0">
              <a:solidFill>
                <a:srgbClr val="CC3300"/>
              </a:solidFill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01" y="1556792"/>
            <a:ext cx="817602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02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2140247" cy="585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16225"/>
            <a:ext cx="2788772" cy="542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30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0688"/>
            <a:ext cx="322699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08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1056489" y="404664"/>
            <a:ext cx="7776864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rgbClr val="E25B00"/>
                </a:solidFill>
              </a:rPr>
              <a:t>Vyměnitelné </a:t>
            </a:r>
            <a:r>
              <a:rPr lang="cs-CZ" b="1" dirty="0" smtClean="0">
                <a:solidFill>
                  <a:srgbClr val="E25B00"/>
                </a:solidFill>
              </a:rPr>
              <a:t>protony</a:t>
            </a:r>
          </a:p>
          <a:p>
            <a:pPr marL="0" indent="0">
              <a:buNone/>
            </a:pPr>
            <a:endParaRPr lang="cs-CZ" b="1" dirty="0">
              <a:solidFill>
                <a:srgbClr val="FF66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83568" y="1124744"/>
            <a:ext cx="81492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- protony v OH, NH, SH, proměnlivé chemické posuny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- kyselý charakter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- H můstky, chemická výměna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- závislost na koncentraci, teplotě, rozpouštědle …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- chemické posuny reprodukovatelné za přesně definovaných podmínek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   multiplety nebo široké singlety (v závislosti na rychlosti chemické výměny) 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- přítomnost více vyměnitelných protonů; inter nebo intramolekulární </a:t>
            </a:r>
            <a:r>
              <a:rPr lang="cs-CZ" dirty="0" err="1" smtClean="0">
                <a:solidFill>
                  <a:srgbClr val="000000"/>
                </a:solidFill>
              </a:rPr>
              <a:t>chem</a:t>
            </a:r>
            <a:r>
              <a:rPr lang="cs-CZ" dirty="0" smtClean="0">
                <a:solidFill>
                  <a:srgbClr val="000000"/>
                </a:solidFill>
              </a:rPr>
              <a:t>. výměna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- praktické využití výměny protonů za deuterium (D</a:t>
            </a:r>
            <a:r>
              <a:rPr lang="cs-CZ" baseline="-25000" dirty="0" smtClean="0">
                <a:solidFill>
                  <a:srgbClr val="000000"/>
                </a:solidFill>
              </a:rPr>
              <a:t>2</a:t>
            </a:r>
            <a:r>
              <a:rPr lang="cs-CZ" dirty="0" smtClean="0">
                <a:solidFill>
                  <a:srgbClr val="000000"/>
                </a:solidFill>
              </a:rPr>
              <a:t>O, CD</a:t>
            </a:r>
            <a:r>
              <a:rPr lang="cs-CZ" baseline="-25000" dirty="0" smtClean="0">
                <a:solidFill>
                  <a:srgbClr val="000000"/>
                </a:solidFill>
              </a:rPr>
              <a:t>3</a:t>
            </a:r>
            <a:r>
              <a:rPr lang="cs-CZ" dirty="0" smtClean="0">
                <a:solidFill>
                  <a:srgbClr val="000000"/>
                </a:solidFill>
              </a:rPr>
              <a:t> COOD)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8" y="3945713"/>
            <a:ext cx="2592288" cy="1323440"/>
          </a:xfrm>
          <a:prstGeom prst="rect">
            <a:avLst/>
          </a:prstGeom>
          <a:solidFill>
            <a:srgbClr val="E25B00"/>
          </a:solidFill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OH</a:t>
            </a:r>
            <a:endParaRPr lang="cs-CZ" sz="1600" b="1" dirty="0">
              <a:solidFill>
                <a:schemeClr val="bg1"/>
              </a:solidFill>
            </a:endParaRPr>
          </a:p>
          <a:p>
            <a:r>
              <a:rPr lang="cs-CZ" sz="1600" dirty="0" smtClean="0">
                <a:solidFill>
                  <a:schemeClr val="bg1"/>
                </a:solidFill>
              </a:rPr>
              <a:t>alkoholy 1 – 5 </a:t>
            </a:r>
            <a:r>
              <a:rPr lang="cs-CZ" sz="1600" dirty="0" err="1" smtClean="0">
                <a:solidFill>
                  <a:schemeClr val="bg1"/>
                </a:solidFill>
              </a:rPr>
              <a:t>ppm</a:t>
            </a:r>
            <a:endParaRPr lang="cs-CZ" sz="1600" dirty="0" smtClean="0">
              <a:solidFill>
                <a:schemeClr val="bg1"/>
              </a:solidFill>
            </a:endParaRPr>
          </a:p>
          <a:p>
            <a:r>
              <a:rPr lang="cs-CZ" sz="1600" dirty="0" smtClean="0">
                <a:solidFill>
                  <a:schemeClr val="bg1"/>
                </a:solidFill>
              </a:rPr>
              <a:t>fenoly 4 – 10 </a:t>
            </a:r>
            <a:r>
              <a:rPr lang="cs-CZ" sz="1600" dirty="0" err="1" smtClean="0">
                <a:solidFill>
                  <a:schemeClr val="bg1"/>
                </a:solidFill>
              </a:rPr>
              <a:t>ppm</a:t>
            </a:r>
            <a:endParaRPr lang="cs-CZ" sz="1600" dirty="0" smtClean="0">
              <a:solidFill>
                <a:schemeClr val="bg1"/>
              </a:solidFill>
            </a:endParaRPr>
          </a:p>
          <a:p>
            <a:r>
              <a:rPr lang="cs-CZ" sz="1600" dirty="0" smtClean="0">
                <a:solidFill>
                  <a:schemeClr val="bg1"/>
                </a:solidFill>
              </a:rPr>
              <a:t>kyseliny 9 – 13 </a:t>
            </a:r>
            <a:r>
              <a:rPr lang="cs-CZ" sz="1600" dirty="0" err="1" smtClean="0">
                <a:solidFill>
                  <a:schemeClr val="bg1"/>
                </a:solidFill>
              </a:rPr>
              <a:t>ppm</a:t>
            </a:r>
            <a:endParaRPr lang="cs-CZ" sz="1600" dirty="0" smtClean="0">
              <a:solidFill>
                <a:schemeClr val="bg1"/>
              </a:solidFill>
            </a:endParaRPr>
          </a:p>
          <a:p>
            <a:r>
              <a:rPr lang="cs-CZ" sz="1600" dirty="0" smtClean="0">
                <a:solidFill>
                  <a:schemeClr val="bg1"/>
                </a:solidFill>
              </a:rPr>
              <a:t>enoly 10 – 17 </a:t>
            </a:r>
            <a:r>
              <a:rPr lang="cs-CZ" sz="1600" dirty="0" err="1" smtClean="0">
                <a:solidFill>
                  <a:schemeClr val="bg1"/>
                </a:solidFill>
              </a:rPr>
              <a:t>ppm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66982" y="3945714"/>
            <a:ext cx="2382453" cy="1323439"/>
          </a:xfrm>
          <a:prstGeom prst="rect">
            <a:avLst/>
          </a:prstGeom>
          <a:solidFill>
            <a:srgbClr val="FE6700"/>
          </a:solidFill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NH</a:t>
            </a:r>
            <a:endParaRPr lang="cs-CZ" sz="1600" b="1" dirty="0">
              <a:solidFill>
                <a:schemeClr val="bg1"/>
              </a:solidFill>
            </a:endParaRPr>
          </a:p>
          <a:p>
            <a:r>
              <a:rPr lang="cs-CZ" sz="1600" dirty="0" smtClean="0">
                <a:solidFill>
                  <a:schemeClr val="bg1"/>
                </a:solidFill>
              </a:rPr>
              <a:t>aminy 1 – 5 </a:t>
            </a:r>
            <a:r>
              <a:rPr lang="cs-CZ" sz="1600" dirty="0" err="1" smtClean="0">
                <a:solidFill>
                  <a:schemeClr val="bg1"/>
                </a:solidFill>
              </a:rPr>
              <a:t>ppm</a:t>
            </a:r>
            <a:endParaRPr lang="cs-CZ" sz="1600" dirty="0" smtClean="0">
              <a:solidFill>
                <a:schemeClr val="bg1"/>
              </a:solidFill>
            </a:endParaRPr>
          </a:p>
          <a:p>
            <a:r>
              <a:rPr lang="cs-CZ" sz="1600" dirty="0" smtClean="0">
                <a:solidFill>
                  <a:schemeClr val="bg1"/>
                </a:solidFill>
              </a:rPr>
              <a:t>amidy 5 – 6,5 </a:t>
            </a:r>
            <a:r>
              <a:rPr lang="cs-CZ" sz="1600" dirty="0" err="1" smtClean="0">
                <a:solidFill>
                  <a:schemeClr val="bg1"/>
                </a:solidFill>
              </a:rPr>
              <a:t>ppm</a:t>
            </a:r>
            <a:endParaRPr lang="cs-CZ" sz="1600" dirty="0" smtClean="0">
              <a:solidFill>
                <a:schemeClr val="bg1"/>
              </a:solidFill>
            </a:endParaRPr>
          </a:p>
          <a:p>
            <a:r>
              <a:rPr lang="cs-CZ" sz="1600" dirty="0" err="1" smtClean="0">
                <a:solidFill>
                  <a:schemeClr val="bg1"/>
                </a:solidFill>
              </a:rPr>
              <a:t>amidické</a:t>
            </a:r>
            <a:r>
              <a:rPr lang="cs-CZ" sz="1600" dirty="0" smtClean="0">
                <a:solidFill>
                  <a:schemeClr val="bg1"/>
                </a:solidFill>
              </a:rPr>
              <a:t> skupiny v peptidech 7 – 10 </a:t>
            </a:r>
            <a:r>
              <a:rPr lang="cs-CZ" sz="1600" dirty="0" err="1" smtClean="0">
                <a:solidFill>
                  <a:schemeClr val="bg1"/>
                </a:solidFill>
              </a:rPr>
              <a:t>ppm</a:t>
            </a:r>
            <a:endParaRPr lang="cs-CZ" sz="1600" dirty="0" smtClean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00191" y="3933056"/>
            <a:ext cx="2448273" cy="1323439"/>
          </a:xfrm>
          <a:prstGeom prst="rect">
            <a:avLst/>
          </a:prstGeom>
          <a:solidFill>
            <a:srgbClr val="FF7619"/>
          </a:solidFill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SH</a:t>
            </a:r>
            <a:endParaRPr lang="cs-CZ" sz="1600" b="1" dirty="0">
              <a:solidFill>
                <a:schemeClr val="bg1"/>
              </a:solidFill>
            </a:endParaRPr>
          </a:p>
          <a:p>
            <a:r>
              <a:rPr lang="cs-CZ" sz="1600" dirty="0" smtClean="0">
                <a:solidFill>
                  <a:schemeClr val="bg1"/>
                </a:solidFill>
              </a:rPr>
              <a:t>alifatické </a:t>
            </a:r>
            <a:r>
              <a:rPr lang="cs-CZ" sz="1600" dirty="0" err="1" smtClean="0">
                <a:solidFill>
                  <a:schemeClr val="bg1"/>
                </a:solidFill>
              </a:rPr>
              <a:t>thioly</a:t>
            </a:r>
            <a:r>
              <a:rPr lang="cs-CZ" sz="1600" dirty="0" smtClean="0">
                <a:solidFill>
                  <a:schemeClr val="bg1"/>
                </a:solidFill>
              </a:rPr>
              <a:t> 1 – 2,5 </a:t>
            </a:r>
            <a:r>
              <a:rPr lang="cs-CZ" sz="1600" dirty="0" err="1" smtClean="0">
                <a:solidFill>
                  <a:schemeClr val="bg1"/>
                </a:solidFill>
              </a:rPr>
              <a:t>ppm</a:t>
            </a:r>
            <a:endParaRPr lang="cs-CZ" sz="1600" dirty="0" smtClean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</a:rPr>
              <a:t>a</a:t>
            </a:r>
            <a:r>
              <a:rPr lang="cs-CZ" sz="1600" dirty="0" smtClean="0">
                <a:solidFill>
                  <a:schemeClr val="bg1"/>
                </a:solidFill>
              </a:rPr>
              <a:t>romatické </a:t>
            </a:r>
            <a:r>
              <a:rPr lang="cs-CZ" sz="1600" dirty="0" err="1" smtClean="0">
                <a:solidFill>
                  <a:schemeClr val="bg1"/>
                </a:solidFill>
              </a:rPr>
              <a:t>thioly</a:t>
            </a:r>
            <a:r>
              <a:rPr lang="cs-CZ" sz="1600" dirty="0" smtClean="0">
                <a:solidFill>
                  <a:schemeClr val="bg1"/>
                </a:solidFill>
              </a:rPr>
              <a:t> 3 - 4 </a:t>
            </a:r>
            <a:r>
              <a:rPr lang="cs-CZ" sz="1600" dirty="0" err="1" smtClean="0">
                <a:solidFill>
                  <a:schemeClr val="bg1"/>
                </a:solidFill>
              </a:rPr>
              <a:t>ppm</a:t>
            </a:r>
            <a:endParaRPr lang="cs-CZ" sz="1600" dirty="0" smtClean="0">
              <a:solidFill>
                <a:schemeClr val="bg1"/>
              </a:solidFill>
            </a:endParaRPr>
          </a:p>
          <a:p>
            <a:endParaRPr lang="cs-CZ" sz="1600" dirty="0">
              <a:solidFill>
                <a:schemeClr val="bg1"/>
              </a:solidFill>
            </a:endParaRPr>
          </a:p>
          <a:p>
            <a:endParaRPr lang="cs-CZ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1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848" y="0"/>
            <a:ext cx="5713496" cy="394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595" y="3911433"/>
            <a:ext cx="4242881" cy="285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56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28975"/>
            <a:ext cx="25908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435"/>
            <a:ext cx="5425453" cy="315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560"/>
            <a:ext cx="2097493" cy="112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93" y="1940764"/>
            <a:ext cx="2156758" cy="138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83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42" y="2199392"/>
            <a:ext cx="5472608" cy="425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 txBox="1">
            <a:spLocks/>
          </p:cNvSpPr>
          <p:nvPr/>
        </p:nvSpPr>
        <p:spPr>
          <a:xfrm>
            <a:off x="1043608" y="879646"/>
            <a:ext cx="7467600" cy="576064"/>
          </a:xfrm>
          <a:prstGeom prst="rect">
            <a:avLst/>
          </a:prstGeom>
          <a:solidFill>
            <a:srgbClr val="FF6600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000" b="1" baseline="30000" dirty="0" smtClean="0">
                <a:solidFill>
                  <a:schemeClr val="bg1"/>
                </a:solidFill>
              </a:rPr>
              <a:t>1</a:t>
            </a:r>
            <a:r>
              <a:rPr lang="cs-CZ" sz="2000" b="1" dirty="0" smtClean="0">
                <a:solidFill>
                  <a:schemeClr val="bg1"/>
                </a:solidFill>
              </a:rPr>
              <a:t>H NMR spektrum </a:t>
            </a:r>
            <a:r>
              <a:rPr lang="cs-CZ" sz="2000" b="1" dirty="0" err="1" smtClean="0">
                <a:solidFill>
                  <a:schemeClr val="bg1"/>
                </a:solidFill>
              </a:rPr>
              <a:t>methanolu</a:t>
            </a:r>
            <a:r>
              <a:rPr lang="cs-CZ" sz="2000" b="1" dirty="0" smtClean="0">
                <a:solidFill>
                  <a:schemeClr val="bg1"/>
                </a:solidFill>
              </a:rPr>
              <a:t> CH</a:t>
            </a:r>
            <a:r>
              <a:rPr lang="cs-CZ" sz="2000" b="1" baseline="-25000" dirty="0" smtClean="0">
                <a:solidFill>
                  <a:schemeClr val="bg1"/>
                </a:solidFill>
              </a:rPr>
              <a:t>3</a:t>
            </a:r>
            <a:r>
              <a:rPr lang="cs-CZ" sz="2000" b="1" dirty="0" smtClean="0">
                <a:solidFill>
                  <a:schemeClr val="bg1"/>
                </a:solidFill>
              </a:rPr>
              <a:t>OH při různých teplotách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0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260648"/>
            <a:ext cx="7467600" cy="576064"/>
          </a:xfrm>
          <a:solidFill>
            <a:srgbClr val="FF66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Kolik </a:t>
            </a:r>
            <a:r>
              <a:rPr lang="cs-CZ" sz="2000" b="1" baseline="30000" dirty="0" smtClean="0">
                <a:solidFill>
                  <a:schemeClr val="bg1"/>
                </a:solidFill>
              </a:rPr>
              <a:t>1</a:t>
            </a:r>
            <a:r>
              <a:rPr lang="cs-CZ" sz="2000" b="1" dirty="0" smtClean="0">
                <a:solidFill>
                  <a:schemeClr val="bg1"/>
                </a:solidFill>
              </a:rPr>
              <a:t>H NMR signálů očekáváte u níže uvedené molekuly?</a:t>
            </a:r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148" y="1124744"/>
            <a:ext cx="3938761" cy="124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24944"/>
            <a:ext cx="6482095" cy="284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43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09" y="656945"/>
            <a:ext cx="6141509" cy="323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903" y="4077072"/>
            <a:ext cx="6858722" cy="160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Veselý obličej 3"/>
          <p:cNvSpPr/>
          <p:nvPr/>
        </p:nvSpPr>
        <p:spPr>
          <a:xfrm>
            <a:off x="2627784" y="1124744"/>
            <a:ext cx="432048" cy="4320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eselý obličej 5"/>
          <p:cNvSpPr/>
          <p:nvPr/>
        </p:nvSpPr>
        <p:spPr>
          <a:xfrm>
            <a:off x="4572000" y="1124744"/>
            <a:ext cx="432048" cy="4320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eselý obličej 6"/>
          <p:cNvSpPr/>
          <p:nvPr/>
        </p:nvSpPr>
        <p:spPr>
          <a:xfrm>
            <a:off x="6455770" y="1124744"/>
            <a:ext cx="432048" cy="4320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eselý obličej 7"/>
          <p:cNvSpPr/>
          <p:nvPr/>
        </p:nvSpPr>
        <p:spPr>
          <a:xfrm>
            <a:off x="2540833" y="3320954"/>
            <a:ext cx="432048" cy="4320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eselý obličej 8"/>
          <p:cNvSpPr/>
          <p:nvPr/>
        </p:nvSpPr>
        <p:spPr>
          <a:xfrm>
            <a:off x="4554240" y="3162740"/>
            <a:ext cx="432048" cy="4320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eselý obličej 9"/>
          <p:cNvSpPr/>
          <p:nvPr/>
        </p:nvSpPr>
        <p:spPr>
          <a:xfrm>
            <a:off x="6445426" y="3320954"/>
            <a:ext cx="55436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1340903" y="5085184"/>
            <a:ext cx="1286881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972881" y="5085184"/>
            <a:ext cx="1167071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4770263" y="5085184"/>
            <a:ext cx="1241897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6588224" y="5100127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47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hemgapedia.de/vsengine/media/vsc/de/ch/3/anc/nmr_spek/m_27/nmr_5_7/fid_m27gr08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820870" cy="611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85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534178" y="1052736"/>
            <a:ext cx="8424936" cy="504056"/>
          </a:xfrm>
          <a:prstGeom prst="rect">
            <a:avLst/>
          </a:prstGeom>
          <a:solidFill>
            <a:srgbClr val="FF6600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Kolik signálů očekáváte v </a:t>
            </a:r>
            <a:r>
              <a:rPr lang="cs-CZ" sz="2000" b="1" baseline="30000" dirty="0" smtClean="0">
                <a:solidFill>
                  <a:schemeClr val="bg1"/>
                </a:solidFill>
              </a:rPr>
              <a:t>1</a:t>
            </a:r>
            <a:r>
              <a:rPr lang="cs-CZ" sz="2000" b="1" dirty="0" smtClean="0">
                <a:solidFill>
                  <a:schemeClr val="bg1"/>
                </a:solidFill>
              </a:rPr>
              <a:t>H NMR spektru </a:t>
            </a:r>
            <a:r>
              <a:rPr lang="cs-CZ" sz="2000" b="1" i="1" dirty="0" smtClean="0">
                <a:solidFill>
                  <a:schemeClr val="bg1"/>
                </a:solidFill>
              </a:rPr>
              <a:t>cis</a:t>
            </a:r>
            <a:r>
              <a:rPr lang="cs-CZ" sz="2000" b="1" dirty="0" smtClean="0">
                <a:solidFill>
                  <a:schemeClr val="bg1"/>
                </a:solidFill>
              </a:rPr>
              <a:t>- a </a:t>
            </a:r>
            <a:r>
              <a:rPr lang="cs-CZ" sz="2000" b="1" i="1" dirty="0" smtClean="0">
                <a:solidFill>
                  <a:schemeClr val="bg1"/>
                </a:solidFill>
              </a:rPr>
              <a:t>trans</a:t>
            </a:r>
            <a:r>
              <a:rPr lang="cs-CZ" sz="2000" b="1" dirty="0" smtClean="0">
                <a:solidFill>
                  <a:schemeClr val="bg1"/>
                </a:solidFill>
              </a:rPr>
              <a:t>-1,2-dichlorcyklobutanu?</a:t>
            </a:r>
          </a:p>
          <a:p>
            <a:pPr marL="0" indent="0">
              <a:buFont typeface="Arial" pitchFamily="34" charset="0"/>
              <a:buNone/>
            </a:pPr>
            <a:endParaRPr lang="cs-CZ" sz="2000" b="1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4984"/>
            <a:ext cx="4153789" cy="266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317" y="2648210"/>
            <a:ext cx="4132924" cy="272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85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178845" cy="441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79851"/>
            <a:ext cx="3212324" cy="440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793840"/>
              </p:ext>
            </p:extLst>
          </p:nvPr>
        </p:nvGraphicFramePr>
        <p:xfrm>
          <a:off x="971600" y="579851"/>
          <a:ext cx="1823144" cy="1885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6" name="CS ChemDraw Drawing" r:id="rId5" imgW="1694160" imgH="1751400" progId="ChemDraw.Document.6.0">
                  <p:embed/>
                </p:oleObj>
              </mc:Choice>
              <mc:Fallback>
                <p:oleObj name="CS ChemDraw Drawing" r:id="rId5" imgW="1694160" imgH="1751400" progId="ChemDraw.Document.6.0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579851"/>
                        <a:ext cx="1823144" cy="18853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707772"/>
              </p:ext>
            </p:extLst>
          </p:nvPr>
        </p:nvGraphicFramePr>
        <p:xfrm>
          <a:off x="5148064" y="764704"/>
          <a:ext cx="1740705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7" name="CS ChemDraw Drawing" r:id="rId7" imgW="1694688" imgH="1752600" progId="ChemDraw.Document.6.0">
                  <p:embed/>
                </p:oleObj>
              </mc:Choice>
              <mc:Fallback>
                <p:oleObj name="CS ChemDraw Drawing" r:id="rId7" imgW="1694688" imgH="1752600" progId="ChemDraw.Document.6.0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764704"/>
                        <a:ext cx="1740705" cy="18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ástupný symbol pro obsah 5"/>
          <p:cNvSpPr txBox="1">
            <a:spLocks/>
          </p:cNvSpPr>
          <p:nvPr/>
        </p:nvSpPr>
        <p:spPr>
          <a:xfrm>
            <a:off x="2344998" y="5445224"/>
            <a:ext cx="4824536" cy="1080120"/>
          </a:xfrm>
          <a:prstGeom prst="rect">
            <a:avLst/>
          </a:prstGeom>
          <a:solidFill>
            <a:srgbClr val="FF6600"/>
          </a:solidFill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smtClean="0">
                <a:solidFill>
                  <a:schemeClr val="bg1"/>
                </a:solidFill>
              </a:rPr>
              <a:t>Rozhodněte, které spektrum náleží molekule</a:t>
            </a:r>
          </a:p>
          <a:p>
            <a:pPr marL="0" indent="0">
              <a:buFont typeface="Arial" pitchFamily="34" charset="0"/>
              <a:buNone/>
            </a:pPr>
            <a:r>
              <a:rPr lang="cs-CZ" sz="2000" smtClean="0">
                <a:solidFill>
                  <a:schemeClr val="bg1"/>
                </a:solidFill>
              </a:rPr>
              <a:t>(</a:t>
            </a:r>
            <a:r>
              <a:rPr lang="cs-CZ" sz="2000" i="1" smtClean="0">
                <a:solidFill>
                  <a:schemeClr val="bg1"/>
                </a:solidFill>
              </a:rPr>
              <a:t>t</a:t>
            </a:r>
            <a:r>
              <a:rPr lang="cs-CZ" sz="2000" smtClean="0">
                <a:solidFill>
                  <a:schemeClr val="bg1"/>
                </a:solidFill>
              </a:rPr>
              <a:t>-butyl)(methyl)etheru</a:t>
            </a:r>
          </a:p>
          <a:p>
            <a:pPr marL="0" indent="0">
              <a:buFont typeface="Arial" pitchFamily="34" charset="0"/>
              <a:buNone/>
            </a:pPr>
            <a:r>
              <a:rPr lang="cs-CZ" sz="2000" smtClean="0">
                <a:solidFill>
                  <a:schemeClr val="bg1"/>
                </a:solidFill>
              </a:rPr>
              <a:t>a které molekule 2,2-dimethylpropanolu?</a:t>
            </a:r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8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659191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15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828851" cy="271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 txBox="1">
            <a:spLocks/>
          </p:cNvSpPr>
          <p:nvPr/>
        </p:nvSpPr>
        <p:spPr>
          <a:xfrm>
            <a:off x="1115616" y="188640"/>
            <a:ext cx="7776864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rgbClr val="FF6600"/>
                </a:solidFill>
              </a:rPr>
              <a:t>Multiplicita signálů</a:t>
            </a:r>
            <a:endParaRPr lang="cs-CZ" b="1" dirty="0">
              <a:solidFill>
                <a:srgbClr val="FF6600"/>
              </a:solidFill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123728" y="3515135"/>
            <a:ext cx="6672770" cy="631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 smtClean="0">
                <a:solidFill>
                  <a:srgbClr val="FF6600"/>
                </a:solidFill>
              </a:rPr>
              <a:t>singlet           dublet          triplet        kvartet          kvintet</a:t>
            </a:r>
          </a:p>
          <a:p>
            <a:pPr marL="0" indent="0">
              <a:buNone/>
            </a:pPr>
            <a:r>
              <a:rPr lang="cs-CZ" sz="1800" b="1" dirty="0" smtClean="0">
                <a:solidFill>
                  <a:srgbClr val="FF6600"/>
                </a:solidFill>
              </a:rPr>
              <a:t>                        1 : 1            1 :2 : 1      1 : 3 : 3 : 1     1 </a:t>
            </a:r>
            <a:r>
              <a:rPr lang="cs-CZ" sz="1800" b="1" dirty="0">
                <a:solidFill>
                  <a:srgbClr val="FF6600"/>
                </a:solidFill>
              </a:rPr>
              <a:t>: </a:t>
            </a:r>
            <a:r>
              <a:rPr lang="cs-CZ" sz="1800" b="1" dirty="0" smtClean="0">
                <a:solidFill>
                  <a:srgbClr val="FF6600"/>
                </a:solidFill>
              </a:rPr>
              <a:t>4 </a:t>
            </a:r>
            <a:r>
              <a:rPr lang="cs-CZ" sz="1800" b="1" dirty="0">
                <a:solidFill>
                  <a:srgbClr val="FF6600"/>
                </a:solidFill>
              </a:rPr>
              <a:t>: </a:t>
            </a:r>
            <a:r>
              <a:rPr lang="cs-CZ" sz="1800" b="1" dirty="0" smtClean="0">
                <a:solidFill>
                  <a:srgbClr val="FF6600"/>
                </a:solidFill>
              </a:rPr>
              <a:t>6 </a:t>
            </a:r>
            <a:r>
              <a:rPr lang="cs-CZ" sz="1800" b="1" dirty="0">
                <a:solidFill>
                  <a:srgbClr val="FF6600"/>
                </a:solidFill>
              </a:rPr>
              <a:t>: </a:t>
            </a:r>
            <a:r>
              <a:rPr lang="cs-CZ" sz="1800" b="1" dirty="0" smtClean="0">
                <a:solidFill>
                  <a:srgbClr val="FF6600"/>
                </a:solidFill>
              </a:rPr>
              <a:t>4 : 1 </a:t>
            </a:r>
            <a:endParaRPr lang="cs-CZ" sz="1800" b="1" dirty="0">
              <a:solidFill>
                <a:srgbClr val="FF6600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190" y="4581128"/>
            <a:ext cx="4460379" cy="157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09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84" y="188640"/>
            <a:ext cx="6838568" cy="347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84" y="2898110"/>
            <a:ext cx="6838568" cy="296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3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1115616" y="188640"/>
            <a:ext cx="7776864" cy="11521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rgbClr val="FF6600"/>
                </a:solidFill>
              </a:rPr>
              <a:t>Interakční konstanta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FF6600"/>
                </a:solidFill>
              </a:rPr>
              <a:t>     </a:t>
            </a:r>
            <a:r>
              <a:rPr lang="cs-CZ" sz="2000" b="1" dirty="0" smtClean="0">
                <a:solidFill>
                  <a:srgbClr val="FF6600"/>
                </a:solidFill>
              </a:rPr>
              <a:t>nezávisí na H</a:t>
            </a:r>
            <a:r>
              <a:rPr lang="cs-CZ" sz="2000" b="1" baseline="-25000" dirty="0" smtClean="0">
                <a:solidFill>
                  <a:srgbClr val="FF6600"/>
                </a:solidFill>
              </a:rPr>
              <a:t>0</a:t>
            </a:r>
            <a:r>
              <a:rPr lang="cs-CZ" sz="2000" b="1" dirty="0" smtClean="0">
                <a:solidFill>
                  <a:srgbClr val="FF6600"/>
                </a:solidFill>
              </a:rPr>
              <a:t> vnějšího magnetického pole</a:t>
            </a:r>
            <a:endParaRPr lang="cs-CZ" sz="2000" b="1" dirty="0">
              <a:solidFill>
                <a:srgbClr val="FF66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20" y="1579375"/>
            <a:ext cx="566131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50" y="1579375"/>
            <a:ext cx="201533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9431"/>
            <a:ext cx="4501877" cy="173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3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/>
        </p:nvSpPr>
        <p:spPr>
          <a:xfrm>
            <a:off x="1552332" y="693131"/>
            <a:ext cx="6189583" cy="9495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baseline="30000" dirty="0" smtClean="0">
                <a:solidFill>
                  <a:srgbClr val="CC3300"/>
                </a:solidFill>
              </a:rPr>
              <a:t>1</a:t>
            </a:r>
            <a:r>
              <a:rPr lang="cs-CZ" b="1" dirty="0" smtClean="0">
                <a:solidFill>
                  <a:srgbClr val="CC3300"/>
                </a:solidFill>
              </a:rPr>
              <a:t>H NMR spektrum </a:t>
            </a:r>
            <a:r>
              <a:rPr lang="cs-CZ" b="1" dirty="0" err="1" smtClean="0">
                <a:solidFill>
                  <a:srgbClr val="CC3300"/>
                </a:solidFill>
              </a:rPr>
              <a:t>ethyl</a:t>
            </a:r>
            <a:r>
              <a:rPr lang="cs-CZ" b="1" dirty="0" smtClean="0">
                <a:solidFill>
                  <a:srgbClr val="CC3300"/>
                </a:solidFill>
              </a:rPr>
              <a:t>-acetátu</a:t>
            </a:r>
            <a:endParaRPr lang="cs-CZ" b="1" dirty="0">
              <a:solidFill>
                <a:srgbClr val="CC3300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215145" cy="252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30" y="5218542"/>
            <a:ext cx="7436371" cy="120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4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82943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3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601987" cy="591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95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564374" cy="632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3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87" y="404664"/>
            <a:ext cx="8803906" cy="234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80590"/>
            <a:ext cx="7340521" cy="307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98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910"/>
            <a:ext cx="801065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7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72" y="188640"/>
            <a:ext cx="819547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32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96952"/>
            <a:ext cx="4590058" cy="372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 txBox="1">
            <a:spLocks/>
          </p:cNvSpPr>
          <p:nvPr/>
        </p:nvSpPr>
        <p:spPr>
          <a:xfrm>
            <a:off x="972989" y="234075"/>
            <a:ext cx="7467600" cy="792088"/>
          </a:xfrm>
          <a:prstGeom prst="rect">
            <a:avLst/>
          </a:prstGeom>
          <a:solidFill>
            <a:srgbClr val="FF6600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Rozhodněte, které z následujících sloučenin odpovídá níže uvedené </a:t>
            </a:r>
            <a:r>
              <a:rPr lang="cs-CZ" sz="2000" b="1" baseline="30000" dirty="0" smtClean="0">
                <a:solidFill>
                  <a:schemeClr val="bg1"/>
                </a:solidFill>
              </a:rPr>
              <a:t>1</a:t>
            </a:r>
            <a:r>
              <a:rPr lang="cs-CZ" sz="2000" b="1" dirty="0" smtClean="0">
                <a:solidFill>
                  <a:schemeClr val="bg1"/>
                </a:solidFill>
              </a:rPr>
              <a:t>H NMR spektrum.</a:t>
            </a:r>
          </a:p>
          <a:p>
            <a:pPr marL="0" indent="0" algn="ctr">
              <a:buFont typeface="Arial" pitchFamily="34" charset="0"/>
              <a:buNone/>
            </a:pPr>
            <a:endParaRPr lang="cs-C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620213"/>
              </p:ext>
            </p:extLst>
          </p:nvPr>
        </p:nvGraphicFramePr>
        <p:xfrm>
          <a:off x="3098912" y="1270167"/>
          <a:ext cx="3215754" cy="1404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17" name="CS ChemDraw Drawing" r:id="rId4" imgW="3783240" imgH="1652400" progId="ChemDraw.Document.6.0">
                  <p:embed/>
                </p:oleObj>
              </mc:Choice>
              <mc:Fallback>
                <p:oleObj name="CS ChemDraw Drawing" r:id="rId4" imgW="3783240" imgH="16524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98912" y="1270167"/>
                        <a:ext cx="3215754" cy="1404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bdélník 3"/>
          <p:cNvSpPr/>
          <p:nvPr/>
        </p:nvSpPr>
        <p:spPr>
          <a:xfrm>
            <a:off x="2699792" y="3140968"/>
            <a:ext cx="2006997" cy="171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36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38" y="3645024"/>
            <a:ext cx="4190443" cy="284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987" y="3645024"/>
            <a:ext cx="4204982" cy="288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 descr="http://www2.chemistry.msu.edu/faculty/reusch/VirtTxtJml/Spectrpy/nmr/Images/13clprop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3773001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763074" y="692696"/>
            <a:ext cx="3733800" cy="2304256"/>
          </a:xfrm>
          <a:prstGeom prst="rect">
            <a:avLst/>
          </a:prstGeom>
          <a:solidFill>
            <a:srgbClr val="FF6600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Přiřaďte následující  </a:t>
            </a:r>
            <a:r>
              <a:rPr lang="cs-CZ" sz="2000" b="1" baseline="30000" dirty="0" smtClean="0">
                <a:solidFill>
                  <a:schemeClr val="bg1"/>
                </a:solidFill>
              </a:rPr>
              <a:t>1</a:t>
            </a:r>
            <a:r>
              <a:rPr lang="cs-CZ" sz="2000" b="1" dirty="0" smtClean="0">
                <a:solidFill>
                  <a:schemeClr val="bg1"/>
                </a:solidFill>
              </a:rPr>
              <a:t>H NMR spektra níže uvedeným sloučeninám:</a:t>
            </a:r>
          </a:p>
          <a:p>
            <a:pPr marL="0" indent="0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1,1-dichlorethan</a:t>
            </a:r>
          </a:p>
          <a:p>
            <a:pPr marL="0" indent="0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1,2-dichlorethan</a:t>
            </a:r>
          </a:p>
          <a:p>
            <a:pPr marL="0" indent="0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1,3-dichlorpropan</a:t>
            </a:r>
          </a:p>
          <a:p>
            <a:pPr marL="0" indent="0" algn="ctr">
              <a:buFont typeface="Arial" pitchFamily="34" charset="0"/>
              <a:buNone/>
            </a:pP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11560" y="548680"/>
            <a:ext cx="12241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539552" y="3789040"/>
            <a:ext cx="14401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763074" y="3789040"/>
            <a:ext cx="139310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32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4049"/>
            <a:ext cx="4726344" cy="62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953584"/>
              </p:ext>
            </p:extLst>
          </p:nvPr>
        </p:nvGraphicFramePr>
        <p:xfrm>
          <a:off x="1187624" y="2423288"/>
          <a:ext cx="1912896" cy="1723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2" name="CS ChemDraw Drawing" r:id="rId4" imgW="1195560" imgH="1077120" progId="ChemDraw.Document.6.0">
                  <p:embed/>
                </p:oleObj>
              </mc:Choice>
              <mc:Fallback>
                <p:oleObj name="CS ChemDraw Drawing" r:id="rId4" imgW="1195560" imgH="10771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624" y="2423288"/>
                        <a:ext cx="1912896" cy="1723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obsah 2"/>
          <p:cNvSpPr txBox="1">
            <a:spLocks/>
          </p:cNvSpPr>
          <p:nvPr/>
        </p:nvSpPr>
        <p:spPr>
          <a:xfrm>
            <a:off x="467544" y="277752"/>
            <a:ext cx="3166963" cy="1495063"/>
          </a:xfrm>
          <a:prstGeom prst="rect">
            <a:avLst/>
          </a:prstGeom>
          <a:solidFill>
            <a:srgbClr val="FF6600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Pokuste se navrhnout, jak bude vypadat </a:t>
            </a:r>
            <a:r>
              <a:rPr lang="cs-CZ" sz="2000" b="1" baseline="30000" dirty="0" smtClean="0">
                <a:solidFill>
                  <a:schemeClr val="bg1"/>
                </a:solidFill>
              </a:rPr>
              <a:t>1</a:t>
            </a:r>
            <a:r>
              <a:rPr lang="cs-CZ" sz="2000" b="1" dirty="0" smtClean="0">
                <a:solidFill>
                  <a:schemeClr val="bg1"/>
                </a:solidFill>
              </a:rPr>
              <a:t>H NMR spektrum uvedené sloučeniny</a:t>
            </a:r>
          </a:p>
          <a:p>
            <a:pPr marL="0" indent="0" algn="ctr">
              <a:buFont typeface="Arial" pitchFamily="34" charset="0"/>
              <a:buNone/>
            </a:pP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76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5" y="392155"/>
            <a:ext cx="4668875" cy="253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4099625" cy="515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17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06" y="2780928"/>
            <a:ext cx="4176464" cy="301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273" y="2780928"/>
            <a:ext cx="3816424" cy="307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972989" y="234075"/>
            <a:ext cx="7467600" cy="792088"/>
          </a:xfrm>
          <a:prstGeom prst="rect">
            <a:avLst/>
          </a:prstGeom>
          <a:solidFill>
            <a:srgbClr val="FF6600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Rozhodněte, které z následujících sloučenin odpovídá níže uvedené </a:t>
            </a:r>
            <a:r>
              <a:rPr lang="cs-CZ" sz="2000" b="1" baseline="30000" dirty="0" smtClean="0">
                <a:solidFill>
                  <a:schemeClr val="bg1"/>
                </a:solidFill>
              </a:rPr>
              <a:t>1</a:t>
            </a:r>
            <a:r>
              <a:rPr lang="cs-CZ" sz="2000" b="1" dirty="0" smtClean="0">
                <a:solidFill>
                  <a:schemeClr val="bg1"/>
                </a:solidFill>
              </a:rPr>
              <a:t>H NMR spektrum.</a:t>
            </a:r>
          </a:p>
          <a:p>
            <a:pPr marL="0" indent="0" algn="ctr">
              <a:buFont typeface="Arial" pitchFamily="34" charset="0"/>
              <a:buNone/>
            </a:pPr>
            <a:endParaRPr lang="cs-C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696040"/>
              </p:ext>
            </p:extLst>
          </p:nvPr>
        </p:nvGraphicFramePr>
        <p:xfrm>
          <a:off x="3059832" y="1556792"/>
          <a:ext cx="37052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0" name="CS ChemDraw Drawing" r:id="rId5" imgW="3704760" imgH="765000" progId="ChemDraw.Document.6.0">
                  <p:embed/>
                </p:oleObj>
              </mc:Choice>
              <mc:Fallback>
                <p:oleObj name="CS ChemDraw Drawing" r:id="rId5" imgW="3704760" imgH="765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59832" y="1556792"/>
                        <a:ext cx="3705225" cy="76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611560" y="2852936"/>
            <a:ext cx="187220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572000" y="2852936"/>
            <a:ext cx="1751485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89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4050425" cy="300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42" y="3056495"/>
            <a:ext cx="4027321" cy="291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obsah 2"/>
          <p:cNvSpPr txBox="1">
            <a:spLocks/>
          </p:cNvSpPr>
          <p:nvPr/>
        </p:nvSpPr>
        <p:spPr>
          <a:xfrm>
            <a:off x="972989" y="234075"/>
            <a:ext cx="7467600" cy="792088"/>
          </a:xfrm>
          <a:prstGeom prst="rect">
            <a:avLst/>
          </a:prstGeom>
          <a:solidFill>
            <a:srgbClr val="FF6600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Rozhodněte, které z následujících sloučenin odpovídá níže uvedené </a:t>
            </a:r>
            <a:r>
              <a:rPr lang="cs-CZ" sz="2000" b="1" baseline="30000" dirty="0" smtClean="0">
                <a:solidFill>
                  <a:schemeClr val="bg1"/>
                </a:solidFill>
              </a:rPr>
              <a:t>1</a:t>
            </a:r>
            <a:r>
              <a:rPr lang="cs-CZ" sz="2000" b="1" dirty="0" smtClean="0">
                <a:solidFill>
                  <a:schemeClr val="bg1"/>
                </a:solidFill>
              </a:rPr>
              <a:t>H NMR spektrum.</a:t>
            </a:r>
          </a:p>
          <a:p>
            <a:pPr marL="0" indent="0" algn="ctr">
              <a:buFont typeface="Arial" pitchFamily="34" charset="0"/>
              <a:buNone/>
            </a:pPr>
            <a:endParaRPr lang="cs-C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017854"/>
              </p:ext>
            </p:extLst>
          </p:nvPr>
        </p:nvGraphicFramePr>
        <p:xfrm>
          <a:off x="3018482" y="1628800"/>
          <a:ext cx="3376613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38" name="CS ChemDraw Drawing" r:id="rId5" imgW="3376800" imgH="928440" progId="ChemDraw.Document.6.0">
                  <p:embed/>
                </p:oleObj>
              </mc:Choice>
              <mc:Fallback>
                <p:oleObj name="CS ChemDraw Drawing" r:id="rId5" imgW="3376800" imgH="928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18482" y="1628800"/>
                        <a:ext cx="3376613" cy="928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délník 5"/>
          <p:cNvSpPr/>
          <p:nvPr/>
        </p:nvSpPr>
        <p:spPr>
          <a:xfrm>
            <a:off x="683568" y="3056495"/>
            <a:ext cx="1584176" cy="1164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706789" y="3056495"/>
            <a:ext cx="1449387" cy="1092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54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7986"/>
            <a:ext cx="3984320" cy="299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645024"/>
            <a:ext cx="3811127" cy="309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5409"/>
            <a:ext cx="35623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608" y="188640"/>
            <a:ext cx="4135229" cy="2920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567" y="3758968"/>
            <a:ext cx="3963309" cy="307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86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972989" y="234075"/>
            <a:ext cx="7467600" cy="792088"/>
          </a:xfrm>
          <a:prstGeom prst="rect">
            <a:avLst/>
          </a:prstGeom>
          <a:solidFill>
            <a:srgbClr val="FF7619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Pokuste se odhadnout, kterému z izomerních alkoholů sumárního vzorce C</a:t>
            </a:r>
            <a:r>
              <a:rPr lang="cs-CZ" sz="2000" b="1" baseline="-25000" dirty="0" smtClean="0">
                <a:solidFill>
                  <a:schemeClr val="bg1"/>
                </a:solidFill>
              </a:rPr>
              <a:t>5</a:t>
            </a:r>
            <a:r>
              <a:rPr lang="cs-CZ" sz="2000" b="1" dirty="0" smtClean="0">
                <a:solidFill>
                  <a:schemeClr val="bg1"/>
                </a:solidFill>
              </a:rPr>
              <a:t>H</a:t>
            </a:r>
            <a:r>
              <a:rPr lang="cs-CZ" sz="2000" b="1" baseline="-25000" dirty="0" smtClean="0">
                <a:solidFill>
                  <a:schemeClr val="bg1"/>
                </a:solidFill>
              </a:rPr>
              <a:t>12</a:t>
            </a:r>
            <a:r>
              <a:rPr lang="cs-CZ" sz="2000" b="1" dirty="0" smtClean="0">
                <a:solidFill>
                  <a:schemeClr val="bg1"/>
                </a:solidFill>
              </a:rPr>
              <a:t>O odpovídá následující </a:t>
            </a:r>
            <a:r>
              <a:rPr lang="cs-CZ" sz="2000" b="1" baseline="30000" dirty="0" smtClean="0">
                <a:solidFill>
                  <a:schemeClr val="bg1"/>
                </a:solidFill>
              </a:rPr>
              <a:t>1</a:t>
            </a:r>
            <a:r>
              <a:rPr lang="cs-CZ" sz="2000" b="1" dirty="0" smtClean="0">
                <a:solidFill>
                  <a:schemeClr val="bg1"/>
                </a:solidFill>
              </a:rPr>
              <a:t>H NMR spektrum.</a:t>
            </a:r>
          </a:p>
          <a:p>
            <a:pPr marL="0" indent="0" algn="ctr">
              <a:buFont typeface="Arial" pitchFamily="34" charset="0"/>
              <a:buNone/>
            </a:pP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972989" y="1268760"/>
            <a:ext cx="7467600" cy="18288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0,92 (t, 3H)</a:t>
            </a:r>
          </a:p>
          <a:p>
            <a:r>
              <a:rPr lang="cs-CZ" dirty="0" smtClean="0"/>
              <a:t>1,20 (s, 6H)</a:t>
            </a:r>
          </a:p>
          <a:p>
            <a:r>
              <a:rPr lang="cs-CZ" dirty="0" smtClean="0"/>
              <a:t>1,49 (k, 2H)</a:t>
            </a:r>
          </a:p>
          <a:p>
            <a:r>
              <a:rPr lang="cs-CZ" dirty="0" smtClean="0"/>
              <a:t>1,85 (š. s, 1H)</a:t>
            </a:r>
            <a:endParaRPr lang="cs-CZ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953255"/>
              </p:ext>
            </p:extLst>
          </p:nvPr>
        </p:nvGraphicFramePr>
        <p:xfrm>
          <a:off x="2339752" y="3429000"/>
          <a:ext cx="5465763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9" name="CS ChemDraw Drawing" r:id="rId3" imgW="5466240" imgH="2781360" progId="ChemDraw.Document.6.0">
                  <p:embed/>
                </p:oleObj>
              </mc:Choice>
              <mc:Fallback>
                <p:oleObj name="CS ChemDraw Drawing" r:id="rId3" imgW="5466240" imgH="27813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9752" y="3429000"/>
                        <a:ext cx="5465763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67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7981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72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2989" y="2996952"/>
            <a:ext cx="7467600" cy="2088232"/>
          </a:xfrm>
        </p:spPr>
        <p:txBody>
          <a:bodyPr>
            <a:normAutofit/>
          </a:bodyPr>
          <a:lstStyle/>
          <a:p>
            <a:r>
              <a:rPr lang="cs-CZ" dirty="0" smtClean="0"/>
              <a:t>1,19 (s, 9H</a:t>
            </a:r>
            <a:r>
              <a:rPr lang="cs-CZ" dirty="0"/>
              <a:t>)</a:t>
            </a:r>
          </a:p>
          <a:p>
            <a:r>
              <a:rPr lang="cs-CZ" dirty="0" smtClean="0"/>
              <a:t>3,21 </a:t>
            </a:r>
            <a:r>
              <a:rPr lang="cs-CZ" dirty="0"/>
              <a:t>(s, </a:t>
            </a:r>
            <a:r>
              <a:rPr lang="cs-CZ" dirty="0" smtClean="0"/>
              <a:t>3H)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972989" y="234075"/>
            <a:ext cx="7467600" cy="792088"/>
          </a:xfrm>
          <a:prstGeom prst="rect">
            <a:avLst/>
          </a:prstGeom>
          <a:solidFill>
            <a:srgbClr val="FF7619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Pokuste se odhadnout, jak byste na základě  </a:t>
            </a:r>
            <a:r>
              <a:rPr lang="cs-CZ" sz="2000" b="1" baseline="30000" dirty="0" smtClean="0">
                <a:solidFill>
                  <a:schemeClr val="bg1"/>
                </a:solidFill>
              </a:rPr>
              <a:t>1</a:t>
            </a:r>
            <a:r>
              <a:rPr lang="cs-CZ" sz="2000" b="1" dirty="0" smtClean="0">
                <a:solidFill>
                  <a:schemeClr val="bg1"/>
                </a:solidFill>
              </a:rPr>
              <a:t>H NMR spekter rozlišili izomerní ethery sumárního </a:t>
            </a:r>
            <a:r>
              <a:rPr lang="cs-CZ" sz="2000" b="1" dirty="0">
                <a:solidFill>
                  <a:schemeClr val="bg1"/>
                </a:solidFill>
              </a:rPr>
              <a:t>vzorce C</a:t>
            </a:r>
            <a:r>
              <a:rPr lang="cs-CZ" sz="2000" b="1" baseline="-25000" dirty="0">
                <a:solidFill>
                  <a:schemeClr val="bg1"/>
                </a:solidFill>
              </a:rPr>
              <a:t>5</a:t>
            </a:r>
            <a:r>
              <a:rPr lang="cs-CZ" sz="2000" b="1" dirty="0">
                <a:solidFill>
                  <a:schemeClr val="bg1"/>
                </a:solidFill>
              </a:rPr>
              <a:t>H</a:t>
            </a:r>
            <a:r>
              <a:rPr lang="cs-CZ" sz="2000" b="1" baseline="-25000" dirty="0">
                <a:solidFill>
                  <a:schemeClr val="bg1"/>
                </a:solidFill>
              </a:rPr>
              <a:t>12</a:t>
            </a:r>
            <a:r>
              <a:rPr lang="cs-CZ" sz="2000" b="1" dirty="0">
                <a:solidFill>
                  <a:schemeClr val="bg1"/>
                </a:solidFill>
              </a:rPr>
              <a:t>O.</a:t>
            </a:r>
            <a:endParaRPr lang="cs-CZ" sz="2000" b="1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cs-C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595712"/>
              </p:ext>
            </p:extLst>
          </p:nvPr>
        </p:nvGraphicFramePr>
        <p:xfrm>
          <a:off x="1571476" y="1700808"/>
          <a:ext cx="6270625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83" name="CS ChemDraw Drawing" r:id="rId3" imgW="6271200" imgH="826920" progId="ChemDraw.Document.6.0">
                  <p:embed/>
                </p:oleObj>
              </mc:Choice>
              <mc:Fallback>
                <p:oleObj name="CS ChemDraw Drawing" r:id="rId3" imgW="6271200" imgH="8269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71476" y="1700808"/>
                        <a:ext cx="6270625" cy="827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829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607" y="260649"/>
            <a:ext cx="5441053" cy="605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88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128" y="303312"/>
            <a:ext cx="5191899" cy="620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3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208469" cy="352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601" y="3284984"/>
            <a:ext cx="4032448" cy="329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979" y="323461"/>
            <a:ext cx="3542903" cy="271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89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1187624" y="260648"/>
            <a:ext cx="6189583" cy="130960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400" b="1" baseline="30000" dirty="0" smtClean="0">
                <a:solidFill>
                  <a:srgbClr val="FF6600"/>
                </a:solidFill>
                <a:latin typeface="+mj-lt"/>
              </a:rPr>
              <a:t>13</a:t>
            </a:r>
            <a:r>
              <a:rPr lang="cs-CZ" sz="4400" b="1" dirty="0" smtClean="0">
                <a:solidFill>
                  <a:srgbClr val="FF6600"/>
                </a:solidFill>
                <a:latin typeface="+mj-lt"/>
              </a:rPr>
              <a:t>C NMR spektroskopie </a:t>
            </a:r>
            <a:endParaRPr lang="cs-CZ" sz="4400" b="1" dirty="0">
              <a:solidFill>
                <a:srgbClr val="FF6600"/>
              </a:solidFill>
              <a:latin typeface="+mj-lt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590987" cy="398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5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643063"/>
            <a:ext cx="540067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1979712" y="260649"/>
            <a:ext cx="5397495" cy="79208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200" b="1" baseline="30000" dirty="0" smtClean="0">
                <a:solidFill>
                  <a:srgbClr val="FF6600"/>
                </a:solidFill>
                <a:latin typeface="+mj-lt"/>
              </a:rPr>
              <a:t>13</a:t>
            </a:r>
            <a:r>
              <a:rPr lang="cs-CZ" sz="3200" b="1" dirty="0" smtClean="0">
                <a:solidFill>
                  <a:srgbClr val="FF6600"/>
                </a:solidFill>
                <a:latin typeface="+mj-lt"/>
              </a:rPr>
              <a:t>C NMR počet signálů </a:t>
            </a:r>
            <a:endParaRPr lang="cs-CZ" sz="3200" b="1" dirty="0">
              <a:solidFill>
                <a:srgbClr val="FF66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428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9181"/>
            <a:ext cx="867824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786139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2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76672"/>
            <a:ext cx="7202250" cy="57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71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19" y="188640"/>
            <a:ext cx="244152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3870"/>
            <a:ext cx="7599690" cy="442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53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602420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60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" name="Picture 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7491"/>
            <a:ext cx="8208912" cy="617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32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61722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36819"/>
            <a:ext cx="57816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86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64865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996952"/>
            <a:ext cx="53911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25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548680"/>
            <a:ext cx="6122257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18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>
                <a:solidFill>
                  <a:srgbClr val="CC3300"/>
                </a:solidFill>
              </a:rPr>
              <a:t>Použitá literatura</a:t>
            </a:r>
            <a:endParaRPr lang="cs-CZ" sz="2400" dirty="0">
              <a:solidFill>
                <a:srgbClr val="CC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60648"/>
            <a:ext cx="8424936" cy="18722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000" dirty="0" smtClean="0">
                <a:hlinkClick r:id="rId2"/>
              </a:rPr>
              <a:t>http</a:t>
            </a:r>
            <a:r>
              <a:rPr lang="cs-CZ" sz="2000" dirty="0">
                <a:hlinkClick r:id="rId2"/>
              </a:rPr>
              <a:t>://</a:t>
            </a:r>
            <a:r>
              <a:rPr lang="cs-CZ" sz="2000" dirty="0" smtClean="0">
                <a:hlinkClick r:id="rId2"/>
              </a:rPr>
              <a:t>www.vscht.cz/nmr/predmet/lekce/NMR-lekce6.pdf</a:t>
            </a:r>
            <a:r>
              <a:rPr lang="cs-CZ" sz="2000" dirty="0" smtClean="0"/>
              <a:t> (26.2.2014)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>
                <a:hlinkClick r:id="rId3"/>
              </a:rPr>
              <a:t>http</a:t>
            </a:r>
            <a:r>
              <a:rPr lang="cs-CZ" sz="2000" dirty="0">
                <a:hlinkClick r:id="rId3"/>
              </a:rPr>
              <a:t>://</a:t>
            </a:r>
            <a:r>
              <a:rPr lang="cs-CZ" sz="2000" dirty="0" smtClean="0">
                <a:hlinkClick r:id="rId3"/>
              </a:rPr>
              <a:t>www.nmrdb.org/predictornew</a:t>
            </a:r>
            <a:r>
              <a:rPr lang="cs-CZ" sz="2000" dirty="0"/>
              <a:t> </a:t>
            </a:r>
            <a:r>
              <a:rPr lang="cs-CZ" sz="2000" dirty="0" smtClean="0"/>
              <a:t>(Simulace NMR spekter)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u="sng" dirty="0" smtClean="0">
                <a:hlinkClick r:id="rId4"/>
              </a:rPr>
              <a:t>http</a:t>
            </a:r>
            <a:r>
              <a:rPr lang="cs-CZ" sz="2000" u="sng" dirty="0">
                <a:hlinkClick r:id="rId4"/>
              </a:rPr>
              <a:t>://</a:t>
            </a:r>
            <a:r>
              <a:rPr lang="cs-CZ" sz="2000" u="sng" dirty="0" smtClean="0">
                <a:hlinkClick r:id="rId4"/>
              </a:rPr>
              <a:t>www.vscht.cz/anl/dolensky/technmr/soubory/2013_Techniky</a:t>
            </a:r>
          </a:p>
          <a:p>
            <a:pPr marL="0" indent="0">
              <a:buNone/>
            </a:pPr>
            <a:r>
              <a:rPr lang="cs-CZ" sz="2000" u="sng" dirty="0" smtClean="0">
                <a:hlinkClick r:id="rId4"/>
              </a:rPr>
              <a:t>MereniInterpretaceNMR_INTRO.pdf</a:t>
            </a:r>
            <a:r>
              <a:rPr lang="cs-CZ" sz="2000" dirty="0" smtClean="0"/>
              <a:t>  </a:t>
            </a: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181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692696"/>
            <a:ext cx="6696744" cy="1758347"/>
          </a:xfrm>
        </p:spPr>
        <p:txBody>
          <a:bodyPr>
            <a:noAutofit/>
          </a:bodyPr>
          <a:lstStyle/>
          <a:p>
            <a:r>
              <a:rPr lang="cs-CZ" sz="4400" b="1" dirty="0" smtClean="0">
                <a:solidFill>
                  <a:srgbClr val="CC3300"/>
                </a:solidFill>
              </a:rPr>
              <a:t>Infračervená spektroskopie</a:t>
            </a:r>
          </a:p>
          <a:p>
            <a:pPr algn="l"/>
            <a:r>
              <a:rPr lang="cs-CZ" sz="2000" b="1" dirty="0">
                <a:solidFill>
                  <a:srgbClr val="CC3300"/>
                </a:solidFill>
              </a:rPr>
              <a:t> </a:t>
            </a:r>
            <a:r>
              <a:rPr lang="cs-CZ" sz="2000" b="1" dirty="0" smtClean="0">
                <a:solidFill>
                  <a:srgbClr val="CC3300"/>
                </a:solidFill>
              </a:rPr>
              <a:t>    vibračně – rotační spektroskopie</a:t>
            </a:r>
            <a:endParaRPr lang="cs-CZ" sz="2000" b="1" dirty="0">
              <a:solidFill>
                <a:srgbClr val="CC3300"/>
              </a:solidFill>
            </a:endParaRPr>
          </a:p>
          <a:p>
            <a:pPr algn="l"/>
            <a:r>
              <a:rPr lang="cs-CZ" sz="2000" b="1" dirty="0" smtClean="0">
                <a:solidFill>
                  <a:srgbClr val="CC3300"/>
                </a:solidFill>
              </a:rPr>
              <a:t>     v organické chemii – důkaz přítomnosti funkčních skupin</a:t>
            </a:r>
            <a:endParaRPr lang="cs-CZ" sz="2000" b="1" dirty="0">
              <a:solidFill>
                <a:srgbClr val="CC3300"/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7032"/>
            <a:ext cx="7822136" cy="304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01" y="2440682"/>
            <a:ext cx="478155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92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67" y="188640"/>
            <a:ext cx="883593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475656" y="3818935"/>
            <a:ext cx="63630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Valenční vibrace</a:t>
            </a:r>
            <a:r>
              <a:rPr lang="cs-CZ" dirty="0" smtClean="0">
                <a:solidFill>
                  <a:srgbClr val="C00000"/>
                </a:solidFill>
              </a:rPr>
              <a:t>:                 </a:t>
            </a:r>
            <a:r>
              <a:rPr lang="cs-CZ" dirty="0" err="1" smtClean="0">
                <a:solidFill>
                  <a:srgbClr val="C00000"/>
                </a:solidFill>
              </a:rPr>
              <a:t>streching</a:t>
            </a:r>
            <a:r>
              <a:rPr lang="cs-CZ" dirty="0" smtClean="0">
                <a:solidFill>
                  <a:srgbClr val="C00000"/>
                </a:solidFill>
              </a:rPr>
              <a:t> (symetrická a asymetrická)  </a:t>
            </a:r>
            <a:r>
              <a:rPr lang="cs-CZ" b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n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Deformační rovinné</a:t>
            </a:r>
            <a:r>
              <a:rPr lang="cs-CZ" dirty="0" smtClean="0">
                <a:solidFill>
                  <a:srgbClr val="C00000"/>
                </a:solidFill>
              </a:rPr>
              <a:t>:           </a:t>
            </a:r>
            <a:r>
              <a:rPr lang="cs-CZ" dirty="0" err="1" smtClean="0">
                <a:solidFill>
                  <a:srgbClr val="C00000"/>
                </a:solidFill>
              </a:rPr>
              <a:t>rocking</a:t>
            </a:r>
            <a:r>
              <a:rPr lang="cs-CZ" dirty="0" smtClean="0">
                <a:solidFill>
                  <a:srgbClr val="C00000"/>
                </a:solidFill>
              </a:rPr>
              <a:t> – kyvadlová                                </a:t>
            </a:r>
            <a:r>
              <a:rPr lang="cs-CZ" b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d</a:t>
            </a:r>
          </a:p>
          <a:p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smtClean="0">
                <a:solidFill>
                  <a:srgbClr val="C00000"/>
                </a:solidFill>
              </a:rPr>
              <a:t>                                               </a:t>
            </a:r>
            <a:r>
              <a:rPr lang="cs-CZ" dirty="0" err="1" smtClean="0">
                <a:solidFill>
                  <a:srgbClr val="C00000"/>
                </a:solidFill>
              </a:rPr>
              <a:t>scissoring</a:t>
            </a:r>
            <a:r>
              <a:rPr lang="cs-CZ" dirty="0" smtClean="0">
                <a:solidFill>
                  <a:srgbClr val="C00000"/>
                </a:solidFill>
              </a:rPr>
              <a:t> – nůžková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Deformační </a:t>
            </a:r>
            <a:r>
              <a:rPr lang="cs-CZ" b="1" dirty="0" err="1" smtClean="0">
                <a:solidFill>
                  <a:srgbClr val="C00000"/>
                </a:solidFill>
              </a:rPr>
              <a:t>mimorovinné</a:t>
            </a:r>
            <a:r>
              <a:rPr lang="cs-CZ" dirty="0" smtClean="0">
                <a:solidFill>
                  <a:srgbClr val="C00000"/>
                </a:solidFill>
              </a:rPr>
              <a:t>: </a:t>
            </a:r>
            <a:r>
              <a:rPr lang="cs-CZ" dirty="0" err="1" smtClean="0">
                <a:solidFill>
                  <a:srgbClr val="C00000"/>
                </a:solidFill>
              </a:rPr>
              <a:t>wagging</a:t>
            </a:r>
            <a:r>
              <a:rPr lang="cs-CZ" dirty="0" smtClean="0">
                <a:solidFill>
                  <a:srgbClr val="C00000"/>
                </a:solidFill>
              </a:rPr>
              <a:t> – vějířová                                  </a:t>
            </a:r>
            <a:r>
              <a:rPr lang="cs-CZ" b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g</a:t>
            </a:r>
          </a:p>
          <a:p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smtClean="0">
                <a:solidFill>
                  <a:srgbClr val="C00000"/>
                </a:solidFill>
              </a:rPr>
              <a:t>                                               </a:t>
            </a:r>
            <a:r>
              <a:rPr lang="cs-CZ" dirty="0" err="1" smtClean="0">
                <a:solidFill>
                  <a:srgbClr val="C00000"/>
                </a:solidFill>
              </a:rPr>
              <a:t>twisting</a:t>
            </a:r>
            <a:r>
              <a:rPr lang="cs-CZ" dirty="0" smtClean="0">
                <a:solidFill>
                  <a:srgbClr val="C00000"/>
                </a:solidFill>
              </a:rPr>
              <a:t> - kroutivá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475656" y="5792490"/>
            <a:ext cx="18338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w</a:t>
            </a:r>
            <a:r>
              <a:rPr lang="cs-CZ" dirty="0" smtClean="0">
                <a:solidFill>
                  <a:srgbClr val="C00000"/>
                </a:solidFill>
              </a:rPr>
              <a:t> slabý </a:t>
            </a:r>
            <a:r>
              <a:rPr lang="cs-CZ" b="1" dirty="0" smtClean="0">
                <a:solidFill>
                  <a:srgbClr val="C00000"/>
                </a:solidFill>
              </a:rPr>
              <a:t>m</a:t>
            </a:r>
            <a:r>
              <a:rPr lang="cs-CZ" dirty="0" smtClean="0">
                <a:solidFill>
                  <a:srgbClr val="C00000"/>
                </a:solidFill>
              </a:rPr>
              <a:t> střední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s</a:t>
            </a:r>
            <a:r>
              <a:rPr lang="cs-CZ" dirty="0" smtClean="0">
                <a:solidFill>
                  <a:srgbClr val="C00000"/>
                </a:solidFill>
              </a:rPr>
              <a:t> silný </a:t>
            </a:r>
            <a:r>
              <a:rPr lang="cs-CZ" b="1" dirty="0" smtClean="0">
                <a:solidFill>
                  <a:srgbClr val="C00000"/>
                </a:solidFill>
              </a:rPr>
              <a:t>v</a:t>
            </a:r>
            <a:r>
              <a:rPr lang="cs-CZ" dirty="0" smtClean="0">
                <a:solidFill>
                  <a:srgbClr val="C00000"/>
                </a:solidFill>
              </a:rPr>
              <a:t> různý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br</a:t>
            </a:r>
            <a:r>
              <a:rPr lang="cs-CZ" dirty="0" smtClean="0">
                <a:solidFill>
                  <a:srgbClr val="C00000"/>
                </a:solidFill>
              </a:rPr>
              <a:t> široký </a:t>
            </a:r>
            <a:r>
              <a:rPr lang="cs-CZ" b="1" dirty="0" err="1" smtClean="0">
                <a:solidFill>
                  <a:srgbClr val="C00000"/>
                </a:solidFill>
              </a:rPr>
              <a:t>sh</a:t>
            </a:r>
            <a:r>
              <a:rPr lang="cs-CZ" dirty="0" smtClean="0">
                <a:solidFill>
                  <a:srgbClr val="C00000"/>
                </a:solidFill>
              </a:rPr>
              <a:t> ostrý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804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620688"/>
            <a:ext cx="7467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CC0000"/>
                </a:solidFill>
              </a:rPr>
              <a:t>Transmitance T</a:t>
            </a:r>
            <a:r>
              <a:rPr lang="cs-CZ" sz="2000" b="1" dirty="0" smtClean="0">
                <a:solidFill>
                  <a:srgbClr val="CC0000"/>
                </a:solidFill>
              </a:rPr>
              <a:t> (propustnost)    hodnoty 0 – 1 (0 – 100%)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rgbClr val="CC0000"/>
                </a:solidFill>
              </a:rPr>
              <a:t>	T = I / I</a:t>
            </a:r>
            <a:r>
              <a:rPr lang="cs-CZ" sz="2000" b="1" baseline="-25000" dirty="0" smtClean="0">
                <a:solidFill>
                  <a:srgbClr val="CC0000"/>
                </a:solidFill>
              </a:rPr>
              <a:t>0</a:t>
            </a:r>
          </a:p>
          <a:p>
            <a:pPr marL="0" indent="0">
              <a:buNone/>
            </a:pPr>
            <a:r>
              <a:rPr lang="cs-CZ" sz="2000" b="1" baseline="-25000" dirty="0">
                <a:solidFill>
                  <a:srgbClr val="CC0000"/>
                </a:solidFill>
              </a:rPr>
              <a:t>	</a:t>
            </a:r>
            <a:r>
              <a:rPr lang="cs-CZ" sz="2000" b="1" dirty="0" smtClean="0">
                <a:solidFill>
                  <a:srgbClr val="CC0000"/>
                </a:solidFill>
              </a:rPr>
              <a:t>T = 0 prostředí světlo nepropouští vůbec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CC0000"/>
                </a:solidFill>
              </a:rPr>
              <a:t>	</a:t>
            </a:r>
            <a:r>
              <a:rPr lang="cs-CZ" sz="2000" b="1" dirty="0" smtClean="0">
                <a:solidFill>
                  <a:srgbClr val="CC0000"/>
                </a:solidFill>
              </a:rPr>
              <a:t>T = 1 prostředí propouští všechno světlo</a:t>
            </a:r>
          </a:p>
          <a:p>
            <a:pPr marL="0" indent="0">
              <a:buNone/>
            </a:pPr>
            <a:endParaRPr lang="cs-CZ" sz="2000" b="1" dirty="0">
              <a:solidFill>
                <a:srgbClr val="CC0000"/>
              </a:solidFill>
            </a:endParaRPr>
          </a:p>
          <a:p>
            <a:pPr marL="0" indent="0">
              <a:buNone/>
            </a:pPr>
            <a:endParaRPr lang="cs-CZ" sz="2000" b="1" dirty="0" smtClean="0">
              <a:solidFill>
                <a:srgbClr val="CC000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CC0000"/>
              </a:solidFill>
            </a:endParaRPr>
          </a:p>
          <a:p>
            <a:pPr marL="0" indent="0">
              <a:buNone/>
            </a:pPr>
            <a:endParaRPr lang="cs-CZ" sz="2000" b="1" dirty="0" smtClean="0">
              <a:solidFill>
                <a:srgbClr val="CC000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CC0000"/>
              </a:solidFill>
            </a:endParaRPr>
          </a:p>
          <a:p>
            <a:pPr marL="0" indent="0">
              <a:buNone/>
            </a:pPr>
            <a:endParaRPr lang="cs-CZ" sz="2000" b="1" dirty="0" smtClean="0">
              <a:solidFill>
                <a:srgbClr val="CC0000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CC0000"/>
                </a:solidFill>
              </a:rPr>
              <a:t>Absorbance 	A = -log T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C0000"/>
                </a:solidFill>
              </a:rPr>
              <a:t>	</a:t>
            </a:r>
            <a:r>
              <a:rPr lang="cs-CZ" b="1" dirty="0" smtClean="0">
                <a:solidFill>
                  <a:srgbClr val="CC0000"/>
                </a:solidFill>
              </a:rPr>
              <a:t>		A = </a:t>
            </a:r>
            <a:r>
              <a:rPr lang="cs-CZ" b="1" dirty="0" smtClean="0">
                <a:solidFill>
                  <a:srgbClr val="CC0000"/>
                </a:solidFill>
                <a:latin typeface="Symbol" panose="05050102010706020507" pitchFamily="18" charset="2"/>
              </a:rPr>
              <a:t>e</a:t>
            </a:r>
            <a:r>
              <a:rPr lang="cs-CZ" b="1" dirty="0" smtClean="0">
                <a:solidFill>
                  <a:srgbClr val="CC0000"/>
                </a:solidFill>
              </a:rPr>
              <a:t> . l. c</a:t>
            </a:r>
            <a:endParaRPr lang="cs-CZ" b="1" dirty="0">
              <a:solidFill>
                <a:srgbClr val="CC000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5"/>
            <a:ext cx="4519669" cy="200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1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777444" cy="587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1746081" y="120757"/>
            <a:ext cx="6189583" cy="57606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rgbClr val="CC3300"/>
                </a:solidFill>
              </a:rPr>
              <a:t>Charakteristické vibrace                   cm</a:t>
            </a:r>
            <a:r>
              <a:rPr lang="cs-CZ" b="1" baseline="30000" dirty="0" smtClean="0">
                <a:solidFill>
                  <a:srgbClr val="CC3300"/>
                </a:solidFill>
              </a:rPr>
              <a:t>-1</a:t>
            </a:r>
            <a:endParaRPr lang="cs-CZ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1" name="Picture 1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208660"/>
            <a:ext cx="4392488" cy="2470197"/>
          </a:xfrm>
          <a:noFill/>
          <a:ln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2725507"/>
            <a:ext cx="4392488" cy="2703130"/>
          </a:xfrm>
          <a:prstGeom prst="rect">
            <a:avLst/>
          </a:prstGeom>
          <a:noFill/>
          <a:ln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5493935"/>
            <a:ext cx="4392488" cy="1131676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4241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36" y="51929"/>
            <a:ext cx="5758483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7584" y="548680"/>
            <a:ext cx="1975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solidFill>
                  <a:srgbClr val="C00000"/>
                </a:solidFill>
              </a:rPr>
              <a:t>Hookův</a:t>
            </a:r>
            <a:r>
              <a:rPr lang="cs-CZ" sz="2400" b="1" dirty="0" smtClean="0">
                <a:solidFill>
                  <a:srgbClr val="C00000"/>
                </a:solidFill>
              </a:rPr>
              <a:t> zákon</a:t>
            </a:r>
            <a:endParaRPr lang="cs-CZ" sz="2400" b="1" dirty="0">
              <a:solidFill>
                <a:srgbClr val="C00000"/>
              </a:solidFill>
            </a:endParaRP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4997493" cy="78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4224469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49" y="4293096"/>
            <a:ext cx="8505341" cy="236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23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96974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0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itrome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04731"/>
            <a:ext cx="805376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9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nitrot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50" y="449830"/>
            <a:ext cx="817048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33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74575" y="145838"/>
            <a:ext cx="2346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Efekt hybridizace</a:t>
            </a:r>
            <a:endParaRPr lang="cs-CZ" sz="2400" b="1" dirty="0">
              <a:solidFill>
                <a:srgbClr val="C00000"/>
              </a:solidFill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10304"/>
            <a:ext cx="4361850" cy="140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80091"/>
            <a:ext cx="3331570" cy="173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40968"/>
            <a:ext cx="6183195" cy="309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42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32" y="332656"/>
            <a:ext cx="849001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27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6957"/>
            <a:ext cx="836106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79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olue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58" y="404664"/>
            <a:ext cx="840392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60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899592" y="5805264"/>
            <a:ext cx="3920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http://www.vscht.cz/anl/lach1/7_IC.pdf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5" y="836712"/>
            <a:ext cx="880682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82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533871"/>
            <a:ext cx="2203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Efekt rezonance</a:t>
            </a:r>
            <a:endParaRPr lang="cs-CZ" sz="2400" b="1" dirty="0">
              <a:solidFill>
                <a:srgbClr val="C00000"/>
              </a:solidFill>
            </a:endParaRP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5754"/>
            <a:ext cx="35814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87" y="3068960"/>
            <a:ext cx="54292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389" y="112016"/>
            <a:ext cx="1615611" cy="144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68960"/>
            <a:ext cx="1571625" cy="140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3"/>
          <p:cNvCxnSpPr/>
          <p:nvPr/>
        </p:nvCxnSpPr>
        <p:spPr>
          <a:xfrm>
            <a:off x="323528" y="2924944"/>
            <a:ext cx="8820472" cy="0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228" y="5013176"/>
            <a:ext cx="5272688" cy="155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Přímá spojnice 11"/>
          <p:cNvCxnSpPr/>
          <p:nvPr/>
        </p:nvCxnSpPr>
        <p:spPr>
          <a:xfrm>
            <a:off x="161764" y="4869160"/>
            <a:ext cx="8820472" cy="0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00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533871"/>
            <a:ext cx="313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Efekt vodíkových vazeb</a:t>
            </a:r>
            <a:endParaRPr lang="cs-CZ" sz="2400" b="1" dirty="0">
              <a:solidFill>
                <a:srgbClr val="C00000"/>
              </a:solidFill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336232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97671"/>
            <a:ext cx="8805488" cy="31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4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928216" cy="450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05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932040" y="328743"/>
            <a:ext cx="3248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vzdálenost píku od (CH</a:t>
            </a:r>
            <a:r>
              <a:rPr lang="cs-CZ" b="1" baseline="-25000" dirty="0" smtClean="0"/>
              <a:t>3</a:t>
            </a:r>
            <a:r>
              <a:rPr lang="cs-CZ" b="1" dirty="0" smtClean="0"/>
              <a:t>)</a:t>
            </a:r>
            <a:r>
              <a:rPr lang="cs-CZ" b="1" baseline="-25000" dirty="0" smtClean="0"/>
              <a:t>4</a:t>
            </a:r>
            <a:r>
              <a:rPr lang="cs-CZ" b="1" dirty="0" smtClean="0"/>
              <a:t>Si v Hz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283968" y="652046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Symbol" panose="05050102010706020507" pitchFamily="18" charset="2"/>
              </a:rPr>
              <a:t>d</a:t>
            </a:r>
            <a:r>
              <a:rPr lang="cs-CZ" b="1" dirty="0" smtClean="0"/>
              <a:t> = </a:t>
            </a:r>
            <a:endParaRPr lang="cs-CZ" b="1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4968043" y="836712"/>
            <a:ext cx="3176895" cy="0"/>
          </a:xfrm>
          <a:prstGeom prst="line">
            <a:avLst/>
          </a:prstGeom>
          <a:ln cap="rnd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5051078" y="971922"/>
            <a:ext cx="3118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frekvence spektrometru v MHz</a:t>
            </a:r>
            <a:endParaRPr lang="cs-CZ" b="1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827584" y="477246"/>
            <a:ext cx="3094791" cy="9495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rgbClr val="CC3300"/>
                </a:solidFill>
              </a:rPr>
              <a:t>Chemický posun</a:t>
            </a:r>
            <a:endParaRPr lang="cs-CZ" b="1" dirty="0">
              <a:solidFill>
                <a:srgbClr val="CC33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07" y="2178968"/>
            <a:ext cx="751501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08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40242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nadpis 2"/>
          <p:cNvSpPr txBox="1">
            <a:spLocks/>
          </p:cNvSpPr>
          <p:nvPr/>
        </p:nvSpPr>
        <p:spPr>
          <a:xfrm>
            <a:off x="1477208" y="620621"/>
            <a:ext cx="6189583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rgbClr val="CC3300"/>
                </a:solidFill>
              </a:rPr>
              <a:t>1500 - 400 cm</a:t>
            </a:r>
            <a:r>
              <a:rPr lang="cs-CZ" b="1" baseline="30000" dirty="0" smtClean="0">
                <a:solidFill>
                  <a:srgbClr val="CC3300"/>
                </a:solidFill>
              </a:rPr>
              <a:t>-1                        </a:t>
            </a:r>
            <a:r>
              <a:rPr lang="cs-CZ" b="1" dirty="0" err="1" smtClean="0">
                <a:solidFill>
                  <a:srgbClr val="CC3300"/>
                </a:solidFill>
              </a:rPr>
              <a:t>fingerprint</a:t>
            </a:r>
            <a:endParaRPr lang="cs-CZ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6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74642"/>
            <a:ext cx="884287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899592" y="5805264"/>
            <a:ext cx="3920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http://www.vscht.cz/anl/lach1/7_IC.pdf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548" y="116632"/>
            <a:ext cx="3058818" cy="135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8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411" y="5558216"/>
            <a:ext cx="341397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7584" y="385500"/>
            <a:ext cx="1138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Aminy</a:t>
            </a:r>
            <a:endParaRPr lang="cs-CZ" sz="2800" b="1" dirty="0">
              <a:solidFill>
                <a:srgbClr val="C00000"/>
              </a:solidFill>
            </a:endParaRP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5500"/>
            <a:ext cx="6125344" cy="513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04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riet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03" y="476672"/>
            <a:ext cx="840392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15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diet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76672"/>
            <a:ext cx="828720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29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ni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7905"/>
            <a:ext cx="8278169" cy="510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7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1406"/>
            <a:ext cx="7593963" cy="463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ál 1"/>
          <p:cNvSpPr/>
          <p:nvPr/>
        </p:nvSpPr>
        <p:spPr>
          <a:xfrm>
            <a:off x="2555776" y="3577917"/>
            <a:ext cx="64807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/>
          <p:cNvSpPr/>
          <p:nvPr/>
        </p:nvSpPr>
        <p:spPr>
          <a:xfrm>
            <a:off x="3419872" y="3097425"/>
            <a:ext cx="576064" cy="404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6612362" y="3485693"/>
            <a:ext cx="86409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4447186" y="3531907"/>
            <a:ext cx="136815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9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61" y="980727"/>
            <a:ext cx="7787273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2339752" y="1988840"/>
            <a:ext cx="93610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3059832" y="2636912"/>
            <a:ext cx="93610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4211960" y="4437112"/>
            <a:ext cx="187220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6804248" y="4581128"/>
            <a:ext cx="86409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1691680" y="3645024"/>
            <a:ext cx="230425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047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540461" cy="45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3059832" y="1916832"/>
            <a:ext cx="86409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3943198" y="1920280"/>
            <a:ext cx="115212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364088" y="4509120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156176" y="4509120"/>
            <a:ext cx="136815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2627784" y="2996952"/>
            <a:ext cx="2042038" cy="1764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4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5226"/>
            <a:ext cx="7420051" cy="456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3131840" y="2780928"/>
            <a:ext cx="108012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5292080" y="4437112"/>
            <a:ext cx="100811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3131840" y="3501008"/>
            <a:ext cx="165618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93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0" y="404664"/>
            <a:ext cx="864367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29678"/>
            <a:ext cx="2097154" cy="159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30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to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31776"/>
            <a:ext cx="770359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>
          <a:xfrm>
            <a:off x="2843808" y="2492896"/>
            <a:ext cx="1224136" cy="515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/>
          <p:cNvSpPr/>
          <p:nvPr/>
        </p:nvSpPr>
        <p:spPr>
          <a:xfrm>
            <a:off x="4644008" y="3933056"/>
            <a:ext cx="122413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6876256" y="3933056"/>
            <a:ext cx="792088" cy="468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1907704" y="3429000"/>
            <a:ext cx="216024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80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720" y="1423056"/>
            <a:ext cx="5544616" cy="5434943"/>
          </a:xfrm>
          <a:noFill/>
          <a:ln/>
        </p:spPr>
      </p:pic>
      <p:sp>
        <p:nvSpPr>
          <p:cNvPr id="4" name="Zástupný symbol pro obsah 2"/>
          <p:cNvSpPr txBox="1">
            <a:spLocks/>
          </p:cNvSpPr>
          <p:nvPr/>
        </p:nvSpPr>
        <p:spPr>
          <a:xfrm>
            <a:off x="971600" y="332656"/>
            <a:ext cx="7467600" cy="576064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Přiřaďte spektra těmto látkám: </a:t>
            </a:r>
            <a:r>
              <a:rPr lang="cs-CZ" sz="2000" b="1" dirty="0" err="1" smtClean="0">
                <a:solidFill>
                  <a:schemeClr val="bg1"/>
                </a:solidFill>
              </a:rPr>
              <a:t>methanol</a:t>
            </a:r>
            <a:r>
              <a:rPr lang="cs-CZ" sz="2000" b="1" dirty="0" smtClean="0">
                <a:solidFill>
                  <a:schemeClr val="bg1"/>
                </a:solidFill>
              </a:rPr>
              <a:t>, cyklohexan, </a:t>
            </a:r>
            <a:r>
              <a:rPr lang="cs-CZ" sz="2000" b="1" dirty="0" err="1" smtClean="0">
                <a:solidFill>
                  <a:schemeClr val="bg1"/>
                </a:solidFill>
              </a:rPr>
              <a:t>oktanal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71600" y="2132856"/>
            <a:ext cx="1227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cyklohexan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68376" y="3792763"/>
            <a:ext cx="1080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methanol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83999" y="5507940"/>
            <a:ext cx="115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oktanal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590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7806" y="2204864"/>
            <a:ext cx="4959204" cy="2298168"/>
          </a:xfrm>
          <a:noFill/>
          <a:ln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13" y="4365104"/>
            <a:ext cx="4824536" cy="234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572" y="1142849"/>
            <a:ext cx="7179418" cy="7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sp>
        <p:nvSpPr>
          <p:cNvPr id="2" name="Ovál 1"/>
          <p:cNvSpPr/>
          <p:nvPr/>
        </p:nvSpPr>
        <p:spPr>
          <a:xfrm>
            <a:off x="7092280" y="1110275"/>
            <a:ext cx="1008112" cy="921635"/>
          </a:xfrm>
          <a:prstGeom prst="ellipse">
            <a:avLst/>
          </a:prstGeom>
          <a:solidFill>
            <a:srgbClr val="FF66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043608" y="332656"/>
            <a:ext cx="7467600" cy="576064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Vyberte, které ze sloučenin náleží uvedené IČ spektrum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8181" y="1916832"/>
            <a:ext cx="5066717" cy="2423416"/>
          </a:xfrm>
          <a:noFill/>
          <a:ln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844" y="4317107"/>
            <a:ext cx="4929054" cy="240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27" y="958572"/>
            <a:ext cx="7179418" cy="7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sp>
        <p:nvSpPr>
          <p:cNvPr id="2" name="Ovál 1"/>
          <p:cNvSpPr/>
          <p:nvPr/>
        </p:nvSpPr>
        <p:spPr>
          <a:xfrm>
            <a:off x="5364088" y="958572"/>
            <a:ext cx="1008112" cy="864096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043608" y="332656"/>
            <a:ext cx="7467600" cy="576064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Vyberte, které ze sloučenin náleží uvedené IČ spektrum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2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752" y="1844824"/>
            <a:ext cx="4482175" cy="2169608"/>
          </a:xfrm>
          <a:noFill/>
          <a:ln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365104"/>
            <a:ext cx="4554255" cy="224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62" y="896356"/>
            <a:ext cx="7179418" cy="7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sp>
        <p:nvSpPr>
          <p:cNvPr id="2" name="Ovál 1"/>
          <p:cNvSpPr/>
          <p:nvPr/>
        </p:nvSpPr>
        <p:spPr>
          <a:xfrm>
            <a:off x="3635896" y="946208"/>
            <a:ext cx="1296144" cy="720080"/>
          </a:xfrm>
          <a:prstGeom prst="ellipse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029164" y="291441"/>
            <a:ext cx="7467600" cy="576064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Vyberte, které ze sloučenin náleží uvedené IČ spektrum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8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1125" y="1933113"/>
            <a:ext cx="5110768" cy="2438335"/>
          </a:xfrm>
          <a:noFill/>
          <a:ln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65104"/>
            <a:ext cx="4813474" cy="235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58572"/>
            <a:ext cx="7179418" cy="7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sp>
        <p:nvSpPr>
          <p:cNvPr id="2" name="Ovál 1"/>
          <p:cNvSpPr/>
          <p:nvPr/>
        </p:nvSpPr>
        <p:spPr>
          <a:xfrm>
            <a:off x="2483768" y="958572"/>
            <a:ext cx="1296144" cy="936104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043608" y="332656"/>
            <a:ext cx="7467600" cy="576064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Vyberte, které ze sloučenin náleží uvedené IČ spektrum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6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8847" y="1775586"/>
            <a:ext cx="5004437" cy="2420576"/>
          </a:xfrm>
          <a:noFill/>
          <a:ln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439" y="4008324"/>
            <a:ext cx="504414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62" y="958572"/>
            <a:ext cx="7179418" cy="7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sp>
        <p:nvSpPr>
          <p:cNvPr id="2" name="Ovál 1"/>
          <p:cNvSpPr/>
          <p:nvPr/>
        </p:nvSpPr>
        <p:spPr>
          <a:xfrm>
            <a:off x="1236461" y="911490"/>
            <a:ext cx="936104" cy="864096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043608" y="260648"/>
            <a:ext cx="7467600" cy="576064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Vyberte, které ze sloučenin náleží uvedené IČ spektrum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6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4495"/>
            <a:ext cx="870873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2996"/>
            <a:ext cx="3131761" cy="2183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34780"/>
            <a:ext cx="514342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6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TC101859868[[fn=Teplo]]</Template>
  <TotalTime>2006</TotalTime>
  <Words>910</Words>
  <Application>Microsoft Office PowerPoint</Application>
  <PresentationFormat>Předvádění na obrazovce (4:3)</PresentationFormat>
  <Paragraphs>138</Paragraphs>
  <Slides>86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86</vt:i4>
      </vt:variant>
    </vt:vector>
  </HeadingPairs>
  <TitlesOfParts>
    <vt:vector size="88" baseType="lpstr">
      <vt:lpstr>Thermal</vt:lpstr>
      <vt:lpstr>CS ChemDraw Drawing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Použitá literatura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user</cp:lastModifiedBy>
  <cp:revision>326</cp:revision>
  <dcterms:created xsi:type="dcterms:W3CDTF">2014-02-24T07:09:04Z</dcterms:created>
  <dcterms:modified xsi:type="dcterms:W3CDTF">2016-04-04T06:58:33Z</dcterms:modified>
</cp:coreProperties>
</file>