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0" r:id="rId5"/>
    <p:sldId id="262" r:id="rId6"/>
    <p:sldId id="264" r:id="rId7"/>
    <p:sldId id="263" r:id="rId8"/>
    <p:sldId id="258" r:id="rId9"/>
    <p:sldId id="259" r:id="rId10"/>
    <p:sldId id="25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45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49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5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46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8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2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11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2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23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00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0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271F-FD3E-4200-A7D3-61E8E3453E7B}" type="datetimeFigureOut">
              <a:rPr lang="cs-CZ" smtClean="0"/>
              <a:t>10.12.2014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81B9-767A-4B86-91AE-10F598E9D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54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en.wikipedia.org/wiki/Methylene_group" TargetMode="External"/><Relationship Id="rId2" Type="http://schemas.openxmlformats.org/officeDocument/2006/relationships/hyperlink" Target="http://en.wikipedia.org/wiki/Ethano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ethyl_group" TargetMode="External"/><Relationship Id="rId5" Type="http://schemas.openxmlformats.org/officeDocument/2006/relationships/hyperlink" Target="http://en.wikipedia.org/wiki/Hydroxyl_group" TargetMode="Externa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b/b3/Spin_half_angular_momentum.sv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3/Spin_half_angular_momentum.sv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requency" TargetMode="External"/><Relationship Id="rId5" Type="http://schemas.openxmlformats.org/officeDocument/2006/relationships/hyperlink" Target="http://en.wikipedia.org/wiki/Parts_per_million" TargetMode="External"/><Relationship Id="rId4" Type="http://schemas.openxmlformats.org/officeDocument/2006/relationships/hyperlink" Target="http://en.wikipedia.org/wiki/Delta_(letter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Nukleární magnetická rezonance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Nuclear magnetic resonance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9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aseline="30000" dirty="0"/>
              <a:t>1</a:t>
            </a:r>
            <a:r>
              <a:rPr lang="cs-CZ" sz="2800" dirty="0"/>
              <a:t>H </a:t>
            </a:r>
            <a:r>
              <a:rPr lang="cs-CZ" sz="2800" dirty="0" smtClean="0"/>
              <a:t>spektr</a:t>
            </a:r>
            <a:r>
              <a:rPr lang="en-US" sz="2800" dirty="0" smtClean="0"/>
              <a:t>um</a:t>
            </a:r>
            <a:r>
              <a:rPr lang="cs-CZ" sz="2800" dirty="0" smtClean="0"/>
              <a:t> </a:t>
            </a:r>
            <a:r>
              <a:rPr lang="cs-CZ" sz="2800" u="sng" dirty="0">
                <a:solidFill>
                  <a:srgbClr val="0000FF"/>
                </a:solidFill>
              </a:rPr>
              <a:t>ethanolu</a:t>
            </a:r>
            <a:r>
              <a:rPr lang="cs-CZ" sz="2800" dirty="0"/>
              <a:t> </a:t>
            </a:r>
            <a:r>
              <a:rPr lang="cs-CZ" sz="2800" dirty="0" smtClean="0"/>
              <a:t>/ </a:t>
            </a:r>
            <a:r>
              <a:rPr lang="cs-CZ" sz="2800" baseline="30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1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H NMR spectrum of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effectLst/>
                <a:hlinkClick r:id="rId2" tooltip="Ethanol"/>
              </a:rPr>
              <a:t>ethanol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1447800"/>
            <a:ext cx="5943600" cy="4279392"/>
          </a:xfrm>
        </p:spPr>
      </p:pic>
      <p:sp>
        <p:nvSpPr>
          <p:cNvPr id="6" name="Rectangle 5"/>
          <p:cNvSpPr/>
          <p:nvPr/>
        </p:nvSpPr>
        <p:spPr>
          <a:xfrm>
            <a:off x="6499860" y="2225040"/>
            <a:ext cx="251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Vodík </a:t>
            </a:r>
            <a:r>
              <a:rPr lang="cs-CZ" u="sng" dirty="0">
                <a:solidFill>
                  <a:srgbClr val="0000FF"/>
                </a:solidFill>
              </a:rPr>
              <a:t>OH skupiny </a:t>
            </a:r>
            <a:r>
              <a:rPr lang="cs-CZ" dirty="0"/>
              <a:t>neinteraguje s dalšími </a:t>
            </a:r>
            <a:r>
              <a:rPr lang="cs-CZ" dirty="0" smtClean="0"/>
              <a:t>H </a:t>
            </a:r>
            <a:r>
              <a:rPr lang="cs-CZ" dirty="0"/>
              <a:t>a je vidět jako </a:t>
            </a:r>
            <a:r>
              <a:rPr lang="cs-CZ" dirty="0" smtClean="0"/>
              <a:t>singlet. V</a:t>
            </a:r>
            <a:r>
              <a:rPr lang="en-US" dirty="0" smtClean="0"/>
              <a:t>od</a:t>
            </a:r>
            <a:r>
              <a:rPr lang="cs-CZ" dirty="0" smtClean="0"/>
              <a:t>íky </a:t>
            </a:r>
            <a:r>
              <a:rPr lang="cs-CZ" dirty="0" smtClean="0">
                <a:solidFill>
                  <a:srgbClr val="0000FF"/>
                </a:solidFill>
              </a:rPr>
              <a:t>CH</a:t>
            </a:r>
            <a:r>
              <a:rPr lang="cs-CZ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-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en-US" dirty="0" smtClean="0">
                <a:solidFill>
                  <a:srgbClr val="0000FF"/>
                </a:solidFill>
              </a:rPr>
              <a:t>-</a:t>
            </a:r>
            <a:r>
              <a:rPr lang="cs-CZ" dirty="0" smtClean="0">
                <a:solidFill>
                  <a:srgbClr val="0000FF"/>
                </a:solidFill>
              </a:rPr>
              <a:t>CH</a:t>
            </a:r>
            <a:r>
              <a:rPr lang="cs-CZ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-</a:t>
            </a:r>
            <a:r>
              <a:rPr lang="cs-CZ" dirty="0" smtClean="0"/>
              <a:t> interagují takto: 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cs-CZ" dirty="0" smtClean="0"/>
              <a:t> </a:t>
            </a:r>
            <a:r>
              <a:rPr lang="cs-CZ" dirty="0"/>
              <a:t>vodíky </a:t>
            </a:r>
            <a:r>
              <a:rPr lang="en-US" dirty="0" smtClean="0"/>
              <a:t>v </a:t>
            </a:r>
            <a:r>
              <a:rPr lang="cs-CZ" dirty="0" smtClean="0"/>
              <a:t>CH</a:t>
            </a:r>
            <a:r>
              <a:rPr lang="cs-CZ" baseline="-25000" dirty="0" smtClean="0"/>
              <a:t>2 </a:t>
            </a:r>
            <a:r>
              <a:rPr lang="cs-CZ" dirty="0"/>
              <a:t>štěpí  signál </a:t>
            </a:r>
            <a:r>
              <a:rPr lang="cs-CZ" dirty="0" smtClean="0"/>
              <a:t>met</a:t>
            </a:r>
            <a:r>
              <a:rPr lang="en-US" dirty="0" smtClean="0"/>
              <a:t>h</a:t>
            </a:r>
            <a:r>
              <a:rPr lang="cs-CZ" dirty="0" smtClean="0"/>
              <a:t>ylových </a:t>
            </a:r>
            <a:r>
              <a:rPr lang="en-US" dirty="0" smtClean="0"/>
              <a:t>H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cs-CZ" dirty="0" smtClean="0"/>
              <a:t>na </a:t>
            </a:r>
            <a:r>
              <a:rPr lang="cs-CZ" dirty="0"/>
              <a:t>triplet,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cs-CZ" dirty="0" smtClean="0"/>
              <a:t> </a:t>
            </a:r>
            <a:r>
              <a:rPr lang="cs-CZ" dirty="0"/>
              <a:t>vodíky </a:t>
            </a:r>
            <a:r>
              <a:rPr lang="en-US" dirty="0" smtClean="0"/>
              <a:t>v </a:t>
            </a: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štěpí signál </a:t>
            </a:r>
            <a:r>
              <a:rPr lang="cs-CZ" dirty="0" smtClean="0"/>
              <a:t>met</a:t>
            </a:r>
            <a:r>
              <a:rPr lang="en-US" dirty="0" smtClean="0"/>
              <a:t>h</a:t>
            </a:r>
            <a:r>
              <a:rPr lang="cs-CZ" dirty="0" smtClean="0"/>
              <a:t>ylenových </a:t>
            </a:r>
            <a:r>
              <a:rPr lang="en-US" dirty="0" smtClean="0"/>
              <a:t>H</a:t>
            </a:r>
            <a:r>
              <a:rPr lang="cs-CZ" dirty="0" smtClean="0"/>
              <a:t> </a:t>
            </a:r>
            <a:r>
              <a:rPr lang="cs-CZ" dirty="0"/>
              <a:t>na kvartet.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8674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The hydrogen (H) on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  <a:hlinkClick r:id="rId5" tooltip="Hydroxyl group"/>
              </a:rPr>
              <a:t>-OH group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is not coupling with the other H atoms and appears as a singlet, but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  <a:hlinkClick r:id="rId6" tooltip="Methyl group"/>
              </a:rPr>
              <a:t>CH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effectLst/>
                <a:hlinkClick r:id="rId6" tooltip="Methyl group"/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  <a:hlinkClick r:id="rId6" tooltip="Methyl group"/>
              </a:rPr>
              <a:t>-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and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  <a:hlinkClick r:id="rId7" tooltip="Methylene group"/>
              </a:rPr>
              <a:t>-CH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effectLst/>
                <a:hlinkClick r:id="rId7" tooltip="Methylene group"/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  <a:hlinkClick r:id="rId7" tooltip="Methylene group"/>
              </a:rPr>
              <a:t>-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hydrogens are coupling with each other, resulting in a triplet and quartet respectively.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Spinové stavy jader – vektorový model</a:t>
            </a:r>
            <a:endParaRPr lang="cs-CZ" dirty="0"/>
          </a:p>
        </p:txBody>
      </p:sp>
      <p:pic>
        <p:nvPicPr>
          <p:cNvPr id="4" name="Picture 3" descr="File:Spin half angular momentum.sv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3054"/>
            <a:ext cx="5715000" cy="4589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64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Spiny v magnetickém poli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10" y="1739180"/>
            <a:ext cx="5297736" cy="3522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3093348" y="4360459"/>
            <a:ext cx="1400459" cy="17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543172" y="4123650"/>
            <a:ext cx="42013" cy="106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1741051" y="2040355"/>
            <a:ext cx="816427" cy="3224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Energie</a:t>
            </a:r>
            <a:endParaRPr lang="cs-CZ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58255" y="3317070"/>
            <a:ext cx="8833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D</a:t>
            </a:r>
            <a:r>
              <a:rPr lang="en-US" b="1" dirty="0"/>
              <a:t>E</a:t>
            </a:r>
            <a:r>
              <a:rPr lang="en-US" b="1" dirty="0" smtClean="0"/>
              <a:t>= h</a:t>
            </a:r>
            <a:r>
              <a:rPr lang="en-US" b="1" dirty="0" smtClean="0">
                <a:latin typeface="Symbol" panose="05050102010706020507" pitchFamily="18" charset="2"/>
              </a:rPr>
              <a:t>n</a:t>
            </a:r>
            <a:endParaRPr lang="cs-CZ" b="1" dirty="0"/>
          </a:p>
        </p:txBody>
      </p:sp>
      <p:sp>
        <p:nvSpPr>
          <p:cNvPr id="12" name="Rectangle 11"/>
          <p:cNvSpPr/>
          <p:nvPr/>
        </p:nvSpPr>
        <p:spPr>
          <a:xfrm>
            <a:off x="4923861" y="2953434"/>
            <a:ext cx="204036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radiofrekven</a:t>
            </a:r>
            <a:r>
              <a:rPr lang="cs-CZ" b="1" dirty="0">
                <a:solidFill>
                  <a:srgbClr val="FF0000"/>
                </a:solidFill>
              </a:rPr>
              <a:t>ční </a:t>
            </a: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dirty="0" smtClean="0"/>
              <a:t>záření o frekvenci </a:t>
            </a:r>
            <a:r>
              <a:rPr lang="en-US" b="1" dirty="0">
                <a:latin typeface="Symbol" panose="05050102010706020507" pitchFamily="18" charset="2"/>
              </a:rPr>
              <a:t>n</a:t>
            </a:r>
            <a:endParaRPr lang="cs-CZ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67337" y="5055444"/>
            <a:ext cx="2590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Statick</a:t>
            </a:r>
            <a:r>
              <a:rPr lang="cs-CZ" b="1" dirty="0" smtClean="0"/>
              <a:t>é magnetic</a:t>
            </a:r>
            <a:r>
              <a:rPr lang="en-US" b="1" dirty="0" smtClean="0"/>
              <a:t>k</a:t>
            </a:r>
            <a:r>
              <a:rPr lang="cs-CZ" b="1" dirty="0" smtClean="0"/>
              <a:t>é pole</a:t>
            </a:r>
            <a:endParaRPr lang="cs-CZ" b="1" dirty="0"/>
          </a:p>
        </p:txBody>
      </p:sp>
      <p:sp>
        <p:nvSpPr>
          <p:cNvPr id="14" name="Rectangle 13"/>
          <p:cNvSpPr/>
          <p:nvPr/>
        </p:nvSpPr>
        <p:spPr>
          <a:xfrm>
            <a:off x="6255483" y="2040355"/>
            <a:ext cx="708745" cy="32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6362699" y="4619622"/>
            <a:ext cx="708745" cy="32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476523" y="346112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1/2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7" name="Picture 16" descr="File:Spin half angular momentum.svg">
            <a:hlinkClick r:id="rId3"/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05" r="61539" b="78797"/>
          <a:stretch/>
        </p:blipFill>
        <p:spPr bwMode="auto">
          <a:xfrm>
            <a:off x="3962400" y="2303585"/>
            <a:ext cx="814754" cy="973015"/>
          </a:xfrm>
          <a:prstGeom prst="rect">
            <a:avLst/>
          </a:prstGeom>
          <a:solidFill>
            <a:schemeClr val="bg1"/>
          </a:solidFill>
          <a:ln w="12700">
            <a:solidFill>
              <a:srgbClr val="0066FF"/>
            </a:solidFill>
          </a:ln>
        </p:spPr>
      </p:pic>
      <p:pic>
        <p:nvPicPr>
          <p:cNvPr id="18" name="Picture 17" descr="File:Spin half angular momentum.svg">
            <a:hlinkClick r:id="rId3"/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59" t="66418" r="30718" b="10592"/>
          <a:stretch/>
        </p:blipFill>
        <p:spPr bwMode="auto">
          <a:xfrm>
            <a:off x="4062046" y="3748296"/>
            <a:ext cx="738554" cy="10550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 flipV="1">
            <a:off x="4369777" y="3019025"/>
            <a:ext cx="0" cy="6673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69777" y="3124200"/>
            <a:ext cx="0" cy="6738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6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Chemický posuv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Chemical shift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66"/>
          <a:stretch/>
        </p:blipFill>
        <p:spPr>
          <a:xfrm>
            <a:off x="1219200" y="1905000"/>
            <a:ext cx="6873809" cy="333150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Chemical shift </a:t>
            </a:r>
            <a:r>
              <a:rPr kumimoji="0" lang="cs-CZ" altLang="cs-CZ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Delta (letter)"/>
              </a:rPr>
              <a:t>δ</a:t>
            </a:r>
            <a:r>
              <a:rPr kumimoji="0" lang="cs-CZ" altLang="cs-CZ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is usually expressed in </a:t>
            </a:r>
            <a:r>
              <a:rPr kumimoji="0" lang="cs-CZ" altLang="cs-CZ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 tooltip="Parts per million"/>
              </a:rPr>
              <a:t>parts per million</a:t>
            </a:r>
            <a:r>
              <a:rPr kumimoji="0" lang="cs-CZ" altLang="cs-CZ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(ppm) by </a:t>
            </a:r>
            <a:r>
              <a:rPr kumimoji="0" lang="cs-CZ" altLang="cs-CZ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 tooltip="Frequency"/>
              </a:rPr>
              <a:t>frequency</a:t>
            </a:r>
            <a:r>
              <a:rPr kumimoji="0" lang="cs-CZ" altLang="cs-CZ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because it is calculated from: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11852" y="5715000"/>
                <a:ext cx="2720296" cy="787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dirty="0"/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400" dirty="0"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852" y="5715000"/>
                <a:ext cx="2720296" cy="7871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505200" y="5257800"/>
            <a:ext cx="500414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2"/>
          </p:cNvCxnSpPr>
          <p:nvPr/>
        </p:nvCxnSpPr>
        <p:spPr>
          <a:xfrm flipH="1" flipV="1">
            <a:off x="4572000" y="6502139"/>
            <a:ext cx="87653" cy="127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91416" y="6444734"/>
            <a:ext cx="42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Rezonan</a:t>
            </a:r>
            <a:r>
              <a:rPr lang="cs-CZ" dirty="0" smtClean="0"/>
              <a:t>ční frekvence standardu </a:t>
            </a:r>
            <a:r>
              <a:rPr lang="en-US" dirty="0" smtClean="0"/>
              <a:t>(TMS,DSS)</a:t>
            </a:r>
            <a:endParaRPr lang="cs-CZ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14800" y="55626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0226" y="5345668"/>
            <a:ext cx="289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Rezonan</a:t>
            </a:r>
            <a:r>
              <a:rPr lang="cs-CZ" dirty="0" smtClean="0"/>
              <a:t>ční frekvence vzorku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74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</a:t>
            </a:r>
            <a:r>
              <a:rPr lang="en-US" sz="2400" dirty="0" err="1" smtClean="0"/>
              <a:t>pektrum</a:t>
            </a:r>
            <a:r>
              <a:rPr lang="en-US" sz="2400" dirty="0" smtClean="0"/>
              <a:t> </a:t>
            </a:r>
            <a:r>
              <a:rPr lang="en-US" sz="2400" dirty="0"/>
              <a:t>N,N </a:t>
            </a:r>
            <a:r>
              <a:rPr lang="en-US" sz="2400" dirty="0" err="1"/>
              <a:t>acetamidu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cs-CZ" sz="2400" dirty="0"/>
              <a:t>škále </a:t>
            </a:r>
            <a:r>
              <a:rPr lang="cs-CZ" sz="2400" dirty="0" smtClean="0"/>
              <a:t>chemických posuvů, integrované</a:t>
            </a:r>
            <a:endParaRPr lang="cs-CZ" sz="2400" dirty="0"/>
          </a:p>
        </p:txBody>
      </p:sp>
      <p:pic>
        <p:nvPicPr>
          <p:cNvPr id="4" name="Picture 3" descr="http://www.biologie.uni-hamburg.de/b-online/library/newton/Chy251_253/Lectures/MolecularMotions/NNDMANMR.GIF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1628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7" name="Picture 5" descr="http://www.biologie.uni-hamburg.de/b-online/library/newton/Chy251_253/Lectures/MolecularMotions/NNDM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5099998"/>
            <a:ext cx="4823460" cy="15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410200" y="43434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62600" y="43434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134100" y="4343400"/>
            <a:ext cx="1143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0" y="507313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chemicky</a:t>
            </a:r>
            <a:r>
              <a:rPr lang="en-US" dirty="0" smtClean="0"/>
              <a:t> </a:t>
            </a:r>
            <a:r>
              <a:rPr lang="en-US" dirty="0" err="1" smtClean="0"/>
              <a:t>neekvivalentn</a:t>
            </a:r>
            <a:r>
              <a:rPr lang="cs-CZ" dirty="0" smtClean="0"/>
              <a:t>í methyly, tj. </a:t>
            </a:r>
            <a:r>
              <a:rPr lang="cs-CZ" dirty="0"/>
              <a:t>r</a:t>
            </a:r>
            <a:r>
              <a:rPr lang="cs-CZ" dirty="0" smtClean="0"/>
              <a:t>otace kolem vazby N-C není volná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87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623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Teplotně závislé s</a:t>
            </a:r>
            <a:r>
              <a:rPr lang="en-US" sz="3200" dirty="0" err="1" smtClean="0"/>
              <a:t>pektrum</a:t>
            </a:r>
            <a:r>
              <a:rPr lang="en-US" sz="3200" dirty="0" smtClean="0"/>
              <a:t> N,N </a:t>
            </a:r>
            <a:r>
              <a:rPr lang="en-US" sz="3200" dirty="0" err="1" smtClean="0"/>
              <a:t>acetamidu</a:t>
            </a:r>
            <a:endParaRPr lang="cs-CZ" sz="3200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0598" r="1266" b="46184"/>
          <a:stretch/>
        </p:blipFill>
        <p:spPr bwMode="auto">
          <a:xfrm>
            <a:off x="1295400" y="990600"/>
            <a:ext cx="72390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758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Teplotně závislé s</a:t>
            </a:r>
            <a:r>
              <a:rPr lang="en-US" sz="3200" dirty="0" err="1" smtClean="0"/>
              <a:t>pektrum</a:t>
            </a:r>
            <a:r>
              <a:rPr lang="en-US" sz="3200" dirty="0" smtClean="0"/>
              <a:t> </a:t>
            </a:r>
            <a:r>
              <a:rPr lang="en-US" sz="3200" dirty="0"/>
              <a:t>N,N </a:t>
            </a:r>
            <a:r>
              <a:rPr lang="en-US" sz="3200" dirty="0" err="1" smtClean="0"/>
              <a:t>acetamidu</a:t>
            </a:r>
            <a:endParaRPr lang="cs-CZ" sz="32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0598" r="1266" b="46184"/>
          <a:stretch/>
        </p:blipFill>
        <p:spPr bwMode="auto">
          <a:xfrm>
            <a:off x="1524000" y="887730"/>
            <a:ext cx="72390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6840" y="6324600"/>
            <a:ext cx="626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MHz </a:t>
            </a:r>
            <a:r>
              <a:rPr lang="en-US" dirty="0" err="1" smtClean="0"/>
              <a:t>spektrum</a:t>
            </a:r>
            <a:r>
              <a:rPr lang="en-US" dirty="0" smtClean="0"/>
              <a:t> N,N </a:t>
            </a:r>
            <a:r>
              <a:rPr lang="en-US" dirty="0" err="1" smtClean="0"/>
              <a:t>acetamidu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cs-CZ" dirty="0" smtClean="0"/>
              <a:t>škále rezonančních frekvencí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990600"/>
            <a:ext cx="2743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Tři ostré píky: nedochází </a:t>
            </a:r>
          </a:p>
          <a:p>
            <a:r>
              <a:rPr lang="cs-CZ" dirty="0" smtClean="0"/>
              <a:t>k rotaci kolem vazby C-N</a:t>
            </a:r>
            <a:endParaRPr lang="cs-CZ" dirty="0"/>
          </a:p>
        </p:txBody>
      </p:sp>
      <p:sp>
        <p:nvSpPr>
          <p:cNvPr id="9" name="Left Brace 8"/>
          <p:cNvSpPr/>
          <p:nvPr/>
        </p:nvSpPr>
        <p:spPr>
          <a:xfrm>
            <a:off x="3352800" y="2133600"/>
            <a:ext cx="152400" cy="21336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525780" y="2819399"/>
            <a:ext cx="2743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Rozšiřování píků: zrychlující se rotace kolem vazby C</a:t>
            </a:r>
            <a:r>
              <a:rPr lang="en-US" dirty="0" smtClean="0"/>
              <a:t>-N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537210" y="5322332"/>
            <a:ext cx="2743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Objevuje</a:t>
            </a:r>
            <a:r>
              <a:rPr lang="en-US" dirty="0" smtClean="0"/>
              <a:t> se </a:t>
            </a:r>
            <a:r>
              <a:rPr lang="en-US" dirty="0" err="1" smtClean="0"/>
              <a:t>ji</a:t>
            </a:r>
            <a:r>
              <a:rPr lang="cs-CZ" dirty="0" smtClean="0"/>
              <a:t>ž pouze </a:t>
            </a:r>
            <a:r>
              <a:rPr lang="en-US" dirty="0" smtClean="0"/>
              <a:t>1 p</a:t>
            </a:r>
            <a:r>
              <a:rPr lang="cs-CZ" dirty="0" smtClean="0"/>
              <a:t>ík</a:t>
            </a:r>
            <a:endParaRPr lang="en-US" dirty="0" smtClean="0"/>
          </a:p>
        </p:txBody>
      </p:sp>
      <p:sp>
        <p:nvSpPr>
          <p:cNvPr id="12" name="Right Brace 11"/>
          <p:cNvSpPr/>
          <p:nvPr/>
        </p:nvSpPr>
        <p:spPr>
          <a:xfrm>
            <a:off x="7010400" y="2667000"/>
            <a:ext cx="381000" cy="35052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7543800" y="3211829"/>
            <a:ext cx="16002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Zužování píku: dále se zrychlující se rotace kolem vazby C</a:t>
            </a:r>
            <a:r>
              <a:rPr lang="en-US" dirty="0" smtClean="0"/>
              <a:t>-N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90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NMR Spin-</a:t>
            </a:r>
            <a:r>
              <a:rPr lang="en-US" dirty="0" err="1" smtClean="0"/>
              <a:t>spinov</a:t>
            </a:r>
            <a:r>
              <a:rPr lang="cs-CZ" dirty="0" smtClean="0"/>
              <a:t>á interakce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NMR Spin-Spin Coupling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1582"/>
            <a:ext cx="3124200" cy="465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198" y="630549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(EPR)</a:t>
            </a:r>
            <a:endParaRPr lang="cs-CZ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612547"/>
            <a:ext cx="3933825" cy="520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0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/>
          <a:stretch/>
        </p:blipFill>
        <p:spPr bwMode="auto">
          <a:xfrm rot="5460000">
            <a:off x="2451856" y="-292677"/>
            <a:ext cx="4754615" cy="773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5" r="6827"/>
          <a:stretch/>
        </p:blipFill>
        <p:spPr bwMode="auto">
          <a:xfrm>
            <a:off x="2362200" y="3884555"/>
            <a:ext cx="722298" cy="1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r="60673"/>
          <a:stretch/>
        </p:blipFill>
        <p:spPr bwMode="auto">
          <a:xfrm>
            <a:off x="5334000" y="3613019"/>
            <a:ext cx="880110" cy="152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434" y="6055145"/>
            <a:ext cx="9010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Exp</a:t>
            </a:r>
            <a:r>
              <a:rPr lang="en-US" sz="1600" dirty="0" smtClean="0"/>
              <a:t>: </a:t>
            </a:r>
            <a:r>
              <a:rPr lang="en-US" sz="1600" dirty="0" err="1" smtClean="0"/>
              <a:t>Trant</a:t>
            </a:r>
            <a:r>
              <a:rPr lang="cs-CZ" sz="1600" dirty="0" smtClean="0"/>
              <a:t>írek, Štefl, Feigon, Sklenář, </a:t>
            </a:r>
            <a:r>
              <a:rPr lang="cs-CZ" sz="1600" i="1" dirty="0" smtClean="0"/>
              <a:t>J. Biol. NMR</a:t>
            </a:r>
            <a:r>
              <a:rPr lang="cs-CZ" sz="1600" dirty="0" smtClean="0"/>
              <a:t> </a:t>
            </a:r>
            <a:r>
              <a:rPr lang="en-US" sz="1600" b="1" dirty="0" smtClean="0"/>
              <a:t>2002</a:t>
            </a:r>
            <a:r>
              <a:rPr lang="en-US" sz="1600" dirty="0" smtClean="0"/>
              <a:t>, </a:t>
            </a:r>
            <a:r>
              <a:rPr lang="en-US" sz="1600" i="1" dirty="0" smtClean="0"/>
              <a:t>23</a:t>
            </a:r>
            <a:r>
              <a:rPr lang="en-US" sz="1600" dirty="0" smtClean="0"/>
              <a:t>, 1. </a:t>
            </a:r>
          </a:p>
          <a:p>
            <a:r>
              <a:rPr lang="en-US" sz="1600" dirty="0" smtClean="0"/>
              <a:t>Theory: </a:t>
            </a:r>
            <a:r>
              <a:rPr lang="en-US" sz="1600" dirty="0" err="1" smtClean="0"/>
              <a:t>Munzarov</a:t>
            </a:r>
            <a:r>
              <a:rPr lang="cs-CZ" sz="1600" dirty="0" smtClean="0"/>
              <a:t>á and Sklenář, </a:t>
            </a:r>
            <a:r>
              <a:rPr lang="en-US" sz="1600" i="1" dirty="0" smtClean="0"/>
              <a:t>J</a:t>
            </a:r>
            <a:r>
              <a:rPr lang="en-US" sz="1600" i="1" dirty="0"/>
              <a:t>. Am. Chem. Soc.</a:t>
            </a:r>
            <a:r>
              <a:rPr lang="en-US" sz="1600" dirty="0"/>
              <a:t> </a:t>
            </a:r>
            <a:r>
              <a:rPr lang="en-US" sz="1600" b="1" dirty="0"/>
              <a:t>2002</a:t>
            </a:r>
            <a:r>
              <a:rPr lang="en-US" sz="1600" dirty="0"/>
              <a:t>, </a:t>
            </a:r>
            <a:r>
              <a:rPr lang="en-US" sz="1600" i="1" dirty="0"/>
              <a:t>124</a:t>
            </a:r>
            <a:r>
              <a:rPr lang="en-US" sz="1600" dirty="0"/>
              <a:t>, </a:t>
            </a:r>
            <a:r>
              <a:rPr lang="en-US" sz="1600" dirty="0" smtClean="0"/>
              <a:t>10666; </a:t>
            </a:r>
            <a:r>
              <a:rPr lang="en-US" sz="1600" i="1" dirty="0"/>
              <a:t>J. Am. Chem. Soc.</a:t>
            </a:r>
            <a:r>
              <a:rPr lang="en-US" sz="1600" dirty="0"/>
              <a:t> </a:t>
            </a:r>
            <a:r>
              <a:rPr lang="en-US" sz="1600" b="1" dirty="0"/>
              <a:t>2003</a:t>
            </a:r>
            <a:r>
              <a:rPr lang="en-US" sz="1600" dirty="0"/>
              <a:t>, </a:t>
            </a:r>
            <a:r>
              <a:rPr lang="en-US" sz="1600" i="1" dirty="0"/>
              <a:t>125</a:t>
            </a:r>
            <a:r>
              <a:rPr lang="en-US" sz="1600" dirty="0"/>
              <a:t>, </a:t>
            </a:r>
            <a:r>
              <a:rPr lang="en-US" sz="1600" dirty="0" smtClean="0"/>
              <a:t>3649. </a:t>
            </a:r>
            <a:r>
              <a:rPr lang="en-US" sz="1600" dirty="0"/>
              <a:t>  </a:t>
            </a:r>
            <a:r>
              <a:rPr lang="en-US" sz="1600" dirty="0" smtClean="0"/>
              <a:t> </a:t>
            </a:r>
            <a:endParaRPr lang="cs-CZ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9552" y="229552"/>
            <a:ext cx="8500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Karplusovy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řivky: Třívazebná spin-spinová interakce jako funkce torzního úhlu</a:t>
            </a: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Karplus curves: Three-bond spin-spin interaction as a function of torsion angle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4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328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Nukleární magnetická rezonance</vt:lpstr>
      <vt:lpstr>Spinové stavy jader – vektorový model</vt:lpstr>
      <vt:lpstr>Spiny v magnetickém poli</vt:lpstr>
      <vt:lpstr>Chemický posuv Chemical shift</vt:lpstr>
      <vt:lpstr>Spektrum N,N acetamidu na škále chemických posuvů, integrované</vt:lpstr>
      <vt:lpstr>PowerPoint Presentation</vt:lpstr>
      <vt:lpstr>Teplotně závislé spektrum N,N acetamidu</vt:lpstr>
      <vt:lpstr>NMR Spin-spinová interakce NMR Spin-Spin Coupling</vt:lpstr>
      <vt:lpstr>PowerPoint Presentation</vt:lpstr>
      <vt:lpstr>1H spektrum ethanolu / 1H NMR spectrum of ethanol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Nukleární magnetická rezonance</dc:title>
  <dc:creator>Marketa</dc:creator>
  <cp:lastModifiedBy>Marketa</cp:lastModifiedBy>
  <cp:revision>31</cp:revision>
  <dcterms:created xsi:type="dcterms:W3CDTF">2014-12-10T10:28:30Z</dcterms:created>
  <dcterms:modified xsi:type="dcterms:W3CDTF">2014-12-10T21:50:32Z</dcterms:modified>
</cp:coreProperties>
</file>