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7" r:id="rId3"/>
    <p:sldId id="269" r:id="rId4"/>
    <p:sldId id="267" r:id="rId5"/>
    <p:sldId id="268" r:id="rId6"/>
    <p:sldId id="258" r:id="rId7"/>
    <p:sldId id="273" r:id="rId8"/>
    <p:sldId id="274" r:id="rId9"/>
    <p:sldId id="276" r:id="rId10"/>
    <p:sldId id="278" r:id="rId11"/>
    <p:sldId id="275" r:id="rId12"/>
    <p:sldId id="271" r:id="rId13"/>
    <p:sldId id="265" r:id="rId14"/>
  </p:sldIdLst>
  <p:sldSz cx="9144000" cy="6858000" type="screen4x3"/>
  <p:notesSz cx="7010400" cy="9296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1962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B6BAC7DA-B40E-4496-ACDE-956DF85BA95F}" type="datetimeFigureOut">
              <a:rPr lang="cs-CZ" smtClean="0"/>
              <a:t>23.02.2016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0D3D6287-4AF8-4048-80A2-C8D2F2AE6F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164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31BF-53D6-436C-9FD6-21EF37E698AE}" type="datetimeFigureOut">
              <a:rPr lang="cs-CZ" smtClean="0"/>
              <a:t>23.02.2016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CB0AC-9641-487A-B718-BEF17EABE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476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31BF-53D6-436C-9FD6-21EF37E698AE}" type="datetimeFigureOut">
              <a:rPr lang="cs-CZ" smtClean="0"/>
              <a:t>23.02.2016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CB0AC-9641-487A-B718-BEF17EABE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907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31BF-53D6-436C-9FD6-21EF37E698AE}" type="datetimeFigureOut">
              <a:rPr lang="cs-CZ" smtClean="0"/>
              <a:t>23.02.2016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CB0AC-9641-487A-B718-BEF17EABE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742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31BF-53D6-436C-9FD6-21EF37E698AE}" type="datetimeFigureOut">
              <a:rPr lang="cs-CZ" smtClean="0"/>
              <a:t>23.02.2016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CB0AC-9641-487A-B718-BEF17EABE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362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31BF-53D6-436C-9FD6-21EF37E698AE}" type="datetimeFigureOut">
              <a:rPr lang="cs-CZ" smtClean="0"/>
              <a:t>23.02.2016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CB0AC-9641-487A-B718-BEF17EABE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24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31BF-53D6-436C-9FD6-21EF37E698AE}" type="datetimeFigureOut">
              <a:rPr lang="cs-CZ" smtClean="0"/>
              <a:t>23.02.2016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CB0AC-9641-487A-B718-BEF17EABE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540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31BF-53D6-436C-9FD6-21EF37E698AE}" type="datetimeFigureOut">
              <a:rPr lang="cs-CZ" smtClean="0"/>
              <a:t>23.02.2016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CB0AC-9641-487A-B718-BEF17EABE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95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31BF-53D6-436C-9FD6-21EF37E698AE}" type="datetimeFigureOut">
              <a:rPr lang="cs-CZ" smtClean="0"/>
              <a:t>23.02.2016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CB0AC-9641-487A-B718-BEF17EABE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2368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31BF-53D6-436C-9FD6-21EF37E698AE}" type="datetimeFigureOut">
              <a:rPr lang="cs-CZ" smtClean="0"/>
              <a:t>23.02.2016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CB0AC-9641-487A-B718-BEF17EABE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107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31BF-53D6-436C-9FD6-21EF37E698AE}" type="datetimeFigureOut">
              <a:rPr lang="cs-CZ" smtClean="0"/>
              <a:t>23.02.2016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CB0AC-9641-487A-B718-BEF17EABE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4312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31BF-53D6-436C-9FD6-21EF37E698AE}" type="datetimeFigureOut">
              <a:rPr lang="cs-CZ" smtClean="0"/>
              <a:t>23.02.2016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CB0AC-9641-487A-B718-BEF17EABE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5278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431BF-53D6-436C-9FD6-21EF37E698AE}" type="datetimeFigureOut">
              <a:rPr lang="cs-CZ" smtClean="0"/>
              <a:t>23.02.2016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CB0AC-9641-487A-B718-BEF17EABE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5466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Teplota" TargetMode="External"/><Relationship Id="rId2" Type="http://schemas.openxmlformats.org/officeDocument/2006/relationships/hyperlink" Target="https://cs.wikipedia.org/wiki/Vzduch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s.wikipedia.org/wiki/John_Dalton" TargetMode="External"/><Relationship Id="rId4" Type="http://schemas.openxmlformats.org/officeDocument/2006/relationships/hyperlink" Target="https://cs.wikipedia.org/wiki/Vlhkost_vzduchu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1981200"/>
            <a:ext cx="54102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800"/>
              </a:spcBef>
              <a:spcAft>
                <a:spcPts val="1800"/>
              </a:spcAft>
            </a:pPr>
            <a:r>
              <a:rPr lang="en-US" sz="4000" b="1" dirty="0" err="1" smtClean="0"/>
              <a:t>Sch</a:t>
            </a:r>
            <a:r>
              <a:rPr lang="cs-CZ" sz="4000" b="1" dirty="0" smtClean="0"/>
              <a:t>éma přednášky </a:t>
            </a:r>
            <a:r>
              <a:rPr lang="en-US" sz="4000" b="1" dirty="0" smtClean="0"/>
              <a:t>1</a:t>
            </a:r>
            <a:r>
              <a:rPr lang="cs-CZ" sz="4000" b="1" dirty="0" smtClean="0"/>
              <a:t>:</a:t>
            </a:r>
            <a:r>
              <a:rPr lang="en-US" sz="4000" b="1" dirty="0" smtClean="0"/>
              <a:t> </a:t>
            </a:r>
            <a:endParaRPr lang="cs-CZ" sz="4000" b="1" dirty="0" smtClean="0"/>
          </a:p>
          <a:p>
            <a:pPr algn="ctr">
              <a:spcBef>
                <a:spcPts val="1800"/>
              </a:spcBef>
              <a:spcAft>
                <a:spcPts val="1800"/>
              </a:spcAft>
            </a:pPr>
            <a:r>
              <a:rPr lang="en-US" sz="4000" b="1" dirty="0" err="1" smtClean="0"/>
              <a:t>Vlastnosti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plyn</a:t>
            </a:r>
            <a:r>
              <a:rPr lang="cs-CZ" sz="4000" b="1" dirty="0"/>
              <a:t>ů</a:t>
            </a:r>
          </a:p>
        </p:txBody>
      </p:sp>
    </p:spTree>
    <p:extLst>
      <p:ext uri="{BB962C8B-B14F-4D97-AF65-F5344CB8AC3E}">
        <p14:creationId xmlns:p14="http://schemas.microsoft.com/office/powerpoint/2010/main" val="3021160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Snímek </a:t>
            </a:r>
            <a:r>
              <a:rPr lang="en-US" dirty="0" smtClean="0"/>
              <a:t>6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Pro</a:t>
            </a:r>
            <a:r>
              <a:rPr lang="cs-CZ" dirty="0" smtClean="0"/>
              <a:t>č se začal zkoumat vliv teploty?</a:t>
            </a:r>
          </a:p>
          <a:p>
            <a:r>
              <a:rPr lang="cs-CZ" dirty="0" smtClean="0"/>
              <a:t>Ve druhém letu (sólo výstup) rekord </a:t>
            </a:r>
            <a:r>
              <a:rPr lang="en-US" dirty="0" smtClean="0"/>
              <a:t>7 km</a:t>
            </a:r>
          </a:p>
          <a:p>
            <a:r>
              <a:rPr lang="cs-CZ" dirty="0" smtClean="0"/>
              <a:t>Cílem </a:t>
            </a:r>
            <a:r>
              <a:rPr lang="cs-CZ" dirty="0"/>
              <a:t>bylo získávání vzorků </a:t>
            </a:r>
            <a:r>
              <a:rPr lang="cs-CZ" dirty="0">
                <a:hlinkClick r:id="rId2" tooltip="Vzduch"/>
              </a:rPr>
              <a:t>vzduchu</a:t>
            </a:r>
            <a:r>
              <a:rPr lang="cs-CZ" dirty="0"/>
              <a:t> v různých výškách, zaznamenání rozdílů </a:t>
            </a:r>
            <a:r>
              <a:rPr lang="cs-CZ" dirty="0">
                <a:hlinkClick r:id="rId3" tooltip="Teplota"/>
              </a:rPr>
              <a:t>teploty</a:t>
            </a:r>
            <a:r>
              <a:rPr lang="cs-CZ" dirty="0"/>
              <a:t> a </a:t>
            </a:r>
            <a:r>
              <a:rPr lang="cs-CZ" dirty="0">
                <a:hlinkClick r:id="rId4" tooltip="Vlhkost vzduchu"/>
              </a:rPr>
              <a:t>vlhkosti</a:t>
            </a:r>
            <a:r>
              <a:rPr lang="cs-CZ" dirty="0"/>
              <a:t> a měření magnetismu. Při těchto výstupech byla vyvrácena </a:t>
            </a:r>
            <a:r>
              <a:rPr lang="cs-CZ" dirty="0">
                <a:hlinkClick r:id="rId5" tooltip="John Dalton"/>
              </a:rPr>
              <a:t>Daltonova</a:t>
            </a:r>
            <a:r>
              <a:rPr lang="cs-CZ" dirty="0"/>
              <a:t> domněnka, že složení vzduchu je v různých výškách atmosféry rozdílné. Bylo prokázáno, že vzduch má i v těchto výškách stejné složení jako na povrchu Země. </a:t>
            </a:r>
          </a:p>
        </p:txBody>
      </p:sp>
    </p:spTree>
    <p:extLst>
      <p:ext uri="{BB962C8B-B14F-4D97-AF65-F5344CB8AC3E}">
        <p14:creationId xmlns:p14="http://schemas.microsoft.com/office/powerpoint/2010/main" val="2995786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027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Tabule </a:t>
            </a:r>
            <a:r>
              <a:rPr lang="en-US" dirty="0" smtClean="0"/>
              <a:t>4: </a:t>
            </a:r>
            <a:r>
              <a:rPr lang="cs-CZ" dirty="0" smtClean="0"/>
              <a:t>Robert Boyl</a:t>
            </a:r>
            <a:r>
              <a:rPr lang="en-US" dirty="0" smtClean="0"/>
              <a:t>e:</a:t>
            </a:r>
            <a:r>
              <a:rPr lang="cs-CZ" dirty="0" smtClean="0"/>
              <a:t> </a:t>
            </a:r>
            <a:r>
              <a:rPr lang="en-US" dirty="0" smtClean="0"/>
              <a:t>V</a:t>
            </a:r>
            <a:r>
              <a:rPr lang="cs-CZ" dirty="0"/>
              <a:t>ýsledky pokusů</a:t>
            </a:r>
            <a:r>
              <a:rPr lang="en-US" dirty="0" smtClean="0"/>
              <a:t> se </a:t>
            </a:r>
            <a:r>
              <a:rPr lang="en-US" dirty="0" err="1" smtClean="0"/>
              <a:t>vzduchem</a:t>
            </a:r>
            <a:r>
              <a:rPr lang="en-US" dirty="0" smtClean="0"/>
              <a:t> </a:t>
            </a:r>
            <a:r>
              <a:rPr lang="cs-CZ" dirty="0"/>
              <a:t>(</a:t>
            </a:r>
            <a:r>
              <a:rPr lang="en-US" dirty="0"/>
              <a:t>1662):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cs-CZ" sz="2200" dirty="0" smtClean="0">
                <a:solidFill>
                  <a:srgbClr val="FF0000"/>
                </a:solidFill>
              </a:rPr>
              <a:t>Boyle </a:t>
            </a:r>
            <a:r>
              <a:rPr lang="cs-CZ" sz="2200" dirty="0">
                <a:solidFill>
                  <a:srgbClr val="FF0000"/>
                </a:solidFill>
              </a:rPr>
              <a:t>chtěl pravděpodobně pochopit, proč je vzduch základním elementem života a publikoval práce o růstu rostlin bez volného přístupu vzduchu.</a:t>
            </a:r>
            <a:r>
              <a:rPr lang="cs-CZ" dirty="0">
                <a:solidFill>
                  <a:srgbClr val="FF0000"/>
                </a:solidFill>
              </a:rPr>
              <a:t/>
            </a:r>
            <a:br>
              <a:rPr lang="cs-CZ" dirty="0">
                <a:solidFill>
                  <a:srgbClr val="FF0000"/>
                </a:solidFill>
              </a:rPr>
            </a:br>
            <a:endParaRPr lang="cs-CZ" dirty="0"/>
          </a:p>
        </p:txBody>
      </p:sp>
      <p:pic>
        <p:nvPicPr>
          <p:cNvPr id="4" name="Picture 2" descr="http://2012books.lardbucket.org/books/principles-of-general-chemistry-v1.0/section_14/2faa801fa086d1653541af1249e7e06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39" b="19785"/>
          <a:stretch/>
        </p:blipFill>
        <p:spPr bwMode="auto">
          <a:xfrm>
            <a:off x="557098" y="1981200"/>
            <a:ext cx="8211457" cy="327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9407" y="6206392"/>
            <a:ext cx="9046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 t</a:t>
            </a:r>
            <a:r>
              <a:rPr lang="cs-CZ" b="1" dirty="0" smtClean="0"/>
              <a:t>ěchto grafech je objem funkcí jedné proměnné, konkrétně tlaku.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411964" y="5638800"/>
                <a:ext cx="838819" cy="616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𝑉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964" y="5638800"/>
                <a:ext cx="838819" cy="61645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620000" y="5482974"/>
                <a:ext cx="1010661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𝑉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𝑘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5482974"/>
                <a:ext cx="1010661" cy="61093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4538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Tabule </a:t>
            </a:r>
            <a:r>
              <a:rPr lang="en-US" dirty="0" smtClean="0"/>
              <a:t>5: </a:t>
            </a:r>
            <a:r>
              <a:rPr lang="cs-CZ" dirty="0" smtClean="0"/>
              <a:t>Boylův(-Mariottův) zákon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p·</a:t>
            </a:r>
            <a:r>
              <a:rPr lang="cs-CZ" sz="4400" dirty="0" smtClean="0"/>
              <a:t> </a:t>
            </a:r>
            <a:r>
              <a:rPr lang="en-US" sz="4400" dirty="0" smtClean="0"/>
              <a:t>V</a:t>
            </a:r>
            <a:r>
              <a:rPr lang="cs-CZ" sz="4400" dirty="0" smtClean="0"/>
              <a:t> </a:t>
            </a:r>
            <a:r>
              <a:rPr lang="en-US" sz="4400" dirty="0" smtClean="0"/>
              <a:t>=</a:t>
            </a:r>
            <a:r>
              <a:rPr lang="cs-CZ" sz="4400" dirty="0" smtClean="0"/>
              <a:t> </a:t>
            </a:r>
            <a:r>
              <a:rPr lang="en-US" sz="4400" dirty="0" err="1" smtClean="0"/>
              <a:t>konst</a:t>
            </a:r>
            <a:r>
              <a:rPr lang="en-US" sz="4400" dirty="0" smtClean="0"/>
              <a:t> </a:t>
            </a:r>
            <a:endParaRPr lang="cs-CZ" sz="4400" dirty="0" smtClean="0"/>
          </a:p>
          <a:p>
            <a:r>
              <a:rPr lang="en-US" sz="4000" dirty="0" smtClean="0"/>
              <a:t>pro </a:t>
            </a:r>
            <a:r>
              <a:rPr lang="en-US" sz="4000" dirty="0" err="1" smtClean="0"/>
              <a:t>nem</a:t>
            </a:r>
            <a:r>
              <a:rPr lang="cs-CZ" sz="4000" dirty="0" smtClean="0"/>
              <a:t>ěnnou teplotu a látkové množství plynu</a:t>
            </a:r>
            <a:r>
              <a:rPr lang="cs-CZ" sz="4000" dirty="0" smtClean="0"/>
              <a:t>.</a:t>
            </a:r>
            <a:endParaRPr lang="en-US" sz="4000" dirty="0" smtClean="0"/>
          </a:p>
          <a:p>
            <a:r>
              <a:rPr lang="en-US" sz="4000" dirty="0" err="1" smtClean="0"/>
              <a:t>Konkr</a:t>
            </a:r>
            <a:r>
              <a:rPr lang="cs-CZ" sz="4000" dirty="0" smtClean="0"/>
              <a:t>étní data, s nimiž Boyle pracoval? Viz snímek </a:t>
            </a:r>
            <a:r>
              <a:rPr lang="en-US" sz="4000" smtClean="0"/>
              <a:t>7.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802256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Sn</a:t>
            </a:r>
            <a:r>
              <a:rPr lang="cs-CZ" dirty="0" smtClean="0"/>
              <a:t>ímek </a:t>
            </a:r>
            <a:r>
              <a:rPr lang="en-US" dirty="0" smtClean="0"/>
              <a:t>7: </a:t>
            </a:r>
            <a:r>
              <a:rPr lang="en-US" dirty="0" err="1" smtClean="0"/>
              <a:t>Boyl</a:t>
            </a:r>
            <a:r>
              <a:rPr lang="cs-CZ" dirty="0" smtClean="0"/>
              <a:t>ův exp - rozsah dat</a:t>
            </a:r>
            <a:endParaRPr lang="cs-CZ" dirty="0"/>
          </a:p>
        </p:txBody>
      </p:sp>
      <p:sp>
        <p:nvSpPr>
          <p:cNvPr id="6" name="TextBox 5"/>
          <p:cNvSpPr txBox="1"/>
          <p:nvPr/>
        </p:nvSpPr>
        <p:spPr>
          <a:xfrm>
            <a:off x="-36285" y="1045029"/>
            <a:ext cx="887548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/>
              <a:t>Jednotky</a:t>
            </a:r>
            <a:r>
              <a:rPr lang="en-US" sz="2800" dirty="0" smtClean="0"/>
              <a:t> </a:t>
            </a:r>
            <a:r>
              <a:rPr lang="en-US" sz="2800" dirty="0" err="1" smtClean="0"/>
              <a:t>historick</a:t>
            </a:r>
            <a:r>
              <a:rPr lang="cs-CZ" sz="2800" dirty="0" smtClean="0"/>
              <a:t>é </a:t>
            </a:r>
            <a:endParaRPr lang="en-US" sz="28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/>
              <a:t>Jiné </a:t>
            </a:r>
            <a:r>
              <a:rPr lang="cs-CZ" sz="2800" dirty="0" smtClean="0"/>
              <a:t>zakreslení téhož ... Je-li V lineární funkce </a:t>
            </a:r>
            <a:r>
              <a:rPr lang="en-US" sz="2800" dirty="0" smtClean="0"/>
              <a:t>1/p, </a:t>
            </a:r>
            <a:r>
              <a:rPr lang="en-US" sz="2800" dirty="0" err="1" smtClean="0"/>
              <a:t>pak</a:t>
            </a:r>
            <a:r>
              <a:rPr lang="en-US" sz="2800" dirty="0" smtClean="0"/>
              <a:t> 1/p </a:t>
            </a:r>
            <a:r>
              <a:rPr lang="en-US" sz="2800" dirty="0" err="1" smtClean="0"/>
              <a:t>bude</a:t>
            </a:r>
            <a:r>
              <a:rPr lang="en-US" sz="2800" dirty="0" smtClean="0"/>
              <a:t> line</a:t>
            </a:r>
            <a:r>
              <a:rPr lang="cs-CZ" sz="2800" dirty="0" smtClean="0"/>
              <a:t>ární funkce</a:t>
            </a:r>
            <a:r>
              <a:rPr lang="en-US" sz="2800" dirty="0" smtClean="0"/>
              <a:t> V (</a:t>
            </a:r>
            <a:r>
              <a:rPr lang="cs-CZ" sz="2800" dirty="0" smtClean="0"/>
              <a:t>záměna os x a y)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/>
              <a:t>? Kolika mm Hg odpovídal minimální a maximální tlak, jehož Boyle dosáhl, a kolika atm  to odpovídá? (ca </a:t>
            </a:r>
            <a:r>
              <a:rPr lang="en-US" sz="2800" dirty="0" smtClean="0"/>
              <a:t>1/0.01 = 100 mm Hg a</a:t>
            </a:r>
            <a:r>
              <a:rPr lang="cs-CZ" sz="2800" dirty="0" smtClean="0"/>
              <a:t>ž ca </a:t>
            </a:r>
            <a:r>
              <a:rPr lang="en-US" sz="2800" dirty="0" smtClean="0"/>
              <a:t>1/0.04==25 mm Hg, </a:t>
            </a:r>
            <a:r>
              <a:rPr lang="en-US" sz="2800" dirty="0" err="1" smtClean="0"/>
              <a:t>tj</a:t>
            </a:r>
            <a:r>
              <a:rPr lang="en-US" sz="2800" dirty="0" smtClean="0"/>
              <a:t>. ca. 1/3 </a:t>
            </a:r>
            <a:r>
              <a:rPr lang="cs-CZ" sz="2800" dirty="0"/>
              <a:t>-</a:t>
            </a:r>
            <a:r>
              <a:rPr lang="en-US" sz="2800" dirty="0" smtClean="0"/>
              <a:t> 1.5 </a:t>
            </a:r>
            <a:r>
              <a:rPr lang="en-US" sz="2800" dirty="0" err="1" smtClean="0"/>
              <a:t>atm</a:t>
            </a:r>
            <a:endParaRPr lang="en-US" sz="28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/>
              <a:t>Technicky obtížné ... Hg ve skleněné trubici, tlak tříštil</a:t>
            </a:r>
            <a:endParaRPr lang="en-US" sz="28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/>
              <a:t>Pojem</a:t>
            </a:r>
            <a:r>
              <a:rPr lang="en-US" sz="2800" dirty="0"/>
              <a:t> ide</a:t>
            </a:r>
            <a:r>
              <a:rPr lang="cs-CZ" sz="2800" dirty="0"/>
              <a:t>álního plynu: takový, který splňuje přesně </a:t>
            </a:r>
            <a:r>
              <a:rPr lang="cs-CZ" sz="2800" dirty="0" smtClean="0"/>
              <a:t>Boylův </a:t>
            </a:r>
            <a:r>
              <a:rPr lang="cs-CZ" sz="2800" dirty="0"/>
              <a:t>zákon (nejenom). </a:t>
            </a:r>
            <a:r>
              <a:rPr lang="cs-CZ" sz="2800" dirty="0" smtClean="0"/>
              <a:t>Bude objem skutečně klesat k nule pro tlak jdoucí k ∞ ?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34623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 smtClean="0"/>
              <a:t>Tabule </a:t>
            </a:r>
            <a:r>
              <a:rPr lang="en-US" dirty="0" smtClean="0"/>
              <a:t>1: </a:t>
            </a:r>
            <a:r>
              <a:rPr lang="cs-CZ" dirty="0" smtClean="0"/>
              <a:t>Typické vlastnosti plynů?</a:t>
            </a:r>
            <a:endParaRPr lang="cs-CZ" dirty="0"/>
          </a:p>
        </p:txBody>
      </p:sp>
      <p:sp>
        <p:nvSpPr>
          <p:cNvPr id="2" name="Rectangle 1"/>
          <p:cNvSpPr/>
          <p:nvPr/>
        </p:nvSpPr>
        <p:spPr>
          <a:xfrm>
            <a:off x="518886" y="1225689"/>
            <a:ext cx="8001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err="1"/>
              <a:t>Tekutost</a:t>
            </a:r>
            <a:r>
              <a:rPr lang="en-US" sz="3600" dirty="0"/>
              <a:t> (</a:t>
            </a:r>
            <a:r>
              <a:rPr lang="en-US" sz="3600" dirty="0" err="1"/>
              <a:t>spolu</a:t>
            </a:r>
            <a:r>
              <a:rPr lang="en-US" sz="3600" dirty="0"/>
              <a:t> s </a:t>
            </a:r>
            <a:r>
              <a:rPr lang="en-US" sz="3600" dirty="0" err="1"/>
              <a:t>kapalinami</a:t>
            </a:r>
            <a:r>
              <a:rPr lang="en-US" sz="3600" dirty="0"/>
              <a:t>) … </a:t>
            </a:r>
            <a:r>
              <a:rPr lang="en-US" sz="3600" dirty="0" err="1"/>
              <a:t>voln</a:t>
            </a:r>
            <a:r>
              <a:rPr lang="cs-CZ" sz="3600" dirty="0"/>
              <a:t>ý tok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>
                <a:solidFill>
                  <a:schemeClr val="tx2"/>
                </a:solidFill>
              </a:rPr>
              <a:t>Nízká hustota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>
                <a:solidFill>
                  <a:srgbClr val="FF0000"/>
                </a:solidFill>
              </a:rPr>
              <a:t>Snadná stlačitelnost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/>
              <a:t>Vždy zaujmou plný objem nádoby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</a:rPr>
              <a:t>Mohou být zkapalněny stlačením a ochlazením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>
                <a:solidFill>
                  <a:srgbClr val="FF0000"/>
                </a:solidFill>
              </a:rPr>
              <a:t>Mísitelnost (pokud plyny nereagují)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i="1" dirty="0"/>
              <a:t>Pára</a:t>
            </a:r>
            <a:r>
              <a:rPr lang="cs-CZ" sz="3600" dirty="0"/>
              <a:t> = plyn vzniklý odpařením kapaliny nebo sublimací pevné látky</a:t>
            </a:r>
          </a:p>
        </p:txBody>
      </p:sp>
    </p:spTree>
    <p:extLst>
      <p:ext uri="{BB962C8B-B14F-4D97-AF65-F5344CB8AC3E}">
        <p14:creationId xmlns:p14="http://schemas.microsoft.com/office/powerpoint/2010/main" val="2823946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229600" cy="6172200"/>
          </a:xfrm>
        </p:spPr>
        <p:txBody>
          <a:bodyPr>
            <a:normAutofit/>
          </a:bodyPr>
          <a:lstStyle/>
          <a:p>
            <a:r>
              <a:rPr lang="cs-CZ" dirty="0"/>
              <a:t>S</a:t>
            </a:r>
            <a:r>
              <a:rPr lang="en-US" dirty="0"/>
              <a:t>n</a:t>
            </a:r>
            <a:r>
              <a:rPr lang="cs-CZ" dirty="0"/>
              <a:t>ímek </a:t>
            </a:r>
            <a:r>
              <a:rPr lang="en-US" dirty="0"/>
              <a:t>1: </a:t>
            </a:r>
            <a:r>
              <a:rPr lang="cs-CZ" dirty="0" smtClean="0"/>
              <a:t>Čím jde vysvětlit tyto vlastnosti?</a:t>
            </a:r>
            <a:endParaRPr lang="cs-CZ" dirty="0"/>
          </a:p>
          <a:p>
            <a:r>
              <a:rPr lang="cs-CZ" dirty="0" smtClean="0"/>
              <a:t>velmi slabé, </a:t>
            </a:r>
            <a:r>
              <a:rPr lang="cs-CZ" dirty="0"/>
              <a:t>až </a:t>
            </a:r>
            <a:r>
              <a:rPr lang="cs-CZ" dirty="0" smtClean="0"/>
              <a:t>zanedbatelné mezičásticové interakce</a:t>
            </a:r>
          </a:p>
          <a:p>
            <a:r>
              <a:rPr lang="en-US" dirty="0" err="1" smtClean="0"/>
              <a:t>tud</a:t>
            </a:r>
            <a:r>
              <a:rPr lang="cs-CZ" dirty="0" smtClean="0"/>
              <a:t>íž volné pohyblivosti částic.</a:t>
            </a:r>
            <a:endParaRPr lang="cs-CZ" dirty="0"/>
          </a:p>
          <a:p>
            <a:r>
              <a:rPr lang="cs-CZ" dirty="0" smtClean="0"/>
              <a:t>Tato představa není zcela samozřejmá</a:t>
            </a:r>
            <a:r>
              <a:rPr lang="en-US" dirty="0" smtClean="0"/>
              <a:t>!</a:t>
            </a:r>
            <a:endParaRPr lang="cs-CZ" dirty="0" smtClean="0"/>
          </a:p>
          <a:p>
            <a:r>
              <a:rPr lang="cs-CZ" dirty="0" smtClean="0"/>
              <a:t>Isaac </a:t>
            </a:r>
            <a:r>
              <a:rPr lang="cs-CZ" dirty="0"/>
              <a:t>Newton </a:t>
            </a:r>
            <a:r>
              <a:rPr lang="en-US" dirty="0" smtClean="0"/>
              <a:t>(17. </a:t>
            </a:r>
            <a:r>
              <a:rPr lang="en-US" dirty="0" err="1" smtClean="0"/>
              <a:t>stol</a:t>
            </a:r>
            <a:r>
              <a:rPr lang="en-US" dirty="0"/>
              <a:t>)</a:t>
            </a:r>
            <a:r>
              <a:rPr lang="cs-CZ" dirty="0" smtClean="0"/>
              <a:t> zastával </a:t>
            </a:r>
            <a:r>
              <a:rPr lang="cs-CZ" dirty="0"/>
              <a:t>ve své době progresívní atomovou hypotézu </a:t>
            </a:r>
            <a:endParaRPr lang="en-US" dirty="0" smtClean="0"/>
          </a:p>
          <a:p>
            <a:r>
              <a:rPr lang="en-US" dirty="0" smtClean="0"/>
              <a:t>! </a:t>
            </a:r>
            <a:r>
              <a:rPr lang="cs-CZ" dirty="0" smtClean="0"/>
              <a:t>jinak </a:t>
            </a:r>
            <a:r>
              <a:rPr lang="cs-CZ" dirty="0"/>
              <a:t>byl vzduch </a:t>
            </a:r>
            <a:r>
              <a:rPr lang="en-US" dirty="0" smtClean="0"/>
              <a:t>= </a:t>
            </a:r>
            <a:r>
              <a:rPr lang="en-US" dirty="0" err="1"/>
              <a:t>jeden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cs-CZ" dirty="0"/>
              <a:t>čtyř </a:t>
            </a:r>
            <a:r>
              <a:rPr lang="cs-CZ" dirty="0" smtClean="0"/>
              <a:t>živlů</a:t>
            </a:r>
            <a:r>
              <a:rPr lang="en-US" dirty="0" smtClean="0"/>
              <a:t> !</a:t>
            </a:r>
            <a:r>
              <a:rPr lang="cs-CZ" dirty="0" smtClean="0"/>
              <a:t> </a:t>
            </a:r>
            <a:endParaRPr lang="en-US" dirty="0" smtClean="0"/>
          </a:p>
          <a:p>
            <a:r>
              <a:rPr lang="cs-CZ" dirty="0" smtClean="0"/>
              <a:t>Ale Newtonova představa: nepohyblivé částice </a:t>
            </a:r>
            <a:r>
              <a:rPr lang="cs-CZ" dirty="0"/>
              <a:t>silně se odpuzující </a:t>
            </a:r>
            <a:r>
              <a:rPr lang="cs-CZ" dirty="0" smtClean="0"/>
              <a:t>navzájem</a:t>
            </a:r>
          </a:p>
          <a:p>
            <a:r>
              <a:rPr lang="cs-CZ" dirty="0" smtClean="0"/>
              <a:t>proto tlak </a:t>
            </a:r>
            <a:r>
              <a:rPr lang="cs-CZ" dirty="0"/>
              <a:t>na stěny nádoby.</a:t>
            </a:r>
            <a:endParaRPr lang="cs-CZ" dirty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914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229600" cy="6248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Sn</a:t>
            </a:r>
            <a:r>
              <a:rPr lang="cs-CZ" dirty="0" smtClean="0">
                <a:solidFill>
                  <a:srgbClr val="FF0000"/>
                </a:solidFill>
              </a:rPr>
              <a:t>ímek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cs-CZ" dirty="0">
                <a:solidFill>
                  <a:srgbClr val="FF0000"/>
                </a:solidFill>
              </a:rPr>
              <a:t>Tlak a </a:t>
            </a:r>
            <a:r>
              <a:rPr lang="cs-CZ" dirty="0" smtClean="0">
                <a:solidFill>
                  <a:srgbClr val="FF0000"/>
                </a:solidFill>
              </a:rPr>
              <a:t>objem.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Proč se Newton zajímal o strukturu plynů?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Přátelil se s Irským přírodovědcem, o </a:t>
            </a:r>
            <a:r>
              <a:rPr lang="en-US" dirty="0" smtClean="0">
                <a:solidFill>
                  <a:srgbClr val="FF0000"/>
                </a:solidFill>
              </a:rPr>
              <a:t>15 let star</a:t>
            </a:r>
            <a:r>
              <a:rPr lang="cs-CZ" dirty="0" smtClean="0">
                <a:solidFill>
                  <a:srgbClr val="FF0000"/>
                </a:solidFill>
              </a:rPr>
              <a:t>ším Robertem Boylem.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Zřejmě v souvislosti s tím jej zajímal vztah mezi objemem a tlakem vzduchu, viz obrázek.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5686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Snímek </a:t>
            </a:r>
            <a:r>
              <a:rPr lang="en-US" dirty="0" smtClean="0">
                <a:solidFill>
                  <a:schemeClr val="tx2"/>
                </a:solidFill>
              </a:rPr>
              <a:t>3. V t</a:t>
            </a:r>
            <a:r>
              <a:rPr lang="cs-CZ" dirty="0" smtClean="0">
                <a:solidFill>
                  <a:schemeClr val="tx2"/>
                </a:solidFill>
              </a:rPr>
              <a:t>é době tedy již musel být tlak měřitelnou veličinou. 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Bylo tomu tak od r. </a:t>
            </a:r>
            <a:r>
              <a:rPr lang="en-US" dirty="0" smtClean="0">
                <a:solidFill>
                  <a:schemeClr val="tx2"/>
                </a:solidFill>
              </a:rPr>
              <a:t>1643, </a:t>
            </a:r>
            <a:r>
              <a:rPr lang="en-US" dirty="0" err="1" smtClean="0">
                <a:solidFill>
                  <a:schemeClr val="tx2"/>
                </a:solidFill>
              </a:rPr>
              <a:t>kdy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tzv</a:t>
            </a:r>
            <a:r>
              <a:rPr lang="en-US" dirty="0" smtClean="0">
                <a:solidFill>
                  <a:schemeClr val="tx2"/>
                </a:solidFill>
              </a:rPr>
              <a:t>. </a:t>
            </a:r>
            <a:r>
              <a:rPr lang="en-US" dirty="0" err="1" smtClean="0">
                <a:solidFill>
                  <a:schemeClr val="tx2"/>
                </a:solidFill>
              </a:rPr>
              <a:t>Torricelliho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pokus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vedl</a:t>
            </a:r>
            <a:r>
              <a:rPr lang="en-US" dirty="0" smtClean="0">
                <a:solidFill>
                  <a:schemeClr val="tx2"/>
                </a:solidFill>
              </a:rPr>
              <a:t> k </a:t>
            </a:r>
            <a:r>
              <a:rPr lang="en-US" dirty="0" err="1" smtClean="0">
                <a:solidFill>
                  <a:schemeClr val="tx2"/>
                </a:solidFill>
              </a:rPr>
              <a:t>sestaven</a:t>
            </a:r>
            <a:r>
              <a:rPr lang="cs-CZ" dirty="0" smtClean="0">
                <a:solidFill>
                  <a:schemeClr val="tx2"/>
                </a:solidFill>
              </a:rPr>
              <a:t>í prvního barometru.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Fungoval na principu zahnuté trubice, porovnávající tlak vzorku s tlakem atmosféry pomocí výšky sloupce rtuti vytlačené vzorkem a-nebo atmosférou na místo nižšího tlaku.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Jak vlastně Torricelli k tomuto nápadu dospěl?</a:t>
            </a:r>
            <a:endParaRPr lang="cs-CZ" dirty="0"/>
          </a:p>
        </p:txBody>
      </p:sp>
      <p:sp>
        <p:nvSpPr>
          <p:cNvPr id="4" name="Rectangle 3"/>
          <p:cNvSpPr/>
          <p:nvPr/>
        </p:nvSpPr>
        <p:spPr>
          <a:xfrm>
            <a:off x="3104643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744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71689" y="7937"/>
            <a:ext cx="8229600" cy="830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Tabule </a:t>
            </a:r>
            <a:r>
              <a:rPr lang="en-US" dirty="0" smtClean="0"/>
              <a:t>2 - </a:t>
            </a:r>
            <a:r>
              <a:rPr lang="en-US" dirty="0" err="1" smtClean="0"/>
              <a:t>Torricelliho</a:t>
            </a:r>
            <a:r>
              <a:rPr lang="en-US" dirty="0" smtClean="0"/>
              <a:t> </a:t>
            </a:r>
            <a:r>
              <a:rPr lang="en-US" dirty="0" err="1" smtClean="0"/>
              <a:t>pokus</a:t>
            </a:r>
            <a:endParaRPr lang="cs-CZ" dirty="0"/>
          </a:p>
        </p:txBody>
      </p:sp>
      <p:sp>
        <p:nvSpPr>
          <p:cNvPr id="7" name="Rectangle 6"/>
          <p:cNvSpPr/>
          <p:nvPr/>
        </p:nvSpPr>
        <p:spPr>
          <a:xfrm>
            <a:off x="239032" y="1066799"/>
            <a:ext cx="616176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VV</a:t>
            </a:r>
            <a:r>
              <a:rPr lang="cs-CZ" sz="2400" dirty="0" smtClean="0"/>
              <a:t> Toskánský: zavlažování, vysoušení dolů, fontány: čerpání vody do &gt;= </a:t>
            </a:r>
            <a:r>
              <a:rPr lang="en-US" sz="2400" dirty="0" smtClean="0"/>
              <a:t>12 m </a:t>
            </a: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Pomocí </a:t>
            </a:r>
            <a:r>
              <a:rPr lang="en-US" sz="2400" dirty="0" smtClean="0"/>
              <a:t>sac</a:t>
            </a:r>
            <a:r>
              <a:rPr lang="cs-CZ" sz="2400" dirty="0" smtClean="0"/>
              <a:t>ích pump: max=10 metrů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Torricelli – nápad udělat pokus se rtutí (</a:t>
            </a:r>
            <a:r>
              <a:rPr lang="en-US" sz="2400" dirty="0" smtClean="0"/>
              <a:t>14x </a:t>
            </a:r>
            <a:r>
              <a:rPr lang="en-US" sz="2400" dirty="0" err="1" smtClean="0"/>
              <a:t>hust</a:t>
            </a:r>
            <a:r>
              <a:rPr lang="cs-CZ" sz="2400" dirty="0" smtClean="0"/>
              <a:t>ší než 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výpoč</a:t>
            </a:r>
            <a:r>
              <a:rPr lang="en-US" sz="2400" dirty="0" smtClean="0"/>
              <a:t>et:</a:t>
            </a:r>
            <a:r>
              <a:rPr lang="cs-CZ" sz="2400" dirty="0" smtClean="0"/>
              <a:t> tlak </a:t>
            </a:r>
            <a:r>
              <a:rPr lang="cs-CZ" sz="2400" dirty="0"/>
              <a:t>10 </a:t>
            </a:r>
            <a:r>
              <a:rPr lang="cs-CZ" sz="2400" dirty="0" smtClean="0"/>
              <a:t>m </a:t>
            </a:r>
            <a:r>
              <a:rPr lang="en-US" sz="2400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</a:t>
            </a:r>
            <a:r>
              <a:rPr lang="cs-CZ" sz="2400" dirty="0" smtClean="0"/>
              <a:t> ~ </a:t>
            </a:r>
            <a:r>
              <a:rPr lang="cs-CZ" sz="2400" dirty="0"/>
              <a:t>tlaku </a:t>
            </a:r>
            <a:r>
              <a:rPr lang="en-US" sz="2400" dirty="0" smtClean="0"/>
              <a:t>0.</a:t>
            </a:r>
            <a:r>
              <a:rPr lang="cs-CZ" sz="2400" dirty="0" smtClean="0"/>
              <a:t>75 m </a:t>
            </a:r>
            <a:r>
              <a:rPr lang="en-US" sz="2400" dirty="0" smtClean="0"/>
              <a:t>Hg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Pokus potvrdil, navíc: výška hladiny Hg mírně kolísala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 Závěr: </a:t>
            </a:r>
            <a:r>
              <a:rPr lang="en-US" sz="2400" dirty="0" err="1" smtClean="0"/>
              <a:t>p</a:t>
            </a:r>
            <a:r>
              <a:rPr lang="en-US" sz="2400" baseline="-25000" dirty="0" err="1" smtClean="0"/>
              <a:t>atm</a:t>
            </a:r>
            <a:r>
              <a:rPr lang="cs-CZ" sz="2400" dirty="0" smtClean="0"/>
              <a:t> nedokáže </a:t>
            </a:r>
            <a:r>
              <a:rPr lang="cs-CZ" sz="2400" dirty="0"/>
              <a:t>vytlačit, či udržet sloupec vody vyšší, než 10 metrů</a:t>
            </a:r>
            <a:r>
              <a:rPr lang="cs-CZ" sz="24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Tehdejší představa: vodu </a:t>
            </a:r>
            <a:r>
              <a:rPr lang="cs-CZ" sz="2400" dirty="0"/>
              <a:t>pod píst při jeho pohybu vzhůru vhání tzv. strach přírody z</a:t>
            </a:r>
            <a:r>
              <a:rPr lang="en-US" sz="2400" dirty="0"/>
              <a:t> </a:t>
            </a:r>
            <a:r>
              <a:rPr lang="cs-CZ" sz="2400" dirty="0"/>
              <a:t>prázdnoty </a:t>
            </a:r>
            <a:r>
              <a:rPr lang="en-US" sz="2400" dirty="0"/>
              <a:t> </a:t>
            </a:r>
            <a:r>
              <a:rPr lang="cs-CZ" sz="2400" dirty="0"/>
              <a:t>(horror vacui</a:t>
            </a:r>
            <a:r>
              <a:rPr lang="cs-CZ" sz="2400" dirty="0" smtClean="0"/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Torricelli:  </a:t>
            </a:r>
            <a:r>
              <a:rPr lang="cs-CZ" sz="2400" i="1" dirty="0" smtClean="0"/>
              <a:t>Žijeme potopeni na dně oceánu vzduchu.</a:t>
            </a:r>
            <a:endParaRPr lang="en-US" sz="2400" i="1" dirty="0"/>
          </a:p>
          <a:p>
            <a:endParaRPr lang="cs-CZ" sz="2400" dirty="0"/>
          </a:p>
        </p:txBody>
      </p:sp>
      <p:pic>
        <p:nvPicPr>
          <p:cNvPr id="1026" name="Picture 2" descr="http://www.mauilab.com/guests/hydrostatics/stevino-2/media/tubetorricelli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271"/>
          <a:stretch/>
        </p:blipFill>
        <p:spPr bwMode="auto">
          <a:xfrm>
            <a:off x="6031455" y="1066799"/>
            <a:ext cx="2852816" cy="4700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233916" y="3516868"/>
            <a:ext cx="910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760 mm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3377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Tabule </a:t>
            </a:r>
            <a:r>
              <a:rPr lang="en-US" sz="3600" dirty="0" smtClean="0"/>
              <a:t>3: </a:t>
            </a:r>
            <a:r>
              <a:rPr lang="en-US" sz="3600" dirty="0" err="1" smtClean="0">
                <a:solidFill>
                  <a:srgbClr val="FF0000"/>
                </a:solidFill>
              </a:rPr>
              <a:t>Pojem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tlaku</a:t>
            </a:r>
            <a:r>
              <a:rPr lang="en-US" sz="3600" dirty="0" smtClean="0"/>
              <a:t>,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jednotky</a:t>
            </a:r>
            <a:endParaRPr lang="cs-CZ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382000" cy="5257800"/>
              </a:xfrm>
            </p:spPr>
            <p:txBody>
              <a:bodyPr>
                <a:normAutofit fontScale="92500"/>
              </a:bodyPr>
              <a:lstStyle/>
              <a:p>
                <a:r>
                  <a:rPr lang="cs-CZ" dirty="0" smtClean="0"/>
                  <a:t>Jak je ve fyzice definován tlak? </a:t>
                </a:r>
                <a:r>
                  <a:rPr lang="cs-CZ" i="1" dirty="0" smtClean="0"/>
                  <a:t>Jako síla na plochu.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600" b="1" i="0" smtClean="0">
                          <a:latin typeface="Cambria Math"/>
                        </a:rPr>
                        <m:t>𝐩</m:t>
                      </m:r>
                      <m:r>
                        <a:rPr lang="en-US" sz="3600" b="0" i="0" smtClean="0">
                          <a:latin typeface="Cambria Math"/>
                        </a:rPr>
                        <m:t>[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latin typeface="Cambria Math"/>
                        </a:rPr>
                        <m:t>Pa</m:t>
                      </m:r>
                      <m:r>
                        <a:rPr lang="en-US" sz="3600" b="0" i="0" smtClean="0">
                          <a:latin typeface="Cambria Math"/>
                        </a:rPr>
                        <m:t>]=</m:t>
                      </m:r>
                      <m:f>
                        <m:fPr>
                          <m:ctrlPr>
                            <a:rPr lang="cs-CZ" sz="36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3600" b="1" i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𝐅</m:t>
                          </m:r>
                          <m:r>
                            <a:rPr lang="en-US" sz="3600" b="1" i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3600" b="1" i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𝐍</m:t>
                          </m:r>
                          <m:r>
                            <a:rPr lang="en-US" sz="3600" b="1" i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]</m:t>
                          </m:r>
                        </m:num>
                        <m:den>
                          <m:r>
                            <a:rPr lang="cs-CZ" sz="3600" b="1" i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𝐒</m:t>
                          </m:r>
                          <m:r>
                            <a:rPr lang="en-US" sz="3600" b="1" i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3600" b="1" i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𝐦𝟐</m:t>
                          </m:r>
                          <m:r>
                            <a:rPr lang="en-US" sz="3600" b="1" i="0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en-US" sz="3600" dirty="0" smtClean="0"/>
              </a:p>
              <a:p>
                <a:pPr marL="0" indent="0">
                  <a:buNone/>
                </a:pPr>
                <a:endParaRPr lang="cs-CZ" i="1" dirty="0" smtClean="0"/>
              </a:p>
              <a:p>
                <a:r>
                  <a:rPr lang="en-US" i="1" dirty="0" smtClean="0"/>
                  <a:t>Pa, N </a:t>
                </a:r>
                <a:r>
                  <a:rPr lang="en-US" i="1" dirty="0" err="1" smtClean="0"/>
                  <a:t>jsou</a:t>
                </a:r>
                <a:r>
                  <a:rPr lang="en-US" i="1" dirty="0" smtClean="0"/>
                  <a:t> </a:t>
                </a:r>
                <a:r>
                  <a:rPr lang="en-US" i="1" dirty="0" err="1" smtClean="0"/>
                  <a:t>odvozen</a:t>
                </a:r>
                <a:r>
                  <a:rPr lang="cs-CZ" i="1" dirty="0" smtClean="0"/>
                  <a:t>é jednotky SI</a:t>
                </a:r>
                <a:endParaRPr lang="en-US" i="1" dirty="0" smtClean="0"/>
              </a:p>
              <a:p>
                <a:r>
                  <a:rPr lang="cs-CZ" i="1" dirty="0" smtClean="0"/>
                  <a:t>V základních jednotkách SI:</a:t>
                </a:r>
              </a:p>
              <a:p>
                <a:r>
                  <a:rPr lang="en-US" i="1" dirty="0" smtClean="0"/>
                  <a:t>F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𝑚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𝑎</m:t>
                    </m:r>
                  </m:oMath>
                </a14:m>
                <a:r>
                  <a:rPr lang="cs-CZ" i="1" dirty="0" smtClean="0"/>
                  <a:t> ...</a:t>
                </a:r>
                <a:r>
                  <a:rPr lang="en-US" i="1" dirty="0" smtClean="0"/>
                  <a:t> 1N=k</a:t>
                </a:r>
                <a:r>
                  <a:rPr lang="cs-CZ" i="1" dirty="0" smtClean="0"/>
                  <a:t>g</a:t>
                </a:r>
                <a:r>
                  <a:rPr lang="cs-CZ" dirty="0" smtClean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i="1" dirty="0" smtClean="0"/>
                  <a:t>m</a:t>
                </a:r>
                <a:r>
                  <a:rPr lang="cs-CZ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i="1" dirty="0" smtClean="0"/>
                  <a:t>s</a:t>
                </a:r>
                <a:r>
                  <a:rPr lang="en-US" i="1" baseline="30000" dirty="0" smtClean="0"/>
                  <a:t>-2</a:t>
                </a:r>
              </a:p>
              <a:p>
                <a:r>
                  <a:rPr lang="en-US" i="1" baseline="30000" dirty="0" smtClean="0"/>
                  <a:t>                          </a:t>
                </a:r>
                <a:r>
                  <a:rPr lang="en-US" i="1" dirty="0" smtClean="0"/>
                  <a:t>S                  … m</a:t>
                </a:r>
                <a:r>
                  <a:rPr lang="en-US" i="1" baseline="30000" dirty="0" smtClean="0"/>
                  <a:t>2</a:t>
                </a:r>
              </a:p>
              <a:p>
                <a:r>
                  <a:rPr lang="en-US" i="1" baseline="30000" dirty="0" smtClean="0"/>
                  <a:t>                          </a:t>
                </a:r>
                <a:r>
                  <a:rPr lang="en-US" i="1" dirty="0" smtClean="0"/>
                  <a:t>p                 … 1Pa=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𝑘𝑔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𝑚</m:t>
                        </m:r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cs-CZ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/>
                                <a:ea typeface="Cambria Math"/>
                              </a:rPr>
                              <m:t>𝑠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i="1" dirty="0" smtClean="0"/>
                  <a:t>=kg</a:t>
                </a:r>
                <a:r>
                  <a:rPr lang="cs-CZ" dirty="0" smtClean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i="1" dirty="0" smtClean="0"/>
                  <a:t>m</a:t>
                </a:r>
                <a:r>
                  <a:rPr lang="en-US" i="1" baseline="30000" dirty="0" smtClean="0"/>
                  <a:t>-1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i="1" dirty="0"/>
                  <a:t>s</a:t>
                </a:r>
                <a:r>
                  <a:rPr lang="en-US" i="1" baseline="30000" dirty="0" smtClean="0"/>
                  <a:t>-2</a:t>
                </a:r>
              </a:p>
              <a:p>
                <a:endParaRPr lang="en-US" i="1" baseline="30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382000" cy="5257800"/>
              </a:xfrm>
              <a:blipFill rotWithShape="1">
                <a:blip r:embed="rId2"/>
                <a:stretch>
                  <a:fillRect l="-1455" t="-1392" r="-36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H="1">
            <a:off x="2279221" y="2732314"/>
            <a:ext cx="844979" cy="16866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371600" y="2590800"/>
            <a:ext cx="9076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/>
              <a:t>tlak</a:t>
            </a:r>
            <a:endParaRPr lang="cs-CZ" sz="3600" b="1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940102" y="2069812"/>
            <a:ext cx="933515" cy="228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881230" y="1891724"/>
            <a:ext cx="7312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síla</a:t>
            </a:r>
            <a:endParaRPr lang="cs-CZ" sz="3200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085375" y="2913965"/>
            <a:ext cx="627743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60907" y="2712643"/>
            <a:ext cx="13195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chemeClr val="tx2">
                    <a:lumMod val="75000"/>
                  </a:schemeClr>
                </a:solidFill>
              </a:rPr>
              <a:t>plocha</a:t>
            </a:r>
            <a:endParaRPr lang="cs-CZ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463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Snímek </a:t>
            </a:r>
            <a:r>
              <a:rPr lang="en-US" dirty="0"/>
              <a:t>4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 </a:t>
            </a:r>
            <a:r>
              <a:rPr lang="en-US" dirty="0" err="1" smtClean="0"/>
              <a:t>sou</a:t>
            </a:r>
            <a:r>
              <a:rPr lang="cs-CZ" dirty="0" smtClean="0"/>
              <a:t>časnosti používané jednotky tlaku</a:t>
            </a:r>
          </a:p>
          <a:p>
            <a:r>
              <a:rPr lang="cs-CZ" dirty="0" smtClean="0"/>
              <a:t>Podobnost kapalin a plynů (Bernoulliho zákony pro kapaliny</a:t>
            </a:r>
            <a:r>
              <a:rPr lang="cs-CZ" dirty="0" smtClean="0"/>
              <a:t>)</a:t>
            </a:r>
            <a:r>
              <a:rPr lang="en-US" dirty="0" smtClean="0"/>
              <a:t>… </a:t>
            </a:r>
            <a:r>
              <a:rPr lang="en-US" dirty="0" err="1" smtClean="0"/>
              <a:t>voln</a:t>
            </a:r>
            <a:r>
              <a:rPr lang="cs-CZ" dirty="0" smtClean="0"/>
              <a:t>ý tok</a:t>
            </a:r>
          </a:p>
          <a:p>
            <a:r>
              <a:rPr lang="cs-CZ" dirty="0" smtClean="0"/>
              <a:t>Proto společný názek tekutiny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4643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Snímek </a:t>
            </a:r>
            <a:r>
              <a:rPr lang="en-US" dirty="0" smtClean="0"/>
              <a:t>5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 </a:t>
            </a:r>
            <a:r>
              <a:rPr lang="en-US" dirty="0" err="1" smtClean="0"/>
              <a:t>hraje</a:t>
            </a:r>
            <a:r>
              <a:rPr lang="en-US" dirty="0" smtClean="0"/>
              <a:t> </a:t>
            </a:r>
            <a:r>
              <a:rPr lang="en-US" dirty="0" err="1" smtClean="0"/>
              <a:t>roli</a:t>
            </a:r>
            <a:r>
              <a:rPr lang="en-US" dirty="0" smtClean="0"/>
              <a:t> </a:t>
            </a:r>
            <a:r>
              <a:rPr lang="en-US" dirty="0" err="1" smtClean="0"/>
              <a:t>krom</a:t>
            </a:r>
            <a:r>
              <a:rPr lang="cs-CZ" dirty="0" smtClean="0"/>
              <a:t>ě tlaku (analogie s počasím)?   </a:t>
            </a:r>
            <a:r>
              <a:rPr lang="cs-CZ" dirty="0" smtClean="0"/>
              <a:t>(Teplota)</a:t>
            </a:r>
          </a:p>
          <a:p>
            <a:r>
              <a:rPr lang="cs-CZ" dirty="0" smtClean="0"/>
              <a:t>Proč by měl tlak s teplotou růst? </a:t>
            </a:r>
          </a:p>
          <a:p>
            <a:r>
              <a:rPr lang="cs-CZ" dirty="0" smtClean="0"/>
              <a:t>Protože je mírou kinetické energie molekul</a:t>
            </a:r>
            <a:r>
              <a:rPr lang="en-US" dirty="0" smtClean="0"/>
              <a:t> </a:t>
            </a:r>
            <a:r>
              <a:rPr lang="cs-CZ" dirty="0" smtClean="0"/>
              <a:t>...</a:t>
            </a:r>
            <a:r>
              <a:rPr lang="en-US" dirty="0" smtClean="0"/>
              <a:t> </a:t>
            </a:r>
            <a:r>
              <a:rPr lang="cs-CZ" dirty="0" smtClean="0"/>
              <a:t>Kinetická teorie plynů, Daniel Bernoulli, Hydrodynamica, </a:t>
            </a:r>
            <a:r>
              <a:rPr lang="en-US" dirty="0" smtClean="0"/>
              <a:t>1738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0985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961</TotalTime>
  <Words>708</Words>
  <Application>Microsoft Office PowerPoint</Application>
  <PresentationFormat>On-screen Show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Tabule 1: Typické vlastnosti plynů?</vt:lpstr>
      <vt:lpstr>PowerPoint Presentation</vt:lpstr>
      <vt:lpstr>PowerPoint Presentation</vt:lpstr>
      <vt:lpstr>PowerPoint Presentation</vt:lpstr>
      <vt:lpstr>PowerPoint Presentation</vt:lpstr>
      <vt:lpstr>Tabule 3: Pojem tlaku, jednotky</vt:lpstr>
      <vt:lpstr>Snímek 4</vt:lpstr>
      <vt:lpstr>Snímek 5</vt:lpstr>
      <vt:lpstr>Snímek 6</vt:lpstr>
      <vt:lpstr>Tabule 4: Robert Boyle: Výsledky pokusů se vzduchem (1662):  Boyle chtěl pravděpodobně pochopit, proč je vzduch základním elementem života a publikoval práce o růstu rostlin bez volného přístupu vzduchu. </vt:lpstr>
      <vt:lpstr>Tabule 5: Boylův(-Mariottův) zákon</vt:lpstr>
      <vt:lpstr>Snímek 7: Boylův exp - rozsah dat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Marketa</dc:creator>
  <cp:lastModifiedBy>Marketa</cp:lastModifiedBy>
  <cp:revision>129</cp:revision>
  <cp:lastPrinted>2016-02-22T15:37:38Z</cp:lastPrinted>
  <dcterms:created xsi:type="dcterms:W3CDTF">2016-02-13T05:47:15Z</dcterms:created>
  <dcterms:modified xsi:type="dcterms:W3CDTF">2016-02-23T08:27:55Z</dcterms:modified>
</cp:coreProperties>
</file>