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19" r:id="rId1"/>
  </p:sldMasterIdLst>
  <p:notesMasterIdLst>
    <p:notesMasterId r:id="rId113"/>
  </p:notesMasterIdLst>
  <p:sldIdLst>
    <p:sldId id="256" r:id="rId2"/>
    <p:sldId id="257" r:id="rId3"/>
    <p:sldId id="258" r:id="rId4"/>
    <p:sldId id="394" r:id="rId5"/>
    <p:sldId id="395" r:id="rId6"/>
    <p:sldId id="396" r:id="rId7"/>
    <p:sldId id="397" r:id="rId8"/>
    <p:sldId id="398" r:id="rId9"/>
    <p:sldId id="399" r:id="rId10"/>
    <p:sldId id="400" r:id="rId11"/>
    <p:sldId id="401" r:id="rId12"/>
    <p:sldId id="402" r:id="rId13"/>
    <p:sldId id="403" r:id="rId14"/>
    <p:sldId id="404" r:id="rId15"/>
    <p:sldId id="405" r:id="rId16"/>
    <p:sldId id="406" r:id="rId17"/>
    <p:sldId id="407" r:id="rId18"/>
    <p:sldId id="408" r:id="rId19"/>
    <p:sldId id="409" r:id="rId20"/>
    <p:sldId id="342" r:id="rId21"/>
    <p:sldId id="343" r:id="rId22"/>
    <p:sldId id="374" r:id="rId23"/>
    <p:sldId id="383" r:id="rId24"/>
    <p:sldId id="345" r:id="rId25"/>
    <p:sldId id="380" r:id="rId26"/>
    <p:sldId id="347" r:id="rId27"/>
    <p:sldId id="381" r:id="rId28"/>
    <p:sldId id="349" r:id="rId29"/>
    <p:sldId id="382" r:id="rId30"/>
    <p:sldId id="350" r:id="rId31"/>
    <p:sldId id="351" r:id="rId32"/>
    <p:sldId id="358" r:id="rId33"/>
    <p:sldId id="388" r:id="rId34"/>
    <p:sldId id="389" r:id="rId35"/>
    <p:sldId id="410" r:id="rId36"/>
    <p:sldId id="412" r:id="rId37"/>
    <p:sldId id="390" r:id="rId38"/>
    <p:sldId id="391" r:id="rId39"/>
    <p:sldId id="411" r:id="rId40"/>
    <p:sldId id="392" r:id="rId41"/>
    <p:sldId id="393" r:id="rId42"/>
    <p:sldId id="352" r:id="rId43"/>
    <p:sldId id="353" r:id="rId44"/>
    <p:sldId id="354" r:id="rId45"/>
    <p:sldId id="355" r:id="rId46"/>
    <p:sldId id="356" r:id="rId47"/>
    <p:sldId id="357" r:id="rId48"/>
    <p:sldId id="284" r:id="rId49"/>
    <p:sldId id="312" r:id="rId50"/>
    <p:sldId id="285" r:id="rId51"/>
    <p:sldId id="314" r:id="rId52"/>
    <p:sldId id="359" r:id="rId53"/>
    <p:sldId id="315" r:id="rId54"/>
    <p:sldId id="316" r:id="rId55"/>
    <p:sldId id="360" r:id="rId56"/>
    <p:sldId id="361" r:id="rId57"/>
    <p:sldId id="362" r:id="rId58"/>
    <p:sldId id="363" r:id="rId59"/>
    <p:sldId id="365" r:id="rId60"/>
    <p:sldId id="366" r:id="rId61"/>
    <p:sldId id="368" r:id="rId62"/>
    <p:sldId id="369" r:id="rId63"/>
    <p:sldId id="386" r:id="rId64"/>
    <p:sldId id="387" r:id="rId65"/>
    <p:sldId id="370" r:id="rId66"/>
    <p:sldId id="371" r:id="rId67"/>
    <p:sldId id="317" r:id="rId68"/>
    <p:sldId id="263" r:id="rId69"/>
    <p:sldId id="264" r:id="rId70"/>
    <p:sldId id="265" r:id="rId71"/>
    <p:sldId id="373" r:id="rId72"/>
    <p:sldId id="318" r:id="rId73"/>
    <p:sldId id="320" r:id="rId74"/>
    <p:sldId id="321" r:id="rId75"/>
    <p:sldId id="281" r:id="rId76"/>
    <p:sldId id="300" r:id="rId77"/>
    <p:sldId id="322" r:id="rId78"/>
    <p:sldId id="341" r:id="rId79"/>
    <p:sldId id="340" r:id="rId80"/>
    <p:sldId id="384" r:id="rId81"/>
    <p:sldId id="385" r:id="rId82"/>
    <p:sldId id="372" r:id="rId83"/>
    <p:sldId id="376" r:id="rId84"/>
    <p:sldId id="377" r:id="rId85"/>
    <p:sldId id="378" r:id="rId86"/>
    <p:sldId id="325" r:id="rId87"/>
    <p:sldId id="326" r:id="rId88"/>
    <p:sldId id="287" r:id="rId89"/>
    <p:sldId id="324" r:id="rId90"/>
    <p:sldId id="295" r:id="rId91"/>
    <p:sldId id="301" r:id="rId92"/>
    <p:sldId id="296" r:id="rId93"/>
    <p:sldId id="379" r:id="rId94"/>
    <p:sldId id="297" r:id="rId95"/>
    <p:sldId id="328" r:id="rId96"/>
    <p:sldId id="329" r:id="rId97"/>
    <p:sldId id="333" r:id="rId98"/>
    <p:sldId id="298" r:id="rId99"/>
    <p:sldId id="334" r:id="rId100"/>
    <p:sldId id="335" r:id="rId101"/>
    <p:sldId id="336" r:id="rId102"/>
    <p:sldId id="337" r:id="rId103"/>
    <p:sldId id="338" r:id="rId104"/>
    <p:sldId id="339" r:id="rId105"/>
    <p:sldId id="302" r:id="rId106"/>
    <p:sldId id="299" r:id="rId107"/>
    <p:sldId id="310" r:id="rId108"/>
    <p:sldId id="330" r:id="rId109"/>
    <p:sldId id="331" r:id="rId110"/>
    <p:sldId id="332" r:id="rId111"/>
    <p:sldId id="311" r:id="rId11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modifyVerifier cryptProviderType="rsaFull" cryptAlgorithmClass="hash" cryptAlgorithmType="typeAny" cryptAlgorithmSid="4" spinCount="100000" saltData="yv/fRfKWBtWVppUxzGWhgA==" hashData="iKLGP44WJWjYrYoxbQfUrTUI+O4="/>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99CCFF"/>
    <a:srgbClr val="DAE4F2"/>
    <a:srgbClr val="000000"/>
    <a:srgbClr val="45441B"/>
    <a:srgbClr val="FF9900"/>
    <a:srgbClr val="006666"/>
    <a:srgbClr val="33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82" autoAdjust="0"/>
    <p:restoredTop sz="94600"/>
  </p:normalViewPr>
  <p:slideViewPr>
    <p:cSldViewPr>
      <p:cViewPr varScale="1">
        <p:scale>
          <a:sx n="107" d="100"/>
          <a:sy n="107" d="100"/>
        </p:scale>
        <p:origin x="-201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cs-CZ"/>
          </a:p>
        </p:txBody>
      </p:sp>
      <p:sp>
        <p:nvSpPr>
          <p:cNvPr id="266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cs-CZ"/>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66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266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cs-CZ"/>
          </a:p>
        </p:txBody>
      </p:sp>
      <p:sp>
        <p:nvSpPr>
          <p:cNvPr id="266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3DCB7BDD-8E41-410F-85C5-AE6CD3A40AFE}" type="slidenum">
              <a:rPr lang="cs-CZ"/>
              <a:pPr>
                <a:defRPr/>
              </a:pPr>
              <a:t>‹#›</a:t>
            </a:fld>
            <a:endParaRPr lang="cs-CZ"/>
          </a:p>
        </p:txBody>
      </p:sp>
    </p:spTree>
    <p:extLst>
      <p:ext uri="{BB962C8B-B14F-4D97-AF65-F5344CB8AC3E}">
        <p14:creationId xmlns:p14="http://schemas.microsoft.com/office/powerpoint/2010/main" val="31419793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09E06A17-3BA8-43C5-8EC8-1900706A6992}" type="slidenum">
              <a:rPr lang="cs-CZ"/>
              <a:pPr/>
              <a:t>1</a:t>
            </a:fld>
            <a:endParaRPr lang="cs-CZ"/>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CE9118-1B6C-4A4A-875A-8FCE97304690}" type="slidenum">
              <a:rPr lang="cs-CZ"/>
              <a:pPr/>
              <a:t>10</a:t>
            </a:fld>
            <a:endParaRPr lang="cs-CZ"/>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2B781A-04AF-4536-A342-5A1299BFFC40}" type="slidenum">
              <a:rPr lang="cs-CZ"/>
              <a:pPr/>
              <a:t>11</a:t>
            </a:fld>
            <a:endParaRPr lang="cs-CZ"/>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5195E9-7095-462F-8A43-6BE5A3540802}" type="slidenum">
              <a:rPr lang="cs-CZ"/>
              <a:pPr/>
              <a:t>12</a:t>
            </a:fld>
            <a:endParaRPr lang="cs-CZ"/>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0BF241-2ACA-49E8-9D19-9DBCAD77AF28}" type="slidenum">
              <a:rPr lang="cs-CZ"/>
              <a:pPr/>
              <a:t>13</a:t>
            </a:fld>
            <a:endParaRPr lang="cs-CZ"/>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3DF951-62C5-461D-AA0B-7E80ED81761F}" type="slidenum">
              <a:rPr lang="cs-CZ"/>
              <a:pPr/>
              <a:t>14</a:t>
            </a:fld>
            <a:endParaRPr lang="cs-CZ"/>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F31223-BCEA-4B26-8149-02253E7BCA59}" type="slidenum">
              <a:rPr lang="cs-CZ"/>
              <a:pPr/>
              <a:t>15</a:t>
            </a:fld>
            <a:endParaRPr lang="cs-CZ"/>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FF0AAA-8361-49C6-A585-2E9AF4853C34}" type="slidenum">
              <a:rPr lang="cs-CZ"/>
              <a:pPr/>
              <a:t>16</a:t>
            </a:fld>
            <a:endParaRPr lang="cs-CZ"/>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5DF7BF-6EC3-4560-A780-D140135DA747}" type="slidenum">
              <a:rPr lang="cs-CZ"/>
              <a:pPr/>
              <a:t>17</a:t>
            </a:fld>
            <a:endParaRPr lang="cs-CZ"/>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655E19-52F8-453F-B5EC-5BA191576D37}" type="slidenum">
              <a:rPr lang="cs-CZ"/>
              <a:pPr/>
              <a:t>18</a:t>
            </a:fld>
            <a:endParaRPr lang="cs-CZ"/>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85FE102B-985C-48C0-8C88-2E139AB0C20F}" type="slidenum">
              <a:rPr lang="cs-CZ"/>
              <a:pPr/>
              <a:t>19</a:t>
            </a:fld>
            <a:endParaRPr lang="cs-CZ"/>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36A594C-E507-40B2-BE0E-E8A522C31A48}" type="slidenum">
              <a:rPr lang="cs-CZ"/>
              <a:pPr/>
              <a:t>2</a:t>
            </a:fld>
            <a:endParaRPr lang="cs-CZ"/>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5B965303-307C-4FE0-B331-5BE7B60C7D82}" type="slidenum">
              <a:rPr lang="cs-CZ"/>
              <a:pPr/>
              <a:t>20</a:t>
            </a:fld>
            <a:endParaRPr lang="cs-CZ"/>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E12C702-4B82-4A65-9906-46A2C9067E48}" type="slidenum">
              <a:rPr lang="cs-CZ"/>
              <a:pPr/>
              <a:t>21</a:t>
            </a:fld>
            <a:endParaRPr lang="cs-CZ"/>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E12C702-4B82-4A65-9906-46A2C9067E48}" type="slidenum">
              <a:rPr lang="cs-CZ"/>
              <a:pPr/>
              <a:t>22</a:t>
            </a:fld>
            <a:endParaRPr lang="cs-CZ"/>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AEC1632-07C9-4949-BE79-17FCCACAF5B0}" type="slidenum">
              <a:rPr lang="cs-CZ">
                <a:solidFill>
                  <a:prstClr val="black"/>
                </a:solidFill>
              </a:rPr>
              <a:pPr/>
              <a:t>23</a:t>
            </a:fld>
            <a:endParaRPr lang="cs-CZ">
              <a:solidFill>
                <a:prstClr val="black"/>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AEC1632-07C9-4949-BE79-17FCCACAF5B0}" type="slidenum">
              <a:rPr lang="cs-CZ"/>
              <a:pPr/>
              <a:t>24</a:t>
            </a:fld>
            <a:endParaRPr lang="cs-CZ"/>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AEC1632-07C9-4949-BE79-17FCCACAF5B0}" type="slidenum">
              <a:rPr lang="cs-CZ"/>
              <a:pPr/>
              <a:t>25</a:t>
            </a:fld>
            <a:endParaRPr lang="cs-CZ"/>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32F7743E-0632-4E9E-B8AF-729F838E530C}" type="slidenum">
              <a:rPr lang="cs-CZ"/>
              <a:pPr/>
              <a:t>26</a:t>
            </a:fld>
            <a:endParaRPr lang="cs-CZ"/>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32F7743E-0632-4E9E-B8AF-729F838E530C}" type="slidenum">
              <a:rPr lang="cs-CZ"/>
              <a:pPr/>
              <a:t>27</a:t>
            </a:fld>
            <a:endParaRPr lang="cs-CZ"/>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3F74E6DA-643E-41CC-BE30-789B269AA7AD}" type="slidenum">
              <a:rPr lang="cs-CZ"/>
              <a:pPr/>
              <a:t>28</a:t>
            </a:fld>
            <a:endParaRPr lang="cs-CZ"/>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3F74E6DA-643E-41CC-BE30-789B269AA7AD}" type="slidenum">
              <a:rPr lang="cs-CZ"/>
              <a:pPr/>
              <a:t>29</a:t>
            </a:fld>
            <a:endParaRPr lang="cs-CZ"/>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186BC375-4385-454F-BD45-B4F392BE6D24}" type="slidenum">
              <a:rPr lang="cs-CZ"/>
              <a:pPr/>
              <a:t>3</a:t>
            </a:fld>
            <a:endParaRPr lang="cs-CZ"/>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EBC6DC1F-C2D1-4A66-8CBE-00FADCA14DE1}" type="slidenum">
              <a:rPr lang="cs-CZ"/>
              <a:pPr/>
              <a:t>31</a:t>
            </a:fld>
            <a:endParaRPr lang="cs-CZ"/>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A8277C-1868-4A7C-A049-3AF87EEE6EF2}" type="slidenum">
              <a:rPr lang="cs-CZ"/>
              <a:pPr/>
              <a:t>38</a:t>
            </a:fld>
            <a:endParaRPr lang="cs-CZ"/>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A8277C-1868-4A7C-A049-3AF87EEE6EF2}" type="slidenum">
              <a:rPr lang="cs-CZ"/>
              <a:pPr/>
              <a:t>39</a:t>
            </a:fld>
            <a:endParaRPr lang="cs-CZ"/>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5BFF22-6590-46F0-B9F8-73D72FDFE4A3}" type="slidenum">
              <a:rPr lang="cs-CZ"/>
              <a:pPr/>
              <a:t>40</a:t>
            </a:fld>
            <a:endParaRPr lang="cs-CZ"/>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F20954-B72B-49BB-BB53-5858C19D59F3}" type="slidenum">
              <a:rPr lang="cs-CZ"/>
              <a:pPr/>
              <a:t>41</a:t>
            </a:fld>
            <a:endParaRPr lang="cs-CZ"/>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AB18F058-A527-48EC-B75B-FD5A8579B61F}" type="slidenum">
              <a:rPr lang="cs-CZ"/>
              <a:pPr/>
              <a:t>42</a:t>
            </a:fld>
            <a:endParaRPr lang="cs-CZ"/>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43850E5E-232F-4981-8155-A1A6A906CF26}" type="slidenum">
              <a:rPr lang="cs-CZ"/>
              <a:pPr/>
              <a:t>43</a:t>
            </a:fld>
            <a:endParaRPr lang="cs-CZ"/>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123B2CAC-1C7D-4019-9909-D52932681958}" type="slidenum">
              <a:rPr lang="cs-CZ"/>
              <a:pPr/>
              <a:t>44</a:t>
            </a:fld>
            <a:endParaRPr lang="cs-CZ"/>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DDF8225D-C417-42A7-B4B6-4F3ED5EDC331}" type="slidenum">
              <a:rPr lang="cs-CZ"/>
              <a:pPr/>
              <a:t>45</a:t>
            </a:fld>
            <a:endParaRPr lang="cs-CZ"/>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9E9F79CB-F588-48D0-AFEF-89D9EEC9AC0B}" type="slidenum">
              <a:rPr lang="cs-CZ"/>
              <a:pPr/>
              <a:t>47</a:t>
            </a:fld>
            <a:endParaRPr lang="cs-CZ"/>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CD2143-0153-4361-8E42-C4AD02F1F18E}" type="slidenum">
              <a:rPr lang="cs-CZ"/>
              <a:pPr/>
              <a:t>4</a:t>
            </a:fld>
            <a:endParaRPr lang="cs-CZ"/>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1252E67C-6A7F-4F4B-BD16-3173D06DC94F}" type="slidenum">
              <a:rPr lang="cs-CZ"/>
              <a:pPr/>
              <a:t>48</a:t>
            </a:fld>
            <a:endParaRPr lang="cs-CZ"/>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EA24665A-3E35-4823-B205-842ABB27B065}" type="slidenum">
              <a:rPr lang="cs-CZ"/>
              <a:pPr/>
              <a:t>50</a:t>
            </a:fld>
            <a:endParaRPr lang="cs-CZ"/>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EEBC8F6F-E9C5-4C1F-9D8B-C501AF1AF364}" type="slidenum">
              <a:rPr lang="cs-CZ"/>
              <a:pPr/>
              <a:t>52</a:t>
            </a:fld>
            <a:endParaRPr lang="cs-CZ"/>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58C2A414-FD14-4E20-9B63-673FB8D40F5A}" type="slidenum">
              <a:rPr lang="cs-CZ"/>
              <a:pPr/>
              <a:t>55</a:t>
            </a:fld>
            <a:endParaRPr lang="cs-CZ"/>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D9FC50DB-BD9C-47E5-B478-E6C67225C803}" type="slidenum">
              <a:rPr lang="cs-CZ"/>
              <a:pPr/>
              <a:t>56</a:t>
            </a:fld>
            <a:endParaRPr lang="cs-CZ"/>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C915EC0-0DAA-492D-A22F-C4F41F73C20E}" type="slidenum">
              <a:rPr lang="cs-CZ"/>
              <a:pPr/>
              <a:t>57</a:t>
            </a:fld>
            <a:endParaRPr lang="cs-CZ"/>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5708D3FD-0007-41D2-B5FF-6C015D08AF51}" type="slidenum">
              <a:rPr lang="cs-CZ"/>
              <a:pPr/>
              <a:t>58</a:t>
            </a:fld>
            <a:endParaRPr lang="cs-CZ"/>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1F114993-7FB9-49F6-9B3D-F655585AC456}" type="slidenum">
              <a:rPr lang="cs-CZ"/>
              <a:pPr/>
              <a:t>59</a:t>
            </a:fld>
            <a:endParaRPr lang="cs-CZ"/>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DEA919AC-6089-499D-8F3A-5CDA9EB77820}" type="slidenum">
              <a:rPr lang="cs-CZ"/>
              <a:pPr/>
              <a:t>61</a:t>
            </a:fld>
            <a:endParaRPr lang="cs-CZ"/>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00B0EEDF-A9FF-4B96-AF7B-F1341A9FF336}" type="slidenum">
              <a:rPr lang="cs-CZ"/>
              <a:pPr/>
              <a:t>62</a:t>
            </a:fld>
            <a:endParaRPr lang="cs-CZ"/>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CB2DFB-4902-4235-B287-31225DF836B0}" type="slidenum">
              <a:rPr lang="cs-CZ"/>
              <a:pPr/>
              <a:t>5</a:t>
            </a:fld>
            <a:endParaRPr lang="cs-CZ"/>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cs-CZ"/>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00B0EEDF-A9FF-4B96-AF7B-F1341A9FF336}" type="slidenum">
              <a:rPr lang="cs-CZ"/>
              <a:pPr/>
              <a:t>63</a:t>
            </a:fld>
            <a:endParaRPr lang="cs-CZ"/>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00B0EEDF-A9FF-4B96-AF7B-F1341A9FF336}" type="slidenum">
              <a:rPr lang="cs-CZ"/>
              <a:pPr/>
              <a:t>64</a:t>
            </a:fld>
            <a:endParaRPr lang="cs-CZ"/>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AFF2B34C-68C7-4679-9A84-6F6B89B69F56}" type="slidenum">
              <a:rPr lang="cs-CZ"/>
              <a:pPr/>
              <a:t>65</a:t>
            </a:fld>
            <a:endParaRPr lang="cs-CZ"/>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BD5937DF-10A3-47AD-B8A4-EB1F594FEA1E}" type="slidenum">
              <a:rPr lang="cs-CZ"/>
              <a:pPr/>
              <a:t>66</a:t>
            </a:fld>
            <a:endParaRPr lang="cs-CZ"/>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3DCB7BDD-8E41-410F-85C5-AE6CD3A40AFE}" type="slidenum">
              <a:rPr lang="cs-CZ" smtClean="0"/>
              <a:pPr>
                <a:defRPr/>
              </a:pPr>
              <a:t>67</a:t>
            </a:fld>
            <a:endParaRPr lang="cs-CZ"/>
          </a:p>
        </p:txBody>
      </p:sp>
    </p:spTree>
    <p:extLst>
      <p:ext uri="{BB962C8B-B14F-4D97-AF65-F5344CB8AC3E}">
        <p14:creationId xmlns:p14="http://schemas.microsoft.com/office/powerpoint/2010/main" val="4515669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4657F78A-F059-40AC-A940-5925BD757673}" type="slidenum">
              <a:rPr lang="cs-CZ"/>
              <a:pPr/>
              <a:t>68</a:t>
            </a:fld>
            <a:endParaRPr lang="cs-CZ"/>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DBA0D8A7-9EF3-4074-9DEA-AB4776739100}" type="slidenum">
              <a:rPr lang="cs-CZ"/>
              <a:pPr/>
              <a:t>69</a:t>
            </a:fld>
            <a:endParaRPr lang="cs-CZ"/>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728D8942-E08E-40BE-9A36-B5FB1B987C71}" type="slidenum">
              <a:rPr lang="cs-CZ"/>
              <a:pPr/>
              <a:t>70</a:t>
            </a:fld>
            <a:endParaRPr lang="cs-CZ"/>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821F9BA-5ED9-4E42-94A1-9DD1EFB37EDF}" type="slidenum">
              <a:rPr lang="cs-CZ"/>
              <a:pPr/>
              <a:t>75</a:t>
            </a:fld>
            <a:endParaRPr lang="cs-CZ"/>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3DCB7BDD-8E41-410F-85C5-AE6CD3A40AFE}" type="slidenum">
              <a:rPr lang="cs-CZ" smtClean="0"/>
              <a:pPr>
                <a:defRPr/>
              </a:pPr>
              <a:t>77</a:t>
            </a:fld>
            <a:endParaRPr lang="cs-CZ"/>
          </a:p>
        </p:txBody>
      </p:sp>
    </p:spTree>
    <p:extLst>
      <p:ext uri="{BB962C8B-B14F-4D97-AF65-F5344CB8AC3E}">
        <p14:creationId xmlns:p14="http://schemas.microsoft.com/office/powerpoint/2010/main" val="1094899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E5742E-68BA-4E57-A011-25E2BBF00878}" type="slidenum">
              <a:rPr lang="cs-CZ"/>
              <a:pPr/>
              <a:t>6</a:t>
            </a:fld>
            <a:endParaRPr lang="cs-CZ"/>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87D59F5C-0ED6-47C2-8657-467E03E5958C}" type="slidenum">
              <a:rPr lang="cs-CZ"/>
              <a:pPr/>
              <a:t>88</a:t>
            </a:fld>
            <a:endParaRPr lang="cs-CZ"/>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3DCB7BDD-8E41-410F-85C5-AE6CD3A40AFE}" type="slidenum">
              <a:rPr lang="cs-CZ" smtClean="0"/>
              <a:pPr>
                <a:defRPr/>
              </a:pPr>
              <a:t>109</a:t>
            </a:fld>
            <a:endParaRPr lang="cs-CZ"/>
          </a:p>
        </p:txBody>
      </p:sp>
    </p:spTree>
    <p:extLst>
      <p:ext uri="{BB962C8B-B14F-4D97-AF65-F5344CB8AC3E}">
        <p14:creationId xmlns:p14="http://schemas.microsoft.com/office/powerpoint/2010/main" val="19158552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3DCB7BDD-8E41-410F-85C5-AE6CD3A40AFE}" type="slidenum">
              <a:rPr lang="cs-CZ" smtClean="0"/>
              <a:pPr>
                <a:defRPr/>
              </a:pPr>
              <a:t>110</a:t>
            </a:fld>
            <a:endParaRPr lang="cs-CZ"/>
          </a:p>
        </p:txBody>
      </p:sp>
    </p:spTree>
    <p:extLst>
      <p:ext uri="{BB962C8B-B14F-4D97-AF65-F5344CB8AC3E}">
        <p14:creationId xmlns:p14="http://schemas.microsoft.com/office/powerpoint/2010/main" val="2469215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06D68C-04AE-4E39-A703-5515C78701ED}" type="slidenum">
              <a:rPr lang="cs-CZ"/>
              <a:pPr/>
              <a:t>7</a:t>
            </a:fld>
            <a:endParaRPr lang="cs-CZ"/>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CEF833-6551-4C6A-9638-277F2846ECF9}" type="slidenum">
              <a:rPr lang="cs-CZ"/>
              <a:pPr/>
              <a:t>8</a:t>
            </a:fld>
            <a:endParaRPr lang="cs-CZ"/>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F348B6-C50C-4D5D-88B3-E8529BFBB58F}" type="slidenum">
              <a:rPr lang="cs-CZ"/>
              <a:pPr/>
              <a:t>9</a:t>
            </a:fld>
            <a:endParaRPr lang="cs-CZ"/>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ctrTitle"/>
          </p:nvPr>
        </p:nvSpPr>
        <p:spPr>
          <a:xfrm>
            <a:off x="304800" y="5229225"/>
            <a:ext cx="7723188" cy="762000"/>
          </a:xfrm>
        </p:spPr>
        <p:txBody>
          <a:bodyPr anchor="b"/>
          <a:lstStyle>
            <a:lvl1pPr algn="l">
              <a:defRPr/>
            </a:lvl1pPr>
          </a:lstStyle>
          <a:p>
            <a:r>
              <a:rPr lang="cs-CZ"/>
              <a:t>Klepnutím lze upravit styl nadpisu.</a:t>
            </a:r>
          </a:p>
        </p:txBody>
      </p:sp>
      <p:sp>
        <p:nvSpPr>
          <p:cNvPr id="260099" name="Rectangle 3"/>
          <p:cNvSpPr>
            <a:spLocks noGrp="1" noChangeArrowheads="1"/>
          </p:cNvSpPr>
          <p:nvPr>
            <p:ph type="subTitle" idx="1"/>
          </p:nvPr>
        </p:nvSpPr>
        <p:spPr>
          <a:xfrm>
            <a:off x="304800" y="6021388"/>
            <a:ext cx="7723188" cy="792162"/>
          </a:xfrm>
        </p:spPr>
        <p:txBody>
          <a:bodyPr/>
          <a:lstStyle>
            <a:lvl1pPr marL="0" indent="0">
              <a:buFont typeface="Wingdings" pitchFamily="2" charset="2"/>
              <a:buNone/>
              <a:defRPr/>
            </a:lvl1pPr>
          </a:lstStyle>
          <a:p>
            <a:r>
              <a:rPr lang="cs-CZ"/>
              <a:t>Klepnutím lze upravit styl podnadpisu.</a:t>
            </a:r>
          </a:p>
        </p:txBody>
      </p:sp>
      <p:sp>
        <p:nvSpPr>
          <p:cNvPr id="4" name="Rectangle 4"/>
          <p:cNvSpPr>
            <a:spLocks noGrp="1" noChangeArrowheads="1"/>
          </p:cNvSpPr>
          <p:nvPr>
            <p:ph type="dt" sz="quarter" idx="10"/>
          </p:nvPr>
        </p:nvSpPr>
        <p:spPr/>
        <p:txBody>
          <a:bodyPr/>
          <a:lstStyle>
            <a:lvl1pPr>
              <a:defRPr smtClean="0"/>
            </a:lvl1pPr>
          </a:lstStyle>
          <a:p>
            <a:pPr>
              <a:defRPr/>
            </a:pPr>
            <a:r>
              <a:rPr lang="cs-CZ" smtClean="0"/>
              <a:t>2012</a:t>
            </a:r>
            <a:endParaRPr lang="cs-CZ"/>
          </a:p>
        </p:txBody>
      </p:sp>
      <p:sp>
        <p:nvSpPr>
          <p:cNvPr id="5" name="Rectangle 5"/>
          <p:cNvSpPr>
            <a:spLocks noGrp="1" noChangeArrowheads="1"/>
          </p:cNvSpPr>
          <p:nvPr>
            <p:ph type="ftr" sz="quarter" idx="11"/>
          </p:nvPr>
        </p:nvSpPr>
        <p:spPr/>
        <p:txBody>
          <a:bodyPr/>
          <a:lstStyle>
            <a:lvl1pPr>
              <a:defRPr smtClean="0"/>
            </a:lvl1pPr>
          </a:lstStyle>
          <a:p>
            <a:pPr>
              <a:defRPr/>
            </a:pPr>
            <a:r>
              <a:rPr lang="cs-CZ" smtClean="0"/>
              <a:t>prof. Otruba</a:t>
            </a:r>
            <a:endParaRPr lang="cs-CZ"/>
          </a:p>
        </p:txBody>
      </p:sp>
      <p:sp>
        <p:nvSpPr>
          <p:cNvPr id="6" name="Rectangle 6"/>
          <p:cNvSpPr>
            <a:spLocks noGrp="1" noChangeArrowheads="1"/>
          </p:cNvSpPr>
          <p:nvPr>
            <p:ph type="sldNum" sz="quarter" idx="12"/>
          </p:nvPr>
        </p:nvSpPr>
        <p:spPr/>
        <p:txBody>
          <a:bodyPr/>
          <a:lstStyle>
            <a:lvl1pPr>
              <a:defRPr smtClean="0"/>
            </a:lvl1pPr>
          </a:lstStyle>
          <a:p>
            <a:pPr>
              <a:defRPr/>
            </a:pPr>
            <a:fld id="{169ED13B-CC94-4476-AEF8-C04FF1293392}"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5"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6" name="Rectangle 9"/>
          <p:cNvSpPr>
            <a:spLocks noGrp="1" noChangeArrowheads="1"/>
          </p:cNvSpPr>
          <p:nvPr>
            <p:ph type="sldNum" sz="quarter" idx="12"/>
          </p:nvPr>
        </p:nvSpPr>
        <p:spPr>
          <a:ln/>
        </p:spPr>
        <p:txBody>
          <a:bodyPr/>
          <a:lstStyle>
            <a:lvl1pPr>
              <a:defRPr/>
            </a:lvl1pPr>
          </a:lstStyle>
          <a:p>
            <a:pPr>
              <a:defRPr/>
            </a:pPr>
            <a:fld id="{590B3350-F736-4885-93E6-62CB6C749009}"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32563" y="333375"/>
            <a:ext cx="1925637" cy="5903913"/>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755650" y="333375"/>
            <a:ext cx="5624513" cy="5903913"/>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5"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6" name="Rectangle 9"/>
          <p:cNvSpPr>
            <a:spLocks noGrp="1" noChangeArrowheads="1"/>
          </p:cNvSpPr>
          <p:nvPr>
            <p:ph type="sldNum" sz="quarter" idx="12"/>
          </p:nvPr>
        </p:nvSpPr>
        <p:spPr>
          <a:ln/>
        </p:spPr>
        <p:txBody>
          <a:bodyPr/>
          <a:lstStyle>
            <a:lvl1pPr>
              <a:defRPr/>
            </a:lvl1pPr>
          </a:lstStyle>
          <a:p>
            <a:pPr>
              <a:defRPr/>
            </a:pPr>
            <a:fld id="{7F3AABB3-DFD1-4F04-B353-7005C93EE80B}" type="slidenum">
              <a:rPr lang="cs-CZ"/>
              <a:pPr>
                <a:defRPr/>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762000" y="333375"/>
            <a:ext cx="7696200" cy="10668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755650" y="1628775"/>
            <a:ext cx="7696200" cy="22272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755650" y="4008438"/>
            <a:ext cx="7696200" cy="222885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6"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D11FC91E-D3FC-46E9-8371-933B55111E2C}" type="slidenum">
              <a:rPr lang="cs-CZ"/>
              <a:pPr>
                <a:defRPr/>
              </a:pPr>
              <a:t>‹#›</a:t>
            </a:fld>
            <a:endParaRPr lang="cs-CZ"/>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762000" y="333375"/>
            <a:ext cx="7696200" cy="10668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755650" y="1628775"/>
            <a:ext cx="3771900" cy="460851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79950" y="1628775"/>
            <a:ext cx="3771900" cy="460851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6"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638C7DDA-2C4B-43B8-95DC-780E01BFA113}" type="slidenum">
              <a:rPr lang="cs-CZ"/>
              <a:pPr>
                <a:defRPr/>
              </a:pPr>
              <a:t>‹#›</a:t>
            </a:fld>
            <a:endParaRPr lang="cs-CZ"/>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762000" y="333375"/>
            <a:ext cx="7696200" cy="1066800"/>
          </a:xfrm>
        </p:spPr>
        <p:txBody>
          <a:bodyPr/>
          <a:lstStyle/>
          <a:p>
            <a:r>
              <a:rPr lang="cs-CZ" smtClean="0"/>
              <a:t>Klepnutím lze upravit styl předlohy nadpisů.</a:t>
            </a:r>
            <a:endParaRPr lang="cs-CZ"/>
          </a:p>
        </p:txBody>
      </p:sp>
      <p:sp>
        <p:nvSpPr>
          <p:cNvPr id="3" name="Zástupný symbol pro obsah 2"/>
          <p:cNvSpPr>
            <a:spLocks noGrp="1"/>
          </p:cNvSpPr>
          <p:nvPr>
            <p:ph sz="quarter" idx="1"/>
          </p:nvPr>
        </p:nvSpPr>
        <p:spPr>
          <a:xfrm>
            <a:off x="755650" y="1628775"/>
            <a:ext cx="3771900" cy="22272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79950" y="1628775"/>
            <a:ext cx="3771900" cy="22272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755650" y="4008438"/>
            <a:ext cx="3771900" cy="222885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obsah 5"/>
          <p:cNvSpPr>
            <a:spLocks noGrp="1"/>
          </p:cNvSpPr>
          <p:nvPr>
            <p:ph sz="quarter" idx="4"/>
          </p:nvPr>
        </p:nvSpPr>
        <p:spPr>
          <a:xfrm>
            <a:off x="4679950" y="4008438"/>
            <a:ext cx="3771900" cy="222885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8"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9" name="Rectangle 9"/>
          <p:cNvSpPr>
            <a:spLocks noGrp="1" noChangeArrowheads="1"/>
          </p:cNvSpPr>
          <p:nvPr>
            <p:ph type="sldNum" sz="quarter" idx="12"/>
          </p:nvPr>
        </p:nvSpPr>
        <p:spPr>
          <a:ln/>
        </p:spPr>
        <p:txBody>
          <a:bodyPr/>
          <a:lstStyle>
            <a:lvl1pPr>
              <a:defRPr/>
            </a:lvl1pPr>
          </a:lstStyle>
          <a:p>
            <a:pPr>
              <a:defRPr/>
            </a:pPr>
            <a:fld id="{04D13063-27EA-45F7-9CEF-81E76F99E767}" type="slidenum">
              <a:rPr lang="cs-CZ"/>
              <a:pPr>
                <a:defRPr/>
              </a:pPr>
              <a:t>‹#›</a:t>
            </a:fld>
            <a:endParaRPr lang="cs-CZ"/>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762000" y="333375"/>
            <a:ext cx="7696200" cy="10668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55650" y="1628775"/>
            <a:ext cx="7696200" cy="22272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755650" y="4008438"/>
            <a:ext cx="7696200" cy="222885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6"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F2266693-69E7-4341-A11C-2ED438DAF120}" type="slidenum">
              <a:rPr lang="cs-CZ"/>
              <a:pPr>
                <a:defRPr/>
              </a:pPr>
              <a:t>‹#›</a:t>
            </a:fld>
            <a:endParaRPr lang="cs-CZ"/>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Nadpis, obsah a text">
    <p:spTree>
      <p:nvGrpSpPr>
        <p:cNvPr id="1" name=""/>
        <p:cNvGrpSpPr/>
        <p:nvPr/>
      </p:nvGrpSpPr>
      <p:grpSpPr>
        <a:xfrm>
          <a:off x="0" y="0"/>
          <a:ext cx="0" cy="0"/>
          <a:chOff x="0" y="0"/>
          <a:chExt cx="0" cy="0"/>
        </a:xfrm>
      </p:grpSpPr>
      <p:sp>
        <p:nvSpPr>
          <p:cNvPr id="2" name="Nadpis 1"/>
          <p:cNvSpPr>
            <a:spLocks noGrp="1"/>
          </p:cNvSpPr>
          <p:nvPr>
            <p:ph type="title"/>
          </p:nvPr>
        </p:nvSpPr>
        <p:spPr>
          <a:xfrm>
            <a:off x="762000" y="333375"/>
            <a:ext cx="7696200" cy="10668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55650" y="1628775"/>
            <a:ext cx="3771900" cy="460851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679950" y="1628775"/>
            <a:ext cx="3771900" cy="460851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6"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2F423E3B-7B35-43A6-99D9-D40A1169B7F2}" type="slidenum">
              <a:rPr lang="cs-CZ"/>
              <a:pPr>
                <a:defRPr/>
              </a:pPr>
              <a:t>‹#›</a:t>
            </a:fld>
            <a:endParaRPr lang="cs-CZ"/>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762000" y="333375"/>
            <a:ext cx="7696200" cy="10668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755650" y="1628775"/>
            <a:ext cx="3771900" cy="460851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79950" y="1628775"/>
            <a:ext cx="3771900" cy="22272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79950" y="4008438"/>
            <a:ext cx="3771900" cy="222885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7"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8" name="Rectangle 9"/>
          <p:cNvSpPr>
            <a:spLocks noGrp="1" noChangeArrowheads="1"/>
          </p:cNvSpPr>
          <p:nvPr>
            <p:ph type="sldNum" sz="quarter" idx="12"/>
          </p:nvPr>
        </p:nvSpPr>
        <p:spPr>
          <a:ln/>
        </p:spPr>
        <p:txBody>
          <a:bodyPr/>
          <a:lstStyle>
            <a:lvl1pPr>
              <a:defRPr/>
            </a:lvl1pPr>
          </a:lstStyle>
          <a:p>
            <a:pPr>
              <a:defRPr/>
            </a:pPr>
            <a:fld id="{C5479B3C-4790-442A-AFA9-249C7CDA6C77}"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5"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6" name="Rectangle 9"/>
          <p:cNvSpPr>
            <a:spLocks noGrp="1" noChangeArrowheads="1"/>
          </p:cNvSpPr>
          <p:nvPr>
            <p:ph type="sldNum" sz="quarter" idx="12"/>
          </p:nvPr>
        </p:nvSpPr>
        <p:spPr>
          <a:ln/>
        </p:spPr>
        <p:txBody>
          <a:bodyPr/>
          <a:lstStyle>
            <a:lvl1pPr>
              <a:defRPr/>
            </a:lvl1pPr>
          </a:lstStyle>
          <a:p>
            <a:pPr>
              <a:defRPr/>
            </a:pPr>
            <a:fld id="{71D56D03-AF74-4D13-9EA9-5A0980795F10}"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5"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6" name="Rectangle 9"/>
          <p:cNvSpPr>
            <a:spLocks noGrp="1" noChangeArrowheads="1"/>
          </p:cNvSpPr>
          <p:nvPr>
            <p:ph type="sldNum" sz="quarter" idx="12"/>
          </p:nvPr>
        </p:nvSpPr>
        <p:spPr>
          <a:ln/>
        </p:spPr>
        <p:txBody>
          <a:bodyPr/>
          <a:lstStyle>
            <a:lvl1pPr>
              <a:defRPr/>
            </a:lvl1pPr>
          </a:lstStyle>
          <a:p>
            <a:pPr>
              <a:defRPr/>
            </a:pPr>
            <a:fld id="{5EB64C4E-4636-4B3A-9B92-230AF8BABD27}"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55650" y="1628775"/>
            <a:ext cx="3771900"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79950" y="1628775"/>
            <a:ext cx="3771900"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6"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5037DC4B-60C8-458C-9ECA-42E54BE255C9}"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8"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9" name="Rectangle 9"/>
          <p:cNvSpPr>
            <a:spLocks noGrp="1" noChangeArrowheads="1"/>
          </p:cNvSpPr>
          <p:nvPr>
            <p:ph type="sldNum" sz="quarter" idx="12"/>
          </p:nvPr>
        </p:nvSpPr>
        <p:spPr>
          <a:ln/>
        </p:spPr>
        <p:txBody>
          <a:bodyPr/>
          <a:lstStyle>
            <a:lvl1pPr>
              <a:defRPr/>
            </a:lvl1pPr>
          </a:lstStyle>
          <a:p>
            <a:pPr>
              <a:defRPr/>
            </a:pPr>
            <a:fld id="{4CD91CF7-F743-48BE-9F61-ED2D9E7970F9}"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4"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5" name="Rectangle 9"/>
          <p:cNvSpPr>
            <a:spLocks noGrp="1" noChangeArrowheads="1"/>
          </p:cNvSpPr>
          <p:nvPr>
            <p:ph type="sldNum" sz="quarter" idx="12"/>
          </p:nvPr>
        </p:nvSpPr>
        <p:spPr>
          <a:ln/>
        </p:spPr>
        <p:txBody>
          <a:bodyPr/>
          <a:lstStyle>
            <a:lvl1pPr>
              <a:defRPr/>
            </a:lvl1pPr>
          </a:lstStyle>
          <a:p>
            <a:pPr>
              <a:defRPr/>
            </a:pPr>
            <a:fld id="{3C1F8CB9-6A29-4E29-905A-98C2EC9E8EBB}"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3"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4" name="Rectangle 9"/>
          <p:cNvSpPr>
            <a:spLocks noGrp="1" noChangeArrowheads="1"/>
          </p:cNvSpPr>
          <p:nvPr>
            <p:ph type="sldNum" sz="quarter" idx="12"/>
          </p:nvPr>
        </p:nvSpPr>
        <p:spPr>
          <a:ln/>
        </p:spPr>
        <p:txBody>
          <a:bodyPr/>
          <a:lstStyle>
            <a:lvl1pPr>
              <a:defRPr/>
            </a:lvl1pPr>
          </a:lstStyle>
          <a:p>
            <a:pPr>
              <a:defRPr/>
            </a:pPr>
            <a:fld id="{BAB8D5A0-1146-4660-916F-68AD37289938}"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6"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ECB11123-6056-4CC0-AECA-DAE0B8CD188D}"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6"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FC236253-1108-4288-AF74-05EC47CFF4CC}"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cstate="print"/>
          <a:srcRect/>
          <a:stretch>
            <a:fillRect/>
          </a:stretch>
        </a:blip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762000" y="333375"/>
            <a:ext cx="7696200" cy="1066800"/>
          </a:xfrm>
          <a:prstGeom prst="rect">
            <a:avLst/>
          </a:prstGeom>
          <a:noFill/>
          <a:ln w="9525">
            <a:noFill/>
            <a:miter lim="800000"/>
            <a:headEnd/>
            <a:tailEnd/>
          </a:ln>
          <a:effectLst>
            <a:outerShdw dist="35921" dir="2700000" algn="ctr" rotWithShape="0">
              <a:schemeClr val="bg1"/>
            </a:outerShdw>
          </a:effectLst>
        </p:spPr>
        <p:txBody>
          <a:bodyPr vert="horz" wrap="square" lIns="91440" tIns="45720" rIns="91440" bIns="45720" numCol="1" anchor="ctr" anchorCtr="0" compatLnSpc="1">
            <a:prstTxWarp prst="textNoShape">
              <a:avLst/>
            </a:prstTxWarp>
          </a:bodyPr>
          <a:lstStyle/>
          <a:p>
            <a:pPr lvl="0"/>
            <a:r>
              <a:rPr lang="cs-CZ" smtClean="0"/>
              <a:t>Klepnutím lze upravit styl nadpisu.</a:t>
            </a:r>
          </a:p>
        </p:txBody>
      </p:sp>
      <p:sp>
        <p:nvSpPr>
          <p:cNvPr id="259075" name="Rectangle 3"/>
          <p:cNvSpPr>
            <a:spLocks noGrp="1" noChangeArrowheads="1"/>
          </p:cNvSpPr>
          <p:nvPr>
            <p:ph type="body" idx="1"/>
          </p:nvPr>
        </p:nvSpPr>
        <p:spPr bwMode="auto">
          <a:xfrm>
            <a:off x="755650" y="1628775"/>
            <a:ext cx="7696200" cy="4608513"/>
          </a:xfrm>
          <a:prstGeom prst="rect">
            <a:avLst/>
          </a:prstGeom>
          <a:noFill/>
          <a:ln w="9525">
            <a:noFill/>
            <a:miter lim="800000"/>
            <a:headEnd/>
            <a:tailEnd/>
          </a:ln>
          <a:effectLst>
            <a:outerShdw dist="35921" dir="2700000" algn="ctr" rotWithShape="0">
              <a:schemeClr val="bg1"/>
            </a:outerShdw>
          </a:effec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259079" name="Rectangle 7"/>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r>
              <a:rPr lang="cs-CZ" smtClean="0"/>
              <a:t>2012</a:t>
            </a:r>
            <a:endParaRPr lang="cs-CZ"/>
          </a:p>
        </p:txBody>
      </p:sp>
      <p:sp>
        <p:nvSpPr>
          <p:cNvPr id="259080" name="Rectangle 8"/>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cs-CZ" smtClean="0"/>
              <a:t>prof. Otruba</a:t>
            </a:r>
            <a:endParaRPr lang="cs-CZ"/>
          </a:p>
        </p:txBody>
      </p:sp>
      <p:sp>
        <p:nvSpPr>
          <p:cNvPr id="259081" name="Rectangle 9"/>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E1942AC-2A74-4EEF-B738-548A5EE8E47F}" type="slidenum">
              <a:rPr lang="cs-CZ"/>
              <a:pPr>
                <a:defRPr/>
              </a:pPr>
              <a:t>‹#›</a:t>
            </a:fld>
            <a:endParaRPr lang="cs-CZ"/>
          </a:p>
        </p:txBody>
      </p:sp>
    </p:spTree>
  </p:cSld>
  <p:clrMap bg1="dk2" tx1="lt1" bg2="dk1" tx2="lt2" accent1="accent1" accent2="accent2" accent3="accent3" accent4="accent4" accent5="accent5" accent6="accent6" hlink="hlink" folHlink="folHlink"/>
  <p:sldLayoutIdLst>
    <p:sldLayoutId id="2147483754"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Lst>
  <p:hf hdr="0"/>
  <p:txStyles>
    <p:title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ahoma" pitchFamily="34" charset="0"/>
        </a:defRPr>
      </a:lvl2pPr>
      <a:lvl3pPr algn="ctr" rtl="0" eaLnBrk="0" fontAlgn="base" hangingPunct="0">
        <a:spcBef>
          <a:spcPct val="0"/>
        </a:spcBef>
        <a:spcAft>
          <a:spcPct val="0"/>
        </a:spcAft>
        <a:defRPr kumimoji="1" sz="4000">
          <a:solidFill>
            <a:schemeClr val="tx2"/>
          </a:solidFill>
          <a:latin typeface="Tahoma" pitchFamily="34" charset="0"/>
        </a:defRPr>
      </a:lvl3pPr>
      <a:lvl4pPr algn="ctr" rtl="0" eaLnBrk="0" fontAlgn="base" hangingPunct="0">
        <a:spcBef>
          <a:spcPct val="0"/>
        </a:spcBef>
        <a:spcAft>
          <a:spcPct val="0"/>
        </a:spcAft>
        <a:defRPr kumimoji="1" sz="4000">
          <a:solidFill>
            <a:schemeClr val="tx2"/>
          </a:solidFill>
          <a:latin typeface="Tahoma" pitchFamily="34" charset="0"/>
        </a:defRPr>
      </a:lvl4pPr>
      <a:lvl5pPr algn="ctr" rtl="0" eaLnBrk="0" fontAlgn="base" hangingPunct="0">
        <a:spcBef>
          <a:spcPct val="0"/>
        </a:spcBef>
        <a:spcAft>
          <a:spcPct val="0"/>
        </a:spcAft>
        <a:defRPr kumimoji="1" sz="4000">
          <a:solidFill>
            <a:schemeClr val="tx2"/>
          </a:solidFill>
          <a:latin typeface="Tahoma" pitchFamily="34" charset="0"/>
        </a:defRPr>
      </a:lvl5pPr>
      <a:lvl6pPr marL="457200" algn="ctr" rtl="0" eaLnBrk="0" fontAlgn="base" hangingPunct="0">
        <a:spcBef>
          <a:spcPct val="0"/>
        </a:spcBef>
        <a:spcAft>
          <a:spcPct val="0"/>
        </a:spcAft>
        <a:defRPr kumimoji="1" sz="4000">
          <a:solidFill>
            <a:schemeClr val="tx2"/>
          </a:solidFill>
          <a:latin typeface="Tahoma" pitchFamily="34" charset="0"/>
        </a:defRPr>
      </a:lvl6pPr>
      <a:lvl7pPr marL="914400" algn="ctr" rtl="0" eaLnBrk="0" fontAlgn="base" hangingPunct="0">
        <a:spcBef>
          <a:spcPct val="0"/>
        </a:spcBef>
        <a:spcAft>
          <a:spcPct val="0"/>
        </a:spcAft>
        <a:defRPr kumimoji="1" sz="4000">
          <a:solidFill>
            <a:schemeClr val="tx2"/>
          </a:solidFill>
          <a:latin typeface="Tahoma" pitchFamily="34" charset="0"/>
        </a:defRPr>
      </a:lvl7pPr>
      <a:lvl8pPr marL="1371600" algn="ctr" rtl="0" eaLnBrk="0" fontAlgn="base" hangingPunct="0">
        <a:spcBef>
          <a:spcPct val="0"/>
        </a:spcBef>
        <a:spcAft>
          <a:spcPct val="0"/>
        </a:spcAft>
        <a:defRPr kumimoji="1" sz="4000">
          <a:solidFill>
            <a:schemeClr val="tx2"/>
          </a:solidFill>
          <a:latin typeface="Tahoma" pitchFamily="34" charset="0"/>
        </a:defRPr>
      </a:lvl8pPr>
      <a:lvl9pPr marL="1828800" algn="ctr" rtl="0" eaLnBrk="0" fontAlgn="base" hangingPunct="0">
        <a:spcBef>
          <a:spcPct val="0"/>
        </a:spcBef>
        <a:spcAft>
          <a:spcPct val="0"/>
        </a:spcAft>
        <a:defRPr kumimoji="1" sz="40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SzPct val="75000"/>
        <a:buFont typeface="Wingdings"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l"/>
        <a:defRPr kumimoji="1" sz="2800">
          <a:solidFill>
            <a:schemeClr val="tx1"/>
          </a:solidFill>
          <a:latin typeface="+mn-lt"/>
        </a:defRPr>
      </a:lvl2pPr>
      <a:lvl3pPr marL="1143000" indent="-228600" algn="l" rtl="0" eaLnBrk="0" fontAlgn="base" hangingPunct="0">
        <a:spcBef>
          <a:spcPct val="20000"/>
        </a:spcBef>
        <a:spcAft>
          <a:spcPct val="0"/>
        </a:spcAft>
        <a:buClr>
          <a:schemeClr val="accent1"/>
        </a:buClr>
        <a:buSzPct val="75000"/>
        <a:buFont typeface="Wingdings" pitchFamily="2" charset="2"/>
        <a:buChar char="l"/>
        <a:defRPr kumimoji="1" sz="2400">
          <a:solidFill>
            <a:schemeClr val="tx1"/>
          </a:solidFill>
          <a:latin typeface="+mn-lt"/>
        </a:defRPr>
      </a:lvl3pPr>
      <a:lvl4pPr marL="1562100" indent="-228600" algn="l" rtl="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mn-lt"/>
        </a:defRPr>
      </a:lvl4pPr>
      <a:lvl5pPr marL="1981200" indent="-228600" algn="l" rtl="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mn-lt"/>
        </a:defRPr>
      </a:lvl5pPr>
      <a:lvl6pPr marL="2438400" indent="-228600" algn="l" rtl="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mn-lt"/>
        </a:defRPr>
      </a:lvl6pPr>
      <a:lvl7pPr marL="2895600" indent="-228600" algn="l" rtl="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mn-lt"/>
        </a:defRPr>
      </a:lvl7pPr>
      <a:lvl8pPr marL="3352800" indent="-228600" algn="l" rtl="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mn-lt"/>
        </a:defRPr>
      </a:lvl8pPr>
      <a:lvl9pPr marL="3810000" indent="-228600" algn="l" rtl="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13.jpeg"/><Relationship Id="rId5" Type="http://schemas.openxmlformats.org/officeDocument/2006/relationships/hyperlink" Target="//upload.wikimedia.org/wikipedia/commons/c/c3/Ihagee_Exakta_Varex_1961.jpg" TargetMode="Externa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cz/url?sa=i&amp;rct=j&amp;q=flexaret&amp;source=images&amp;cd=&amp;cad=rja&amp;docid=7Pda7CaRdfzkdM&amp;tbnid=ANqjV1hxal2QoM:&amp;ved=0CAUQjRw&amp;url=http://www.fotografovani.cz/recenze/recenze---fotoaparaty/historicka-fototechnika-flexaret-152283cz?diskuse&amp;ei=aotiUYDwCMS1Pb2egKgK&amp;bvm=bv.44770516,d.bGE&amp;psig=AFQjCNEgAV9b-vkQZlp5se6WNBghkm9XkQ&amp;ust=1365499107315855"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cz/url?sa=i&amp;rct=j&amp;q=magnola&amp;source=images&amp;cd=&amp;cad=rja&amp;docid=IzU7lL3nd2XTIM&amp;tbnid=GmMEmTqY9SHQQM:&amp;ved=0CAUQjRw&amp;url=http://www.flickr.com/photos/39342599@N00/115776997/&amp;ei=OoZiUdTxHMPEPNfFgbgC&amp;bvm=bv.44770516,d.bGE&amp;psig=AFQjCNHAuTjHchCCWPlKbDGWTRqUrmDtsw&amp;ust=1365497749086187"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cz/url?sa=i&amp;rct=j&amp;q=opema+camera&amp;source=images&amp;cd=&amp;cad=rja&amp;docid=QjgSIghNo6T68M&amp;tbnid=ojRQJIaudXQAyM:&amp;ved=0CAUQjRw&amp;url=http://myweb.tiscali.co.uk/iannorris/leica_lookalikes/leicalook_m/opema.htm&amp;ei=l4piUfrPLcOkPZSggCA&amp;bvm=bv.44770516,d.bGE&amp;psig=AFQjCNHh9h2ZezoDx_tMtBQG-x0XamzYaA&amp;ust=1365498850969453" TargetMode="External"/><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hyperlink" Target="http://http/www.f295.org/main/images/uploads/pankopta_3386.jpg"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17.xml"/><Relationship Id="rId5" Type="http://schemas.openxmlformats.org/officeDocument/2006/relationships/image" Target="../media/image47.jpeg"/><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61.jpg"/><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gif"/><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microsoft.com/office/2007/relationships/hdphoto" Target="../media/hdphoto3.wdp"/></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microsoft.com/office/2007/relationships/hdphoto" Target="../media/hdphoto4.wdp"/></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microsoft.com/office/2007/relationships/hdphoto" Target="../media/hdphoto5.wdp"/></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microsoft.com/office/2007/relationships/hdphoto" Target="../media/hdphoto6.wdp"/></Relationships>
</file>

<file path=ppt/slides/_rels/slide71.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gif"/><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8.xml"/><Relationship Id="rId1" Type="http://schemas.openxmlformats.org/officeDocument/2006/relationships/slideLayout" Target="../slideLayouts/slideLayout14.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microsoft.com/office/2007/relationships/hdphoto" Target="../media/hdphoto9.wdp"/></Relationships>
</file>

<file path=ppt/slides/_rels/slide78.xml.rels><?xml version="1.0" encoding="UTF-8" standalone="yes"?>
<Relationships xmlns="http://schemas.openxmlformats.org/package/2006/relationships"><Relationship Id="rId3" Type="http://schemas.openxmlformats.org/officeDocument/2006/relationships/hyperlink" Target="http://cs.wikipedia.org/wiki/Shannon%C5%AFv_teor%C3%A9m" TargetMode="External"/><Relationship Id="rId2" Type="http://schemas.openxmlformats.org/officeDocument/2006/relationships/hyperlink" Target="http://cs.wikipedia.org/wiki/Diskr%C3%A9tn%C3%AD" TargetMode="External"/><Relationship Id="rId1" Type="http://schemas.openxmlformats.org/officeDocument/2006/relationships/slideLayout" Target="../slideLayouts/slideLayout2.xml"/><Relationship Id="rId4" Type="http://schemas.openxmlformats.org/officeDocument/2006/relationships/hyperlink" Target="http://cs.wikipedia.org/wiki/Moar%C3%A9"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cs.wikipedia.org/wiki/Charge-coupled_device" TargetMode="External"/><Relationship Id="rId1" Type="http://schemas.openxmlformats.org/officeDocument/2006/relationships/slideLayout" Target="../slideLayouts/slideLayout4.xml"/><Relationship Id="rId5" Type="http://schemas.openxmlformats.org/officeDocument/2006/relationships/image" Target="../media/image93.jpeg"/><Relationship Id="rId4" Type="http://schemas.openxmlformats.org/officeDocument/2006/relationships/hyperlink" Target="//upload.wikimedia.org/wikipedia/commons/8/85/Moar%C3%A9.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gif"/><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105.gif"/><Relationship Id="rId1" Type="http://schemas.openxmlformats.org/officeDocument/2006/relationships/slideLayout" Target="../slideLayouts/slideLayout6.xml"/><Relationship Id="rId4" Type="http://schemas.openxmlformats.org/officeDocument/2006/relationships/image" Target="../media/image107.gi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p:txBody>
          <a:bodyPr/>
          <a:lstStyle/>
          <a:p>
            <a:pPr>
              <a:defRPr/>
            </a:pPr>
            <a:r>
              <a:rPr lang="cs-CZ" smtClean="0"/>
              <a:t>Fotografie bez chemie</a:t>
            </a:r>
          </a:p>
        </p:txBody>
      </p:sp>
      <p:sp>
        <p:nvSpPr>
          <p:cNvPr id="262147" name="Rectangle 3"/>
          <p:cNvSpPr>
            <a:spLocks noGrp="1" noChangeArrowheads="1"/>
          </p:cNvSpPr>
          <p:nvPr>
            <p:ph type="subTitle" idx="1"/>
          </p:nvPr>
        </p:nvSpPr>
        <p:spPr/>
        <p:txBody>
          <a:bodyPr/>
          <a:lstStyle/>
          <a:p>
            <a:pPr>
              <a:defRPr/>
            </a:pPr>
            <a:r>
              <a:rPr lang="cs-CZ" smtClean="0"/>
              <a:t>Digitální fotografie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11DADD75-E253-4F34-8CED-C82D4472D9B1}" type="slidenum">
              <a:rPr lang="cs-CZ"/>
              <a:pPr/>
              <a:t>10</a:t>
            </a:fld>
            <a:endParaRPr lang="cs-CZ"/>
          </a:p>
        </p:txBody>
      </p:sp>
      <p:sp>
        <p:nvSpPr>
          <p:cNvPr id="111620" name="Rectangle 4"/>
          <p:cNvSpPr>
            <a:spLocks noGrp="1" noChangeArrowheads="1"/>
          </p:cNvSpPr>
          <p:nvPr>
            <p:ph type="title"/>
          </p:nvPr>
        </p:nvSpPr>
        <p:spPr/>
        <p:txBody>
          <a:bodyPr/>
          <a:lstStyle/>
          <a:p>
            <a:r>
              <a:rPr lang="cs-CZ" sz="3200"/>
              <a:t>Rolleiflex model 622 </a:t>
            </a:r>
            <a:br>
              <a:rPr lang="cs-CZ" sz="3200"/>
            </a:br>
            <a:r>
              <a:rPr lang="cs-CZ" sz="2400"/>
              <a:t>Werke Franke &amp; Heidecke, Braunschweig, Germany</a:t>
            </a:r>
            <a:r>
              <a:rPr lang="cs-CZ" sz="3200" b="1"/>
              <a:t> </a:t>
            </a:r>
            <a:endParaRPr lang="cs-CZ" sz="3200"/>
          </a:p>
        </p:txBody>
      </p:sp>
      <p:sp>
        <p:nvSpPr>
          <p:cNvPr id="111621" name="Rectangle 5"/>
          <p:cNvSpPr>
            <a:spLocks noGrp="1" noChangeArrowheads="1"/>
          </p:cNvSpPr>
          <p:nvPr>
            <p:ph type="body" sz="half" idx="1"/>
          </p:nvPr>
        </p:nvSpPr>
        <p:spPr>
          <a:xfrm>
            <a:off x="1042988" y="1827213"/>
            <a:ext cx="3457575" cy="4114800"/>
          </a:xfrm>
        </p:spPr>
        <p:txBody>
          <a:bodyPr/>
          <a:lstStyle/>
          <a:p>
            <a:r>
              <a:rPr lang="cs-CZ" sz="2500"/>
              <a:t>Roku 1929 sestrojili Paul Franke a Reinhold Heidecke první dvouokou zrcadlovku na svitkový film.</a:t>
            </a:r>
            <a:br>
              <a:rPr lang="cs-CZ" sz="2500"/>
            </a:br>
            <a:endParaRPr lang="cs-CZ" sz="2500"/>
          </a:p>
        </p:txBody>
      </p:sp>
      <p:pic>
        <p:nvPicPr>
          <p:cNvPr id="111623" name="Picture 7" descr="obrazek_obrazek1"/>
          <p:cNvPicPr>
            <a:picLocks noGrp="1" noChangeAspect="1" noChangeArrowheads="1"/>
          </p:cNvPicPr>
          <p:nvPr>
            <p:ph sz="half" idx="2"/>
          </p:nvPr>
        </p:nvPicPr>
        <p:blipFill>
          <a:blip r:embed="rId3" cstate="print">
            <a:lum bright="18000" contrast="36000"/>
          </a:blip>
          <a:srcRect/>
          <a:stretch>
            <a:fillRect/>
          </a:stretch>
        </p:blipFill>
        <p:spPr>
          <a:xfrm>
            <a:off x="4427538" y="2205038"/>
            <a:ext cx="4537075" cy="3140075"/>
          </a:xfrm>
          <a:noFill/>
          <a:ln/>
        </p:spPr>
      </p:pic>
    </p:spTree>
    <p:extLst>
      <p:ext uri="{BB962C8B-B14F-4D97-AF65-F5344CB8AC3E}">
        <p14:creationId xmlns:p14="http://schemas.microsoft.com/office/powerpoint/2010/main" val="11398441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b="0" dirty="0" smtClean="0"/>
              <a:t>RAW - Odstín barev</a:t>
            </a:r>
            <a:endParaRPr lang="cs-CZ" sz="3200" b="0" dirty="0"/>
          </a:p>
        </p:txBody>
      </p:sp>
      <p:sp>
        <p:nvSpPr>
          <p:cNvPr id="4" name="Zástupný symbol pro text 3"/>
          <p:cNvSpPr>
            <a:spLocks noGrp="1"/>
          </p:cNvSpPr>
          <p:nvPr>
            <p:ph type="body" sz="half" idx="2"/>
          </p:nvPr>
        </p:nvSpPr>
        <p:spPr>
          <a:xfrm>
            <a:off x="243734" y="1556792"/>
            <a:ext cx="4309691" cy="4896544"/>
          </a:xfrm>
        </p:spPr>
        <p:txBody>
          <a:bodyPr>
            <a:normAutofit/>
          </a:bodyPr>
          <a:lstStyle/>
          <a:p>
            <a:r>
              <a:rPr lang="cs-CZ" sz="1600" dirty="0"/>
              <a:t>Za základní úpravy barev se dá považovat funkce vyvážení bílé, která </a:t>
            </a:r>
            <a:r>
              <a:rPr lang="cs-CZ" sz="1600" dirty="0" smtClean="0"/>
              <a:t>ovlivňuje</a:t>
            </a:r>
            <a:r>
              <a:rPr lang="cs-CZ" sz="1600" dirty="0"/>
              <a:t> </a:t>
            </a:r>
            <a:r>
              <a:rPr lang="cs-CZ" sz="1600" dirty="0" smtClean="0"/>
              <a:t>barvy </a:t>
            </a:r>
            <a:r>
              <a:rPr lang="cs-CZ" sz="1600" dirty="0"/>
              <a:t>celého </a:t>
            </a:r>
            <a:r>
              <a:rPr lang="cs-CZ" sz="1600" dirty="0" smtClean="0"/>
              <a:t>obrázku, eliminovat </a:t>
            </a:r>
            <a:r>
              <a:rPr lang="cs-CZ" sz="1600" dirty="0"/>
              <a:t>vliv barvy okolního světla. </a:t>
            </a:r>
            <a:r>
              <a:rPr lang="cs-CZ" sz="1600" dirty="0" smtClean="0"/>
              <a:t>Zásadní </a:t>
            </a:r>
            <a:r>
              <a:rPr lang="cs-CZ" sz="1600" dirty="0"/>
              <a:t>výhodou RAW formátu je možnost vyvažovat </a:t>
            </a:r>
            <a:r>
              <a:rPr lang="cs-CZ" sz="1600" dirty="0" smtClean="0"/>
              <a:t>bílou </a:t>
            </a:r>
            <a:r>
              <a:rPr lang="pl-PL" sz="1600" dirty="0" smtClean="0"/>
              <a:t>až </a:t>
            </a:r>
            <a:r>
              <a:rPr lang="pl-PL" sz="1600" dirty="0"/>
              <a:t>PO akci, tedy v klidu doma u PC.</a:t>
            </a:r>
          </a:p>
          <a:p>
            <a:r>
              <a:rPr lang="cs-CZ" sz="1600" dirty="0"/>
              <a:t>Vedle vyvážení bílé mají RAW konvertory možnost ovlivňovat ještě Odstín barev (</a:t>
            </a:r>
            <a:r>
              <a:rPr lang="cs-CZ" sz="1600" dirty="0" smtClean="0"/>
              <a:t>Tone, </a:t>
            </a:r>
            <a:r>
              <a:rPr lang="cs-CZ" sz="1600" dirty="0" err="1" smtClean="0"/>
              <a:t>Tint</a:t>
            </a:r>
            <a:r>
              <a:rPr lang="cs-CZ" sz="1600" dirty="0"/>
              <a:t>) a Sytost barev (</a:t>
            </a:r>
            <a:r>
              <a:rPr lang="cs-CZ" sz="1600" dirty="0" err="1"/>
              <a:t>Saturation</a:t>
            </a:r>
            <a:r>
              <a:rPr lang="cs-CZ" sz="1600" dirty="0"/>
              <a:t>). Funkce Odstín barev je důležitá proto, že vyvážení </a:t>
            </a:r>
            <a:r>
              <a:rPr lang="cs-CZ" sz="1600" dirty="0" smtClean="0"/>
              <a:t>bílé vyvažuje </a:t>
            </a:r>
            <a:r>
              <a:rPr lang="cs-CZ" sz="1600" dirty="0"/>
              <a:t>barvy pouze v rozsahu červená – oranžová – modrá (viz obrázek) a </a:t>
            </a:r>
            <a:r>
              <a:rPr lang="cs-CZ" sz="1600" dirty="0" smtClean="0"/>
              <a:t>nedokáže postihnout </a:t>
            </a:r>
            <a:r>
              <a:rPr lang="cs-CZ" sz="1600" dirty="0"/>
              <a:t>změny barev směrem do zelených, azurových či purpurových. A právě proto je </a:t>
            </a:r>
            <a:r>
              <a:rPr lang="cs-CZ" sz="1600" dirty="0" smtClean="0"/>
              <a:t>zde funkce </a:t>
            </a:r>
            <a:r>
              <a:rPr lang="cs-CZ" sz="1600" dirty="0"/>
              <a:t>Odstín </a:t>
            </a:r>
            <a:r>
              <a:rPr lang="cs-CZ" sz="1600" dirty="0" smtClean="0"/>
              <a:t>barev.</a:t>
            </a:r>
          </a:p>
          <a:p>
            <a:r>
              <a:rPr lang="cs-CZ" sz="1600" dirty="0"/>
              <a:t>Adobe </a:t>
            </a:r>
            <a:r>
              <a:rPr lang="cs-CZ" sz="1600" dirty="0" err="1"/>
              <a:t>Photoshop</a:t>
            </a:r>
            <a:r>
              <a:rPr lang="cs-CZ" sz="1600" dirty="0"/>
              <a:t> nabídl vedle klasických nástrojů Sytost (</a:t>
            </a:r>
            <a:r>
              <a:rPr lang="cs-CZ" sz="1600" dirty="0" err="1"/>
              <a:t>Saturation</a:t>
            </a:r>
            <a:r>
              <a:rPr lang="cs-CZ" sz="1600" dirty="0"/>
              <a:t>) i nový </a:t>
            </a:r>
            <a:r>
              <a:rPr lang="cs-CZ" sz="1600" dirty="0" smtClean="0"/>
              <a:t>nástroj </a:t>
            </a:r>
            <a:r>
              <a:rPr lang="cs-CZ" sz="1600" dirty="0" err="1" smtClean="0"/>
              <a:t>Vibrance</a:t>
            </a:r>
            <a:r>
              <a:rPr lang="cs-CZ" sz="1600" dirty="0"/>
              <a:t>, který sytí barvy s minimálním nebezpečím </a:t>
            </a:r>
            <a:r>
              <a:rPr lang="cs-CZ" sz="1600" dirty="0" err="1"/>
              <a:t>klipování</a:t>
            </a:r>
            <a:r>
              <a:rPr lang="cs-CZ" sz="1600" dirty="0"/>
              <a:t> barevných kanálů. </a:t>
            </a:r>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ECB11123-6056-4CC0-AECA-DAE0B8CD188D}" type="slidenum">
              <a:rPr lang="cs-CZ" smtClean="0"/>
              <a:pPr>
                <a:defRPr/>
              </a:pPr>
              <a:t>100</a:t>
            </a:fld>
            <a:endParaRPr lang="cs-CZ"/>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6632"/>
            <a:ext cx="4143722" cy="465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ovéPole 7"/>
          <p:cNvSpPr txBox="1"/>
          <p:nvPr/>
        </p:nvSpPr>
        <p:spPr>
          <a:xfrm>
            <a:off x="4561211" y="4772499"/>
            <a:ext cx="4220835" cy="1569660"/>
          </a:xfrm>
          <a:prstGeom prst="rect">
            <a:avLst/>
          </a:prstGeom>
          <a:noFill/>
        </p:spPr>
        <p:txBody>
          <a:bodyPr wrap="none" rtlCol="0">
            <a:spAutoFit/>
          </a:bodyPr>
          <a:lstStyle/>
          <a:p>
            <a:r>
              <a:rPr lang="cs-CZ" sz="1600" dirty="0">
                <a:latin typeface="Tahoma" pitchFamily="34" charset="0"/>
                <a:ea typeface="Tahoma" pitchFamily="34" charset="0"/>
                <a:cs typeface="Tahoma" pitchFamily="34" charset="0"/>
              </a:rPr>
              <a:t>Zatímco funkce vyvážení bílé ovlivňuje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barvy </a:t>
            </a:r>
            <a:r>
              <a:rPr lang="cs-CZ" sz="1600" dirty="0">
                <a:latin typeface="Tahoma" pitchFamily="34" charset="0"/>
                <a:ea typeface="Tahoma" pitchFamily="34" charset="0"/>
                <a:cs typeface="Tahoma" pitchFamily="34" charset="0"/>
              </a:rPr>
              <a:t>zejména v rozsahu červená – modrá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(černá křivka</a:t>
            </a:r>
            <a:r>
              <a:rPr lang="cs-CZ" sz="1600" dirty="0">
                <a:latin typeface="Tahoma" pitchFamily="34" charset="0"/>
                <a:ea typeface="Tahoma" pitchFamily="34" charset="0"/>
                <a:cs typeface="Tahoma" pitchFamily="34" charset="0"/>
              </a:rPr>
              <a:t>), tak funkce Odstín barev ji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ovlivňuje </a:t>
            </a:r>
            <a:r>
              <a:rPr lang="cs-CZ" sz="1600" dirty="0">
                <a:latin typeface="Tahoma" pitchFamily="34" charset="0"/>
                <a:ea typeface="Tahoma" pitchFamily="34" charset="0"/>
                <a:cs typeface="Tahoma" pitchFamily="34" charset="0"/>
              </a:rPr>
              <a:t>v rozsahu azurová – purpurová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a </a:t>
            </a:r>
            <a:r>
              <a:rPr lang="cs-CZ" sz="1600" dirty="0">
                <a:latin typeface="Tahoma" pitchFamily="34" charset="0"/>
                <a:ea typeface="Tahoma" pitchFamily="34" charset="0"/>
                <a:cs typeface="Tahoma" pitchFamily="34" charset="0"/>
              </a:rPr>
              <a:t>tedy „</a:t>
            </a:r>
            <a:r>
              <a:rPr lang="cs-CZ" sz="1600" dirty="0" err="1" smtClean="0">
                <a:latin typeface="Tahoma" pitchFamily="34" charset="0"/>
                <a:ea typeface="Tahoma" pitchFamily="34" charset="0"/>
                <a:cs typeface="Tahoma" pitchFamily="34" charset="0"/>
              </a:rPr>
              <a:t>kolmo“na</a:t>
            </a:r>
            <a:r>
              <a:rPr lang="cs-CZ" sz="1600" dirty="0" smtClean="0">
                <a:latin typeface="Tahoma" pitchFamily="34" charset="0"/>
                <a:ea typeface="Tahoma" pitchFamily="34" charset="0"/>
                <a:cs typeface="Tahoma" pitchFamily="34" charset="0"/>
              </a:rPr>
              <a:t> </a:t>
            </a:r>
            <a:r>
              <a:rPr lang="cs-CZ" sz="1600" dirty="0">
                <a:latin typeface="Tahoma" pitchFamily="34" charset="0"/>
                <a:ea typeface="Tahoma" pitchFamily="34" charset="0"/>
                <a:cs typeface="Tahoma" pitchFamily="34" charset="0"/>
              </a:rPr>
              <a:t>vyvážení bílé (bílá křivka).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Tím </a:t>
            </a:r>
            <a:r>
              <a:rPr lang="cs-CZ" sz="1600" dirty="0">
                <a:latin typeface="Tahoma" pitchFamily="34" charset="0"/>
                <a:ea typeface="Tahoma" pitchFamily="34" charset="0"/>
                <a:cs typeface="Tahoma" pitchFamily="34" charset="0"/>
              </a:rPr>
              <a:t>ji vhodně doplňuje</a:t>
            </a:r>
          </a:p>
        </p:txBody>
      </p:sp>
    </p:spTree>
    <p:extLst>
      <p:ext uri="{BB962C8B-B14F-4D97-AF65-F5344CB8AC3E}">
        <p14:creationId xmlns:p14="http://schemas.microsoft.com/office/powerpoint/2010/main" val="24527703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4000" b="0" dirty="0" smtClean="0"/>
              <a:t>Barevné korekce</a:t>
            </a:r>
            <a:endParaRPr lang="cs-CZ" sz="4000" b="0" dirty="0"/>
          </a:p>
        </p:txBody>
      </p:sp>
      <p:sp>
        <p:nvSpPr>
          <p:cNvPr id="4" name="Zástupný symbol pro text 3"/>
          <p:cNvSpPr>
            <a:spLocks noGrp="1"/>
          </p:cNvSpPr>
          <p:nvPr>
            <p:ph type="body" sz="half" idx="2"/>
          </p:nvPr>
        </p:nvSpPr>
        <p:spPr>
          <a:xfrm>
            <a:off x="467544" y="1700808"/>
            <a:ext cx="3682752" cy="4691063"/>
          </a:xfrm>
        </p:spPr>
        <p:txBody>
          <a:bodyPr/>
          <a:lstStyle/>
          <a:p>
            <a:r>
              <a:rPr lang="cs-CZ" sz="2200" dirty="0"/>
              <a:t>Vedle klasických nástrojů ovládajících sytost a barvy celého obrázku nabídl i nové </a:t>
            </a:r>
            <a:r>
              <a:rPr lang="cs-CZ" sz="2200" dirty="0" smtClean="0"/>
              <a:t>nástroje ovládající </a:t>
            </a:r>
            <a:r>
              <a:rPr lang="cs-CZ" sz="2200" dirty="0"/>
              <a:t>barvy jen vybraných odstínů. Je tak možné cíleně přebarvit (záložka </a:t>
            </a:r>
            <a:r>
              <a:rPr lang="cs-CZ" sz="2200" dirty="0" err="1"/>
              <a:t>Hue</a:t>
            </a:r>
            <a:r>
              <a:rPr lang="cs-CZ" sz="2200" dirty="0"/>
              <a:t>), </a:t>
            </a:r>
            <a:r>
              <a:rPr lang="cs-CZ" sz="2200" dirty="0" smtClean="0"/>
              <a:t>sytit (záložka </a:t>
            </a:r>
            <a:r>
              <a:rPr lang="cs-CZ" sz="2200" dirty="0" err="1"/>
              <a:t>Saturation</a:t>
            </a:r>
            <a:r>
              <a:rPr lang="cs-CZ" sz="2200" dirty="0"/>
              <a:t>), zesvětlit či ztmavit (záložka </a:t>
            </a:r>
            <a:r>
              <a:rPr lang="cs-CZ" sz="2200" dirty="0" err="1"/>
              <a:t>Luminance</a:t>
            </a:r>
            <a:r>
              <a:rPr lang="cs-CZ" sz="2200" dirty="0"/>
              <a:t>) jen jednu např. azurovou barvu.</a:t>
            </a:r>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ECB11123-6056-4CC0-AECA-DAE0B8CD188D}" type="slidenum">
              <a:rPr lang="cs-CZ" smtClean="0"/>
              <a:pPr>
                <a:defRPr/>
              </a:pPr>
              <a:t>101</a:t>
            </a:fld>
            <a:endParaRPr lang="cs-CZ"/>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7007"/>
          <a:stretch/>
        </p:blipFill>
        <p:spPr bwMode="auto">
          <a:xfrm>
            <a:off x="4427984" y="260648"/>
            <a:ext cx="4046457" cy="585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82306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sz="quarter"/>
          </p:nvPr>
        </p:nvSpPr>
        <p:spPr/>
        <p:txBody>
          <a:bodyPr/>
          <a:lstStyle/>
          <a:p>
            <a:r>
              <a:rPr lang="cs-CZ" dirty="0" err="1" smtClean="0"/>
              <a:t>Doostření</a:t>
            </a:r>
            <a:r>
              <a:rPr lang="cs-CZ" dirty="0" smtClean="0"/>
              <a:t> v RAW</a:t>
            </a:r>
            <a:endParaRPr lang="cs-CZ" dirty="0"/>
          </a:p>
        </p:txBody>
      </p:sp>
      <p:sp>
        <p:nvSpPr>
          <p:cNvPr id="9" name="Zástupný symbol pro obsah 8"/>
          <p:cNvSpPr>
            <a:spLocks noGrp="1"/>
          </p:cNvSpPr>
          <p:nvPr>
            <p:ph sz="quarter" idx="1"/>
          </p:nvPr>
        </p:nvSpPr>
        <p:spPr>
          <a:xfrm>
            <a:off x="323528" y="1628775"/>
            <a:ext cx="4204022" cy="2227263"/>
          </a:xfrm>
        </p:spPr>
        <p:txBody>
          <a:bodyPr>
            <a:noAutofit/>
          </a:bodyPr>
          <a:lstStyle/>
          <a:p>
            <a:pPr marL="0" indent="0">
              <a:buNone/>
            </a:pPr>
            <a:r>
              <a:rPr lang="cs-CZ" sz="1600" dirty="0"/>
              <a:t>V obraze se naleznou hrany, přičemž hrana se pozná podle jasového nebo </a:t>
            </a:r>
            <a:r>
              <a:rPr lang="cs-CZ" sz="1600" dirty="0" smtClean="0"/>
              <a:t>barevného kontrastu</a:t>
            </a:r>
            <a:r>
              <a:rPr lang="cs-CZ" sz="1600" dirty="0"/>
              <a:t>. Jak velký rozdíl kontrastu se již považuje za hranu, je obvykle </a:t>
            </a:r>
            <a:r>
              <a:rPr lang="cs-CZ" sz="1600" dirty="0" smtClean="0"/>
              <a:t>možné nastavit</a:t>
            </a:r>
            <a:r>
              <a:rPr lang="cs-CZ" sz="1600" dirty="0"/>
              <a:t>. Často se tento parametr nazývá Práh (</a:t>
            </a:r>
            <a:r>
              <a:rPr lang="cs-CZ" sz="1600" dirty="0" err="1"/>
              <a:t>Treshold</a:t>
            </a:r>
            <a:r>
              <a:rPr lang="cs-CZ" sz="1600" dirty="0"/>
              <a:t>) a </a:t>
            </a:r>
            <a:r>
              <a:rPr lang="cs-CZ" sz="1600" dirty="0" smtClean="0"/>
              <a:t>ten říká</a:t>
            </a:r>
            <a:r>
              <a:rPr lang="cs-CZ" sz="1600" dirty="0"/>
              <a:t>, jaký </a:t>
            </a:r>
            <a:r>
              <a:rPr lang="cs-CZ" sz="1600" dirty="0" smtClean="0"/>
              <a:t>tonální (jasový </a:t>
            </a:r>
            <a:r>
              <a:rPr lang="cs-CZ" sz="1600" dirty="0"/>
              <a:t>nebo barevný) rozdíl musí sousední pixely mít, aby byly považovány za hranu</a:t>
            </a:r>
          </a:p>
        </p:txBody>
      </p:sp>
      <p:sp>
        <p:nvSpPr>
          <p:cNvPr id="11" name="Zástupný symbol pro obsah 10"/>
          <p:cNvSpPr>
            <a:spLocks noGrp="1"/>
          </p:cNvSpPr>
          <p:nvPr>
            <p:ph sz="quarter" idx="3"/>
          </p:nvPr>
        </p:nvSpPr>
        <p:spPr>
          <a:xfrm>
            <a:off x="395536" y="4008438"/>
            <a:ext cx="4132014" cy="2228850"/>
          </a:xfrm>
        </p:spPr>
        <p:txBody>
          <a:bodyPr>
            <a:noAutofit/>
          </a:bodyPr>
          <a:lstStyle/>
          <a:p>
            <a:pPr marL="0" indent="0">
              <a:buNone/>
            </a:pPr>
            <a:r>
              <a:rPr lang="pl-PL" sz="1600" dirty="0"/>
              <a:t>Pokud byly v obraze nalezeny hrany podle prvního kroku, je v jejich okolí </a:t>
            </a:r>
            <a:r>
              <a:rPr lang="pl-PL" sz="1600" dirty="0" smtClean="0"/>
              <a:t>zvýšen </a:t>
            </a:r>
            <a:r>
              <a:rPr lang="cs-CZ" sz="1600" dirty="0" smtClean="0"/>
              <a:t>kontrast</a:t>
            </a:r>
            <a:r>
              <a:rPr lang="cs-CZ" sz="1600" dirty="0"/>
              <a:t>. Tmavá část hrany je tedy ještě více ztmavena a světlá část hrany je ještě </a:t>
            </a:r>
            <a:r>
              <a:rPr lang="cs-CZ" sz="1600" dirty="0" smtClean="0"/>
              <a:t>více zesvětlena</a:t>
            </a:r>
            <a:r>
              <a:rPr lang="cs-CZ" sz="1600" dirty="0"/>
              <a:t>. Tím na hraně kontrast vzroste a hrana vypadá ostřejší. Je však logické, </a:t>
            </a:r>
            <a:r>
              <a:rPr lang="cs-CZ" sz="1600" dirty="0" smtClean="0"/>
              <a:t>že </a:t>
            </a:r>
            <a:r>
              <a:rPr lang="pl-PL" sz="1600" dirty="0" smtClean="0"/>
              <a:t>podobná </a:t>
            </a:r>
            <a:r>
              <a:rPr lang="pl-PL" sz="1600" dirty="0"/>
              <a:t>manipulace s obrazem obraz poškozuje a zanáší do kresby prvky, které </a:t>
            </a:r>
            <a:r>
              <a:rPr lang="pl-PL" sz="1600" dirty="0" smtClean="0"/>
              <a:t>tam </a:t>
            </a:r>
            <a:r>
              <a:rPr lang="cs-CZ" sz="1600" dirty="0" smtClean="0"/>
              <a:t>původně </a:t>
            </a:r>
            <a:r>
              <a:rPr lang="cs-CZ" sz="1600" dirty="0"/>
              <a:t>nebyly</a:t>
            </a:r>
          </a:p>
        </p:txBody>
      </p:sp>
      <p:sp>
        <p:nvSpPr>
          <p:cNvPr id="5" name="Zástupný symbol pro datum 4"/>
          <p:cNvSpPr>
            <a:spLocks noGrp="1"/>
          </p:cNvSpPr>
          <p:nvPr>
            <p:ph type="dt" sz="half" idx="10"/>
          </p:nvPr>
        </p:nvSpPr>
        <p:spPr/>
        <p:txBody>
          <a:bodyPr/>
          <a:lstStyle/>
          <a:p>
            <a:pPr>
              <a:defRPr/>
            </a:pPr>
            <a:r>
              <a:rPr lang="cs-CZ" dirty="0" smtClean="0"/>
              <a:t>212</a:t>
            </a:r>
            <a:endParaRPr lang="cs-CZ" dirty="0"/>
          </a:p>
        </p:txBody>
      </p:sp>
      <p:sp>
        <p:nvSpPr>
          <p:cNvPr id="6" name="Zástupný symbol pro zápatí 5"/>
          <p:cNvSpPr>
            <a:spLocks noGrp="1"/>
          </p:cNvSpPr>
          <p:nvPr>
            <p:ph type="ftr" sz="quarter" idx="11"/>
          </p:nvPr>
        </p:nvSpPr>
        <p:spPr/>
        <p:txBody>
          <a:bodyPr/>
          <a:lstStyle/>
          <a:p>
            <a:pPr>
              <a:defRPr/>
            </a:pPr>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pPr>
              <a:defRPr/>
            </a:pPr>
            <a:fld id="{ECB11123-6056-4CC0-AECA-DAE0B8CD188D}" type="slidenum">
              <a:rPr lang="cs-CZ" smtClean="0"/>
              <a:pPr>
                <a:defRPr/>
              </a:pPr>
              <a:t>102</a:t>
            </a:fld>
            <a:endParaRPr lang="cs-CZ"/>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6627" y="1637354"/>
            <a:ext cx="2232248"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ovéPole 12"/>
          <p:cNvSpPr txBox="1"/>
          <p:nvPr/>
        </p:nvSpPr>
        <p:spPr>
          <a:xfrm>
            <a:off x="6948264" y="1655222"/>
            <a:ext cx="2088231" cy="2308324"/>
          </a:xfrm>
          <a:prstGeom prst="rect">
            <a:avLst/>
          </a:prstGeom>
          <a:noFill/>
        </p:spPr>
        <p:txBody>
          <a:bodyPr wrap="square" rtlCol="0">
            <a:spAutoFit/>
          </a:bodyPr>
          <a:lstStyle/>
          <a:p>
            <a:r>
              <a:rPr lang="cs-CZ" sz="1600" dirty="0">
                <a:latin typeface="Tahoma" pitchFamily="34" charset="0"/>
                <a:ea typeface="Tahoma" pitchFamily="34" charset="0"/>
                <a:cs typeface="Tahoma" pitchFamily="34" charset="0"/>
              </a:rPr>
              <a:t>Aby byl zaostřovacím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algoritmem </a:t>
            </a:r>
            <a:r>
              <a:rPr lang="cs-CZ" sz="1600" dirty="0">
                <a:latin typeface="Tahoma" pitchFamily="34" charset="0"/>
                <a:ea typeface="Tahoma" pitchFamily="34" charset="0"/>
                <a:cs typeface="Tahoma" pitchFamily="34" charset="0"/>
              </a:rPr>
              <a:t>tento </a:t>
            </a:r>
            <a:r>
              <a:rPr lang="cs-CZ" sz="1600" dirty="0" smtClean="0">
                <a:latin typeface="Tahoma" pitchFamily="34" charset="0"/>
                <a:ea typeface="Tahoma" pitchFamily="34" charset="0"/>
                <a:cs typeface="Tahoma" pitchFamily="34" charset="0"/>
              </a:rPr>
              <a:t>rozdíl v </a:t>
            </a:r>
            <a:r>
              <a:rPr lang="cs-CZ" sz="1600" dirty="0">
                <a:latin typeface="Tahoma" pitchFamily="34" charset="0"/>
                <a:ea typeface="Tahoma" pitchFamily="34" charset="0"/>
                <a:cs typeface="Tahoma" pitchFamily="34" charset="0"/>
              </a:rPr>
              <a:t>tonalitě vyhodnocen </a:t>
            </a:r>
            <a:r>
              <a:rPr lang="cs-CZ" sz="1600" dirty="0" smtClean="0">
                <a:latin typeface="Tahoma" pitchFamily="34" charset="0"/>
                <a:ea typeface="Tahoma" pitchFamily="34" charset="0"/>
                <a:cs typeface="Tahoma" pitchFamily="34" charset="0"/>
              </a:rPr>
              <a:t>jako </a:t>
            </a:r>
            <a:r>
              <a:rPr lang="cs-CZ" sz="1600" dirty="0">
                <a:latin typeface="Tahoma" pitchFamily="34" charset="0"/>
                <a:ea typeface="Tahoma" pitchFamily="34" charset="0"/>
                <a:cs typeface="Tahoma" pitchFamily="34" charset="0"/>
              </a:rPr>
              <a:t>hrana, musí </a:t>
            </a:r>
            <a:r>
              <a:rPr lang="cs-CZ" sz="1600" dirty="0" smtClean="0">
                <a:latin typeface="Tahoma" pitchFamily="34" charset="0"/>
                <a:ea typeface="Tahoma" pitchFamily="34" charset="0"/>
                <a:cs typeface="Tahoma" pitchFamily="34" charset="0"/>
              </a:rPr>
              <a:t>být </a:t>
            </a:r>
          </a:p>
          <a:p>
            <a:r>
              <a:rPr lang="cs-CZ" sz="1600" dirty="0" smtClean="0">
                <a:latin typeface="Tahoma" pitchFamily="34" charset="0"/>
                <a:ea typeface="Tahoma" pitchFamily="34" charset="0"/>
                <a:cs typeface="Tahoma" pitchFamily="34" charset="0"/>
              </a:rPr>
              <a:t>Práh </a:t>
            </a:r>
            <a:r>
              <a:rPr lang="cs-CZ" sz="1600" dirty="0">
                <a:latin typeface="Tahoma" pitchFamily="34" charset="0"/>
                <a:ea typeface="Tahoma" pitchFamily="34" charset="0"/>
                <a:cs typeface="Tahoma" pitchFamily="34" charset="0"/>
              </a:rPr>
              <a:t>nastaven na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číslo vyšší </a:t>
            </a:r>
            <a:r>
              <a:rPr lang="cs-CZ" sz="1600" dirty="0">
                <a:latin typeface="Tahoma" pitchFamily="34" charset="0"/>
                <a:ea typeface="Tahoma" pitchFamily="34" charset="0"/>
                <a:cs typeface="Tahoma" pitchFamily="34" charset="0"/>
              </a:rPr>
              <a:t>než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179-153 </a:t>
            </a:r>
            <a:r>
              <a:rPr lang="cs-CZ" sz="1600" dirty="0">
                <a:latin typeface="Tahoma" pitchFamily="34" charset="0"/>
                <a:ea typeface="Tahoma" pitchFamily="34" charset="0"/>
                <a:cs typeface="Tahoma" pitchFamily="34" charset="0"/>
              </a:rPr>
              <a:t>tj. </a:t>
            </a:r>
            <a:r>
              <a:rPr lang="cs-CZ" sz="1600" dirty="0" smtClean="0">
                <a:latin typeface="Tahoma" pitchFamily="34" charset="0"/>
                <a:ea typeface="Tahoma" pitchFamily="34" charset="0"/>
                <a:cs typeface="Tahoma" pitchFamily="34" charset="0"/>
              </a:rPr>
              <a:t>vyšší </a:t>
            </a:r>
          </a:p>
          <a:p>
            <a:r>
              <a:rPr lang="cs-CZ" sz="1600" dirty="0" smtClean="0">
                <a:latin typeface="Tahoma" pitchFamily="34" charset="0"/>
                <a:ea typeface="Tahoma" pitchFamily="34" charset="0"/>
                <a:cs typeface="Tahoma" pitchFamily="34" charset="0"/>
              </a:rPr>
              <a:t>než </a:t>
            </a:r>
            <a:r>
              <a:rPr lang="cs-CZ" sz="1600" dirty="0">
                <a:latin typeface="Tahoma" pitchFamily="34" charset="0"/>
                <a:ea typeface="Tahoma" pitchFamily="34" charset="0"/>
                <a:cs typeface="Tahoma" pitchFamily="34" charset="0"/>
              </a:rPr>
              <a:t>26.</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247" y="3989881"/>
            <a:ext cx="2249627" cy="2249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99928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sz="quarter"/>
          </p:nvPr>
        </p:nvSpPr>
        <p:spPr/>
        <p:txBody>
          <a:bodyPr/>
          <a:lstStyle/>
          <a:p>
            <a:r>
              <a:rPr lang="cs-CZ" dirty="0" smtClean="0"/>
              <a:t>Redukce šumu a korekce objektivů</a:t>
            </a:r>
            <a:endParaRPr lang="cs-CZ" dirty="0"/>
          </a:p>
        </p:txBody>
      </p:sp>
      <p:sp>
        <p:nvSpPr>
          <p:cNvPr id="3" name="Zástupný symbol pro obsah 2"/>
          <p:cNvSpPr>
            <a:spLocks noGrp="1"/>
          </p:cNvSpPr>
          <p:nvPr>
            <p:ph sz="quarter" idx="1"/>
          </p:nvPr>
        </p:nvSpPr>
        <p:spPr/>
        <p:txBody>
          <a:bodyPr>
            <a:normAutofit fontScale="55000" lnSpcReduction="20000"/>
          </a:bodyPr>
          <a:lstStyle/>
          <a:p>
            <a:pPr marL="0" indent="0">
              <a:buNone/>
            </a:pPr>
            <a:r>
              <a:rPr lang="cs-CZ" dirty="0"/>
              <a:t>Nástroj pro redukci šumu v Adobe </a:t>
            </a:r>
            <a:r>
              <a:rPr lang="cs-CZ" dirty="0" err="1"/>
              <a:t>Camera</a:t>
            </a:r>
            <a:r>
              <a:rPr lang="cs-CZ" dirty="0"/>
              <a:t> RAW umožňuje nastavit stupeň redukce šumu </a:t>
            </a:r>
            <a:r>
              <a:rPr lang="cs-CZ" dirty="0" smtClean="0"/>
              <a:t>v jasové </a:t>
            </a:r>
            <a:r>
              <a:rPr lang="cs-CZ" dirty="0"/>
              <a:t>(</a:t>
            </a:r>
            <a:r>
              <a:rPr lang="cs-CZ" dirty="0" err="1"/>
              <a:t>Luminance</a:t>
            </a:r>
            <a:r>
              <a:rPr lang="cs-CZ" dirty="0"/>
              <a:t>) a barevné (</a:t>
            </a:r>
            <a:r>
              <a:rPr lang="cs-CZ" dirty="0" err="1"/>
              <a:t>Color</a:t>
            </a:r>
            <a:r>
              <a:rPr lang="cs-CZ" dirty="0"/>
              <a:t>) oblasti. Nastavením obou nástrojů na 0 se </a:t>
            </a:r>
            <a:r>
              <a:rPr lang="cs-CZ" dirty="0" smtClean="0"/>
              <a:t>vypne redukce </a:t>
            </a:r>
            <a:r>
              <a:rPr lang="cs-CZ" dirty="0"/>
              <a:t>šumu zcela. Výše uvedené hodnoty jsou standardní.</a:t>
            </a:r>
          </a:p>
        </p:txBody>
      </p:sp>
      <p:sp>
        <p:nvSpPr>
          <p:cNvPr id="5" name="Zástupný symbol pro obsah 4"/>
          <p:cNvSpPr>
            <a:spLocks noGrp="1"/>
          </p:cNvSpPr>
          <p:nvPr>
            <p:ph sz="quarter" idx="3"/>
          </p:nvPr>
        </p:nvSpPr>
        <p:spPr/>
        <p:txBody>
          <a:bodyPr>
            <a:normAutofit fontScale="55000" lnSpcReduction="20000"/>
          </a:bodyPr>
          <a:lstStyle/>
          <a:p>
            <a:pPr marL="0" indent="0">
              <a:buNone/>
            </a:pPr>
            <a:r>
              <a:rPr lang="cs-CZ" dirty="0"/>
              <a:t>Při opravě barevné vady je nutné zkusmo při 100% náhledu snímku nalézt vhodné </a:t>
            </a:r>
            <a:r>
              <a:rPr lang="cs-CZ" dirty="0" smtClean="0"/>
              <a:t>nastavení obou </a:t>
            </a:r>
            <a:r>
              <a:rPr lang="cs-CZ" dirty="0"/>
              <a:t>táhel, kdy je barevná vada nejvíce </a:t>
            </a:r>
            <a:r>
              <a:rPr lang="cs-CZ" dirty="0" smtClean="0"/>
              <a:t>korigována. U většiny moderních objektivů jsou parametry pro korekci objektivu v EXIF a korekce proběhne automaticky, stejně tak korekce </a:t>
            </a:r>
            <a:r>
              <a:rPr lang="cs-CZ" dirty="0" err="1" smtClean="0"/>
              <a:t>vinětace</a:t>
            </a:r>
            <a:r>
              <a:rPr lang="cs-CZ" dirty="0" smtClean="0"/>
              <a:t>.</a:t>
            </a:r>
            <a:endParaRPr lang="cs-CZ" dirty="0"/>
          </a:p>
        </p:txBody>
      </p:sp>
      <p:sp>
        <p:nvSpPr>
          <p:cNvPr id="7" name="Zástupný symbol pro datum 6"/>
          <p:cNvSpPr>
            <a:spLocks noGrp="1"/>
          </p:cNvSpPr>
          <p:nvPr>
            <p:ph type="dt" sz="half" idx="10"/>
          </p:nvPr>
        </p:nvSpPr>
        <p:spPr/>
        <p:txBody>
          <a:bodyPr/>
          <a:lstStyle/>
          <a:p>
            <a:pPr>
              <a:defRPr/>
            </a:pPr>
            <a:r>
              <a:rPr lang="cs-CZ" smtClean="0"/>
              <a:t>2012</a:t>
            </a:r>
            <a:endParaRPr lang="cs-CZ"/>
          </a:p>
        </p:txBody>
      </p:sp>
      <p:sp>
        <p:nvSpPr>
          <p:cNvPr id="8" name="Zástupný symbol pro zápatí 7"/>
          <p:cNvSpPr>
            <a:spLocks noGrp="1"/>
          </p:cNvSpPr>
          <p:nvPr>
            <p:ph type="ftr" sz="quarter" idx="11"/>
          </p:nvPr>
        </p:nvSpPr>
        <p:spPr/>
        <p:txBody>
          <a:bodyPr/>
          <a:lstStyle/>
          <a:p>
            <a:pPr>
              <a:defRPr/>
            </a:pPr>
            <a:r>
              <a:rPr lang="cs-CZ" smtClean="0"/>
              <a:t>prof. Otruba</a:t>
            </a:r>
            <a:endParaRPr lang="cs-CZ"/>
          </a:p>
        </p:txBody>
      </p:sp>
      <p:sp>
        <p:nvSpPr>
          <p:cNvPr id="9" name="Zástupný symbol pro číslo snímku 8"/>
          <p:cNvSpPr>
            <a:spLocks noGrp="1"/>
          </p:cNvSpPr>
          <p:nvPr>
            <p:ph type="sldNum" sz="quarter" idx="12"/>
          </p:nvPr>
        </p:nvSpPr>
        <p:spPr/>
        <p:txBody>
          <a:bodyPr/>
          <a:lstStyle/>
          <a:p>
            <a:pPr>
              <a:defRPr/>
            </a:pPr>
            <a:fld id="{04D13063-27EA-45F7-9CEF-81E76F99E767}" type="slidenum">
              <a:rPr lang="cs-CZ" smtClean="0"/>
              <a:pPr>
                <a:defRPr/>
              </a:pPr>
              <a:t>103</a:t>
            </a:fld>
            <a:endParaRPr lang="cs-CZ"/>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292080" y="1628800"/>
            <a:ext cx="263842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789" y="4005064"/>
            <a:ext cx="2638425"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45405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title"/>
          </p:nvPr>
        </p:nvSpPr>
        <p:spPr/>
        <p:txBody>
          <a:bodyPr/>
          <a:lstStyle/>
          <a:p>
            <a:r>
              <a:rPr lang="cs-CZ" dirty="0" smtClean="0"/>
              <a:t>Další možnosti editoru RAW</a:t>
            </a:r>
            <a:endParaRPr lang="cs-CZ" dirty="0"/>
          </a:p>
        </p:txBody>
      </p:sp>
      <p:sp>
        <p:nvSpPr>
          <p:cNvPr id="11" name="Zástupný symbol pro obsah 10"/>
          <p:cNvSpPr>
            <a:spLocks noGrp="1"/>
          </p:cNvSpPr>
          <p:nvPr>
            <p:ph idx="1"/>
          </p:nvPr>
        </p:nvSpPr>
        <p:spPr/>
        <p:txBody>
          <a:bodyPr/>
          <a:lstStyle/>
          <a:p>
            <a:pPr marL="0" indent="0">
              <a:buNone/>
            </a:pPr>
            <a:r>
              <a:rPr lang="cs-CZ" dirty="0"/>
              <a:t>Další nástroje typické pro RAW konvertory (zde Adobe </a:t>
            </a:r>
            <a:r>
              <a:rPr lang="cs-CZ" dirty="0" err="1"/>
              <a:t>Camera</a:t>
            </a:r>
            <a:r>
              <a:rPr lang="cs-CZ" dirty="0"/>
              <a:t> RAW). Zleva: </a:t>
            </a:r>
            <a:r>
              <a:rPr lang="cs-CZ" dirty="0" smtClean="0"/>
              <a:t>Velikost </a:t>
            </a:r>
            <a:r>
              <a:rPr lang="cs-CZ" dirty="0"/>
              <a:t>náhledu, posun snímku, uživatelské vyvážení bílé, vzorkování barvy, ořez, srovnání </a:t>
            </a:r>
            <a:r>
              <a:rPr lang="cs-CZ" dirty="0" smtClean="0"/>
              <a:t>horizontu, retuš </a:t>
            </a:r>
            <a:r>
              <a:rPr lang="cs-CZ" dirty="0"/>
              <a:t>prachu (viz dále), redukce červených očí, nastavení konvertoru, 2x otáčení snímku.</a:t>
            </a:r>
          </a:p>
        </p:txBody>
      </p:sp>
      <p:sp>
        <p:nvSpPr>
          <p:cNvPr id="7" name="Zástupný symbol pro datum 6"/>
          <p:cNvSpPr>
            <a:spLocks noGrp="1"/>
          </p:cNvSpPr>
          <p:nvPr>
            <p:ph type="dt" sz="half" idx="10"/>
          </p:nvPr>
        </p:nvSpPr>
        <p:spPr/>
        <p:txBody>
          <a:bodyPr/>
          <a:lstStyle/>
          <a:p>
            <a:pPr>
              <a:defRPr/>
            </a:pPr>
            <a:r>
              <a:rPr lang="cs-CZ" smtClean="0"/>
              <a:t>2012</a:t>
            </a:r>
            <a:endParaRPr lang="cs-CZ"/>
          </a:p>
        </p:txBody>
      </p:sp>
      <p:sp>
        <p:nvSpPr>
          <p:cNvPr id="8" name="Zástupný symbol pro zápatí 7"/>
          <p:cNvSpPr>
            <a:spLocks noGrp="1"/>
          </p:cNvSpPr>
          <p:nvPr>
            <p:ph type="ftr" sz="quarter" idx="11"/>
          </p:nvPr>
        </p:nvSpPr>
        <p:spPr/>
        <p:txBody>
          <a:bodyPr/>
          <a:lstStyle/>
          <a:p>
            <a:pPr>
              <a:defRPr/>
            </a:pPr>
            <a:r>
              <a:rPr lang="cs-CZ" smtClean="0"/>
              <a:t>prof. Otruba</a:t>
            </a:r>
            <a:endParaRPr lang="cs-CZ"/>
          </a:p>
        </p:txBody>
      </p:sp>
      <p:sp>
        <p:nvSpPr>
          <p:cNvPr id="9" name="Zástupný symbol pro číslo snímku 8"/>
          <p:cNvSpPr>
            <a:spLocks noGrp="1"/>
          </p:cNvSpPr>
          <p:nvPr>
            <p:ph type="sldNum" sz="quarter" idx="12"/>
          </p:nvPr>
        </p:nvSpPr>
        <p:spPr/>
        <p:txBody>
          <a:bodyPr/>
          <a:lstStyle/>
          <a:p>
            <a:pPr>
              <a:defRPr/>
            </a:pPr>
            <a:fld id="{04D13063-27EA-45F7-9CEF-81E76F99E767}" type="slidenum">
              <a:rPr lang="cs-CZ" smtClean="0"/>
              <a:pPr>
                <a:defRPr/>
              </a:pPr>
              <a:t>104</a:t>
            </a:fld>
            <a:endParaRPr lang="cs-CZ"/>
          </a:p>
        </p:txBody>
      </p:sp>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99585" y="5517233"/>
            <a:ext cx="7214954" cy="746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4814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DNG (digitální negativ)</a:t>
            </a:r>
          </a:p>
        </p:txBody>
      </p:sp>
      <p:sp>
        <p:nvSpPr>
          <p:cNvPr id="3" name="Zástupný symbol pro obsah 2"/>
          <p:cNvSpPr>
            <a:spLocks noGrp="1"/>
          </p:cNvSpPr>
          <p:nvPr>
            <p:ph idx="1"/>
          </p:nvPr>
        </p:nvSpPr>
        <p:spPr>
          <a:xfrm>
            <a:off x="357188" y="1628775"/>
            <a:ext cx="8501062" cy="4608513"/>
          </a:xfrm>
        </p:spPr>
        <p:txBody>
          <a:bodyPr>
            <a:noAutofit/>
          </a:bodyPr>
          <a:lstStyle/>
          <a:p>
            <a:pPr>
              <a:defRPr/>
            </a:pPr>
            <a:r>
              <a:rPr lang="cs-CZ" sz="2300" dirty="0" smtClean="0"/>
              <a:t>Digital Negative je formátem, do kterého lze převést data kódována v různých RAW formátech. Obdobně jako mnohé </a:t>
            </a:r>
            <a:r>
              <a:rPr lang="cs-CZ" sz="2300" dirty="0" err="1" smtClean="0"/>
              <a:t>proprietární</a:t>
            </a:r>
            <a:r>
              <a:rPr lang="cs-CZ" sz="2300" dirty="0" smtClean="0"/>
              <a:t> RAW formáty je DNG založen na formátu TIFF, resp. TIFF/EP (TIFF rozšířený o možnost zápisu </a:t>
            </a:r>
            <a:r>
              <a:rPr lang="cs-CZ" sz="2300" dirty="0" err="1" smtClean="0"/>
              <a:t>metadat</a:t>
            </a:r>
            <a:r>
              <a:rPr lang="cs-CZ" sz="2300" dirty="0" smtClean="0"/>
              <a:t> podle specifikace </a:t>
            </a:r>
            <a:r>
              <a:rPr lang="cs-CZ" sz="2300" dirty="0" err="1" smtClean="0"/>
              <a:t>Exif</a:t>
            </a:r>
            <a:r>
              <a:rPr lang="cs-CZ" sz="2300" dirty="0" smtClean="0"/>
              <a:t>, určený speciálně pro potřeby digitální fotografie). V jeho souborech jsou tedy zapsána jak samotná obrazová data vytvořená snímačem aparátu, tak </a:t>
            </a:r>
            <a:r>
              <a:rPr lang="cs-CZ" sz="2300" dirty="0" err="1" smtClean="0"/>
              <a:t>metadata</a:t>
            </a:r>
            <a:r>
              <a:rPr lang="cs-CZ" sz="2300" dirty="0" smtClean="0"/>
              <a:t>, popisující nejrůznější charakteristiky přístroje, potřebná k dalšímu zpracování ("vyvolání") snímku. Současná specifikace formátu zohledňuje většinu </a:t>
            </a:r>
            <a:r>
              <a:rPr lang="cs-CZ" sz="2300" dirty="0" err="1" smtClean="0"/>
              <a:t>metadatových</a:t>
            </a:r>
            <a:r>
              <a:rPr lang="cs-CZ" sz="2300" dirty="0" smtClean="0"/>
              <a:t> typů, používaných dnes v </a:t>
            </a:r>
            <a:r>
              <a:rPr lang="cs-CZ" sz="2300" dirty="0" err="1" smtClean="0"/>
              <a:t>proprietárních</a:t>
            </a:r>
            <a:r>
              <a:rPr lang="cs-CZ" sz="2300" dirty="0" smtClean="0"/>
              <a:t> RAW formátech, odpovídající mechanizmus pak dovoluje výrobcům, využívajícím uvedený formát, nasazovat i </a:t>
            </a:r>
            <a:r>
              <a:rPr lang="cs-CZ" sz="2300" dirty="0" err="1" smtClean="0"/>
              <a:t>metadata</a:t>
            </a:r>
            <a:r>
              <a:rPr lang="cs-CZ" sz="2300" dirty="0" smtClean="0"/>
              <a:t> vlastní (privátní).</a:t>
            </a:r>
          </a:p>
          <a:p>
            <a:pPr>
              <a:defRPr/>
            </a:pPr>
            <a:endParaRPr lang="cs-CZ" sz="2300" dirty="0" smtClean="0"/>
          </a:p>
        </p:txBody>
      </p:sp>
      <p:sp>
        <p:nvSpPr>
          <p:cNvPr id="4" name="Zástupný symbol pro číslo snímku 3"/>
          <p:cNvSpPr>
            <a:spLocks noGrp="1"/>
          </p:cNvSpPr>
          <p:nvPr>
            <p:ph type="sldNum" sz="quarter" idx="12"/>
          </p:nvPr>
        </p:nvSpPr>
        <p:spPr/>
        <p:txBody>
          <a:bodyPr/>
          <a:lstStyle/>
          <a:p>
            <a:pPr>
              <a:defRPr/>
            </a:pPr>
            <a:fld id="{71D56D03-AF74-4D13-9EA9-5A0980795F10}" type="slidenum">
              <a:rPr lang="cs-CZ" smtClean="0"/>
              <a:pPr>
                <a:defRPr/>
              </a:pPr>
              <a:t>105</a:t>
            </a:fld>
            <a:endParaRPr lang="cs-CZ"/>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p:txBody>
          <a:bodyPr/>
          <a:lstStyle/>
          <a:p>
            <a:pPr>
              <a:defRPr/>
            </a:pPr>
            <a:r>
              <a:rPr lang="cs-CZ" sz="3600" smtClean="0"/>
              <a:t>JPEG </a:t>
            </a:r>
            <a:r>
              <a:rPr lang="cs-CZ" sz="2800" smtClean="0"/>
              <a:t>(Joint Photographic Experts Group)</a:t>
            </a:r>
          </a:p>
        </p:txBody>
      </p:sp>
      <p:sp>
        <p:nvSpPr>
          <p:cNvPr id="400387" name="Rectangle 3"/>
          <p:cNvSpPr>
            <a:spLocks noGrp="1" noChangeArrowheads="1"/>
          </p:cNvSpPr>
          <p:nvPr>
            <p:ph type="body" idx="1"/>
          </p:nvPr>
        </p:nvSpPr>
        <p:spPr>
          <a:xfrm>
            <a:off x="755576" y="1916832"/>
            <a:ext cx="7696200" cy="4105051"/>
          </a:xfrm>
        </p:spPr>
        <p:txBody>
          <a:bodyPr/>
          <a:lstStyle/>
          <a:p>
            <a:pPr>
              <a:lnSpc>
                <a:spcPct val="80000"/>
              </a:lnSpc>
              <a:defRPr/>
            </a:pPr>
            <a:r>
              <a:rPr lang="cs-CZ" sz="2400" dirty="0" smtClean="0"/>
              <a:t>Na rozdíl od </a:t>
            </a:r>
            <a:r>
              <a:rPr lang="cs-CZ" sz="2400" dirty="0" err="1" smtClean="0"/>
              <a:t>TIFFu</a:t>
            </a:r>
            <a:r>
              <a:rPr lang="cs-CZ" sz="2400" dirty="0" smtClean="0"/>
              <a:t> a </a:t>
            </a:r>
            <a:r>
              <a:rPr lang="cs-CZ" sz="2400" dirty="0" err="1" smtClean="0"/>
              <a:t>RAWu</a:t>
            </a:r>
            <a:r>
              <a:rPr lang="cs-CZ" sz="2400" dirty="0" smtClean="0"/>
              <a:t> je JPEG formát určený pro ztrátovou kompresi dat (používá inverzní kosinovou transformaci).</a:t>
            </a:r>
          </a:p>
          <a:p>
            <a:pPr>
              <a:lnSpc>
                <a:spcPct val="80000"/>
              </a:lnSpc>
              <a:defRPr/>
            </a:pPr>
            <a:r>
              <a:rPr lang="cs-CZ" sz="2400" dirty="0" smtClean="0"/>
              <a:t>Pro kvalitní obraz je vhodná komprese 8 -12, při větším stupni komprese dochází k vyhlazování detailů (6-8). Při ještě větší kompresi se začínají objevovat rušivé vzory.</a:t>
            </a:r>
          </a:p>
          <a:p>
            <a:pPr>
              <a:lnSpc>
                <a:spcPct val="80000"/>
              </a:lnSpc>
              <a:defRPr/>
            </a:pPr>
            <a:r>
              <a:rPr lang="cs-CZ" sz="2400" dirty="0" smtClean="0"/>
              <a:t>JPEG je vyloženě nevhodný pro zobrazení stejnobarevných ploch a ostrých hran. Ostrá rozhraní jsou charakteristická pro grafiku. </a:t>
            </a:r>
          </a:p>
          <a:p>
            <a:pPr>
              <a:lnSpc>
                <a:spcPct val="80000"/>
              </a:lnSpc>
              <a:defRPr/>
            </a:pPr>
            <a:r>
              <a:rPr lang="cs-CZ" sz="2400" dirty="0" smtClean="0"/>
              <a:t>JPEG i při nejmenší kompresi je nevhodný pro ukládání dat pro další zpracování!! </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106</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Nevýhody JPEG</a:t>
            </a:r>
            <a:endParaRPr lang="cs-CZ" dirty="0"/>
          </a:p>
        </p:txBody>
      </p:sp>
      <p:sp>
        <p:nvSpPr>
          <p:cNvPr id="3" name="Zástupný symbol pro obsah 2"/>
          <p:cNvSpPr>
            <a:spLocks noGrp="1"/>
          </p:cNvSpPr>
          <p:nvPr>
            <p:ph idx="1"/>
          </p:nvPr>
        </p:nvSpPr>
        <p:spPr>
          <a:xfrm>
            <a:off x="539552" y="1628800"/>
            <a:ext cx="8416280" cy="4608513"/>
          </a:xfrm>
        </p:spPr>
        <p:txBody>
          <a:bodyPr>
            <a:normAutofit fontScale="62500" lnSpcReduction="20000"/>
          </a:bodyPr>
          <a:lstStyle/>
          <a:p>
            <a:r>
              <a:rPr lang="cs-CZ" dirty="0" smtClean="0"/>
              <a:t>Formát JPEG nepodporuje barevnou hloubku 12 ani 16 bitů na kanál. Vždy pracuje s </a:t>
            </a:r>
            <a:r>
              <a:rPr lang="cs-CZ" b="1" dirty="0" smtClean="0"/>
              <a:t>barevnou hloubkou "jen" 8 bitů</a:t>
            </a:r>
            <a:r>
              <a:rPr lang="cs-CZ" dirty="0" smtClean="0"/>
              <a:t>. </a:t>
            </a:r>
          </a:p>
          <a:p>
            <a:r>
              <a:rPr lang="cs-CZ" dirty="0" smtClean="0"/>
              <a:t>JPEG nepodporuje průhlednost (</a:t>
            </a:r>
            <a:r>
              <a:rPr lang="cs-CZ" dirty="0" err="1" smtClean="0"/>
              <a:t>Transparency</a:t>
            </a:r>
            <a:r>
              <a:rPr lang="cs-CZ" dirty="0" smtClean="0"/>
              <a:t>) neboli nedokáže vytvářet obrázky na průhledném pozadí. Průhlednost je však při vytváření počítačové grafiky či koláže často potřeba a je tak třeba sáhnout k jiným formátům (TIFF, PNG, GIF, PSD atd.).</a:t>
            </a:r>
          </a:p>
          <a:p>
            <a:r>
              <a:rPr lang="cs-CZ" dirty="0" smtClean="0"/>
              <a:t>Díky použité metodě komprese se JPEG </a:t>
            </a:r>
            <a:r>
              <a:rPr lang="cs-CZ" b="1" dirty="0" smtClean="0"/>
              <a:t>nehodí na ukládání grafiky </a:t>
            </a:r>
            <a:r>
              <a:rPr lang="cs-CZ" dirty="0" smtClean="0"/>
              <a:t>(kresby, grafy, ikony, </a:t>
            </a:r>
            <a:r>
              <a:rPr lang="cs-CZ" dirty="0" err="1" smtClean="0"/>
              <a:t>screenshoty</a:t>
            </a:r>
            <a:r>
              <a:rPr lang="cs-CZ" dirty="0" smtClean="0"/>
              <a:t> atp.). Komprese má tendenci čáry a písmena zobrazovat "zubaté" a rozpít je a tím zhoršovat jejich vzhled a čitelnost</a:t>
            </a:r>
          </a:p>
          <a:p>
            <a:r>
              <a:rPr lang="cs-CZ" dirty="0" smtClean="0"/>
              <a:t>JPEG nepodporuje animace (pohyblivé obrázky) a nehodí se tak na pohyblivé ikony ani bannery. To je doménou formátu GIF nebo dnes spíše programu </a:t>
            </a:r>
            <a:r>
              <a:rPr lang="cs-CZ" dirty="0" err="1" smtClean="0"/>
              <a:t>Flash</a:t>
            </a:r>
            <a:r>
              <a:rPr lang="cs-CZ" dirty="0" smtClean="0"/>
              <a:t>.</a:t>
            </a:r>
          </a:p>
          <a:p>
            <a:r>
              <a:rPr lang="cs-CZ" dirty="0" smtClean="0"/>
              <a:t>Pro perfekcionisty JPEG nepodporuje bezeztrátovou kompresi. </a:t>
            </a:r>
            <a:r>
              <a:rPr lang="cs-CZ" b="1" dirty="0" smtClean="0"/>
              <a:t>Komprese je vždy ztrátová</a:t>
            </a:r>
          </a:p>
          <a:p>
            <a:r>
              <a:rPr lang="nb-NO" dirty="0"/>
              <a:t>JPEG nepodporuje vektorovou grafiku, hodí se jen na fotografie.</a:t>
            </a:r>
          </a:p>
          <a:p>
            <a:r>
              <a:rPr lang="cs-CZ" b="1" dirty="0" smtClean="0"/>
              <a:t>Opakované </a:t>
            </a:r>
            <a:r>
              <a:rPr lang="cs-CZ" b="1" dirty="0"/>
              <a:t>ukládání do JPEG formátu </a:t>
            </a:r>
            <a:r>
              <a:rPr lang="cs-CZ" b="1" dirty="0" smtClean="0"/>
              <a:t>degraduje.</a:t>
            </a:r>
          </a:p>
        </p:txBody>
      </p:sp>
      <p:sp>
        <p:nvSpPr>
          <p:cNvPr id="7" name="Zástupný symbol pro číslo snímku 6"/>
          <p:cNvSpPr>
            <a:spLocks noGrp="1"/>
          </p:cNvSpPr>
          <p:nvPr>
            <p:ph type="sldNum" sz="quarter" idx="12"/>
          </p:nvPr>
        </p:nvSpPr>
        <p:spPr/>
        <p:txBody>
          <a:bodyPr/>
          <a:lstStyle/>
          <a:p>
            <a:pPr>
              <a:defRPr/>
            </a:pPr>
            <a:fld id="{71D56D03-AF74-4D13-9EA9-5A0980795F10}" type="slidenum">
              <a:rPr lang="cs-CZ" smtClean="0"/>
              <a:pPr>
                <a:defRPr/>
              </a:pPr>
              <a:t>107</a:t>
            </a:fld>
            <a:endParaRPr lang="cs-CZ"/>
          </a:p>
        </p:txBody>
      </p:sp>
      <p:sp>
        <p:nvSpPr>
          <p:cNvPr id="8" name="Zástupný symbol pro datum 7"/>
          <p:cNvSpPr>
            <a:spLocks noGrp="1"/>
          </p:cNvSpPr>
          <p:nvPr>
            <p:ph type="dt" sz="half" idx="10"/>
          </p:nvPr>
        </p:nvSpPr>
        <p:spPr/>
        <p:txBody>
          <a:bodyPr/>
          <a:lstStyle/>
          <a:p>
            <a:pPr>
              <a:defRPr/>
            </a:pPr>
            <a:r>
              <a:rPr lang="cs-CZ" smtClean="0"/>
              <a:t>2012</a:t>
            </a:r>
            <a:endParaRPr lang="cs-CZ"/>
          </a:p>
        </p:txBody>
      </p:sp>
      <p:sp>
        <p:nvSpPr>
          <p:cNvPr id="9" name="Zástupný symbol pro zápatí 8"/>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JPEG artefakty</a:t>
            </a:r>
            <a:endParaRPr lang="cs-CZ" dirty="0"/>
          </a:p>
        </p:txBody>
      </p:sp>
      <p:sp>
        <p:nvSpPr>
          <p:cNvPr id="7" name="Zástupný symbol pro text 6"/>
          <p:cNvSpPr>
            <a:spLocks noGrp="1"/>
          </p:cNvSpPr>
          <p:nvPr>
            <p:ph type="body" sz="half" idx="1"/>
          </p:nvPr>
        </p:nvSpPr>
        <p:spPr>
          <a:xfrm>
            <a:off x="423040" y="1700808"/>
            <a:ext cx="4132014" cy="4608513"/>
          </a:xfrm>
        </p:spPr>
        <p:txBody>
          <a:bodyPr>
            <a:normAutofit fontScale="85000" lnSpcReduction="20000"/>
          </a:bodyPr>
          <a:lstStyle/>
          <a:p>
            <a:pPr marL="0" indent="0">
              <a:buNone/>
            </a:pPr>
            <a:r>
              <a:rPr lang="cs-CZ" dirty="0"/>
              <a:t>Ukázka JPEG artefaktů na dialogovém boxu </a:t>
            </a:r>
            <a:r>
              <a:rPr lang="cs-CZ" dirty="0" err="1"/>
              <a:t>Photoshopu</a:t>
            </a:r>
            <a:r>
              <a:rPr lang="cs-CZ" dirty="0"/>
              <a:t>, kvalita 0. Pro čárovou grafiku, texty atp. se tedy </a:t>
            </a:r>
            <a:r>
              <a:rPr lang="cs-CZ" dirty="0" smtClean="0"/>
              <a:t>JPEG příliš </a:t>
            </a:r>
            <a:r>
              <a:rPr lang="cs-CZ" dirty="0"/>
              <a:t>nehodí. Aby tento obrázek vypadal dobře, je nutné velmi zvýšit kvalitu </a:t>
            </a:r>
            <a:r>
              <a:rPr lang="cs-CZ" dirty="0" err="1"/>
              <a:t>JPEGu</a:t>
            </a:r>
            <a:r>
              <a:rPr lang="cs-CZ" dirty="0"/>
              <a:t>. To zvětší soubor a </a:t>
            </a:r>
            <a:r>
              <a:rPr lang="cs-CZ" dirty="0" smtClean="0"/>
              <a:t>tak některé </a:t>
            </a:r>
            <a:r>
              <a:rPr lang="cs-CZ" dirty="0"/>
              <a:t>jiné formáty (např. GIF) nabídnou lepší kvalitu při menším souboru.</a:t>
            </a:r>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108</a:t>
            </a:fld>
            <a:endParaRPr lang="cs-CZ"/>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5053" y="2132856"/>
            <a:ext cx="4194115"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09518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JPEG artefakty</a:t>
            </a:r>
            <a:endParaRPr lang="cs-CZ" dirty="0"/>
          </a:p>
        </p:txBody>
      </p:sp>
      <p:sp>
        <p:nvSpPr>
          <p:cNvPr id="3" name="Zástupný symbol pro text 2"/>
          <p:cNvSpPr>
            <a:spLocks noGrp="1"/>
          </p:cNvSpPr>
          <p:nvPr>
            <p:ph type="body" sz="half" idx="1"/>
          </p:nvPr>
        </p:nvSpPr>
        <p:spPr>
          <a:xfrm>
            <a:off x="395536" y="1772816"/>
            <a:ext cx="3531731" cy="4248497"/>
          </a:xfrm>
        </p:spPr>
        <p:txBody>
          <a:bodyPr>
            <a:normAutofit/>
          </a:bodyPr>
          <a:lstStyle/>
          <a:p>
            <a:pPr marL="0" indent="0">
              <a:buNone/>
            </a:pPr>
            <a:r>
              <a:rPr lang="cs-CZ" sz="2400" dirty="0">
                <a:latin typeface="Times New Roman" panose="02020603050405020304" pitchFamily="18" charset="0"/>
                <a:cs typeface="Times New Roman" panose="02020603050405020304" pitchFamily="18" charset="0"/>
              </a:rPr>
              <a:t>JPEG bude mít problémy i na </a:t>
            </a:r>
            <a:r>
              <a:rPr lang="cs-CZ" sz="2400" b="1" dirty="0">
                <a:latin typeface="Times New Roman" panose="02020603050405020304" pitchFamily="18" charset="0"/>
                <a:cs typeface="Times New Roman" panose="02020603050405020304" pitchFamily="18" charset="0"/>
              </a:rPr>
              <a:t>plynulých přechodech </a:t>
            </a:r>
            <a:r>
              <a:rPr lang="cs-CZ" sz="2400" dirty="0">
                <a:latin typeface="Times New Roman" panose="02020603050405020304" pitchFamily="18" charset="0"/>
                <a:cs typeface="Times New Roman" panose="02020603050405020304" pitchFamily="18" charset="0"/>
              </a:rPr>
              <a:t>realizovaných na velkých plochách (obloha, pozadí atd</a:t>
            </a:r>
            <a:r>
              <a:rPr lang="cs-CZ" sz="2400" dirty="0" smtClean="0">
                <a:latin typeface="Times New Roman" panose="02020603050405020304" pitchFamily="18" charset="0"/>
                <a:cs typeface="Times New Roman" panose="02020603050405020304" pitchFamily="18" charset="0"/>
              </a:rPr>
              <a:t>.). Tím</a:t>
            </a:r>
            <a:r>
              <a:rPr lang="cs-CZ" sz="2400" dirty="0">
                <a:latin typeface="Times New Roman" panose="02020603050405020304" pitchFamily="18" charset="0"/>
                <a:cs typeface="Times New Roman" panose="02020603050405020304" pitchFamily="18" charset="0"/>
              </a:rPr>
              <a:t>, že v principu ukládá po čtvercových blocích, tak tyto čtverce mohou být v obraze viditelné a vytvořit </a:t>
            </a:r>
            <a:r>
              <a:rPr lang="cs-CZ" sz="2400" dirty="0" smtClean="0">
                <a:latin typeface="Times New Roman" panose="02020603050405020304" pitchFamily="18" charset="0"/>
                <a:cs typeface="Times New Roman" panose="02020603050405020304" pitchFamily="18" charset="0"/>
              </a:rPr>
              <a:t>místo plynulého </a:t>
            </a:r>
            <a:r>
              <a:rPr lang="cs-CZ" sz="2400" dirty="0">
                <a:latin typeface="Times New Roman" panose="02020603050405020304" pitchFamily="18" charset="0"/>
                <a:cs typeface="Times New Roman" panose="02020603050405020304" pitchFamily="18" charset="0"/>
              </a:rPr>
              <a:t>přechodu mapy.</a:t>
            </a:r>
          </a:p>
        </p:txBody>
      </p:sp>
      <p:sp>
        <p:nvSpPr>
          <p:cNvPr id="5" name="Zástupný symbol pro datum 4"/>
          <p:cNvSpPr>
            <a:spLocks noGrp="1"/>
          </p:cNvSpPr>
          <p:nvPr>
            <p:ph type="dt" sz="half" idx="10"/>
          </p:nvPr>
        </p:nvSpPr>
        <p:spPr/>
        <p:txBody>
          <a:bodyPr/>
          <a:lstStyle/>
          <a:p>
            <a:pPr>
              <a:defRPr/>
            </a:pPr>
            <a:r>
              <a:rPr lang="cs-CZ" dirty="0" smtClean="0"/>
              <a:t>2012</a:t>
            </a:r>
            <a:endParaRPr lang="cs-CZ" dirty="0"/>
          </a:p>
        </p:txBody>
      </p:sp>
      <p:sp>
        <p:nvSpPr>
          <p:cNvPr id="6" name="Zástupný symbol pro zápatí 5"/>
          <p:cNvSpPr>
            <a:spLocks noGrp="1"/>
          </p:cNvSpPr>
          <p:nvPr>
            <p:ph type="ftr" sz="quarter" idx="11"/>
          </p:nvPr>
        </p:nvSpPr>
        <p:spPr/>
        <p:txBody>
          <a:bodyPr/>
          <a:lstStyle/>
          <a:p>
            <a:pPr>
              <a:defRPr/>
            </a:pPr>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pPr>
              <a:defRPr/>
            </a:pPr>
            <a:fld id="{638C7DDA-2C4B-43B8-95DC-780E01BFA113}" type="slidenum">
              <a:rPr lang="cs-CZ" smtClean="0"/>
              <a:pPr>
                <a:defRPr/>
              </a:pPr>
              <a:t>109</a:t>
            </a:fld>
            <a:endParaRPr lang="cs-CZ"/>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267" y="1772816"/>
            <a:ext cx="4930983"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ovéPole 7"/>
          <p:cNvSpPr txBox="1"/>
          <p:nvPr/>
        </p:nvSpPr>
        <p:spPr>
          <a:xfrm>
            <a:off x="4391771" y="5301208"/>
            <a:ext cx="4303871" cy="923330"/>
          </a:xfrm>
          <a:prstGeom prst="rect">
            <a:avLst/>
          </a:prstGeom>
          <a:noFill/>
        </p:spPr>
        <p:txBody>
          <a:bodyPr wrap="none" rtlCol="0">
            <a:spAutoFit/>
          </a:bodyPr>
          <a:lstStyle/>
          <a:p>
            <a:r>
              <a:rPr lang="cs-CZ" sz="1800" dirty="0">
                <a:latin typeface="Tahoma" pitchFamily="34" charset="0"/>
                <a:ea typeface="Tahoma" pitchFamily="34" charset="0"/>
                <a:cs typeface="Tahoma" pitchFamily="34" charset="0"/>
              </a:rPr>
              <a:t>Ukázka originálu a jeho obrazu po JPEG </a:t>
            </a:r>
            <a:endParaRPr lang="cs-CZ" sz="1800" dirty="0" smtClean="0">
              <a:latin typeface="Tahoma" pitchFamily="34" charset="0"/>
              <a:ea typeface="Tahoma" pitchFamily="34" charset="0"/>
              <a:cs typeface="Tahoma" pitchFamily="34" charset="0"/>
            </a:endParaRPr>
          </a:p>
          <a:p>
            <a:r>
              <a:rPr lang="cs-CZ" sz="1800" dirty="0" smtClean="0">
                <a:latin typeface="Tahoma" pitchFamily="34" charset="0"/>
                <a:ea typeface="Tahoma" pitchFamily="34" charset="0"/>
                <a:cs typeface="Tahoma" pitchFamily="34" charset="0"/>
              </a:rPr>
              <a:t>kompresi </a:t>
            </a:r>
            <a:r>
              <a:rPr lang="cs-CZ" sz="1800" dirty="0">
                <a:latin typeface="Tahoma" pitchFamily="34" charset="0"/>
                <a:ea typeface="Tahoma" pitchFamily="34" charset="0"/>
                <a:cs typeface="Tahoma" pitchFamily="34" charset="0"/>
              </a:rPr>
              <a:t>v kvalitě 0. Plynulý přechod je </a:t>
            </a:r>
            <a:endParaRPr lang="cs-CZ" sz="1800" dirty="0" smtClean="0">
              <a:latin typeface="Tahoma" pitchFamily="34" charset="0"/>
              <a:ea typeface="Tahoma" pitchFamily="34" charset="0"/>
              <a:cs typeface="Tahoma" pitchFamily="34" charset="0"/>
            </a:endParaRPr>
          </a:p>
          <a:p>
            <a:r>
              <a:rPr lang="cs-CZ" sz="1800" dirty="0" smtClean="0">
                <a:latin typeface="Tahoma" pitchFamily="34" charset="0"/>
                <a:ea typeface="Tahoma" pitchFamily="34" charset="0"/>
                <a:cs typeface="Tahoma" pitchFamily="34" charset="0"/>
              </a:rPr>
              <a:t>již </a:t>
            </a:r>
            <a:r>
              <a:rPr lang="cs-CZ" sz="1800" dirty="0">
                <a:latin typeface="Tahoma" pitchFamily="34" charset="0"/>
                <a:ea typeface="Tahoma" pitchFamily="34" charset="0"/>
                <a:cs typeface="Tahoma" pitchFamily="34" charset="0"/>
              </a:rPr>
              <a:t>viditelně nahrazen čtverci.</a:t>
            </a:r>
          </a:p>
        </p:txBody>
      </p:sp>
    </p:spTree>
    <p:extLst>
      <p:ext uri="{BB962C8B-B14F-4D97-AF65-F5344CB8AC3E}">
        <p14:creationId xmlns:p14="http://schemas.microsoft.com/office/powerpoint/2010/main" val="1247884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F0D202DF-0F67-46E5-BA8B-FFDDEAF30371}" type="slidenum">
              <a:rPr lang="cs-CZ"/>
              <a:pPr/>
              <a:t>11</a:t>
            </a:fld>
            <a:endParaRPr lang="cs-CZ"/>
          </a:p>
        </p:txBody>
      </p:sp>
      <p:sp>
        <p:nvSpPr>
          <p:cNvPr id="115716" name="Rectangle 4"/>
          <p:cNvSpPr>
            <a:spLocks noGrp="1" noChangeArrowheads="1"/>
          </p:cNvSpPr>
          <p:nvPr>
            <p:ph type="title"/>
          </p:nvPr>
        </p:nvSpPr>
        <p:spPr/>
        <p:txBody>
          <a:bodyPr/>
          <a:lstStyle/>
          <a:p>
            <a:r>
              <a:rPr lang="cs-CZ"/>
              <a:t>Zeiss  Super Ikonta C </a:t>
            </a:r>
          </a:p>
        </p:txBody>
      </p:sp>
      <p:sp>
        <p:nvSpPr>
          <p:cNvPr id="115717" name="Rectangle 5"/>
          <p:cNvSpPr>
            <a:spLocks noGrp="1" noChangeArrowheads="1"/>
          </p:cNvSpPr>
          <p:nvPr>
            <p:ph type="body" sz="half" idx="1"/>
          </p:nvPr>
        </p:nvSpPr>
        <p:spPr>
          <a:xfrm>
            <a:off x="1000100" y="1827212"/>
            <a:ext cx="4143404" cy="4530745"/>
          </a:xfrm>
        </p:spPr>
        <p:txBody>
          <a:bodyPr/>
          <a:lstStyle/>
          <a:p>
            <a:pPr>
              <a:lnSpc>
                <a:spcPct val="80000"/>
              </a:lnSpc>
            </a:pPr>
            <a:r>
              <a:rPr lang="cs-CZ" sz="2400" dirty="0"/>
              <a:t>Film typ: 120 </a:t>
            </a:r>
            <a:r>
              <a:rPr lang="cs-CZ" sz="2400" dirty="0" err="1"/>
              <a:t>Brownie</a:t>
            </a:r>
            <a:r>
              <a:rPr lang="cs-CZ" sz="2400" dirty="0"/>
              <a:t> 8 Exp.(6x9cm) nebo 16 Exp.(</a:t>
            </a:r>
            <a:r>
              <a:rPr lang="cs-CZ" sz="2400" dirty="0" smtClean="0"/>
              <a:t>6x4,5cm</a:t>
            </a:r>
            <a:r>
              <a:rPr lang="cs-CZ" sz="2400" dirty="0"/>
              <a:t>) </a:t>
            </a:r>
            <a:br>
              <a:rPr lang="cs-CZ" sz="2400" dirty="0"/>
            </a:br>
            <a:r>
              <a:rPr lang="cs-CZ" sz="2400" dirty="0"/>
              <a:t>Objektiv: </a:t>
            </a:r>
            <a:r>
              <a:rPr lang="cs-CZ" sz="2400" dirty="0" err="1"/>
              <a:t>Carl</a:t>
            </a:r>
            <a:r>
              <a:rPr lang="cs-CZ" sz="2400" dirty="0"/>
              <a:t> </a:t>
            </a:r>
            <a:r>
              <a:rPr lang="cs-CZ" sz="2400" dirty="0" err="1"/>
              <a:t>Zeiss</a:t>
            </a:r>
            <a:r>
              <a:rPr lang="cs-CZ" sz="2400" dirty="0"/>
              <a:t> TESSAR 105mm F3.5 </a:t>
            </a:r>
            <a:r>
              <a:rPr lang="cs-CZ" sz="2400" dirty="0" err="1"/>
              <a:t>Coating</a:t>
            </a:r>
            <a:r>
              <a:rPr lang="cs-CZ" sz="2400" dirty="0"/>
              <a:t> </a:t>
            </a:r>
            <a:br>
              <a:rPr lang="cs-CZ" sz="2400" dirty="0"/>
            </a:br>
            <a:r>
              <a:rPr lang="cs-CZ" sz="2400" dirty="0"/>
              <a:t>Minimální clona F32 </a:t>
            </a:r>
            <a:br>
              <a:rPr lang="cs-CZ" sz="2400" dirty="0"/>
            </a:br>
            <a:r>
              <a:rPr lang="cs-CZ" sz="2400" dirty="0"/>
              <a:t>Závěrka: </a:t>
            </a:r>
            <a:r>
              <a:rPr lang="cs-CZ" sz="2400" dirty="0" err="1"/>
              <a:t>Synchro</a:t>
            </a:r>
            <a:r>
              <a:rPr lang="cs-CZ" sz="2400" dirty="0"/>
              <a:t> </a:t>
            </a:r>
            <a:r>
              <a:rPr lang="cs-CZ" sz="2400" dirty="0" err="1"/>
              <a:t>Compur</a:t>
            </a:r>
            <a:r>
              <a:rPr lang="cs-CZ" sz="2400" dirty="0"/>
              <a:t> B,1 - </a:t>
            </a:r>
            <a:r>
              <a:rPr lang="cs-CZ" sz="2400" dirty="0" err="1"/>
              <a:t>1</a:t>
            </a:r>
            <a:r>
              <a:rPr lang="cs-CZ" sz="2400" dirty="0"/>
              <a:t>/500 Sec. {M,X </a:t>
            </a:r>
            <a:r>
              <a:rPr lang="cs-CZ" sz="2400" dirty="0" err="1"/>
              <a:t>Contact</a:t>
            </a:r>
            <a:r>
              <a:rPr lang="cs-CZ" sz="2400" dirty="0"/>
              <a:t> byl použit až v poválečných verzích) </a:t>
            </a:r>
            <a:br>
              <a:rPr lang="cs-CZ" sz="2400" dirty="0"/>
            </a:br>
            <a:r>
              <a:rPr lang="cs-CZ" sz="2400" dirty="0"/>
              <a:t>Hledáček: </a:t>
            </a:r>
            <a:r>
              <a:rPr lang="cs-CZ" sz="2400" dirty="0" err="1"/>
              <a:t>Albada</a:t>
            </a:r>
            <a:r>
              <a:rPr lang="cs-CZ" sz="2400" dirty="0"/>
              <a:t> </a:t>
            </a:r>
            <a:br>
              <a:rPr lang="cs-CZ" sz="2400" dirty="0"/>
            </a:br>
            <a:r>
              <a:rPr lang="cs-CZ" sz="2400" dirty="0"/>
              <a:t>Hmotnost: 890g </a:t>
            </a:r>
            <a:r>
              <a:rPr lang="cs-CZ" sz="2100" dirty="0"/>
              <a:t/>
            </a:r>
            <a:br>
              <a:rPr lang="cs-CZ" sz="2100" dirty="0"/>
            </a:br>
            <a:endParaRPr lang="cs-CZ" sz="2100" dirty="0"/>
          </a:p>
        </p:txBody>
      </p:sp>
      <p:pic>
        <p:nvPicPr>
          <p:cNvPr id="115719" name="Picture 7" descr="obrazek_obrazek1"/>
          <p:cNvPicPr>
            <a:picLocks noGrp="1" noChangeAspect="1" noChangeArrowheads="1"/>
          </p:cNvPicPr>
          <p:nvPr>
            <p:ph sz="half" idx="2"/>
          </p:nvPr>
        </p:nvPicPr>
        <p:blipFill>
          <a:blip r:embed="rId3" cstate="print">
            <a:lum bright="12000" contrast="42000"/>
          </a:blip>
          <a:srcRect/>
          <a:stretch>
            <a:fillRect/>
          </a:stretch>
        </p:blipFill>
        <p:spPr>
          <a:xfrm>
            <a:off x="5076825" y="2133600"/>
            <a:ext cx="3500438" cy="3779838"/>
          </a:xfrm>
          <a:noFill/>
          <a:ln/>
        </p:spPr>
      </p:pic>
    </p:spTree>
    <p:extLst>
      <p:ext uri="{BB962C8B-B14F-4D97-AF65-F5344CB8AC3E}">
        <p14:creationId xmlns:p14="http://schemas.microsoft.com/office/powerpoint/2010/main" val="32016284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a:t>Stupeň komprese prakticky</a:t>
            </a:r>
          </a:p>
        </p:txBody>
      </p:sp>
      <p:sp>
        <p:nvSpPr>
          <p:cNvPr id="9" name="Zástupný symbol pro obsah 8"/>
          <p:cNvSpPr>
            <a:spLocks noGrp="1"/>
          </p:cNvSpPr>
          <p:nvPr>
            <p:ph idx="1"/>
          </p:nvPr>
        </p:nvSpPr>
        <p:spPr>
          <a:xfrm>
            <a:off x="395536" y="1628775"/>
            <a:ext cx="8352928" cy="4608513"/>
          </a:xfrm>
        </p:spPr>
        <p:txBody>
          <a:bodyPr>
            <a:normAutofit fontScale="70000" lnSpcReduction="20000"/>
          </a:bodyPr>
          <a:lstStyle/>
          <a:p>
            <a:r>
              <a:rPr lang="cs-CZ" dirty="0" smtClean="0"/>
              <a:t>Při </a:t>
            </a:r>
            <a:r>
              <a:rPr lang="cs-CZ" dirty="0"/>
              <a:t>ukládání různých (editovaných) obrázků ve vysokém rozlišení a kvalitě, obrázků pro tisk či archivaci </a:t>
            </a:r>
            <a:r>
              <a:rPr lang="cs-CZ" dirty="0" smtClean="0"/>
              <a:t>je praktičtější </a:t>
            </a:r>
            <a:r>
              <a:rPr lang="cs-CZ" dirty="0"/>
              <a:t>volba „Uložit jako…“, která zachová EXIF informace a případně i vložený ICC profil. Kvalitu </a:t>
            </a:r>
            <a:r>
              <a:rPr lang="cs-CZ" dirty="0" smtClean="0"/>
              <a:t>lze doporučit </a:t>
            </a:r>
            <a:r>
              <a:rPr lang="cs-CZ" dirty="0"/>
              <a:t>jako stupeň 8 (z rozsahu 0-12), formát standardní nebo optimalizovaný. Při kvalitě 8 (nebo vyšší) </a:t>
            </a:r>
            <a:r>
              <a:rPr lang="cs-CZ" dirty="0" smtClean="0"/>
              <a:t>je jen </a:t>
            </a:r>
            <a:r>
              <a:rPr lang="cs-CZ" dirty="0"/>
              <a:t>malé nebezpečí viditelné ztráty kvality a to i při opakovaném ukládání. Velikost souborů je přitom rozumná.</a:t>
            </a:r>
          </a:p>
          <a:p>
            <a:r>
              <a:rPr lang="cs-CZ" dirty="0" smtClean="0"/>
              <a:t>Při </a:t>
            </a:r>
            <a:r>
              <a:rPr lang="cs-CZ" dirty="0"/>
              <a:t>ukládání obrázků pro web či mail je nejpraktičtější volba „Uložit pro Web…“, která odstraní z obrázků </a:t>
            </a:r>
            <a:r>
              <a:rPr lang="cs-CZ" dirty="0" smtClean="0"/>
              <a:t>EXIF informace</a:t>
            </a:r>
            <a:r>
              <a:rPr lang="cs-CZ" dirty="0"/>
              <a:t>. Přidat ICC profil sice lze, ale je na internetu či v mailu zbytečný (předpokládá se vždy </a:t>
            </a:r>
            <a:r>
              <a:rPr lang="cs-CZ" dirty="0" err="1"/>
              <a:t>sRGB</a:t>
            </a:r>
            <a:r>
              <a:rPr lang="cs-CZ" dirty="0"/>
              <a:t>). </a:t>
            </a:r>
            <a:r>
              <a:rPr lang="cs-CZ" dirty="0" smtClean="0"/>
              <a:t>Kvalitu lze </a:t>
            </a:r>
            <a:r>
              <a:rPr lang="cs-CZ" dirty="0"/>
              <a:t>doporučit kolem 60 %, kdy je jen malá ztráta kvality ale již výrazně menší soubor. Rozostření nastavte na </a:t>
            </a:r>
            <a:r>
              <a:rPr lang="cs-CZ" dirty="0" smtClean="0"/>
              <a:t>0. Zaškrtněte </a:t>
            </a:r>
            <a:r>
              <a:rPr lang="cs-CZ" dirty="0"/>
              <a:t>„Progresivní“ pokud chcete aby se obrázek při stahování rychle stáhnul v nízké náhledové kvalitě </a:t>
            </a:r>
            <a:r>
              <a:rPr lang="cs-CZ" dirty="0" smtClean="0"/>
              <a:t>a postupně </a:t>
            </a:r>
            <a:r>
              <a:rPr lang="cs-CZ" dirty="0"/>
              <a:t>se </a:t>
            </a:r>
            <a:r>
              <a:rPr lang="cs-CZ" dirty="0" smtClean="0"/>
              <a:t>zlepšoval</a:t>
            </a:r>
            <a:r>
              <a:rPr lang="cs-CZ" dirty="0"/>
              <a:t>.</a:t>
            </a:r>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638C7DDA-2C4B-43B8-95DC-780E01BFA113}" type="slidenum">
              <a:rPr lang="cs-CZ" smtClean="0"/>
              <a:pPr>
                <a:defRPr/>
              </a:pPr>
              <a:t>110</a:t>
            </a:fld>
            <a:endParaRPr lang="cs-CZ"/>
          </a:p>
        </p:txBody>
      </p:sp>
    </p:spTree>
    <p:extLst>
      <p:ext uri="{BB962C8B-B14F-4D97-AF65-F5344CB8AC3E}">
        <p14:creationId xmlns:p14="http://schemas.microsoft.com/office/powerpoint/2010/main" val="13664357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smtClean="0"/>
              <a:t>GIF</a:t>
            </a:r>
            <a:endParaRPr lang="cs-CZ" dirty="0"/>
          </a:p>
        </p:txBody>
      </p:sp>
      <p:sp>
        <p:nvSpPr>
          <p:cNvPr id="7" name="Zástupný symbol pro obsah 6"/>
          <p:cNvSpPr>
            <a:spLocks noGrp="1"/>
          </p:cNvSpPr>
          <p:nvPr>
            <p:ph idx="1"/>
          </p:nvPr>
        </p:nvSpPr>
        <p:spPr>
          <a:xfrm>
            <a:off x="539552" y="1772816"/>
            <a:ext cx="7951816" cy="4320505"/>
          </a:xfrm>
        </p:spPr>
        <p:txBody>
          <a:bodyPr>
            <a:normAutofit/>
          </a:bodyPr>
          <a:lstStyle/>
          <a:p>
            <a:r>
              <a:rPr lang="cs-CZ" sz="2400" dirty="0" smtClean="0"/>
              <a:t>Formát GIF (</a:t>
            </a:r>
            <a:r>
              <a:rPr lang="cs-CZ" sz="2400" dirty="0" err="1" smtClean="0"/>
              <a:t>Graphics</a:t>
            </a:r>
            <a:r>
              <a:rPr lang="cs-CZ" sz="2400" dirty="0" smtClean="0"/>
              <a:t> </a:t>
            </a:r>
            <a:r>
              <a:rPr lang="cs-CZ" sz="2400" dirty="0" err="1" smtClean="0"/>
              <a:t>Interchange</a:t>
            </a:r>
            <a:r>
              <a:rPr lang="cs-CZ" sz="2400" dirty="0" smtClean="0"/>
              <a:t> </a:t>
            </a:r>
            <a:r>
              <a:rPr lang="cs-CZ" sz="2400" dirty="0" err="1" smtClean="0"/>
              <a:t>Format</a:t>
            </a:r>
            <a:r>
              <a:rPr lang="cs-CZ" sz="2400" dirty="0" smtClean="0"/>
              <a:t>) nebo také GIFF (</a:t>
            </a:r>
            <a:r>
              <a:rPr lang="cs-CZ" sz="2400" dirty="0" err="1" smtClean="0"/>
              <a:t>Graphics</a:t>
            </a:r>
            <a:r>
              <a:rPr lang="cs-CZ" sz="2400" dirty="0" smtClean="0"/>
              <a:t> </a:t>
            </a:r>
            <a:r>
              <a:rPr lang="cs-CZ" sz="2400" dirty="0" err="1" smtClean="0"/>
              <a:t>Interchange</a:t>
            </a:r>
            <a:r>
              <a:rPr lang="cs-CZ" sz="2400" dirty="0" smtClean="0"/>
              <a:t> </a:t>
            </a:r>
            <a:r>
              <a:rPr lang="cs-CZ" sz="2400" dirty="0" err="1" smtClean="0"/>
              <a:t>File</a:t>
            </a:r>
            <a:r>
              <a:rPr lang="cs-CZ" sz="2400" dirty="0" smtClean="0"/>
              <a:t> </a:t>
            </a:r>
            <a:r>
              <a:rPr lang="cs-CZ" sz="2400" dirty="0" err="1" smtClean="0"/>
              <a:t>Format</a:t>
            </a:r>
            <a:r>
              <a:rPr lang="cs-CZ" sz="2400" dirty="0" smtClean="0"/>
              <a:t>) je formát určený zejména pro web a pro ukládání grafiky. Pro fotografie se vůbec nehodí, protože používá tzv. indexované barvy. Jde o to, že tabulkou je možné definovat od 2 do 256 libovolných barev (tzv. paleta), které se potom v obrázku používají. Jiné barvy ale použít nelze. To je velmi výhodné pro grafiku s omezenou barevností ale nevhodné pro fotografie. GIF formát používá bezeztrátovou kompresi a umožňuje používat průhlednost i animace.</a:t>
            </a:r>
            <a:endParaRPr lang="cs-CZ" sz="2400" dirty="0"/>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111</a:t>
            </a:fld>
            <a:endParaRPr lang="cs-CZ"/>
          </a:p>
        </p:txBody>
      </p:sp>
      <p:sp>
        <p:nvSpPr>
          <p:cNvPr id="8" name="Zástupný symbol pro datum 7"/>
          <p:cNvSpPr>
            <a:spLocks noGrp="1"/>
          </p:cNvSpPr>
          <p:nvPr>
            <p:ph type="dt" sz="half" idx="10"/>
          </p:nvPr>
        </p:nvSpPr>
        <p:spPr/>
        <p:txBody>
          <a:bodyPr/>
          <a:lstStyle/>
          <a:p>
            <a:pPr>
              <a:defRPr/>
            </a:pPr>
            <a:r>
              <a:rPr lang="cs-CZ" smtClean="0"/>
              <a:t>2012</a:t>
            </a:r>
            <a:endParaRPr lang="cs-CZ"/>
          </a:p>
        </p:txBody>
      </p:sp>
      <p:sp>
        <p:nvSpPr>
          <p:cNvPr id="9" name="Zástupný symbol pro zápatí 8"/>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Rectangle 4"/>
          <p:cNvSpPr>
            <a:spLocks noGrp="1" noChangeArrowheads="1"/>
          </p:cNvSpPr>
          <p:nvPr>
            <p:ph type="title"/>
          </p:nvPr>
        </p:nvSpPr>
        <p:spPr/>
        <p:txBody>
          <a:bodyPr/>
          <a:lstStyle/>
          <a:p>
            <a:r>
              <a:rPr lang="cs-CZ"/>
              <a:t>Exakta  Ihagee Dresden</a:t>
            </a:r>
          </a:p>
        </p:txBody>
      </p:sp>
      <p:sp>
        <p:nvSpPr>
          <p:cNvPr id="117765" name="Rectangle 5"/>
          <p:cNvSpPr>
            <a:spLocks noGrp="1" noChangeArrowheads="1"/>
          </p:cNvSpPr>
          <p:nvPr>
            <p:ph type="body" sz="half" idx="1"/>
          </p:nvPr>
        </p:nvSpPr>
        <p:spPr/>
        <p:txBody>
          <a:bodyPr/>
          <a:lstStyle/>
          <a:p>
            <a:r>
              <a:rPr lang="cs-CZ" sz="2500"/>
              <a:t>První zrcadlovka s pentagonálním hranolem</a:t>
            </a:r>
          </a:p>
        </p:txBody>
      </p:sp>
      <p:sp>
        <p:nvSpPr>
          <p:cNvPr id="6" name="Zástupný symbol pro datum 4"/>
          <p:cNvSpPr>
            <a:spLocks noGrp="1"/>
          </p:cNvSpPr>
          <p:nvPr>
            <p:ph type="dt" sz="half" idx="10"/>
          </p:nvPr>
        </p:nvSpPr>
        <p:spPr/>
        <p:txBody>
          <a:bodyPr/>
          <a:lstStyle/>
          <a:p>
            <a:r>
              <a:rPr lang="cs-CZ" smtClean="0"/>
              <a:t>2013</a:t>
            </a:r>
            <a:endParaRPr lang="cs-CZ"/>
          </a:p>
        </p:txBody>
      </p:sp>
      <p:sp>
        <p:nvSpPr>
          <p:cNvPr id="7" name="Zástupný symbol pro zápatí 5"/>
          <p:cNvSpPr>
            <a:spLocks noGrp="1"/>
          </p:cNvSpPr>
          <p:nvPr>
            <p:ph type="ftr" sz="quarter" idx="11"/>
          </p:nvPr>
        </p:nvSpPr>
        <p:spPr/>
        <p:txBody>
          <a:bodyPr/>
          <a:lstStyle/>
          <a:p>
            <a:r>
              <a:rPr lang="cs-CZ" smtClean="0"/>
              <a:t>prof. Otruba</a:t>
            </a:r>
            <a:endParaRPr lang="cs-CZ"/>
          </a:p>
        </p:txBody>
      </p:sp>
      <p:sp>
        <p:nvSpPr>
          <p:cNvPr id="8" name="Zástupný symbol pro číslo snímku 6"/>
          <p:cNvSpPr>
            <a:spLocks noGrp="1"/>
          </p:cNvSpPr>
          <p:nvPr>
            <p:ph type="sldNum" sz="quarter" idx="12"/>
          </p:nvPr>
        </p:nvSpPr>
        <p:spPr/>
        <p:txBody>
          <a:bodyPr/>
          <a:lstStyle/>
          <a:p>
            <a:fld id="{F14FAE96-62A6-4660-9525-DE04412F508B}" type="slidenum">
              <a:rPr lang="cs-CZ"/>
              <a:pPr/>
              <a:t>12</a:t>
            </a:fld>
            <a:endParaRPr lang="cs-CZ"/>
          </a:p>
        </p:txBody>
      </p:sp>
      <p:pic>
        <p:nvPicPr>
          <p:cNvPr id="117768" name="Picture 8" descr="66"/>
          <p:cNvPicPr>
            <a:picLocks noChangeAspect="1" noChangeArrowheads="1"/>
          </p:cNvPicPr>
          <p:nvPr/>
        </p:nvPicPr>
        <p:blipFill>
          <a:blip r:embed="rId3" cstate="print"/>
          <a:srcRect/>
          <a:stretch>
            <a:fillRect/>
          </a:stretch>
        </p:blipFill>
        <p:spPr bwMode="auto">
          <a:xfrm rot="-21600000">
            <a:off x="6084168" y="1532359"/>
            <a:ext cx="1882567" cy="2520429"/>
          </a:xfrm>
          <a:prstGeom prst="rect">
            <a:avLst/>
          </a:prstGeom>
          <a:noFill/>
        </p:spPr>
      </p:pic>
      <p:pic>
        <p:nvPicPr>
          <p:cNvPr id="117769" name="Picture 9" descr="pentagon"/>
          <p:cNvPicPr>
            <a:picLocks noChangeAspect="1" noChangeArrowheads="1"/>
          </p:cNvPicPr>
          <p:nvPr/>
        </p:nvPicPr>
        <p:blipFill>
          <a:blip r:embed="rId4" cstate="print">
            <a:lum contrast="18000"/>
          </a:blip>
          <a:srcRect t="4445" b="33011"/>
          <a:stretch>
            <a:fillRect/>
          </a:stretch>
        </p:blipFill>
        <p:spPr bwMode="auto">
          <a:xfrm>
            <a:off x="1476375" y="3068638"/>
            <a:ext cx="3292475" cy="3038475"/>
          </a:xfrm>
          <a:prstGeom prst="rect">
            <a:avLst/>
          </a:prstGeom>
          <a:noFill/>
        </p:spPr>
      </p:pic>
      <p:pic>
        <p:nvPicPr>
          <p:cNvPr id="1026" name="Picture 2" descr="Soubor:Ihagee Exakta Varex 1961.jpg">
            <a:hlinkClick r:id="rId5"/>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bwMode="auto">
          <a:xfrm>
            <a:off x="5695870" y="4192182"/>
            <a:ext cx="2548538" cy="2154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660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D98236C2-EE98-4BB9-BF48-1F9C121D51E5}" type="slidenum">
              <a:rPr lang="cs-CZ"/>
              <a:pPr/>
              <a:t>13</a:t>
            </a:fld>
            <a:endParaRPr lang="cs-CZ"/>
          </a:p>
        </p:txBody>
      </p:sp>
      <p:sp>
        <p:nvSpPr>
          <p:cNvPr id="86020" name="Rectangle 4"/>
          <p:cNvSpPr>
            <a:spLocks noGrp="1" noChangeArrowheads="1"/>
          </p:cNvSpPr>
          <p:nvPr>
            <p:ph type="title"/>
          </p:nvPr>
        </p:nvSpPr>
        <p:spPr/>
        <p:txBody>
          <a:bodyPr/>
          <a:lstStyle/>
          <a:p>
            <a:r>
              <a:rPr lang="cs-CZ"/>
              <a:t>Flexette Optikotechna Přerov</a:t>
            </a:r>
          </a:p>
        </p:txBody>
      </p:sp>
      <p:sp>
        <p:nvSpPr>
          <p:cNvPr id="86021" name="Rectangle 5"/>
          <p:cNvSpPr>
            <a:spLocks noGrp="1" noChangeArrowheads="1"/>
          </p:cNvSpPr>
          <p:nvPr>
            <p:ph type="body" sz="half" idx="1"/>
          </p:nvPr>
        </p:nvSpPr>
        <p:spPr/>
        <p:txBody>
          <a:bodyPr/>
          <a:lstStyle/>
          <a:p>
            <a:pPr>
              <a:lnSpc>
                <a:spcPct val="80000"/>
              </a:lnSpc>
            </a:pPr>
            <a:r>
              <a:rPr lang="cs-CZ" sz="2100"/>
              <a:t>Dvouoká zrcadlovka na 12 snímků rozměru 6x6 cm na svitkovém filmu. </a:t>
            </a:r>
          </a:p>
          <a:p>
            <a:pPr>
              <a:lnSpc>
                <a:spcPct val="80000"/>
              </a:lnSpc>
            </a:pPr>
            <a:r>
              <a:rPr lang="cs-CZ" sz="2100"/>
              <a:t>Objektivy: Mirar 4.5/80 (2.8/75 Meyer).</a:t>
            </a:r>
            <a:br>
              <a:rPr lang="cs-CZ" sz="2100"/>
            </a:br>
            <a:r>
              <a:rPr lang="cs-CZ" sz="2100"/>
              <a:t>Zaostřování: současným posuvem obou objektivů.</a:t>
            </a:r>
            <a:br>
              <a:rPr lang="cs-CZ" sz="2100"/>
            </a:br>
            <a:r>
              <a:rPr lang="cs-CZ" sz="2100"/>
              <a:t>Závěrka: Compur 1-1/250 s.</a:t>
            </a:r>
            <a:br>
              <a:rPr lang="cs-CZ" sz="2100"/>
            </a:br>
            <a:r>
              <a:rPr lang="cs-CZ" sz="2100"/>
              <a:t>Rok výroby: 1939.</a:t>
            </a:r>
            <a:br>
              <a:rPr lang="cs-CZ" sz="2100"/>
            </a:br>
            <a:endParaRPr lang="cs-CZ" sz="2100"/>
          </a:p>
        </p:txBody>
      </p:sp>
      <p:pic>
        <p:nvPicPr>
          <p:cNvPr id="86023" name="Picture 7" descr="Flexette"/>
          <p:cNvPicPr>
            <a:picLocks noGrp="1" noChangeAspect="1" noChangeArrowheads="1"/>
          </p:cNvPicPr>
          <p:nvPr>
            <p:ph sz="half" idx="2"/>
          </p:nvPr>
        </p:nvPicPr>
        <p:blipFill>
          <a:blip r:embed="rId3" cstate="print">
            <a:lum bright="18000" contrast="18000"/>
          </a:blip>
          <a:srcRect/>
          <a:stretch>
            <a:fillRect/>
          </a:stretch>
        </p:blipFill>
        <p:spPr>
          <a:xfrm>
            <a:off x="5684838" y="1844675"/>
            <a:ext cx="2413000" cy="4079875"/>
          </a:xfrm>
          <a:noFill/>
          <a:ln/>
        </p:spPr>
      </p:pic>
    </p:spTree>
    <p:extLst>
      <p:ext uri="{BB962C8B-B14F-4D97-AF65-F5344CB8AC3E}">
        <p14:creationId xmlns:p14="http://schemas.microsoft.com/office/powerpoint/2010/main" val="497924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82E3990C-3CAF-4BE4-BBE3-BF500A29DD42}" type="slidenum">
              <a:rPr lang="cs-CZ"/>
              <a:pPr/>
              <a:t>14</a:t>
            </a:fld>
            <a:endParaRPr lang="cs-CZ"/>
          </a:p>
        </p:txBody>
      </p:sp>
      <p:sp>
        <p:nvSpPr>
          <p:cNvPr id="88068" name="Rectangle 4"/>
          <p:cNvSpPr>
            <a:spLocks noGrp="1" noChangeArrowheads="1"/>
          </p:cNvSpPr>
          <p:nvPr>
            <p:ph type="title"/>
          </p:nvPr>
        </p:nvSpPr>
        <p:spPr/>
        <p:txBody>
          <a:bodyPr/>
          <a:lstStyle/>
          <a:p>
            <a:r>
              <a:rPr lang="cs-CZ"/>
              <a:t>Flexaret Meopta Přerov</a:t>
            </a:r>
          </a:p>
        </p:txBody>
      </p:sp>
      <p:sp>
        <p:nvSpPr>
          <p:cNvPr id="88069" name="Rectangle 5"/>
          <p:cNvSpPr>
            <a:spLocks noGrp="1" noChangeArrowheads="1"/>
          </p:cNvSpPr>
          <p:nvPr>
            <p:ph type="body" sz="half" idx="1"/>
          </p:nvPr>
        </p:nvSpPr>
        <p:spPr>
          <a:xfrm>
            <a:off x="928662" y="1700212"/>
            <a:ext cx="4643469" cy="4800621"/>
          </a:xfrm>
        </p:spPr>
        <p:txBody>
          <a:bodyPr>
            <a:normAutofit/>
          </a:bodyPr>
          <a:lstStyle/>
          <a:p>
            <a:pPr>
              <a:lnSpc>
                <a:spcPct val="80000"/>
              </a:lnSpc>
            </a:pPr>
            <a:r>
              <a:rPr lang="cs-CZ" sz="2000" dirty="0"/>
              <a:t>Automatický, dvouoký zrcadlový </a:t>
            </a:r>
            <a:r>
              <a:rPr lang="cs-CZ" sz="2000" dirty="0" err="1"/>
              <a:t>fotopřístroj</a:t>
            </a:r>
            <a:r>
              <a:rPr lang="cs-CZ" sz="2000" dirty="0"/>
              <a:t> s použitím svitkového filmu pro 12 snímků 6x6 cm nebo 16 snímků 4,5x6 cm, popř. 33 - 35 snímků 24x36 mm na </a:t>
            </a:r>
            <a:r>
              <a:rPr lang="cs-CZ" sz="2000" dirty="0" smtClean="0"/>
              <a:t>35 </a:t>
            </a:r>
            <a:r>
              <a:rPr lang="cs-CZ" sz="2000" dirty="0"/>
              <a:t>mm filmu. </a:t>
            </a:r>
          </a:p>
          <a:p>
            <a:pPr>
              <a:lnSpc>
                <a:spcPct val="80000"/>
              </a:lnSpc>
            </a:pPr>
            <a:r>
              <a:rPr lang="cs-CZ" sz="2000" dirty="0"/>
              <a:t>Objektivy: hledáčkový - </a:t>
            </a:r>
            <a:r>
              <a:rPr lang="cs-CZ" sz="2000" dirty="0" err="1"/>
              <a:t>Belar</a:t>
            </a:r>
            <a:r>
              <a:rPr lang="cs-CZ" sz="2000" dirty="0"/>
              <a:t> 3.5/80, snímací - </a:t>
            </a:r>
            <a:r>
              <a:rPr lang="cs-CZ" sz="2000" dirty="0" err="1"/>
              <a:t>Belar</a:t>
            </a:r>
            <a:r>
              <a:rPr lang="cs-CZ" sz="2000" dirty="0"/>
              <a:t> 3.5/80.</a:t>
            </a:r>
            <a:br>
              <a:rPr lang="cs-CZ" sz="2000" dirty="0"/>
            </a:br>
            <a:r>
              <a:rPr lang="cs-CZ" sz="2000" dirty="0"/>
              <a:t>Závěrka: </a:t>
            </a:r>
            <a:r>
              <a:rPr lang="cs-CZ" sz="2000" dirty="0" err="1"/>
              <a:t>Prestor</a:t>
            </a:r>
            <a:r>
              <a:rPr lang="cs-CZ" sz="2000" dirty="0"/>
              <a:t> RVS 001-1/500.</a:t>
            </a:r>
            <a:br>
              <a:rPr lang="cs-CZ" sz="2000" dirty="0"/>
            </a:br>
            <a:r>
              <a:rPr lang="cs-CZ" sz="2000" dirty="0"/>
              <a:t>Posuv filmu: točítkem se současným natažením závěrky.</a:t>
            </a:r>
            <a:br>
              <a:rPr lang="cs-CZ" sz="2000" dirty="0"/>
            </a:br>
            <a:r>
              <a:rPr lang="cs-CZ" sz="2000" dirty="0"/>
              <a:t>Počitadlo snímků: automatické pro 12 snímků.</a:t>
            </a:r>
            <a:br>
              <a:rPr lang="cs-CZ" sz="2000" dirty="0"/>
            </a:br>
            <a:r>
              <a:rPr lang="cs-CZ" sz="2000" dirty="0"/>
              <a:t>Spoušť: blokovaná převíjením.</a:t>
            </a:r>
            <a:br>
              <a:rPr lang="cs-CZ" sz="2000" dirty="0"/>
            </a:br>
            <a:r>
              <a:rPr lang="cs-CZ" sz="2000" dirty="0"/>
              <a:t>Rok výroby: 1966-71.</a:t>
            </a:r>
            <a:r>
              <a:rPr lang="cs-CZ" sz="1800" dirty="0"/>
              <a:t/>
            </a:r>
            <a:br>
              <a:rPr lang="cs-CZ" sz="1800" dirty="0"/>
            </a:br>
            <a:endParaRPr lang="cs-CZ" sz="1800" dirty="0"/>
          </a:p>
        </p:txBody>
      </p:sp>
      <p:pic>
        <p:nvPicPr>
          <p:cNvPr id="5122" name="Picture 2" descr="http://www.fotografovani.cz/old-idif/fotografovani/images3/flexaret7_7056.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74" t="3525" r="11359"/>
          <a:stretch/>
        </p:blipFill>
        <p:spPr bwMode="auto">
          <a:xfrm>
            <a:off x="5796136" y="1628800"/>
            <a:ext cx="2711324" cy="4771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55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3B1265BD-4DCF-47CC-A984-5100E9FF01C4}" type="slidenum">
              <a:rPr lang="cs-CZ"/>
              <a:pPr/>
              <a:t>15</a:t>
            </a:fld>
            <a:endParaRPr lang="cs-CZ"/>
          </a:p>
        </p:txBody>
      </p:sp>
      <p:sp>
        <p:nvSpPr>
          <p:cNvPr id="90116" name="Rectangle 4"/>
          <p:cNvSpPr>
            <a:spLocks noGrp="1" noChangeArrowheads="1"/>
          </p:cNvSpPr>
          <p:nvPr>
            <p:ph type="title"/>
          </p:nvPr>
        </p:nvSpPr>
        <p:spPr/>
        <p:txBody>
          <a:bodyPr/>
          <a:lstStyle/>
          <a:p>
            <a:r>
              <a:rPr lang="cs-CZ"/>
              <a:t>Magnola Meopta Přerov</a:t>
            </a:r>
          </a:p>
        </p:txBody>
      </p:sp>
      <p:sp>
        <p:nvSpPr>
          <p:cNvPr id="90117" name="Rectangle 5"/>
          <p:cNvSpPr>
            <a:spLocks noGrp="1" noChangeArrowheads="1"/>
          </p:cNvSpPr>
          <p:nvPr>
            <p:ph type="body" sz="half" idx="1"/>
          </p:nvPr>
        </p:nvSpPr>
        <p:spPr>
          <a:xfrm>
            <a:off x="1214414" y="1785926"/>
            <a:ext cx="3937002" cy="4572032"/>
          </a:xfrm>
        </p:spPr>
        <p:txBody>
          <a:bodyPr/>
          <a:lstStyle/>
          <a:p>
            <a:pPr>
              <a:lnSpc>
                <a:spcPct val="80000"/>
              </a:lnSpc>
            </a:pPr>
            <a:r>
              <a:rPr lang="cs-CZ" sz="2000" dirty="0"/>
              <a:t>Technický, kovový fotoaparát pro formát 13x18 cm. </a:t>
            </a:r>
          </a:p>
          <a:p>
            <a:pPr>
              <a:lnSpc>
                <a:spcPct val="80000"/>
              </a:lnSpc>
            </a:pPr>
            <a:r>
              <a:rPr lang="cs-CZ" sz="2000" dirty="0"/>
              <a:t>Objektiv: </a:t>
            </a:r>
            <a:r>
              <a:rPr lang="cs-CZ" sz="2000" dirty="0" err="1"/>
              <a:t>Belar</a:t>
            </a:r>
            <a:r>
              <a:rPr lang="cs-CZ" sz="2000" dirty="0"/>
              <a:t> 4.5/210.</a:t>
            </a:r>
            <a:br>
              <a:rPr lang="cs-CZ" sz="2000" dirty="0"/>
            </a:br>
            <a:r>
              <a:rPr lang="cs-CZ" sz="2000" dirty="0"/>
              <a:t>Závěrka: centrální, pneumatická </a:t>
            </a:r>
            <a:r>
              <a:rPr lang="cs-CZ" sz="2000" dirty="0" err="1"/>
              <a:t>Compound</a:t>
            </a:r>
            <a:r>
              <a:rPr lang="cs-CZ" sz="2000" dirty="0"/>
              <a:t> s expozicemi 1-1/100 a časové snímky.</a:t>
            </a:r>
            <a:br>
              <a:rPr lang="cs-CZ" sz="2000" dirty="0"/>
            </a:br>
            <a:r>
              <a:rPr lang="cs-CZ" sz="2000" dirty="0"/>
              <a:t>Zaostřování: matnice, matnicový rám odsuvný a všestranně </a:t>
            </a:r>
            <a:r>
              <a:rPr lang="cs-CZ" sz="2000" dirty="0" err="1"/>
              <a:t>naklonitelný</a:t>
            </a:r>
            <a:r>
              <a:rPr lang="cs-CZ" sz="2000" dirty="0"/>
              <a:t>.</a:t>
            </a:r>
            <a:br>
              <a:rPr lang="cs-CZ" sz="2000" dirty="0"/>
            </a:br>
            <a:r>
              <a:rPr lang="cs-CZ" sz="2000" dirty="0"/>
              <a:t>Podlážka sklápěcí pro náročné fotografické práce. Tři libely k přesnému nastavení.</a:t>
            </a:r>
            <a:br>
              <a:rPr lang="cs-CZ" sz="2000" dirty="0"/>
            </a:br>
            <a:r>
              <a:rPr lang="cs-CZ" sz="2000" dirty="0"/>
              <a:t>Rok výroby: 1949/1953.</a:t>
            </a:r>
            <a:r>
              <a:rPr lang="cs-CZ" sz="1500" dirty="0"/>
              <a:t/>
            </a:r>
            <a:br>
              <a:rPr lang="cs-CZ" sz="1500" dirty="0"/>
            </a:br>
            <a:endParaRPr lang="cs-CZ" sz="1500" dirty="0"/>
          </a:p>
        </p:txBody>
      </p:sp>
      <p:pic>
        <p:nvPicPr>
          <p:cNvPr id="2050" name="Picture 2" descr="http://farm1.staticflickr.com/34/115776997_a4b9e45175.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31" r="13651"/>
          <a:stretch/>
        </p:blipFill>
        <p:spPr bwMode="auto">
          <a:xfrm>
            <a:off x="5076056" y="1988840"/>
            <a:ext cx="3672714"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246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D983709D-3697-43B9-B1FD-CD9952059BF5}" type="slidenum">
              <a:rPr lang="cs-CZ"/>
              <a:pPr/>
              <a:t>16</a:t>
            </a:fld>
            <a:endParaRPr lang="cs-CZ"/>
          </a:p>
        </p:txBody>
      </p:sp>
      <p:sp>
        <p:nvSpPr>
          <p:cNvPr id="92164" name="Rectangle 4"/>
          <p:cNvSpPr>
            <a:spLocks noGrp="1" noChangeArrowheads="1"/>
          </p:cNvSpPr>
          <p:nvPr>
            <p:ph type="title"/>
          </p:nvPr>
        </p:nvSpPr>
        <p:spPr/>
        <p:txBody>
          <a:bodyPr/>
          <a:lstStyle/>
          <a:p>
            <a:r>
              <a:rPr lang="cs-CZ"/>
              <a:t>Cola Optikotechna Přerov</a:t>
            </a:r>
          </a:p>
        </p:txBody>
      </p:sp>
      <p:sp>
        <p:nvSpPr>
          <p:cNvPr id="92165" name="Rectangle 5"/>
          <p:cNvSpPr>
            <a:spLocks noGrp="1" noChangeArrowheads="1"/>
          </p:cNvSpPr>
          <p:nvPr>
            <p:ph type="body" sz="half" idx="1"/>
          </p:nvPr>
        </p:nvSpPr>
        <p:spPr/>
        <p:txBody>
          <a:bodyPr/>
          <a:lstStyle/>
          <a:p>
            <a:pPr>
              <a:lnSpc>
                <a:spcPct val="90000"/>
              </a:lnSpc>
            </a:pPr>
            <a:r>
              <a:rPr lang="cs-CZ" sz="2100"/>
              <a:t>Hledáčkový amatérský fotografický přístroj miniaturní konstrukce pro snímky na 35 mm film. </a:t>
            </a:r>
          </a:p>
          <a:p>
            <a:pPr>
              <a:lnSpc>
                <a:spcPct val="90000"/>
              </a:lnSpc>
            </a:pPr>
            <a:r>
              <a:rPr lang="cs-CZ" sz="2100"/>
              <a:t>Objektiv: Meyer 3.5/50.</a:t>
            </a:r>
            <a:br>
              <a:rPr lang="cs-CZ" sz="2100"/>
            </a:br>
            <a:r>
              <a:rPr lang="cs-CZ" sz="2100"/>
              <a:t>Zaostřování: metrická stupnice.</a:t>
            </a:r>
            <a:br>
              <a:rPr lang="cs-CZ" sz="2100"/>
            </a:br>
            <a:r>
              <a:rPr lang="cs-CZ" sz="2100"/>
              <a:t>Závěrka: Compur 1-1/300 s.</a:t>
            </a:r>
            <a:br>
              <a:rPr lang="cs-CZ" sz="2100"/>
            </a:br>
            <a:r>
              <a:rPr lang="cs-CZ" sz="2100"/>
              <a:t>Rok výroby: 1939.</a:t>
            </a:r>
            <a:br>
              <a:rPr lang="cs-CZ" sz="2100"/>
            </a:br>
            <a:endParaRPr lang="cs-CZ" sz="2100"/>
          </a:p>
        </p:txBody>
      </p:sp>
      <p:pic>
        <p:nvPicPr>
          <p:cNvPr id="92167" name="Picture 7" descr="Cola"/>
          <p:cNvPicPr>
            <a:picLocks noGrp="1" noChangeAspect="1" noChangeArrowheads="1"/>
          </p:cNvPicPr>
          <p:nvPr>
            <p:ph sz="half" idx="2"/>
          </p:nvPr>
        </p:nvPicPr>
        <p:blipFill>
          <a:blip r:embed="rId3" cstate="print"/>
          <a:srcRect/>
          <a:stretch>
            <a:fillRect/>
          </a:stretch>
        </p:blipFill>
        <p:spPr>
          <a:xfrm>
            <a:off x="5110163" y="2333625"/>
            <a:ext cx="3565525" cy="3098800"/>
          </a:xfrm>
          <a:noFill/>
          <a:ln/>
        </p:spPr>
      </p:pic>
    </p:spTree>
    <p:extLst>
      <p:ext uri="{BB962C8B-B14F-4D97-AF65-F5344CB8AC3E}">
        <p14:creationId xmlns:p14="http://schemas.microsoft.com/office/powerpoint/2010/main" val="2445886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1A0A899A-56F2-45F6-B40C-6D33E33D9239}" type="slidenum">
              <a:rPr lang="cs-CZ"/>
              <a:pPr/>
              <a:t>17</a:t>
            </a:fld>
            <a:endParaRPr lang="cs-CZ"/>
          </a:p>
        </p:txBody>
      </p:sp>
      <p:sp>
        <p:nvSpPr>
          <p:cNvPr id="94212" name="Rectangle 4"/>
          <p:cNvSpPr>
            <a:spLocks noGrp="1" noChangeArrowheads="1"/>
          </p:cNvSpPr>
          <p:nvPr>
            <p:ph type="title"/>
          </p:nvPr>
        </p:nvSpPr>
        <p:spPr/>
        <p:txBody>
          <a:bodyPr/>
          <a:lstStyle/>
          <a:p>
            <a:r>
              <a:rPr lang="cs-CZ"/>
              <a:t>Kinofilmové přístroje Meopta</a:t>
            </a:r>
          </a:p>
        </p:txBody>
      </p:sp>
      <p:sp>
        <p:nvSpPr>
          <p:cNvPr id="94213" name="Rectangle 5"/>
          <p:cNvSpPr>
            <a:spLocks noGrp="1" noChangeArrowheads="1"/>
          </p:cNvSpPr>
          <p:nvPr>
            <p:ph type="body" sz="half" idx="1"/>
          </p:nvPr>
        </p:nvSpPr>
        <p:spPr>
          <a:xfrm>
            <a:off x="1142976" y="1827212"/>
            <a:ext cx="4286279" cy="4602183"/>
          </a:xfrm>
        </p:spPr>
        <p:txBody>
          <a:bodyPr/>
          <a:lstStyle/>
          <a:p>
            <a:pPr>
              <a:lnSpc>
                <a:spcPct val="80000"/>
              </a:lnSpc>
            </a:pPr>
            <a:r>
              <a:rPr lang="cs-CZ" sz="2000" dirty="0" err="1"/>
              <a:t>Opema</a:t>
            </a:r>
            <a:r>
              <a:rPr lang="cs-CZ" sz="2000" dirty="0"/>
              <a:t> I: Fotografický přístroj pro formát 24x32 mm s výměnnými objektivy Objektiv: </a:t>
            </a:r>
            <a:r>
              <a:rPr lang="cs-CZ" sz="2000" dirty="0" err="1"/>
              <a:t>Belar</a:t>
            </a:r>
            <a:r>
              <a:rPr lang="cs-CZ" sz="2000" dirty="0"/>
              <a:t> 3.5/45.</a:t>
            </a:r>
            <a:br>
              <a:rPr lang="cs-CZ" sz="2000" dirty="0"/>
            </a:br>
            <a:r>
              <a:rPr lang="cs-CZ" sz="2000" dirty="0"/>
              <a:t>Závěrka: štěrbinová.</a:t>
            </a:r>
            <a:br>
              <a:rPr lang="cs-CZ" sz="2000" dirty="0"/>
            </a:br>
            <a:r>
              <a:rPr lang="cs-CZ" sz="2000" dirty="0"/>
              <a:t>Rok výroby: 1954-59.</a:t>
            </a:r>
            <a:br>
              <a:rPr lang="cs-CZ" sz="2000" dirty="0"/>
            </a:br>
            <a:endParaRPr lang="cs-CZ" sz="2000" dirty="0"/>
          </a:p>
          <a:p>
            <a:pPr>
              <a:lnSpc>
                <a:spcPct val="80000"/>
              </a:lnSpc>
            </a:pPr>
            <a:r>
              <a:rPr lang="cs-CZ" sz="2000" dirty="0" err="1"/>
              <a:t>Etareta</a:t>
            </a:r>
            <a:r>
              <a:rPr lang="cs-CZ" sz="2000" dirty="0"/>
              <a:t>: Jednoduchý fotografický přístroj pro formát 24x36 mm.  Objektiv: výsuvný, </a:t>
            </a:r>
            <a:r>
              <a:rPr lang="cs-CZ" sz="2000" dirty="0" err="1"/>
              <a:t>Etar</a:t>
            </a:r>
            <a:r>
              <a:rPr lang="cs-CZ" sz="2000" dirty="0"/>
              <a:t> III 3.5/50.</a:t>
            </a:r>
            <a:br>
              <a:rPr lang="cs-CZ" sz="2000" dirty="0"/>
            </a:br>
            <a:r>
              <a:rPr lang="cs-CZ" sz="2000" dirty="0"/>
              <a:t>Zaostřování: frontální, 1 m - nekonečno.</a:t>
            </a:r>
            <a:br>
              <a:rPr lang="cs-CZ" sz="2000" dirty="0"/>
            </a:br>
            <a:r>
              <a:rPr lang="cs-CZ" sz="2000" dirty="0"/>
              <a:t>Závěrka: </a:t>
            </a:r>
            <a:r>
              <a:rPr lang="cs-CZ" sz="2000" dirty="0" err="1"/>
              <a:t>Etaxa</a:t>
            </a:r>
            <a:r>
              <a:rPr lang="cs-CZ" sz="2000" dirty="0"/>
              <a:t>.</a:t>
            </a:r>
            <a:br>
              <a:rPr lang="cs-CZ" sz="2000" dirty="0"/>
            </a:br>
            <a:r>
              <a:rPr lang="cs-CZ" sz="2000" dirty="0"/>
              <a:t>Počitadlo snímků: automatické.</a:t>
            </a:r>
            <a:br>
              <a:rPr lang="cs-CZ" sz="2000" dirty="0"/>
            </a:br>
            <a:r>
              <a:rPr lang="cs-CZ" sz="2000" dirty="0"/>
              <a:t>Rok výroby: 1947-48.</a:t>
            </a:r>
            <a:r>
              <a:rPr lang="cs-CZ" sz="1700" dirty="0"/>
              <a:t/>
            </a:r>
            <a:br>
              <a:rPr lang="cs-CZ" sz="1700" dirty="0"/>
            </a:br>
            <a:endParaRPr lang="cs-CZ" sz="1700" dirty="0"/>
          </a:p>
        </p:txBody>
      </p:sp>
      <p:pic>
        <p:nvPicPr>
          <p:cNvPr id="4098" name="Picture 2" descr="http://myweb.tiscali.co.uk/iannorris/leica_lookalikes/leicalook_m/imageslook_m/opema.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660269"/>
            <a:ext cx="274320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3383" y="3833675"/>
            <a:ext cx="3336658" cy="2218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1030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A6F9ABF2-F1B1-46D6-AA40-2BE6663839EF}" type="slidenum">
              <a:rPr lang="cs-CZ"/>
              <a:pPr/>
              <a:t>18</a:t>
            </a:fld>
            <a:endParaRPr lang="cs-CZ"/>
          </a:p>
        </p:txBody>
      </p:sp>
      <p:sp>
        <p:nvSpPr>
          <p:cNvPr id="105476" name="Rectangle 4"/>
          <p:cNvSpPr>
            <a:spLocks noGrp="1" noChangeArrowheads="1"/>
          </p:cNvSpPr>
          <p:nvPr>
            <p:ph type="title"/>
          </p:nvPr>
        </p:nvSpPr>
        <p:spPr/>
        <p:txBody>
          <a:bodyPr/>
          <a:lstStyle/>
          <a:p>
            <a:r>
              <a:rPr lang="cs-CZ"/>
              <a:t>Pankopta Meopta Přerov</a:t>
            </a:r>
          </a:p>
        </p:txBody>
      </p:sp>
      <p:sp>
        <p:nvSpPr>
          <p:cNvPr id="105477" name="Rectangle 5"/>
          <p:cNvSpPr>
            <a:spLocks noGrp="1" noChangeArrowheads="1"/>
          </p:cNvSpPr>
          <p:nvPr>
            <p:ph type="body" sz="half" idx="1"/>
          </p:nvPr>
        </p:nvSpPr>
        <p:spPr>
          <a:xfrm>
            <a:off x="1142976" y="1827212"/>
            <a:ext cx="3806849" cy="4459307"/>
          </a:xfrm>
        </p:spPr>
        <p:txBody>
          <a:bodyPr/>
          <a:lstStyle/>
          <a:p>
            <a:r>
              <a:rPr lang="cs-CZ" sz="2400" dirty="0"/>
              <a:t>Amatérský fotografický přístroj pro zachycení širokoúhlých panoramatických obrazů na svitkový film. </a:t>
            </a:r>
          </a:p>
          <a:p>
            <a:r>
              <a:rPr lang="cs-CZ" sz="2400" dirty="0"/>
              <a:t>Objektiv: </a:t>
            </a:r>
            <a:r>
              <a:rPr lang="cs-CZ" sz="2400" dirty="0" err="1"/>
              <a:t>Belar</a:t>
            </a:r>
            <a:r>
              <a:rPr lang="cs-CZ" sz="2400" dirty="0"/>
              <a:t> 4.5/105.</a:t>
            </a:r>
            <a:br>
              <a:rPr lang="cs-CZ" sz="2400" dirty="0"/>
            </a:br>
            <a:r>
              <a:rPr lang="cs-CZ" sz="2400" dirty="0"/>
              <a:t>Rok výroby: 1965</a:t>
            </a:r>
            <a:r>
              <a:rPr lang="cs-CZ" sz="2400" dirty="0" smtClean="0"/>
              <a:t>.</a:t>
            </a:r>
            <a:endParaRPr lang="cs-CZ" sz="2400" dirty="0"/>
          </a:p>
        </p:txBody>
      </p:sp>
      <p:pic>
        <p:nvPicPr>
          <p:cNvPr id="3074" name="Picture 2" descr="http://www.f295.org/main/images/uploads/pankopta_3386.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20" r="8750"/>
          <a:stretch/>
        </p:blipFill>
        <p:spPr bwMode="auto">
          <a:xfrm>
            <a:off x="4644008" y="2190826"/>
            <a:ext cx="4164264" cy="3470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465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pPr>
              <a:defRPr/>
            </a:pPr>
            <a:r>
              <a:rPr lang="cs-CZ" dirty="0" smtClean="0"/>
              <a:t>Historie digitální fotografie</a:t>
            </a:r>
          </a:p>
        </p:txBody>
      </p:sp>
      <p:sp>
        <p:nvSpPr>
          <p:cNvPr id="271363" name="Rectangle 3"/>
          <p:cNvSpPr>
            <a:spLocks noGrp="1" noChangeArrowheads="1"/>
          </p:cNvSpPr>
          <p:nvPr>
            <p:ph type="body" idx="1"/>
          </p:nvPr>
        </p:nvSpPr>
        <p:spPr>
          <a:xfrm>
            <a:off x="251520" y="1844675"/>
            <a:ext cx="8568952" cy="4320629"/>
          </a:xfrm>
        </p:spPr>
        <p:txBody>
          <a:bodyPr/>
          <a:lstStyle/>
          <a:p>
            <a:pPr>
              <a:lnSpc>
                <a:spcPct val="90000"/>
              </a:lnSpc>
              <a:defRPr/>
            </a:pPr>
            <a:r>
              <a:rPr lang="cs-CZ" sz="2400" dirty="0" smtClean="0"/>
              <a:t>První kamera na statické snímky r. 1981 – Sony MAVICA (</a:t>
            </a:r>
            <a:r>
              <a:rPr lang="cs-CZ" sz="2400" dirty="0" err="1" smtClean="0"/>
              <a:t>MAgnetic</a:t>
            </a:r>
            <a:r>
              <a:rPr lang="cs-CZ" sz="2400" dirty="0" smtClean="0"/>
              <a:t> </a:t>
            </a:r>
            <a:r>
              <a:rPr lang="cs-CZ" sz="2400" dirty="0" err="1" smtClean="0"/>
              <a:t>VIdeo</a:t>
            </a:r>
            <a:r>
              <a:rPr lang="cs-CZ" sz="2400" dirty="0" smtClean="0"/>
              <a:t> </a:t>
            </a:r>
            <a:r>
              <a:rPr lang="cs-CZ" sz="2400" dirty="0" err="1" smtClean="0"/>
              <a:t>CAmera</a:t>
            </a:r>
            <a:r>
              <a:rPr lang="cs-CZ" sz="2400" dirty="0" smtClean="0"/>
              <a:t>) – předchůdce</a:t>
            </a:r>
          </a:p>
          <a:p>
            <a:pPr marL="0" indent="0">
              <a:lnSpc>
                <a:spcPct val="90000"/>
              </a:lnSpc>
              <a:buNone/>
              <a:defRPr/>
            </a:pPr>
            <a:endParaRPr lang="cs-CZ" sz="2400" dirty="0" smtClean="0"/>
          </a:p>
          <a:p>
            <a:pPr>
              <a:lnSpc>
                <a:spcPct val="90000"/>
              </a:lnSpc>
              <a:defRPr/>
            </a:pPr>
            <a:r>
              <a:rPr lang="cs-CZ" sz="2400" dirty="0" smtClean="0"/>
              <a:t>První opravdová digitální kamera </a:t>
            </a:r>
            <a:r>
              <a:rPr lang="cs-CZ" sz="2400" dirty="0" err="1" smtClean="0"/>
              <a:t>DigiCam</a:t>
            </a:r>
            <a:r>
              <a:rPr lang="cs-CZ" sz="2400" dirty="0" smtClean="0"/>
              <a:t> firmy </a:t>
            </a:r>
            <a:r>
              <a:rPr lang="cs-CZ" sz="2400" dirty="0" err="1" smtClean="0"/>
              <a:t>Dycam</a:t>
            </a:r>
            <a:r>
              <a:rPr lang="cs-CZ" sz="2400" dirty="0" smtClean="0"/>
              <a:t> na </a:t>
            </a:r>
            <a:r>
              <a:rPr lang="cs-CZ" sz="2400" dirty="0" err="1" smtClean="0"/>
              <a:t>CeBit</a:t>
            </a:r>
            <a:r>
              <a:rPr lang="cs-CZ" sz="2400" dirty="0" smtClean="0"/>
              <a:t> 1991 (rozlišení 376 x 240 bodů ) – černobílý záznam</a:t>
            </a:r>
          </a:p>
          <a:p>
            <a:pPr>
              <a:lnSpc>
                <a:spcPct val="90000"/>
              </a:lnSpc>
              <a:defRPr/>
            </a:pPr>
            <a:endParaRPr lang="cs-CZ" sz="2400" dirty="0" smtClean="0"/>
          </a:p>
          <a:p>
            <a:pPr>
              <a:lnSpc>
                <a:spcPct val="90000"/>
              </a:lnSpc>
              <a:defRPr/>
            </a:pPr>
            <a:r>
              <a:rPr lang="cs-CZ" sz="2400" dirty="0" err="1" smtClean="0"/>
              <a:t>Fotokina</a:t>
            </a:r>
            <a:r>
              <a:rPr lang="cs-CZ" sz="2400" dirty="0" smtClean="0"/>
              <a:t> 1992 náhlý rozmach, mnoho světových firem předvedlo své výrobky</a:t>
            </a:r>
          </a:p>
          <a:p>
            <a:pPr marL="0" indent="0">
              <a:lnSpc>
                <a:spcPct val="90000"/>
              </a:lnSpc>
              <a:buNone/>
              <a:defRPr/>
            </a:pPr>
            <a:endParaRPr lang="cs-CZ" sz="2400" dirty="0" smtClean="0"/>
          </a:p>
          <a:p>
            <a:pPr>
              <a:lnSpc>
                <a:spcPct val="90000"/>
              </a:lnSpc>
              <a:defRPr/>
            </a:pPr>
            <a:r>
              <a:rPr lang="cs-CZ" sz="2400" dirty="0" smtClean="0"/>
              <a:t>U nás nastal obrovský rozmach v rámci </a:t>
            </a:r>
            <a:r>
              <a:rPr lang="cs-CZ" sz="2400" dirty="0" err="1" smtClean="0"/>
              <a:t>INVEXu</a:t>
            </a:r>
            <a:r>
              <a:rPr lang="cs-CZ" sz="2400" dirty="0" smtClean="0"/>
              <a:t> 1996</a:t>
            </a:r>
          </a:p>
          <a:p>
            <a:pPr>
              <a:lnSpc>
                <a:spcPct val="90000"/>
              </a:lnSpc>
              <a:defRPr/>
            </a:pPr>
            <a:endParaRPr lang="cs-CZ" dirty="0" smtClean="0"/>
          </a:p>
          <a:p>
            <a:pPr marL="0" indent="0">
              <a:lnSpc>
                <a:spcPct val="90000"/>
              </a:lnSpc>
              <a:buNone/>
              <a:defRPr/>
            </a:pPr>
            <a:endParaRPr lang="cs-CZ" dirty="0" smtClean="0"/>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19</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dirty="0" smtClean="0"/>
              <a:t>prof. Otruba</a:t>
            </a:r>
            <a:endParaRPr lang="cs-CZ" dirty="0"/>
          </a:p>
        </p:txBody>
      </p:sp>
    </p:spTree>
    <p:extLst>
      <p:ext uri="{BB962C8B-B14F-4D97-AF65-F5344CB8AC3E}">
        <p14:creationId xmlns:p14="http://schemas.microsoft.com/office/powerpoint/2010/main" val="513359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pPr>
              <a:defRPr/>
            </a:pPr>
            <a:r>
              <a:rPr lang="cs-CZ" smtClean="0"/>
              <a:t>Proč ne digitální fotografie</a:t>
            </a:r>
          </a:p>
        </p:txBody>
      </p:sp>
      <p:sp>
        <p:nvSpPr>
          <p:cNvPr id="264195" name="Rectangle 3"/>
          <p:cNvSpPr>
            <a:spLocks noGrp="1" noChangeArrowheads="1"/>
          </p:cNvSpPr>
          <p:nvPr>
            <p:ph type="body" idx="1"/>
          </p:nvPr>
        </p:nvSpPr>
        <p:spPr/>
        <p:txBody>
          <a:bodyPr/>
          <a:lstStyle/>
          <a:p>
            <a:pPr>
              <a:lnSpc>
                <a:spcPct val="80000"/>
              </a:lnSpc>
              <a:buFont typeface="Wingdings" pitchFamily="2" charset="2"/>
              <a:buNone/>
              <a:defRPr/>
            </a:pPr>
            <a:r>
              <a:rPr lang="cs-CZ" sz="2400" dirty="0" smtClean="0"/>
              <a:t>	Na otázku PROČ ? může být velice dlouhá, nebo naopak velice krátká odpověď. Nejlepší bude uvést nevýhody a naopak výhody</a:t>
            </a:r>
            <a:r>
              <a:rPr lang="cs-CZ" sz="2400" dirty="0" smtClean="0">
                <a:solidFill>
                  <a:schemeClr val="bg1"/>
                </a:solidFill>
              </a:rPr>
              <a:t> </a:t>
            </a:r>
            <a:endParaRPr lang="cs-CZ" sz="2400" dirty="0" smtClean="0"/>
          </a:p>
          <a:p>
            <a:pPr>
              <a:lnSpc>
                <a:spcPct val="80000"/>
              </a:lnSpc>
              <a:buFont typeface="Wingdings" pitchFamily="2" charset="2"/>
              <a:buNone/>
              <a:defRPr/>
            </a:pPr>
            <a:r>
              <a:rPr lang="cs-CZ" sz="2400" dirty="0" smtClean="0"/>
              <a:t>	</a:t>
            </a:r>
          </a:p>
          <a:p>
            <a:pPr>
              <a:lnSpc>
                <a:spcPct val="80000"/>
              </a:lnSpc>
              <a:buFont typeface="Wingdings" pitchFamily="2" charset="2"/>
              <a:buNone/>
              <a:defRPr/>
            </a:pPr>
            <a:r>
              <a:rPr lang="cs-CZ" sz="2400" b="1" dirty="0" smtClean="0">
                <a:solidFill>
                  <a:srgbClr val="CC3300"/>
                </a:solidFill>
              </a:rPr>
              <a:t>a) Proti DF:</a:t>
            </a:r>
          </a:p>
          <a:p>
            <a:pPr>
              <a:lnSpc>
                <a:spcPct val="80000"/>
              </a:lnSpc>
              <a:defRPr/>
            </a:pPr>
            <a:r>
              <a:rPr lang="cs-CZ" sz="2400" dirty="0" smtClean="0"/>
              <a:t>Cena zejména vyšších řad digitálních fotoaparátů (ceny 80 tis. - 3 mil.) + optika + příslušenství</a:t>
            </a:r>
          </a:p>
          <a:p>
            <a:pPr>
              <a:lnSpc>
                <a:spcPct val="80000"/>
              </a:lnSpc>
              <a:defRPr/>
            </a:pPr>
            <a:r>
              <a:rPr lang="cs-CZ" sz="2400" dirty="0" smtClean="0"/>
              <a:t>energetická náročnost (displeje)</a:t>
            </a:r>
          </a:p>
          <a:p>
            <a:pPr>
              <a:lnSpc>
                <a:spcPct val="80000"/>
              </a:lnSpc>
              <a:defRPr/>
            </a:pPr>
            <a:r>
              <a:rPr lang="cs-CZ" sz="2400" dirty="0" smtClean="0"/>
              <a:t>rychlý vývoj - koupit či ještě počkat?</a:t>
            </a:r>
          </a:p>
          <a:p>
            <a:pPr>
              <a:lnSpc>
                <a:spcPct val="80000"/>
              </a:lnSpc>
              <a:defRPr/>
            </a:pPr>
            <a:r>
              <a:rPr lang="cs-CZ" sz="2400" dirty="0" smtClean="0"/>
              <a:t>(náročnost na počítačové vybavení a zálohování)</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2</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7" name="Rectangle 5"/>
          <p:cNvSpPr>
            <a:spLocks noGrp="1" noChangeArrowheads="1"/>
          </p:cNvSpPr>
          <p:nvPr>
            <p:ph type="title"/>
          </p:nvPr>
        </p:nvSpPr>
        <p:spPr/>
        <p:txBody>
          <a:bodyPr/>
          <a:lstStyle/>
          <a:p>
            <a:pPr>
              <a:defRPr/>
            </a:pPr>
            <a:r>
              <a:rPr lang="cs-CZ" smtClean="0"/>
              <a:t>Kompaktní digitální přístroje</a:t>
            </a:r>
          </a:p>
        </p:txBody>
      </p:sp>
      <p:sp>
        <p:nvSpPr>
          <p:cNvPr id="381958" name="Rectangle 6"/>
          <p:cNvSpPr>
            <a:spLocks noGrp="1" noChangeArrowheads="1"/>
          </p:cNvSpPr>
          <p:nvPr>
            <p:ph sz="half" idx="1"/>
          </p:nvPr>
        </p:nvSpPr>
        <p:spPr/>
        <p:txBody>
          <a:bodyPr/>
          <a:lstStyle/>
          <a:p>
            <a:pPr>
              <a:lnSpc>
                <a:spcPct val="80000"/>
              </a:lnSpc>
              <a:defRPr/>
            </a:pPr>
            <a:endParaRPr lang="cs-CZ" sz="2000" smtClean="0"/>
          </a:p>
        </p:txBody>
      </p:sp>
      <p:sp>
        <p:nvSpPr>
          <p:cNvPr id="381959" name="Rectangle 7"/>
          <p:cNvSpPr>
            <a:spLocks noGrp="1" noChangeArrowheads="1"/>
          </p:cNvSpPr>
          <p:nvPr>
            <p:ph type="body" sz="half" idx="2"/>
          </p:nvPr>
        </p:nvSpPr>
        <p:spPr/>
        <p:txBody>
          <a:bodyPr/>
          <a:lstStyle/>
          <a:p>
            <a:pPr>
              <a:lnSpc>
                <a:spcPct val="80000"/>
              </a:lnSpc>
              <a:defRPr/>
            </a:pPr>
            <a:r>
              <a:rPr lang="cs-CZ" sz="2000" smtClean="0"/>
              <a:t>8,1 milion pixelů, 3,5x Zoom (ekv. 36 – 120 mm pro kinofilm)</a:t>
            </a:r>
          </a:p>
          <a:p>
            <a:pPr>
              <a:lnSpc>
                <a:spcPct val="80000"/>
              </a:lnSpc>
              <a:defRPr/>
            </a:pPr>
            <a:r>
              <a:rPr lang="cs-CZ" sz="2000" smtClean="0"/>
              <a:t>2,5” LCD monitor </a:t>
            </a:r>
          </a:p>
          <a:p>
            <a:pPr>
              <a:lnSpc>
                <a:spcPct val="80000"/>
              </a:lnSpc>
              <a:defRPr/>
            </a:pPr>
            <a:r>
              <a:rPr lang="cs-CZ" sz="2000" smtClean="0"/>
              <a:t>Redukce vibrací</a:t>
            </a:r>
          </a:p>
          <a:p>
            <a:pPr>
              <a:lnSpc>
                <a:spcPct val="80000"/>
              </a:lnSpc>
              <a:defRPr/>
            </a:pPr>
            <a:r>
              <a:rPr lang="cs-CZ" sz="2000" smtClean="0"/>
              <a:t>Bezdrátový přenos snímků </a:t>
            </a:r>
          </a:p>
          <a:p>
            <a:pPr>
              <a:lnSpc>
                <a:spcPct val="80000"/>
              </a:lnSpc>
              <a:defRPr/>
            </a:pPr>
            <a:r>
              <a:rPr lang="cs-CZ" sz="2000" smtClean="0"/>
              <a:t>Snadno čitelný 2,5” LCD monitor</a:t>
            </a:r>
          </a:p>
          <a:p>
            <a:pPr>
              <a:lnSpc>
                <a:spcPct val="80000"/>
              </a:lnSpc>
              <a:defRPr/>
            </a:pPr>
            <a:r>
              <a:rPr lang="cs-CZ" sz="2000" smtClean="0"/>
              <a:t>Záznam videosekvencí frekvencí až 30 obr./s</a:t>
            </a:r>
          </a:p>
          <a:p>
            <a:pPr>
              <a:lnSpc>
                <a:spcPct val="80000"/>
              </a:lnSpc>
              <a:defRPr/>
            </a:pPr>
            <a:r>
              <a:rPr lang="cs-CZ" sz="2000" smtClean="0"/>
              <a:t>Přibližně 23 MB interní paměť</a:t>
            </a:r>
          </a:p>
          <a:p>
            <a:pPr>
              <a:lnSpc>
                <a:spcPct val="80000"/>
              </a:lnSpc>
              <a:defRPr/>
            </a:pPr>
            <a:r>
              <a:rPr lang="cs-CZ" sz="2000" smtClean="0"/>
              <a:t>Funkce BSS – volba nejlepšího snímku</a:t>
            </a:r>
          </a:p>
          <a:p>
            <a:pPr>
              <a:lnSpc>
                <a:spcPct val="80000"/>
              </a:lnSpc>
              <a:defRPr/>
            </a:pPr>
            <a:r>
              <a:rPr lang="cs-CZ" sz="2000" smtClean="0"/>
              <a:t>Pohodlné propojení pomocí rozhraní USB</a:t>
            </a:r>
          </a:p>
          <a:p>
            <a:pPr>
              <a:lnSpc>
                <a:spcPct val="80000"/>
              </a:lnSpc>
              <a:defRPr/>
            </a:pPr>
            <a:endParaRPr lang="cs-CZ" sz="2000" smtClean="0"/>
          </a:p>
        </p:txBody>
      </p:sp>
      <p:pic>
        <p:nvPicPr>
          <p:cNvPr id="44040" name="Picture 4"/>
          <p:cNvPicPr>
            <a:picLocks noChangeAspect="1" noChangeArrowheads="1"/>
          </p:cNvPicPr>
          <p:nvPr/>
        </p:nvPicPr>
        <p:blipFill>
          <a:blip r:embed="rId3" cstate="print"/>
          <a:srcRect t="1776" b="2090"/>
          <a:stretch>
            <a:fillRect/>
          </a:stretch>
        </p:blipFill>
        <p:spPr bwMode="auto">
          <a:xfrm>
            <a:off x="1074738" y="1628775"/>
            <a:ext cx="2919412" cy="4608513"/>
          </a:xfrm>
          <a:prstGeom prst="rect">
            <a:avLst/>
          </a:prstGeom>
          <a:noFill/>
          <a:ln w="12700" cap="sq">
            <a:noFill/>
            <a:miter lim="800000"/>
            <a:headEnd type="none" w="sm" len="sm"/>
            <a:tailEnd type="none" w="sm" len="sm"/>
          </a:ln>
        </p:spPr>
      </p:pic>
      <p:sp>
        <p:nvSpPr>
          <p:cNvPr id="2" name="Zástupný symbol pro číslo snímku 1"/>
          <p:cNvSpPr>
            <a:spLocks noGrp="1"/>
          </p:cNvSpPr>
          <p:nvPr>
            <p:ph type="sldNum" sz="quarter" idx="12"/>
          </p:nvPr>
        </p:nvSpPr>
        <p:spPr/>
        <p:txBody>
          <a:bodyPr/>
          <a:lstStyle/>
          <a:p>
            <a:pPr>
              <a:defRPr/>
            </a:pPr>
            <a:fld id="{2F423E3B-7B35-43A6-99D9-D40A1169B7F2}" type="slidenum">
              <a:rPr lang="cs-CZ" smtClean="0"/>
              <a:pPr>
                <a:defRPr/>
              </a:pPr>
              <a:t>20</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2555621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8" name="Rectangle 4"/>
          <p:cNvSpPr>
            <a:spLocks noGrp="1" noChangeArrowheads="1"/>
          </p:cNvSpPr>
          <p:nvPr>
            <p:ph type="title"/>
          </p:nvPr>
        </p:nvSpPr>
        <p:spPr/>
        <p:txBody>
          <a:bodyPr/>
          <a:lstStyle/>
          <a:p>
            <a:pPr>
              <a:defRPr/>
            </a:pPr>
            <a:r>
              <a:rPr lang="cs-CZ" smtClean="0"/>
              <a:t>„Elektronická zrcadlovka“ (EVF)</a:t>
            </a:r>
          </a:p>
        </p:txBody>
      </p:sp>
      <p:sp>
        <p:nvSpPr>
          <p:cNvPr id="390149" name="Rectangle 5"/>
          <p:cNvSpPr>
            <a:spLocks noGrp="1" noChangeArrowheads="1"/>
          </p:cNvSpPr>
          <p:nvPr>
            <p:ph type="body" sz="half" idx="1"/>
          </p:nvPr>
        </p:nvSpPr>
        <p:spPr>
          <a:xfrm>
            <a:off x="179388" y="1773238"/>
            <a:ext cx="4608512" cy="4608512"/>
          </a:xfrm>
        </p:spPr>
        <p:txBody>
          <a:bodyPr/>
          <a:lstStyle/>
          <a:p>
            <a:pPr>
              <a:lnSpc>
                <a:spcPct val="90000"/>
              </a:lnSpc>
              <a:buFont typeface="Wingdings" pitchFamily="2" charset="2"/>
              <a:buNone/>
              <a:defRPr/>
            </a:pPr>
            <a:r>
              <a:rPr lang="cs-CZ" sz="2000" smtClean="0"/>
              <a:t>	12x optický zoom LEICA, optický stabilizátor obrazu, světelnost F2.8, CCD 1/2.5", rozlišení 6.37MP, JPEG/TIFF, objektiv f =2.8 - 3.3 / 36 - 432mm (35mm), rozsah závěrky 60s-1/2000s, priorita času/clony, úplný manuál včetně ostření, 2.5" LCD panel (114K pixelů), 0.33" LCD hledáček (114K pixelů) s dioptrickou kor., sériové snímání 3/2 snímky/s do vyčerpání karty, režim makro (od 5cm) a telemakro (od 100cm), kontinuální zaostřování, 1/3/9/bodový-autofokus, režimy pro superrychlé ostření, světlo pro ostření ve tmě</a:t>
            </a:r>
          </a:p>
        </p:txBody>
      </p:sp>
      <p:pic>
        <p:nvPicPr>
          <p:cNvPr id="45063" name="Picture 7" descr="Lumix"/>
          <p:cNvPicPr>
            <a:picLocks noGrp="1" noChangeAspect="1" noChangeArrowheads="1"/>
          </p:cNvPicPr>
          <p:nvPr>
            <p:ph sz="half" idx="2"/>
          </p:nvPr>
        </p:nvPicPr>
        <p:blipFill>
          <a:blip r:embed="rId3" cstate="print">
            <a:lum contrast="12000"/>
          </a:blip>
          <a:srcRect l="11447" r="10269"/>
          <a:stretch>
            <a:fillRect/>
          </a:stretch>
        </p:blipFill>
        <p:spPr>
          <a:xfrm>
            <a:off x="4859338" y="2133600"/>
            <a:ext cx="3816350" cy="3495675"/>
          </a:xfrm>
          <a:noFill/>
        </p:spPr>
      </p:pic>
      <p:sp>
        <p:nvSpPr>
          <p:cNvPr id="2" name="Zástupný symbol pro číslo snímku 1"/>
          <p:cNvSpPr>
            <a:spLocks noGrp="1"/>
          </p:cNvSpPr>
          <p:nvPr>
            <p:ph type="sldNum" sz="quarter" idx="12"/>
          </p:nvPr>
        </p:nvSpPr>
        <p:spPr/>
        <p:txBody>
          <a:bodyPr/>
          <a:lstStyle/>
          <a:p>
            <a:pPr>
              <a:defRPr/>
            </a:pPr>
            <a:fld id="{638C7DDA-2C4B-43B8-95DC-780E01BFA113}" type="slidenum">
              <a:rPr lang="cs-CZ" smtClean="0"/>
              <a:pPr>
                <a:defRPr/>
              </a:pPr>
              <a:t>21</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1705838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8" name="Rectangle 4"/>
          <p:cNvSpPr>
            <a:spLocks noGrp="1" noChangeArrowheads="1"/>
          </p:cNvSpPr>
          <p:nvPr>
            <p:ph type="title"/>
          </p:nvPr>
        </p:nvSpPr>
        <p:spPr/>
        <p:txBody>
          <a:bodyPr/>
          <a:lstStyle/>
          <a:p>
            <a:pPr>
              <a:defRPr/>
            </a:pPr>
            <a:r>
              <a:rPr lang="cs-CZ" dirty="0" smtClean="0"/>
              <a:t>„</a:t>
            </a:r>
            <a:r>
              <a:rPr lang="cs-CZ" dirty="0" err="1" smtClean="0"/>
              <a:t>Bezzrcadlovka</a:t>
            </a:r>
            <a:r>
              <a:rPr lang="cs-CZ" dirty="0" smtClean="0"/>
              <a:t>“ (</a:t>
            </a:r>
            <a:r>
              <a:rPr lang="cs-CZ" dirty="0" err="1" smtClean="0"/>
              <a:t>Mirrorless</a:t>
            </a:r>
            <a:r>
              <a:rPr lang="cs-CZ" dirty="0" smtClean="0"/>
              <a:t>)</a:t>
            </a:r>
          </a:p>
        </p:txBody>
      </p:sp>
      <p:sp>
        <p:nvSpPr>
          <p:cNvPr id="390149" name="Rectangle 5"/>
          <p:cNvSpPr>
            <a:spLocks noGrp="1" noChangeArrowheads="1"/>
          </p:cNvSpPr>
          <p:nvPr>
            <p:ph type="body" sz="half" idx="1"/>
          </p:nvPr>
        </p:nvSpPr>
        <p:spPr>
          <a:xfrm>
            <a:off x="179388" y="1773238"/>
            <a:ext cx="5040684" cy="2735882"/>
          </a:xfrm>
        </p:spPr>
        <p:txBody>
          <a:bodyPr/>
          <a:lstStyle/>
          <a:p>
            <a:pPr marL="177800" indent="-177800">
              <a:lnSpc>
                <a:spcPct val="90000"/>
              </a:lnSpc>
              <a:buFont typeface="Wingdings" pitchFamily="2" charset="2"/>
              <a:buNone/>
              <a:defRPr/>
            </a:pPr>
            <a:r>
              <a:rPr lang="cs-CZ" sz="2000" dirty="0" smtClean="0"/>
              <a:t>- konstrukčně blízké zrcadlovkám, ale nemají zrcadlo   </a:t>
            </a:r>
          </a:p>
          <a:p>
            <a:pPr>
              <a:lnSpc>
                <a:spcPct val="90000"/>
              </a:lnSpc>
              <a:buFont typeface="Wingdings" pitchFamily="2" charset="2"/>
              <a:buNone/>
              <a:defRPr/>
            </a:pPr>
            <a:r>
              <a:rPr lang="cs-CZ" sz="2000" dirty="0" smtClean="0"/>
              <a:t>- výměnné objektivy</a:t>
            </a:r>
          </a:p>
          <a:p>
            <a:pPr marL="0" indent="0">
              <a:lnSpc>
                <a:spcPct val="90000"/>
              </a:lnSpc>
              <a:buNone/>
              <a:defRPr/>
            </a:pPr>
            <a:r>
              <a:rPr lang="cs-CZ" sz="2000" dirty="0" smtClean="0"/>
              <a:t>- systémové příslušenství</a:t>
            </a:r>
          </a:p>
          <a:p>
            <a:pPr marL="0" indent="0">
              <a:lnSpc>
                <a:spcPct val="90000"/>
              </a:lnSpc>
              <a:buNone/>
              <a:defRPr/>
            </a:pPr>
            <a:r>
              <a:rPr lang="cs-CZ" sz="2000" dirty="0" smtClean="0"/>
              <a:t>- větší snímací senzor (až APS-C nebo FF)</a:t>
            </a:r>
          </a:p>
          <a:p>
            <a:pPr marL="0" indent="0">
              <a:lnSpc>
                <a:spcPct val="90000"/>
              </a:lnSpc>
              <a:buNone/>
              <a:defRPr/>
            </a:pPr>
            <a:r>
              <a:rPr lang="cs-CZ" sz="2000" dirty="0" smtClean="0"/>
              <a:t>- ostření na kontrast nebo </a:t>
            </a:r>
            <a:r>
              <a:rPr lang="cs-CZ" sz="2000" b="1" dirty="0" smtClean="0"/>
              <a:t>hybridní</a:t>
            </a:r>
            <a:r>
              <a:rPr lang="cs-CZ" sz="2000" dirty="0" smtClean="0"/>
              <a:t> – </a:t>
            </a:r>
          </a:p>
          <a:p>
            <a:pPr marL="0" indent="0">
              <a:lnSpc>
                <a:spcPct val="90000"/>
              </a:lnSpc>
              <a:buNone/>
              <a:defRPr/>
            </a:pPr>
            <a:r>
              <a:rPr lang="cs-CZ" sz="2000" dirty="0"/>
              <a:t> </a:t>
            </a:r>
            <a:r>
              <a:rPr lang="cs-CZ" sz="2000" dirty="0" smtClean="0"/>
              <a:t> ostření kontrast s podporou fázové </a:t>
            </a:r>
          </a:p>
          <a:p>
            <a:pPr marL="0" indent="0">
              <a:lnSpc>
                <a:spcPct val="90000"/>
              </a:lnSpc>
              <a:buNone/>
              <a:defRPr/>
            </a:pPr>
            <a:r>
              <a:rPr lang="cs-CZ" sz="2000" dirty="0"/>
              <a:t> </a:t>
            </a:r>
            <a:r>
              <a:rPr lang="cs-CZ" sz="2000" dirty="0" smtClean="0"/>
              <a:t> detekce (na senzoru)</a:t>
            </a:r>
          </a:p>
        </p:txBody>
      </p:sp>
      <p:sp>
        <p:nvSpPr>
          <p:cNvPr id="2" name="Zástupný symbol pro číslo snímku 1"/>
          <p:cNvSpPr>
            <a:spLocks noGrp="1"/>
          </p:cNvSpPr>
          <p:nvPr>
            <p:ph type="sldNum" sz="quarter" idx="12"/>
          </p:nvPr>
        </p:nvSpPr>
        <p:spPr/>
        <p:txBody>
          <a:bodyPr/>
          <a:lstStyle/>
          <a:p>
            <a:pPr>
              <a:defRPr/>
            </a:pPr>
            <a:fld id="{638C7DDA-2C4B-43B8-95DC-780E01BFA113}" type="slidenum">
              <a:rPr lang="cs-CZ" smtClean="0"/>
              <a:pPr>
                <a:defRPr/>
              </a:pPr>
              <a:t>22</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20072" y="1772816"/>
            <a:ext cx="3702892" cy="2941154"/>
          </a:xfrm>
        </p:spPr>
      </p:pic>
      <p:sp>
        <p:nvSpPr>
          <p:cNvPr id="7" name="TextovéPole 6"/>
          <p:cNvSpPr txBox="1"/>
          <p:nvPr/>
        </p:nvSpPr>
        <p:spPr>
          <a:xfrm>
            <a:off x="467544" y="4581128"/>
            <a:ext cx="8208912" cy="830997"/>
          </a:xfrm>
          <a:prstGeom prst="rect">
            <a:avLst/>
          </a:prstGeom>
          <a:noFill/>
        </p:spPr>
        <p:txBody>
          <a:bodyPr wrap="square" rtlCol="0">
            <a:spAutoFit/>
          </a:bodyPr>
          <a:lstStyle/>
          <a:p>
            <a:r>
              <a:rPr lang="cs-CZ" dirty="0" err="1" smtClean="0"/>
              <a:t>Olympus</a:t>
            </a:r>
            <a:r>
              <a:rPr lang="cs-CZ" dirty="0" smtClean="0"/>
              <a:t> OM-D E-5</a:t>
            </a:r>
          </a:p>
          <a:p>
            <a:endParaRPr lang="cs-CZ" dirty="0"/>
          </a:p>
        </p:txBody>
      </p:sp>
      <p:graphicFrame>
        <p:nvGraphicFramePr>
          <p:cNvPr id="8" name="Tabulka 7"/>
          <p:cNvGraphicFramePr>
            <a:graphicFrameLocks noGrp="1"/>
          </p:cNvGraphicFramePr>
          <p:nvPr>
            <p:extLst>
              <p:ext uri="{D42A27DB-BD31-4B8C-83A1-F6EECF244321}">
                <p14:modId xmlns:p14="http://schemas.microsoft.com/office/powerpoint/2010/main" val="2146663788"/>
              </p:ext>
            </p:extLst>
          </p:nvPr>
        </p:nvGraphicFramePr>
        <p:xfrm>
          <a:off x="539552" y="5157192"/>
          <a:ext cx="7696200" cy="670560"/>
        </p:xfrm>
        <a:graphic>
          <a:graphicData uri="http://schemas.openxmlformats.org/drawingml/2006/table">
            <a:tbl>
              <a:tblPr/>
              <a:tblGrid>
                <a:gridCol w="3848100"/>
                <a:gridCol w="3848100"/>
              </a:tblGrid>
              <a:tr h="0">
                <a:tc>
                  <a:txBody>
                    <a:bodyPr/>
                    <a:lstStyle/>
                    <a:p>
                      <a:r>
                        <a:rPr lang="cs-CZ" sz="1600" dirty="0"/>
                        <a:t>Rozlišení efektivní</a:t>
                      </a:r>
                    </a:p>
                  </a:txBody>
                  <a:tcPr anchor="ctr">
                    <a:lnL>
                      <a:noFill/>
                    </a:lnL>
                    <a:lnR>
                      <a:noFill/>
                    </a:lnR>
                    <a:lnT>
                      <a:noFill/>
                    </a:lnT>
                    <a:lnB>
                      <a:noFill/>
                    </a:lnB>
                  </a:tcPr>
                </a:tc>
                <a:tc>
                  <a:txBody>
                    <a:bodyPr/>
                    <a:lstStyle/>
                    <a:p>
                      <a:r>
                        <a:rPr lang="cs-CZ" sz="1600"/>
                        <a:t>16,1 Mpx</a:t>
                      </a:r>
                    </a:p>
                  </a:txBody>
                  <a:tcPr anchor="ctr">
                    <a:lnL>
                      <a:noFill/>
                    </a:lnL>
                    <a:lnR>
                      <a:noFill/>
                    </a:lnR>
                    <a:lnT>
                      <a:noFill/>
                    </a:lnT>
                    <a:lnB>
                      <a:noFill/>
                    </a:lnB>
                  </a:tcPr>
                </a:tc>
              </a:tr>
              <a:tr h="0">
                <a:tc>
                  <a:txBody>
                    <a:bodyPr/>
                    <a:lstStyle/>
                    <a:p>
                      <a:r>
                        <a:rPr lang="cs-CZ" sz="1600" dirty="0"/>
                        <a:t>Typ a velikost snímače</a:t>
                      </a:r>
                    </a:p>
                  </a:txBody>
                  <a:tcPr anchor="ctr">
                    <a:lnL>
                      <a:noFill/>
                    </a:lnL>
                    <a:lnR>
                      <a:noFill/>
                    </a:lnR>
                    <a:lnT>
                      <a:noFill/>
                    </a:lnT>
                    <a:lnB>
                      <a:noFill/>
                    </a:lnB>
                  </a:tcPr>
                </a:tc>
                <a:tc>
                  <a:txBody>
                    <a:bodyPr/>
                    <a:lstStyle/>
                    <a:p>
                      <a:r>
                        <a:rPr lang="pt-BR" sz="1600" dirty="0"/>
                        <a:t>LiveMOS, Micro 4/3, 17,3x13 mm</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161623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pPr>
              <a:defRPr/>
            </a:pPr>
            <a:r>
              <a:rPr lang="cs-CZ" sz="3600" dirty="0" smtClean="0"/>
              <a:t>Dvouoká zrcadlovka (TLR)</a:t>
            </a:r>
          </a:p>
        </p:txBody>
      </p:sp>
      <p:sp>
        <p:nvSpPr>
          <p:cNvPr id="3" name="Zástupný symbol pro datum 2"/>
          <p:cNvSpPr>
            <a:spLocks noGrp="1"/>
          </p:cNvSpPr>
          <p:nvPr>
            <p:ph type="dt" sz="half" idx="10"/>
          </p:nvPr>
        </p:nvSpPr>
        <p:spPr/>
        <p:txBody>
          <a:bodyPr/>
          <a:lstStyle/>
          <a:p>
            <a:pPr>
              <a:defRPr/>
            </a:pPr>
            <a:r>
              <a:rPr lang="cs-CZ" smtClean="0">
                <a:solidFill>
                  <a:srgbClr val="FFFFFF"/>
                </a:solidFill>
              </a:rPr>
              <a:t>2012</a:t>
            </a:r>
            <a:endParaRPr lang="cs-CZ">
              <a:solidFill>
                <a:srgbClr val="FFFFFF"/>
              </a:solidFill>
            </a:endParaRPr>
          </a:p>
        </p:txBody>
      </p:sp>
      <p:sp>
        <p:nvSpPr>
          <p:cNvPr id="4" name="Zástupný symbol pro zápatí 3"/>
          <p:cNvSpPr>
            <a:spLocks noGrp="1"/>
          </p:cNvSpPr>
          <p:nvPr>
            <p:ph type="ftr" sz="quarter" idx="11"/>
          </p:nvPr>
        </p:nvSpPr>
        <p:spPr/>
        <p:txBody>
          <a:bodyPr/>
          <a:lstStyle/>
          <a:p>
            <a:pPr>
              <a:defRPr/>
            </a:pPr>
            <a:r>
              <a:rPr lang="cs-CZ" smtClean="0">
                <a:solidFill>
                  <a:srgbClr val="FFFFFF"/>
                </a:solidFill>
              </a:rPr>
              <a:t>prof. Otruba</a:t>
            </a:r>
            <a:endParaRPr lang="cs-CZ">
              <a:solidFill>
                <a:srgbClr val="FFFFFF"/>
              </a:solidFill>
            </a:endParaRPr>
          </a:p>
        </p:txBody>
      </p:sp>
      <p:pic>
        <p:nvPicPr>
          <p:cNvPr id="6" name="Zástupný symbol pro obsah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3204" y="1772817"/>
            <a:ext cx="5759075" cy="3456384"/>
          </a:xfrm>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1021" y="1772816"/>
            <a:ext cx="2922980" cy="3240360"/>
          </a:xfrm>
          <a:prstGeom prst="rect">
            <a:avLst/>
          </a:prstGeom>
        </p:spPr>
      </p:pic>
      <p:sp>
        <p:nvSpPr>
          <p:cNvPr id="8" name="TextovéPole 7"/>
          <p:cNvSpPr txBox="1"/>
          <p:nvPr/>
        </p:nvSpPr>
        <p:spPr>
          <a:xfrm>
            <a:off x="395536" y="5517232"/>
            <a:ext cx="6696744" cy="461665"/>
          </a:xfrm>
          <a:prstGeom prst="rect">
            <a:avLst/>
          </a:prstGeom>
          <a:noFill/>
        </p:spPr>
        <p:txBody>
          <a:bodyPr wrap="square" rtlCol="0">
            <a:spAutoFit/>
          </a:bodyPr>
          <a:lstStyle/>
          <a:p>
            <a:r>
              <a:rPr lang="cs-CZ" dirty="0" err="1" smtClean="0">
                <a:solidFill>
                  <a:srgbClr val="FFFFFF"/>
                </a:solidFill>
              </a:rPr>
              <a:t>Ljubitel</a:t>
            </a:r>
            <a:r>
              <a:rPr lang="cs-CZ" dirty="0" smtClean="0">
                <a:solidFill>
                  <a:srgbClr val="FFFFFF"/>
                </a:solidFill>
              </a:rPr>
              <a:t>, </a:t>
            </a:r>
            <a:r>
              <a:rPr lang="cs-CZ" dirty="0" err="1" smtClean="0">
                <a:solidFill>
                  <a:srgbClr val="FFFFFF"/>
                </a:solidFill>
              </a:rPr>
              <a:t>Flexaret</a:t>
            </a:r>
            <a:r>
              <a:rPr lang="cs-CZ" dirty="0" smtClean="0">
                <a:solidFill>
                  <a:srgbClr val="FFFFFF"/>
                </a:solidFill>
              </a:rPr>
              <a:t>…</a:t>
            </a:r>
            <a:endParaRPr lang="cs-CZ" dirty="0">
              <a:solidFill>
                <a:srgbClr val="FFFFFF"/>
              </a:solidFill>
            </a:endParaRPr>
          </a:p>
        </p:txBody>
      </p:sp>
    </p:spTree>
    <p:extLst>
      <p:ext uri="{BB962C8B-B14F-4D97-AF65-F5344CB8AC3E}">
        <p14:creationId xmlns:p14="http://schemas.microsoft.com/office/powerpoint/2010/main" val="20441656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pPr>
              <a:defRPr/>
            </a:pPr>
            <a:r>
              <a:rPr lang="cs-CZ" sz="3600" dirty="0" smtClean="0"/>
              <a:t>Pravá zrcadlovka (DSRL) amatérské třídy </a:t>
            </a:r>
            <a:r>
              <a:rPr lang="cs-CZ" sz="3600" dirty="0" err="1" smtClean="0"/>
              <a:t>Nikon</a:t>
            </a:r>
            <a:r>
              <a:rPr lang="cs-CZ" sz="3600" dirty="0" smtClean="0"/>
              <a:t> D50</a:t>
            </a:r>
          </a:p>
        </p:txBody>
      </p:sp>
      <p:pic>
        <p:nvPicPr>
          <p:cNvPr id="46086" name="Picture 5"/>
          <p:cNvPicPr>
            <a:picLocks noGrp="1" noChangeAspect="1" noChangeArrowheads="1"/>
          </p:cNvPicPr>
          <p:nvPr>
            <p:ph type="body" idx="1"/>
          </p:nvPr>
        </p:nvPicPr>
        <p:blipFill>
          <a:blip r:embed="rId3" cstate="print"/>
          <a:srcRect/>
          <a:stretch>
            <a:fillRect/>
          </a:stretch>
        </p:blipFill>
        <p:spPr>
          <a:xfrm>
            <a:off x="5003800" y="1989138"/>
            <a:ext cx="3813175" cy="3987800"/>
          </a:xfrm>
          <a:noFill/>
        </p:spPr>
      </p:pic>
      <p:sp>
        <p:nvSpPr>
          <p:cNvPr id="46087" name="Rectangle 6"/>
          <p:cNvSpPr>
            <a:spLocks noChangeArrowheads="1"/>
          </p:cNvSpPr>
          <p:nvPr/>
        </p:nvSpPr>
        <p:spPr bwMode="auto">
          <a:xfrm>
            <a:off x="395288" y="1844675"/>
            <a:ext cx="4537075" cy="4476750"/>
          </a:xfrm>
          <a:prstGeom prst="rect">
            <a:avLst/>
          </a:prstGeom>
          <a:noFill/>
          <a:ln w="12700" cap="sq">
            <a:noFill/>
            <a:miter lim="800000"/>
            <a:headEnd type="none" w="sm" len="sm"/>
            <a:tailEnd type="none" w="sm" len="sm"/>
          </a:ln>
        </p:spPr>
        <p:txBody>
          <a:bodyPr>
            <a:spAutoFit/>
          </a:bodyPr>
          <a:lstStyle/>
          <a:p>
            <a:r>
              <a:rPr lang="cs-CZ" b="1" dirty="0"/>
              <a:t>• </a:t>
            </a:r>
            <a:r>
              <a:rPr lang="cs-CZ" sz="2200" b="1" dirty="0"/>
              <a:t>6,1 milionů efektivních pixelů (formát APS)</a:t>
            </a:r>
          </a:p>
          <a:p>
            <a:r>
              <a:rPr lang="cs-CZ" sz="2200" b="1" dirty="0"/>
              <a:t>• Automatické digitální motivové programy </a:t>
            </a:r>
          </a:p>
          <a:p>
            <a:r>
              <a:rPr lang="cs-CZ" sz="2200" b="1" dirty="0"/>
              <a:t>• Nejmodernější systémy autofokusu a automatické expozice</a:t>
            </a:r>
          </a:p>
          <a:p>
            <a:r>
              <a:rPr lang="cs-CZ" sz="2200" b="1" dirty="0"/>
              <a:t>• 2,5 obrázku za sekundu, až 137 snímků v sérii</a:t>
            </a:r>
          </a:p>
          <a:p>
            <a:r>
              <a:rPr lang="cs-CZ" sz="2200" b="1" dirty="0"/>
              <a:t>• Okamžitá odezva – připraveno za 0,2 s po zapnutí</a:t>
            </a:r>
          </a:p>
          <a:p>
            <a:r>
              <a:rPr lang="cs-CZ" sz="2200" b="1" dirty="0"/>
              <a:t>• Časy závěrky až 1/4000 s</a:t>
            </a:r>
          </a:p>
          <a:p>
            <a:r>
              <a:rPr lang="cs-CZ" sz="2200" b="1" dirty="0"/>
              <a:t>• Velký 2,0palcový monitor LCD</a:t>
            </a:r>
          </a:p>
          <a:p>
            <a:r>
              <a:rPr lang="cs-CZ" sz="2200" b="1" dirty="0"/>
              <a:t>• Snadno použitelné menu</a:t>
            </a:r>
            <a:endParaRPr lang="cs-CZ" sz="2200" dirty="0"/>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24</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39859933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pPr>
              <a:defRPr/>
            </a:pPr>
            <a:r>
              <a:rPr lang="cs-CZ" sz="3600" dirty="0" smtClean="0"/>
              <a:t>Pravá zrcadlovka (DSRL) poloprofesionální třídy </a:t>
            </a:r>
            <a:r>
              <a:rPr lang="cs-CZ" sz="3600" dirty="0" err="1" smtClean="0"/>
              <a:t>Nikon</a:t>
            </a:r>
            <a:r>
              <a:rPr lang="cs-CZ" sz="3600" dirty="0" smtClean="0"/>
              <a:t> D7200</a:t>
            </a:r>
          </a:p>
        </p:txBody>
      </p:sp>
      <p:sp>
        <p:nvSpPr>
          <p:cNvPr id="46087" name="Rectangle 6"/>
          <p:cNvSpPr>
            <a:spLocks noChangeArrowheads="1"/>
          </p:cNvSpPr>
          <p:nvPr/>
        </p:nvSpPr>
        <p:spPr bwMode="auto">
          <a:xfrm>
            <a:off x="395288" y="1844675"/>
            <a:ext cx="4608760" cy="4185761"/>
          </a:xfrm>
          <a:prstGeom prst="rect">
            <a:avLst/>
          </a:prstGeom>
          <a:noFill/>
          <a:ln w="12700" cap="sq">
            <a:noFill/>
            <a:miter lim="800000"/>
            <a:headEnd type="none" w="sm" len="sm"/>
            <a:tailEnd type="none" w="sm" len="sm"/>
          </a:ln>
        </p:spPr>
        <p:txBody>
          <a:bodyPr wrap="square">
            <a:spAutoFit/>
          </a:bodyPr>
          <a:lstStyle/>
          <a:p>
            <a:r>
              <a:rPr lang="cs-CZ" b="1" dirty="0"/>
              <a:t>• </a:t>
            </a:r>
            <a:r>
              <a:rPr lang="cs-CZ" sz="2200" b="1" dirty="0" smtClean="0"/>
              <a:t>24,7 </a:t>
            </a:r>
            <a:r>
              <a:rPr lang="cs-CZ" sz="2200" b="1" dirty="0"/>
              <a:t>milionů efektivních pixelů </a:t>
            </a:r>
            <a:r>
              <a:rPr lang="cs-CZ" sz="2200" b="1" dirty="0" smtClean="0"/>
              <a:t>(CMOS, formát APS-C)</a:t>
            </a:r>
          </a:p>
          <a:p>
            <a:pPr marL="177800" indent="-177800">
              <a:buFont typeface="Arial" panose="020B0604020202020204" pitchFamily="34" charset="0"/>
              <a:buChar char="•"/>
            </a:pPr>
            <a:r>
              <a:rPr lang="cs-CZ" sz="2200" b="1" dirty="0" smtClean="0"/>
              <a:t>Citlivost ISO: 100 – 25 600</a:t>
            </a:r>
            <a:endParaRPr lang="cs-CZ" sz="2200" b="1" dirty="0"/>
          </a:p>
          <a:p>
            <a:r>
              <a:rPr lang="cs-CZ" sz="2200" b="1" dirty="0" smtClean="0"/>
              <a:t>• autofokus: 51 AF-bodů (15 křížových), citlivost od -3 EV</a:t>
            </a:r>
            <a:endParaRPr lang="cs-CZ" sz="2200" b="1" dirty="0"/>
          </a:p>
          <a:p>
            <a:r>
              <a:rPr lang="cs-CZ" sz="2200" b="1" dirty="0"/>
              <a:t>• </a:t>
            </a:r>
            <a:r>
              <a:rPr lang="cs-CZ" sz="2200" b="1" dirty="0" smtClean="0"/>
              <a:t>6  obrázků </a:t>
            </a:r>
            <a:r>
              <a:rPr lang="cs-CZ" sz="2200" b="1" dirty="0"/>
              <a:t>za </a:t>
            </a:r>
            <a:r>
              <a:rPr lang="cs-CZ" sz="2200" b="1" dirty="0" smtClean="0"/>
              <a:t>sekundu</a:t>
            </a:r>
            <a:endParaRPr lang="cs-CZ" sz="2200" b="1" dirty="0"/>
          </a:p>
          <a:p>
            <a:r>
              <a:rPr lang="cs-CZ" sz="2200" b="1" dirty="0" smtClean="0"/>
              <a:t>• </a:t>
            </a:r>
            <a:r>
              <a:rPr lang="cs-CZ" sz="2200" b="1" dirty="0"/>
              <a:t>Časy závěrky až </a:t>
            </a:r>
            <a:r>
              <a:rPr lang="cs-CZ" sz="2200" b="1" dirty="0" smtClean="0"/>
              <a:t>1/8000 </a:t>
            </a:r>
            <a:r>
              <a:rPr lang="cs-CZ" sz="2200" b="1" dirty="0"/>
              <a:t>s</a:t>
            </a:r>
          </a:p>
          <a:p>
            <a:r>
              <a:rPr lang="cs-CZ" sz="2200" b="1" dirty="0"/>
              <a:t>• v</a:t>
            </a:r>
            <a:r>
              <a:rPr lang="cs-CZ" sz="2200" b="1" dirty="0" smtClean="0"/>
              <a:t>elký 3,2 palcový monitor</a:t>
            </a:r>
          </a:p>
          <a:p>
            <a:r>
              <a:rPr lang="cs-CZ" sz="2200" b="1" dirty="0" smtClean="0"/>
              <a:t>(rozlišení 1 228 800 </a:t>
            </a:r>
            <a:r>
              <a:rPr lang="cs-CZ" sz="2200" b="1" dirty="0" err="1" smtClean="0"/>
              <a:t>pix</a:t>
            </a:r>
            <a:r>
              <a:rPr lang="cs-CZ" sz="2200" b="1" dirty="0" smtClean="0"/>
              <a:t>)</a:t>
            </a:r>
            <a:endParaRPr lang="cs-CZ" sz="2200" b="1" dirty="0"/>
          </a:p>
          <a:p>
            <a:r>
              <a:rPr lang="cs-CZ" sz="2200" b="1" dirty="0"/>
              <a:t>• </a:t>
            </a:r>
            <a:r>
              <a:rPr lang="cs-CZ" sz="2200" b="1" dirty="0" smtClean="0"/>
              <a:t>Video Full-HD (1920 x 1080), </a:t>
            </a:r>
          </a:p>
          <a:p>
            <a:r>
              <a:rPr lang="cs-CZ" sz="2200" b="1" dirty="0" smtClean="0"/>
              <a:t>60 </a:t>
            </a:r>
            <a:r>
              <a:rPr lang="cs-CZ" sz="2200" b="1" dirty="0" err="1" smtClean="0"/>
              <a:t>sn</a:t>
            </a:r>
            <a:r>
              <a:rPr lang="cs-CZ" sz="2200" b="1" dirty="0" smtClean="0"/>
              <a:t>/s</a:t>
            </a:r>
          </a:p>
          <a:p>
            <a:pPr marL="177800" indent="-177800">
              <a:buFont typeface="Arial" panose="020B0604020202020204" pitchFamily="34" charset="0"/>
              <a:buChar char="•"/>
            </a:pPr>
            <a:r>
              <a:rPr lang="cs-CZ" sz="2200" b="1" dirty="0" smtClean="0"/>
              <a:t>Konektivita – </a:t>
            </a:r>
            <a:r>
              <a:rPr lang="cs-CZ" sz="2200" b="1" dirty="0" err="1" smtClean="0"/>
              <a:t>WiFi</a:t>
            </a:r>
            <a:r>
              <a:rPr lang="cs-CZ" sz="2200" b="1" dirty="0" smtClean="0"/>
              <a:t>, NFC</a:t>
            </a:r>
            <a:endParaRPr lang="cs-CZ" sz="2200" dirty="0"/>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25</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2420888"/>
            <a:ext cx="4735351" cy="3528392"/>
          </a:xfrm>
          <a:prstGeom prst="rect">
            <a:avLst/>
          </a:prstGeom>
        </p:spPr>
      </p:pic>
    </p:spTree>
    <p:extLst>
      <p:ext uri="{BB962C8B-B14F-4D97-AF65-F5344CB8AC3E}">
        <p14:creationId xmlns:p14="http://schemas.microsoft.com/office/powerpoint/2010/main" val="3108182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8" name="Rectangle 4"/>
          <p:cNvSpPr>
            <a:spLocks noGrp="1" noChangeArrowheads="1"/>
          </p:cNvSpPr>
          <p:nvPr>
            <p:ph type="title"/>
          </p:nvPr>
        </p:nvSpPr>
        <p:spPr/>
        <p:txBody>
          <a:bodyPr/>
          <a:lstStyle/>
          <a:p>
            <a:pPr>
              <a:defRPr/>
            </a:pPr>
            <a:r>
              <a:rPr lang="cs-CZ" sz="3600" smtClean="0"/>
              <a:t>Profesionální DSRL Canon EOS 1 Ds Mark II</a:t>
            </a:r>
          </a:p>
        </p:txBody>
      </p:sp>
      <p:sp>
        <p:nvSpPr>
          <p:cNvPr id="385029" name="Rectangle 5"/>
          <p:cNvSpPr>
            <a:spLocks noGrp="1" noChangeArrowheads="1"/>
          </p:cNvSpPr>
          <p:nvPr>
            <p:ph type="body" sz="half" idx="1"/>
          </p:nvPr>
        </p:nvSpPr>
        <p:spPr>
          <a:xfrm>
            <a:off x="468313" y="1773238"/>
            <a:ext cx="5472112" cy="4608512"/>
          </a:xfrm>
        </p:spPr>
        <p:txBody>
          <a:bodyPr/>
          <a:lstStyle/>
          <a:p>
            <a:pPr>
              <a:lnSpc>
                <a:spcPct val="80000"/>
              </a:lnSpc>
              <a:defRPr/>
            </a:pPr>
            <a:r>
              <a:rPr lang="cs-CZ" sz="1800" smtClean="0"/>
              <a:t>16,7megapixelový obrazový snímač CMOS velikosti plného políčka, 36 x 24 mm </a:t>
            </a:r>
          </a:p>
          <a:p>
            <a:pPr>
              <a:lnSpc>
                <a:spcPct val="80000"/>
              </a:lnSpc>
              <a:defRPr/>
            </a:pPr>
            <a:r>
              <a:rPr lang="cs-CZ" sz="1800" smtClean="0"/>
              <a:t>0,3sekundový spouštěcí čas a výkonnost 4 snímky za sekundu </a:t>
            </a:r>
          </a:p>
          <a:p>
            <a:pPr>
              <a:lnSpc>
                <a:spcPct val="80000"/>
              </a:lnSpc>
              <a:defRPr/>
            </a:pPr>
            <a:r>
              <a:rPr lang="cs-CZ" sz="1800" smtClean="0"/>
              <a:t>Citlivost ISO 100–1600, rozšiřitelná na L:50 a H:3200. </a:t>
            </a:r>
          </a:p>
          <a:p>
            <a:pPr>
              <a:lnSpc>
                <a:spcPct val="80000"/>
              </a:lnSpc>
              <a:defRPr/>
            </a:pPr>
            <a:r>
              <a:rPr lang="cs-CZ" sz="1800" smtClean="0"/>
              <a:t>Software Digital Photo Professional v1.5 pro zpracování RAW snímků s podporou barevných prostorů sRGB, Adobe RGB a wide gamut RGB plus různé separační simulace standardu CMYK pro Evropu, Severní Ameriku a Japonsko </a:t>
            </a:r>
          </a:p>
          <a:p>
            <a:pPr>
              <a:lnSpc>
                <a:spcPct val="80000"/>
              </a:lnSpc>
              <a:defRPr/>
            </a:pPr>
            <a:r>
              <a:rPr lang="cs-CZ" sz="1800" smtClean="0"/>
              <a:t>Rozhraní Hi-Speed FireWire a Video out pro úplnou připojitelnost </a:t>
            </a:r>
          </a:p>
          <a:p>
            <a:pPr>
              <a:lnSpc>
                <a:spcPct val="80000"/>
              </a:lnSpc>
              <a:defRPr/>
            </a:pPr>
            <a:r>
              <a:rPr lang="cs-CZ" sz="1800" smtClean="0"/>
              <a:t>Duální vysokorychlostní sloty pro karty SD a CF/CF-II (podpora karet větších než 2 GB) </a:t>
            </a:r>
          </a:p>
          <a:p>
            <a:pPr>
              <a:lnSpc>
                <a:spcPct val="80000"/>
              </a:lnSpc>
              <a:defRPr/>
            </a:pPr>
            <a:r>
              <a:rPr lang="cs-CZ" sz="1800" smtClean="0"/>
              <a:t>2,0” LCD obrazovka se 230 000 pixely, zoom přehrávání 1,5 až 10x </a:t>
            </a:r>
          </a:p>
          <a:p>
            <a:pPr>
              <a:lnSpc>
                <a:spcPct val="80000"/>
              </a:lnSpc>
              <a:defRPr/>
            </a:pPr>
            <a:r>
              <a:rPr lang="cs-CZ" sz="1800" smtClean="0"/>
              <a:t>Současné fotografování ve formátu RAW a JPEG </a:t>
            </a:r>
          </a:p>
        </p:txBody>
      </p:sp>
      <p:pic>
        <p:nvPicPr>
          <p:cNvPr id="47111" name="Picture 8" descr="1ds_front"/>
          <p:cNvPicPr>
            <a:picLocks noGrp="1" noChangeAspect="1" noChangeArrowheads="1"/>
          </p:cNvPicPr>
          <p:nvPr>
            <p:ph sz="quarter" idx="2"/>
          </p:nvPr>
        </p:nvPicPr>
        <p:blipFill>
          <a:blip r:embed="rId3" cstate="print">
            <a:lum bright="18000" contrast="24000"/>
          </a:blip>
          <a:srcRect/>
          <a:stretch>
            <a:fillRect/>
          </a:stretch>
        </p:blipFill>
        <p:spPr>
          <a:xfrm>
            <a:off x="6084888" y="1628775"/>
            <a:ext cx="2260600" cy="2227263"/>
          </a:xfrm>
          <a:noFill/>
        </p:spPr>
      </p:pic>
      <p:pic>
        <p:nvPicPr>
          <p:cNvPr id="47112" name="Picture 9" descr="1ds_back"/>
          <p:cNvPicPr>
            <a:picLocks noGrp="1" noChangeAspect="1" noChangeArrowheads="1"/>
          </p:cNvPicPr>
          <p:nvPr>
            <p:ph sz="quarter" idx="3"/>
          </p:nvPr>
        </p:nvPicPr>
        <p:blipFill>
          <a:blip r:embed="rId4" cstate="print">
            <a:lum bright="18000" contrast="30000"/>
          </a:blip>
          <a:srcRect/>
          <a:stretch>
            <a:fillRect/>
          </a:stretch>
        </p:blipFill>
        <p:spPr>
          <a:xfrm>
            <a:off x="6084888" y="4005263"/>
            <a:ext cx="2228850" cy="2228850"/>
          </a:xfrm>
          <a:noFill/>
        </p:spPr>
      </p:pic>
      <p:sp>
        <p:nvSpPr>
          <p:cNvPr id="2" name="Zástupný symbol pro číslo snímku 1"/>
          <p:cNvSpPr>
            <a:spLocks noGrp="1"/>
          </p:cNvSpPr>
          <p:nvPr>
            <p:ph type="sldNum" sz="quarter" idx="12"/>
          </p:nvPr>
        </p:nvSpPr>
        <p:spPr/>
        <p:txBody>
          <a:bodyPr/>
          <a:lstStyle/>
          <a:p>
            <a:pPr>
              <a:defRPr/>
            </a:pPr>
            <a:fld id="{C5479B3C-4790-442A-AFA9-249C7CDA6C77}" type="slidenum">
              <a:rPr lang="cs-CZ" smtClean="0"/>
              <a:pPr>
                <a:defRPr/>
              </a:pPr>
              <a:t>26</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1893681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8" name="Rectangle 4"/>
          <p:cNvSpPr>
            <a:spLocks noGrp="1" noChangeArrowheads="1"/>
          </p:cNvSpPr>
          <p:nvPr>
            <p:ph type="title"/>
          </p:nvPr>
        </p:nvSpPr>
        <p:spPr>
          <a:xfrm>
            <a:off x="755576" y="125257"/>
            <a:ext cx="7696200" cy="1066800"/>
          </a:xfrm>
        </p:spPr>
        <p:txBody>
          <a:bodyPr/>
          <a:lstStyle/>
          <a:p>
            <a:pPr>
              <a:defRPr/>
            </a:pPr>
            <a:r>
              <a:rPr lang="cs-CZ" sz="3600" dirty="0" smtClean="0"/>
              <a:t>Profesionální DSRL </a:t>
            </a:r>
            <a:r>
              <a:rPr lang="cs-CZ" sz="3600" dirty="0" err="1" smtClean="0"/>
              <a:t>Nikon</a:t>
            </a:r>
            <a:r>
              <a:rPr lang="cs-CZ" sz="3600" dirty="0" smtClean="0"/>
              <a:t> D5</a:t>
            </a:r>
          </a:p>
        </p:txBody>
      </p:sp>
      <p:sp>
        <p:nvSpPr>
          <p:cNvPr id="385029" name="Rectangle 5"/>
          <p:cNvSpPr>
            <a:spLocks noGrp="1" noChangeArrowheads="1"/>
          </p:cNvSpPr>
          <p:nvPr>
            <p:ph type="body" sz="half" idx="1"/>
          </p:nvPr>
        </p:nvSpPr>
        <p:spPr>
          <a:xfrm>
            <a:off x="179512" y="4797152"/>
            <a:ext cx="8856984" cy="1872208"/>
          </a:xfrm>
        </p:spPr>
        <p:txBody>
          <a:bodyPr/>
          <a:lstStyle/>
          <a:p>
            <a:pPr>
              <a:lnSpc>
                <a:spcPct val="80000"/>
              </a:lnSpc>
              <a:defRPr/>
            </a:pPr>
            <a:r>
              <a:rPr lang="cs-CZ" sz="1900" dirty="0" smtClean="0"/>
              <a:t>Senzor: rozlišení 20,8 </a:t>
            </a:r>
            <a:r>
              <a:rPr lang="cs-CZ" sz="1900" dirty="0" err="1" smtClean="0"/>
              <a:t>Mpix</a:t>
            </a:r>
            <a:r>
              <a:rPr lang="cs-CZ" sz="1900" dirty="0" smtClean="0"/>
              <a:t>, CMOS, 36 x 24 mm (full </a:t>
            </a:r>
            <a:r>
              <a:rPr lang="cs-CZ" sz="1900" dirty="0" err="1" smtClean="0"/>
              <a:t>frame</a:t>
            </a:r>
            <a:r>
              <a:rPr lang="cs-CZ" sz="1900" dirty="0" smtClean="0"/>
              <a:t>)</a:t>
            </a:r>
          </a:p>
          <a:p>
            <a:pPr>
              <a:lnSpc>
                <a:spcPct val="80000"/>
              </a:lnSpc>
              <a:defRPr/>
            </a:pPr>
            <a:r>
              <a:rPr lang="cs-CZ" sz="1900" dirty="0" smtClean="0"/>
              <a:t>Citlivost ISO: 50–102 400</a:t>
            </a:r>
            <a:r>
              <a:rPr lang="cs-CZ" sz="1900" dirty="0"/>
              <a:t> </a:t>
            </a:r>
            <a:r>
              <a:rPr lang="cs-CZ" sz="1900" dirty="0" smtClean="0"/>
              <a:t>(rozšíření na 3 280 000) </a:t>
            </a:r>
          </a:p>
          <a:p>
            <a:pPr>
              <a:lnSpc>
                <a:spcPct val="80000"/>
              </a:lnSpc>
              <a:defRPr/>
            </a:pPr>
            <a:r>
              <a:rPr lang="cs-CZ" sz="1900" dirty="0" smtClean="0"/>
              <a:t>Kontinuální snímání: 12 </a:t>
            </a:r>
            <a:r>
              <a:rPr lang="cs-CZ" sz="1900" dirty="0" err="1" smtClean="0"/>
              <a:t>sn</a:t>
            </a:r>
            <a:r>
              <a:rPr lang="cs-CZ" sz="1900" dirty="0" smtClean="0"/>
              <a:t>/s (14 </a:t>
            </a:r>
            <a:r>
              <a:rPr lang="cs-CZ" sz="1900" dirty="0" err="1" smtClean="0"/>
              <a:t>sn</a:t>
            </a:r>
            <a:r>
              <a:rPr lang="cs-CZ" sz="1900" dirty="0" smtClean="0"/>
              <a:t>/s bez AF)</a:t>
            </a:r>
          </a:p>
          <a:p>
            <a:pPr>
              <a:lnSpc>
                <a:spcPct val="80000"/>
              </a:lnSpc>
              <a:defRPr/>
            </a:pPr>
            <a:r>
              <a:rPr lang="cs-CZ" sz="1900" dirty="0" smtClean="0"/>
              <a:t>Duální vysokorychlostní sloty pro karty 2 x CF nebo 2 x XQD </a:t>
            </a:r>
          </a:p>
          <a:p>
            <a:pPr>
              <a:lnSpc>
                <a:spcPct val="80000"/>
              </a:lnSpc>
              <a:defRPr/>
            </a:pPr>
            <a:r>
              <a:rPr lang="cs-CZ" sz="1900" dirty="0" smtClean="0"/>
              <a:t>3,2” LCD obrazovka s 2 359 000 pixely</a:t>
            </a:r>
          </a:p>
          <a:p>
            <a:pPr>
              <a:lnSpc>
                <a:spcPct val="80000"/>
              </a:lnSpc>
              <a:defRPr/>
            </a:pPr>
            <a:r>
              <a:rPr lang="cs-CZ" sz="1900" dirty="0" smtClean="0"/>
              <a:t>Video: rozlišení 4K (3840 x 2160), 30 </a:t>
            </a:r>
            <a:r>
              <a:rPr lang="cs-CZ" sz="1900" dirty="0" err="1" smtClean="0"/>
              <a:t>sn</a:t>
            </a:r>
            <a:r>
              <a:rPr lang="cs-CZ" sz="1900" dirty="0" smtClean="0"/>
              <a:t>/s      		</a:t>
            </a:r>
            <a:r>
              <a:rPr lang="cs-CZ" sz="1900" b="1" dirty="0" smtClean="0"/>
              <a:t>cena:</a:t>
            </a:r>
            <a:r>
              <a:rPr lang="cs-CZ" sz="1900" dirty="0" smtClean="0"/>
              <a:t> 175 000 Kč</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1628800"/>
            <a:ext cx="2880320" cy="3072341"/>
          </a:xfrm>
          <a:prstGeom prst="rect">
            <a:avLst/>
          </a:prstGeom>
        </p:spPr>
      </p:pic>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1628800"/>
            <a:ext cx="3384376" cy="3062859"/>
          </a:xfrm>
          <a:prstGeom prst="rect">
            <a:avLst/>
          </a:prstGeom>
        </p:spPr>
      </p:pic>
    </p:spTree>
    <p:extLst>
      <p:ext uri="{BB962C8B-B14F-4D97-AF65-F5344CB8AC3E}">
        <p14:creationId xmlns:p14="http://schemas.microsoft.com/office/powerpoint/2010/main" val="206512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pPr>
              <a:defRPr/>
            </a:pPr>
            <a:r>
              <a:rPr lang="cs-CZ" smtClean="0"/>
              <a:t>Hasselblad Ixpress CF</a:t>
            </a:r>
          </a:p>
        </p:txBody>
      </p:sp>
      <p:pic>
        <p:nvPicPr>
          <p:cNvPr id="49158" name="Picture 5" descr="hssel"/>
          <p:cNvPicPr>
            <a:picLocks noGrp="1" noChangeAspect="1" noChangeArrowheads="1"/>
          </p:cNvPicPr>
          <p:nvPr>
            <p:ph idx="1"/>
          </p:nvPr>
        </p:nvPicPr>
        <p:blipFill>
          <a:blip r:embed="rId3" cstate="print">
            <a:lum contrast="18000"/>
          </a:blip>
          <a:srcRect b="6235"/>
          <a:stretch>
            <a:fillRect/>
          </a:stretch>
        </p:blipFill>
        <p:spPr>
          <a:xfrm>
            <a:off x="611188" y="1844675"/>
            <a:ext cx="4421187" cy="4321175"/>
          </a:xfrm>
          <a:noFill/>
        </p:spPr>
      </p:pic>
      <p:sp>
        <p:nvSpPr>
          <p:cNvPr id="49159" name="Text Box 6"/>
          <p:cNvSpPr txBox="1">
            <a:spLocks noChangeArrowheads="1"/>
          </p:cNvSpPr>
          <p:nvPr/>
        </p:nvSpPr>
        <p:spPr bwMode="auto">
          <a:xfrm>
            <a:off x="5559425" y="1720850"/>
            <a:ext cx="2967038" cy="1552575"/>
          </a:xfrm>
          <a:prstGeom prst="rect">
            <a:avLst/>
          </a:prstGeom>
          <a:noFill/>
          <a:ln w="12700" cap="sq">
            <a:noFill/>
            <a:miter lim="800000"/>
            <a:headEnd type="none" w="sm" len="sm"/>
            <a:tailEnd type="none" w="sm" len="sm"/>
          </a:ln>
        </p:spPr>
        <p:txBody>
          <a:bodyPr wrap="none">
            <a:spAutoFit/>
          </a:bodyPr>
          <a:lstStyle/>
          <a:p>
            <a:r>
              <a:rPr lang="cs-CZ"/>
              <a:t>Rozlišení max.88 Mpx</a:t>
            </a:r>
          </a:p>
          <a:p>
            <a:r>
              <a:rPr lang="cs-CZ"/>
              <a:t>Aktivní chlazení</a:t>
            </a:r>
          </a:p>
          <a:p>
            <a:r>
              <a:rPr lang="cs-CZ"/>
              <a:t>Velikost snímku </a:t>
            </a:r>
          </a:p>
          <a:p>
            <a:r>
              <a:rPr lang="cs-CZ"/>
              <a:t>max. 528 MB/16 bit</a:t>
            </a:r>
          </a:p>
        </p:txBody>
      </p:sp>
      <p:pic>
        <p:nvPicPr>
          <p:cNvPr id="49160" name="Picture 8" descr="camera_H2D_39"/>
          <p:cNvPicPr>
            <a:picLocks noChangeAspect="1" noChangeArrowheads="1"/>
          </p:cNvPicPr>
          <p:nvPr/>
        </p:nvPicPr>
        <p:blipFill>
          <a:blip r:embed="rId4" cstate="print"/>
          <a:srcRect/>
          <a:stretch>
            <a:fillRect/>
          </a:stretch>
        </p:blipFill>
        <p:spPr bwMode="auto">
          <a:xfrm>
            <a:off x="5508625" y="3597275"/>
            <a:ext cx="3240088" cy="2519363"/>
          </a:xfrm>
          <a:prstGeom prst="rect">
            <a:avLst/>
          </a:prstGeom>
          <a:noFill/>
          <a:ln w="9525">
            <a:noFill/>
            <a:miter lim="800000"/>
            <a:headEnd/>
            <a:tailEnd/>
          </a:ln>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28</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4218317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pPr>
              <a:defRPr/>
            </a:pPr>
            <a:r>
              <a:rPr lang="cs-CZ" dirty="0" err="1" smtClean="0"/>
              <a:t>Hasselblad</a:t>
            </a:r>
            <a:r>
              <a:rPr lang="cs-CZ" dirty="0" smtClean="0"/>
              <a:t> H6D-50 a H6D-100</a:t>
            </a:r>
          </a:p>
        </p:txBody>
      </p:sp>
      <p:sp>
        <p:nvSpPr>
          <p:cNvPr id="49159" name="Text Box 6"/>
          <p:cNvSpPr txBox="1">
            <a:spLocks noChangeArrowheads="1"/>
          </p:cNvSpPr>
          <p:nvPr/>
        </p:nvSpPr>
        <p:spPr bwMode="auto">
          <a:xfrm>
            <a:off x="3995936" y="1720850"/>
            <a:ext cx="5148064" cy="4524315"/>
          </a:xfrm>
          <a:prstGeom prst="rect">
            <a:avLst/>
          </a:prstGeom>
          <a:noFill/>
          <a:ln w="12700" cap="sq">
            <a:noFill/>
            <a:miter lim="800000"/>
            <a:headEnd type="none" w="sm" len="sm"/>
            <a:tailEnd type="none" w="sm" len="sm"/>
          </a:ln>
        </p:spPr>
        <p:txBody>
          <a:bodyPr wrap="square">
            <a:spAutoFit/>
          </a:bodyPr>
          <a:lstStyle/>
          <a:p>
            <a:r>
              <a:rPr lang="cs-CZ" dirty="0" smtClean="0"/>
              <a:t>Senzor CMOS: 50Mpix nebo 100 </a:t>
            </a:r>
            <a:r>
              <a:rPr lang="cs-CZ" dirty="0" err="1" smtClean="0"/>
              <a:t>Mpix</a:t>
            </a:r>
            <a:endParaRPr lang="cs-CZ" dirty="0" smtClean="0"/>
          </a:p>
          <a:p>
            <a:r>
              <a:rPr lang="cs-CZ" dirty="0" smtClean="0"/>
              <a:t>Velikost: 44 x 33 mm nebo 53 x 40 mm</a:t>
            </a:r>
          </a:p>
          <a:p>
            <a:r>
              <a:rPr lang="cs-CZ" dirty="0" smtClean="0"/>
              <a:t>Barevná hloubka: 16 bit</a:t>
            </a:r>
            <a:endParaRPr lang="cs-CZ" dirty="0"/>
          </a:p>
          <a:p>
            <a:r>
              <a:rPr lang="cs-CZ" dirty="0"/>
              <a:t>Velikost </a:t>
            </a:r>
            <a:r>
              <a:rPr lang="cs-CZ" dirty="0" smtClean="0"/>
              <a:t>snímku: RAW (120 MB), TIFF (290 MB)</a:t>
            </a:r>
          </a:p>
          <a:p>
            <a:r>
              <a:rPr lang="cs-CZ" dirty="0" smtClean="0"/>
              <a:t>Nemá sériové snímání (cca 2,5 </a:t>
            </a:r>
            <a:r>
              <a:rPr lang="cs-CZ" dirty="0" err="1" smtClean="0"/>
              <a:t>sn</a:t>
            </a:r>
            <a:r>
              <a:rPr lang="cs-CZ" dirty="0" smtClean="0"/>
              <a:t>/s)</a:t>
            </a:r>
          </a:p>
          <a:p>
            <a:r>
              <a:rPr lang="cs-CZ" dirty="0" smtClean="0"/>
              <a:t>Citlivost ISO: 64 – 12 800</a:t>
            </a:r>
          </a:p>
          <a:p>
            <a:r>
              <a:rPr lang="cs-CZ" dirty="0" smtClean="0"/>
              <a:t>Dynamický rozsah: 14 EV</a:t>
            </a:r>
          </a:p>
          <a:p>
            <a:r>
              <a:rPr lang="cs-CZ" dirty="0" smtClean="0"/>
              <a:t>3,0´´ dotykový LCD, 920 000 </a:t>
            </a:r>
            <a:r>
              <a:rPr lang="cs-CZ" dirty="0" err="1" smtClean="0"/>
              <a:t>Pix</a:t>
            </a:r>
            <a:endParaRPr lang="cs-CZ" dirty="0" smtClean="0"/>
          </a:p>
          <a:p>
            <a:r>
              <a:rPr lang="cs-CZ" dirty="0" smtClean="0"/>
              <a:t>Video: UHD 4K (30 </a:t>
            </a:r>
            <a:r>
              <a:rPr lang="cs-CZ" dirty="0" err="1" smtClean="0"/>
              <a:t>fps</a:t>
            </a:r>
            <a:r>
              <a:rPr lang="cs-CZ" dirty="0" smtClean="0"/>
              <a:t>)</a:t>
            </a:r>
          </a:p>
          <a:p>
            <a:r>
              <a:rPr lang="cs-CZ" dirty="0" smtClean="0"/>
              <a:t>Konektivita: </a:t>
            </a:r>
            <a:r>
              <a:rPr lang="cs-CZ" dirty="0" err="1" smtClean="0"/>
              <a:t>WiFi</a:t>
            </a:r>
            <a:endParaRPr lang="cs-CZ" dirty="0" smtClean="0"/>
          </a:p>
          <a:p>
            <a:r>
              <a:rPr lang="cs-CZ" dirty="0" smtClean="0"/>
              <a:t>Cena: 760 000 Kč, resp. 960 000 Kč</a:t>
            </a:r>
            <a:endParaRPr lang="cs-CZ" dirty="0"/>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29</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dirty="0" smtClean="0"/>
              <a:t>prof. Otruba</a:t>
            </a:r>
            <a:endParaRPr lang="cs-CZ" dirty="0"/>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14" y="1743783"/>
            <a:ext cx="3288003" cy="4421521"/>
          </a:xfrm>
          <a:prstGeom prst="rect">
            <a:avLst/>
          </a:prstGeom>
        </p:spPr>
      </p:pic>
    </p:spTree>
    <p:extLst>
      <p:ext uri="{BB962C8B-B14F-4D97-AF65-F5344CB8AC3E}">
        <p14:creationId xmlns:p14="http://schemas.microsoft.com/office/powerpoint/2010/main" val="62587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pPr>
              <a:defRPr/>
            </a:pPr>
            <a:r>
              <a:rPr lang="cs-CZ" dirty="0" smtClean="0"/>
              <a:t>Proč ano digitální fotografie</a:t>
            </a:r>
          </a:p>
        </p:txBody>
      </p:sp>
      <p:sp>
        <p:nvSpPr>
          <p:cNvPr id="270339" name="Rectangle 3"/>
          <p:cNvSpPr>
            <a:spLocks noGrp="1" noChangeArrowheads="1"/>
          </p:cNvSpPr>
          <p:nvPr>
            <p:ph type="body" idx="1"/>
          </p:nvPr>
        </p:nvSpPr>
        <p:spPr>
          <a:xfrm>
            <a:off x="755650" y="1773238"/>
            <a:ext cx="7696200" cy="4464050"/>
          </a:xfrm>
        </p:spPr>
        <p:txBody>
          <a:bodyPr/>
          <a:lstStyle/>
          <a:p>
            <a:pPr>
              <a:lnSpc>
                <a:spcPct val="80000"/>
              </a:lnSpc>
              <a:buFont typeface="Wingdings" pitchFamily="2" charset="2"/>
              <a:buNone/>
              <a:defRPr/>
            </a:pPr>
            <a:r>
              <a:rPr lang="cs-CZ" sz="2400" dirty="0" smtClean="0"/>
              <a:t>	</a:t>
            </a:r>
            <a:r>
              <a:rPr lang="cs-CZ" sz="2400" b="1" dirty="0" smtClean="0">
                <a:solidFill>
                  <a:srgbClr val="CC3300"/>
                </a:solidFill>
              </a:rPr>
              <a:t>b) Pro DF:</a:t>
            </a:r>
          </a:p>
          <a:p>
            <a:pPr>
              <a:lnSpc>
                <a:spcPct val="80000"/>
              </a:lnSpc>
              <a:defRPr/>
            </a:pPr>
            <a:r>
              <a:rPr lang="cs-CZ" sz="2400" dirty="0" smtClean="0"/>
              <a:t>rychlost získání </a:t>
            </a:r>
            <a:r>
              <a:rPr lang="cs-CZ" sz="2400" dirty="0"/>
              <a:t>snímku </a:t>
            </a:r>
            <a:r>
              <a:rPr lang="cs-CZ" sz="2400" dirty="0" smtClean="0"/>
              <a:t>– okamžitý náhled snímku</a:t>
            </a:r>
          </a:p>
          <a:p>
            <a:pPr>
              <a:lnSpc>
                <a:spcPct val="80000"/>
              </a:lnSpc>
              <a:defRPr/>
            </a:pPr>
            <a:r>
              <a:rPr lang="cs-CZ" sz="2400" dirty="0" smtClean="0"/>
              <a:t>okamžitá možnost zpracování do novin, časopisů, www stránky,</a:t>
            </a:r>
          </a:p>
          <a:p>
            <a:pPr>
              <a:lnSpc>
                <a:spcPct val="80000"/>
              </a:lnSpc>
              <a:defRPr/>
            </a:pPr>
            <a:r>
              <a:rPr lang="cs-CZ" sz="2400" dirty="0" smtClean="0"/>
              <a:t>reklama, VĚDECKÁ FOTOGRAFIE, …</a:t>
            </a:r>
          </a:p>
          <a:p>
            <a:pPr>
              <a:lnSpc>
                <a:spcPct val="80000"/>
              </a:lnSpc>
              <a:defRPr/>
            </a:pPr>
            <a:r>
              <a:rPr lang="cs-CZ" sz="2400" dirty="0" smtClean="0"/>
              <a:t>možnost poslat e-mailem</a:t>
            </a:r>
          </a:p>
          <a:p>
            <a:pPr>
              <a:lnSpc>
                <a:spcPct val="80000"/>
              </a:lnSpc>
              <a:defRPr/>
            </a:pPr>
            <a:r>
              <a:rPr lang="cs-CZ" sz="2400" dirty="0" smtClean="0"/>
              <a:t>snadná úprava obrazovými editory</a:t>
            </a:r>
          </a:p>
          <a:p>
            <a:pPr>
              <a:lnSpc>
                <a:spcPct val="80000"/>
              </a:lnSpc>
              <a:defRPr/>
            </a:pPr>
            <a:r>
              <a:rPr lang="cs-CZ" sz="2400" dirty="0" smtClean="0"/>
              <a:t>kopírování a ukládání beze ztráty kvality</a:t>
            </a:r>
          </a:p>
          <a:p>
            <a:pPr>
              <a:lnSpc>
                <a:spcPct val="80000"/>
              </a:lnSpc>
              <a:defRPr/>
            </a:pPr>
            <a:r>
              <a:rPr lang="cs-CZ" sz="2400" dirty="0" smtClean="0"/>
              <a:t>ekologické hledisko (chemikálie, stříbro, papír)</a:t>
            </a:r>
          </a:p>
          <a:p>
            <a:pPr>
              <a:lnSpc>
                <a:spcPct val="80000"/>
              </a:lnSpc>
              <a:defRPr/>
            </a:pPr>
            <a:r>
              <a:rPr lang="cs-CZ" sz="2400" dirty="0" smtClean="0"/>
              <a:t>jednoduchá archivace</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3</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dirty="0" smtClean="0"/>
              <a:t>prof. Otruba</a:t>
            </a:r>
            <a:endParaRPr lang="cs-CZ"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Digitální stěna </a:t>
            </a:r>
            <a:r>
              <a:rPr lang="cs-CZ" dirty="0" err="1" smtClean="0"/>
              <a:t>Aptus</a:t>
            </a:r>
            <a:r>
              <a:rPr lang="cs-CZ" dirty="0" smtClean="0"/>
              <a:t>-II 10R</a:t>
            </a:r>
            <a:endParaRPr lang="cs-CZ" dirty="0"/>
          </a:p>
        </p:txBody>
      </p:sp>
      <p:sp>
        <p:nvSpPr>
          <p:cNvPr id="3" name="Zástupný symbol pro obsah 2"/>
          <p:cNvSpPr>
            <a:spLocks noGrp="1"/>
          </p:cNvSpPr>
          <p:nvPr>
            <p:ph sz="half" idx="1"/>
          </p:nvPr>
        </p:nvSpPr>
        <p:spPr>
          <a:xfrm>
            <a:off x="500034" y="1714488"/>
            <a:ext cx="4027516" cy="4657745"/>
          </a:xfrm>
        </p:spPr>
        <p:txBody>
          <a:bodyPr>
            <a:normAutofit fontScale="70000" lnSpcReduction="20000"/>
          </a:bodyPr>
          <a:lstStyle/>
          <a:p>
            <a:r>
              <a:rPr lang="cs-CZ" dirty="0" smtClean="0"/>
              <a:t>Senzor s „mamutím“ rozlišením 56 </a:t>
            </a:r>
            <a:r>
              <a:rPr lang="cs-CZ" dirty="0" err="1" smtClean="0"/>
              <a:t>Mpix</a:t>
            </a:r>
            <a:r>
              <a:rPr lang="cs-CZ" dirty="0" smtClean="0"/>
              <a:t>. Rozměry CCD snímače 56 × 36 mm jsou rovněž velké, takže velké rozlišení by se nemělo negativně projevit v oblasti nárůstu šumu v obraze. Stěna zvládá na fotografované scéně dynamický rozsah až 12 EV.</a:t>
            </a:r>
          </a:p>
          <a:p>
            <a:r>
              <a:rPr lang="cs-CZ" dirty="0" smtClean="0"/>
              <a:t>Snímky jsou ukládány buď v </a:t>
            </a:r>
            <a:r>
              <a:rPr lang="cs-CZ" dirty="0" err="1" smtClean="0"/>
              <a:t>RAWu</a:t>
            </a:r>
            <a:r>
              <a:rPr lang="cs-CZ" dirty="0" smtClean="0"/>
              <a:t> či v </a:t>
            </a:r>
            <a:r>
              <a:rPr lang="cs-CZ" dirty="0" err="1" smtClean="0"/>
              <a:t>Tiff</a:t>
            </a:r>
            <a:r>
              <a:rPr lang="cs-CZ" dirty="0" smtClean="0"/>
              <a:t> formátu. Jeden snímek v nekomprimovaném formátu </a:t>
            </a:r>
            <a:r>
              <a:rPr lang="cs-CZ" dirty="0" err="1" smtClean="0"/>
              <a:t>Tiff</a:t>
            </a:r>
            <a:r>
              <a:rPr lang="cs-CZ" dirty="0" smtClean="0"/>
              <a:t> (barevná hloubka 16 bitů) je 345 MB (zmiňovaná stěna zvládá snímat rychlostí 1 </a:t>
            </a:r>
            <a:r>
              <a:rPr lang="cs-CZ" dirty="0" err="1" smtClean="0"/>
              <a:t>sn</a:t>
            </a:r>
            <a:r>
              <a:rPr lang="cs-CZ" dirty="0" smtClean="0"/>
              <a:t>./s), v RAW formátu by měl snímek zabrat „pouze“ 78 MB </a:t>
            </a:r>
            <a:endParaRPr lang="cs-CZ" dirty="0"/>
          </a:p>
        </p:txBody>
      </p:sp>
      <p:pic>
        <p:nvPicPr>
          <p:cNvPr id="109570" name="Picture 2" descr="http://www.fotografovani.cz/images4/foto_kaledeiskop_6-dubna_1.jpg"/>
          <p:cNvPicPr>
            <a:picLocks noChangeAspect="1" noChangeArrowheads="1"/>
          </p:cNvPicPr>
          <p:nvPr/>
        </p:nvPicPr>
        <p:blipFill>
          <a:blip r:embed="rId2" cstate="print"/>
          <a:srcRect/>
          <a:stretch>
            <a:fillRect/>
          </a:stretch>
        </p:blipFill>
        <p:spPr bwMode="auto">
          <a:xfrm>
            <a:off x="4572000" y="2000240"/>
            <a:ext cx="4286250" cy="3848101"/>
          </a:xfrm>
          <a:prstGeom prst="rect">
            <a:avLst/>
          </a:prstGeom>
          <a:noFill/>
        </p:spPr>
      </p:pic>
      <p:sp>
        <p:nvSpPr>
          <p:cNvPr id="4" name="Zástupný symbol pro číslo snímku 3"/>
          <p:cNvSpPr>
            <a:spLocks noGrp="1"/>
          </p:cNvSpPr>
          <p:nvPr>
            <p:ph type="sldNum" sz="quarter" idx="12"/>
          </p:nvPr>
        </p:nvSpPr>
        <p:spPr/>
        <p:txBody>
          <a:bodyPr/>
          <a:lstStyle/>
          <a:p>
            <a:pPr>
              <a:defRPr/>
            </a:pPr>
            <a:fld id="{5037DC4B-60C8-458C-9ECA-42E54BE255C9}" type="slidenum">
              <a:rPr lang="cs-CZ" smtClean="0"/>
              <a:pPr>
                <a:defRPr/>
              </a:pPr>
              <a:t>30</a:t>
            </a:fld>
            <a:endParaRPr lang="cs-CZ"/>
          </a:p>
        </p:txBody>
      </p:sp>
      <p:sp>
        <p:nvSpPr>
          <p:cNvPr id="8" name="Zástupný symbol pro datum 7"/>
          <p:cNvSpPr>
            <a:spLocks noGrp="1"/>
          </p:cNvSpPr>
          <p:nvPr>
            <p:ph type="dt" sz="half" idx="10"/>
          </p:nvPr>
        </p:nvSpPr>
        <p:spPr/>
        <p:txBody>
          <a:bodyPr/>
          <a:lstStyle/>
          <a:p>
            <a:pPr>
              <a:defRPr/>
            </a:pPr>
            <a:r>
              <a:rPr lang="cs-CZ" smtClean="0"/>
              <a:t>2012</a:t>
            </a:r>
            <a:endParaRPr lang="cs-CZ"/>
          </a:p>
        </p:txBody>
      </p:sp>
      <p:sp>
        <p:nvSpPr>
          <p:cNvPr id="9" name="Zástupný symbol pro zápatí 8"/>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3262396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4" name="Rectangle 4"/>
          <p:cNvSpPr>
            <a:spLocks noGrp="1" noChangeArrowheads="1"/>
          </p:cNvSpPr>
          <p:nvPr>
            <p:ph type="title"/>
          </p:nvPr>
        </p:nvSpPr>
        <p:spPr/>
        <p:txBody>
          <a:bodyPr/>
          <a:lstStyle/>
          <a:p>
            <a:pPr>
              <a:defRPr/>
            </a:pPr>
            <a:r>
              <a:rPr lang="cs-CZ" smtClean="0"/>
              <a:t>Sinarback 54H</a:t>
            </a:r>
          </a:p>
        </p:txBody>
      </p:sp>
      <p:pic>
        <p:nvPicPr>
          <p:cNvPr id="50182" name="Picture 6" descr="sinar"/>
          <p:cNvPicPr>
            <a:picLocks noGrp="1" noChangeAspect="1" noChangeArrowheads="1"/>
          </p:cNvPicPr>
          <p:nvPr>
            <p:ph idx="1"/>
          </p:nvPr>
        </p:nvPicPr>
        <p:blipFill>
          <a:blip r:embed="rId3" cstate="print"/>
          <a:srcRect t="6577"/>
          <a:stretch>
            <a:fillRect/>
          </a:stretch>
        </p:blipFill>
        <p:spPr>
          <a:xfrm>
            <a:off x="539750" y="1844675"/>
            <a:ext cx="3914775" cy="4413250"/>
          </a:xfrm>
          <a:noFill/>
        </p:spPr>
      </p:pic>
      <p:sp>
        <p:nvSpPr>
          <p:cNvPr id="50183" name="Text Box 7"/>
          <p:cNvSpPr txBox="1">
            <a:spLocks noChangeArrowheads="1"/>
          </p:cNvSpPr>
          <p:nvPr/>
        </p:nvSpPr>
        <p:spPr bwMode="auto">
          <a:xfrm>
            <a:off x="4787900" y="1863725"/>
            <a:ext cx="4176713" cy="4108450"/>
          </a:xfrm>
          <a:prstGeom prst="rect">
            <a:avLst/>
          </a:prstGeom>
          <a:noFill/>
          <a:ln w="12700" cap="sq">
            <a:noFill/>
            <a:miter lim="800000"/>
            <a:headEnd type="none" w="sm" len="sm"/>
            <a:tailEnd type="none" w="sm" len="sm"/>
          </a:ln>
        </p:spPr>
        <p:txBody>
          <a:bodyPr>
            <a:spAutoFit/>
          </a:bodyPr>
          <a:lstStyle/>
          <a:p>
            <a:r>
              <a:rPr lang="cs-CZ">
                <a:latin typeface="Arial" charset="0"/>
              </a:rPr>
              <a:t>Stavebnicový systém Sinar </a:t>
            </a:r>
          </a:p>
          <a:p>
            <a:r>
              <a:rPr lang="cs-CZ">
                <a:latin typeface="Arial" charset="0"/>
              </a:rPr>
              <a:t>pro digitální a klasickou </a:t>
            </a:r>
          </a:p>
          <a:p>
            <a:r>
              <a:rPr lang="cs-CZ">
                <a:latin typeface="Arial" charset="0"/>
              </a:rPr>
              <a:t>fotografii</a:t>
            </a:r>
          </a:p>
          <a:p>
            <a:r>
              <a:rPr lang="cs-CZ">
                <a:latin typeface="Arial" charset="0"/>
              </a:rPr>
              <a:t>Aktivní chlazení detektoru </a:t>
            </a:r>
          </a:p>
          <a:p>
            <a:r>
              <a:rPr lang="cs-CZ">
                <a:latin typeface="Arial" charset="0"/>
              </a:rPr>
              <a:t>Peltierovými články (omezení</a:t>
            </a:r>
          </a:p>
          <a:p>
            <a:r>
              <a:rPr lang="cs-CZ">
                <a:latin typeface="Arial" charset="0"/>
              </a:rPr>
              <a:t>šumu)</a:t>
            </a:r>
          </a:p>
          <a:p>
            <a:r>
              <a:rPr lang="cs-CZ">
                <a:latin typeface="Arial" charset="0"/>
              </a:rPr>
              <a:t>Při postupné separaci barev </a:t>
            </a:r>
          </a:p>
          <a:p>
            <a:r>
              <a:rPr lang="cs-CZ">
                <a:latin typeface="Arial" charset="0"/>
              </a:rPr>
              <a:t>Možnost fyzického rozlišení </a:t>
            </a:r>
          </a:p>
          <a:p>
            <a:r>
              <a:rPr lang="cs-CZ">
                <a:latin typeface="Arial" charset="0"/>
              </a:rPr>
              <a:t>90 Mpix </a:t>
            </a:r>
          </a:p>
          <a:p>
            <a:r>
              <a:rPr lang="cs-CZ">
                <a:latin typeface="Arial" charset="0"/>
              </a:rPr>
              <a:t>One-shot 22 Mpix</a:t>
            </a:r>
          </a:p>
          <a:p>
            <a:endParaRPr lang="cs-CZ">
              <a:latin typeface="Arial" charset="0"/>
            </a:endParaRP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31</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705299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smtClean="0"/>
              <a:t>Princip pravé digitální zrcadlovky (DSLR)</a:t>
            </a:r>
            <a:endParaRPr lang="cs-CZ" dirty="0"/>
          </a:p>
        </p:txBody>
      </p:sp>
      <p:pic>
        <p:nvPicPr>
          <p:cNvPr id="130050" name="Picture 2" descr="http://www.fotografovani.cz/images3/DSLR_konstrukce_1.JPG"/>
          <p:cNvPicPr>
            <a:picLocks noChangeAspect="1" noChangeArrowheads="1"/>
          </p:cNvPicPr>
          <p:nvPr/>
        </p:nvPicPr>
        <p:blipFill>
          <a:blip r:embed="rId2" cstate="print"/>
          <a:srcRect/>
          <a:stretch>
            <a:fillRect/>
          </a:stretch>
        </p:blipFill>
        <p:spPr bwMode="auto">
          <a:xfrm>
            <a:off x="4643438" y="1700808"/>
            <a:ext cx="4286250" cy="4152901"/>
          </a:xfrm>
          <a:prstGeom prst="rect">
            <a:avLst/>
          </a:prstGeom>
          <a:noFill/>
        </p:spPr>
      </p:pic>
      <p:pic>
        <p:nvPicPr>
          <p:cNvPr id="130052" name="Picture 4" descr="http://www.fotografovani.cz/images2/rom_dslr05.jpg"/>
          <p:cNvPicPr>
            <a:picLocks noChangeAspect="1" noChangeArrowheads="1"/>
          </p:cNvPicPr>
          <p:nvPr/>
        </p:nvPicPr>
        <p:blipFill>
          <a:blip r:embed="rId3" cstate="print"/>
          <a:srcRect/>
          <a:stretch>
            <a:fillRect/>
          </a:stretch>
        </p:blipFill>
        <p:spPr bwMode="auto">
          <a:xfrm>
            <a:off x="214281" y="1700808"/>
            <a:ext cx="4245981" cy="4139832"/>
          </a:xfrm>
          <a:prstGeom prst="rect">
            <a:avLst/>
          </a:prstGeom>
          <a:noFill/>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32</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
        <p:nvSpPr>
          <p:cNvPr id="5" name="TextovéPole 4"/>
          <p:cNvSpPr txBox="1"/>
          <p:nvPr/>
        </p:nvSpPr>
        <p:spPr>
          <a:xfrm>
            <a:off x="1835696" y="5949280"/>
            <a:ext cx="5760640" cy="461665"/>
          </a:xfrm>
          <a:prstGeom prst="rect">
            <a:avLst/>
          </a:prstGeom>
          <a:noFill/>
        </p:spPr>
        <p:txBody>
          <a:bodyPr wrap="square" rtlCol="0">
            <a:spAutoFit/>
          </a:bodyPr>
          <a:lstStyle/>
          <a:p>
            <a:endParaRPr lang="cs-CZ" dirty="0"/>
          </a:p>
        </p:txBody>
      </p:sp>
      <p:sp>
        <p:nvSpPr>
          <p:cNvPr id="6" name="TextovéPole 5"/>
          <p:cNvSpPr txBox="1"/>
          <p:nvPr/>
        </p:nvSpPr>
        <p:spPr>
          <a:xfrm>
            <a:off x="4643438" y="5941643"/>
            <a:ext cx="4393058" cy="338554"/>
          </a:xfrm>
          <a:prstGeom prst="rect">
            <a:avLst/>
          </a:prstGeom>
          <a:noFill/>
        </p:spPr>
        <p:txBody>
          <a:bodyPr wrap="square" rtlCol="0">
            <a:spAutoFit/>
          </a:bodyPr>
          <a:lstStyle/>
          <a:p>
            <a:r>
              <a:rPr lang="cs-CZ" sz="1600" dirty="0">
                <a:solidFill>
                  <a:srgbClr val="FF0000"/>
                </a:solidFill>
              </a:rPr>
              <a:t>https://www.youtube.com/watch?v=PLxUuTbiU3E</a:t>
            </a:r>
          </a:p>
        </p:txBody>
      </p:sp>
    </p:spTree>
    <p:extLst>
      <p:ext uri="{BB962C8B-B14F-4D97-AF65-F5344CB8AC3E}">
        <p14:creationId xmlns:p14="http://schemas.microsoft.com/office/powerpoint/2010/main" val="2040279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Zaostření objektivu</a:t>
            </a:r>
            <a:endParaRPr lang="cs-CZ" dirty="0"/>
          </a:p>
        </p:txBody>
      </p:sp>
      <p:sp>
        <p:nvSpPr>
          <p:cNvPr id="3" name="Zástupný symbol pro text 2"/>
          <p:cNvSpPr>
            <a:spLocks noGrp="1"/>
          </p:cNvSpPr>
          <p:nvPr>
            <p:ph type="body" sz="half" idx="1"/>
          </p:nvPr>
        </p:nvSpPr>
        <p:spPr>
          <a:xfrm>
            <a:off x="899592" y="1827212"/>
            <a:ext cx="4176464" cy="4554115"/>
          </a:xfrm>
        </p:spPr>
        <p:txBody>
          <a:bodyPr>
            <a:normAutofit fontScale="47500" lnSpcReduction="20000"/>
          </a:bodyPr>
          <a:lstStyle/>
          <a:p>
            <a:r>
              <a:rPr lang="cs-CZ" dirty="0"/>
              <a:t>Aby objektiv dokázal volit rovinu zaostření, musí mechanicky pohybovat jednou nebo více čočkami. Tento pohyb může zajistit ruční otáčení zaostřovacím kroužkem (</a:t>
            </a:r>
            <a:r>
              <a:rPr lang="cs-CZ" dirty="0" err="1"/>
              <a:t>Focusing</a:t>
            </a:r>
            <a:r>
              <a:rPr lang="cs-CZ" dirty="0"/>
              <a:t> ring), u objektivů schopných automatického zaostřování (Auto </a:t>
            </a:r>
            <a:r>
              <a:rPr lang="cs-CZ" dirty="0" err="1"/>
              <a:t>Focus</a:t>
            </a:r>
            <a:r>
              <a:rPr lang="cs-CZ" dirty="0"/>
              <a:t>, AF) je nutné objektiv vybavit </a:t>
            </a:r>
            <a:r>
              <a:rPr lang="cs-CZ" dirty="0" smtClean="0"/>
              <a:t>motory</a:t>
            </a:r>
          </a:p>
          <a:p>
            <a:r>
              <a:rPr lang="cs-CZ" dirty="0" smtClean="0"/>
              <a:t>Má-li </a:t>
            </a:r>
            <a:r>
              <a:rPr lang="cs-CZ" dirty="0"/>
              <a:t>objektiv zaostřeno na určitou vzdálenost (</a:t>
            </a:r>
            <a:r>
              <a:rPr lang="cs-CZ" dirty="0" err="1"/>
              <a:t>Focusing</a:t>
            </a:r>
            <a:r>
              <a:rPr lang="cs-CZ" dirty="0"/>
              <a:t> distance), tak světelný bod v této vzdálenosti se na senzoru opět zobrazí jako bod a v důsledku toho se všechny hrany v této vzdálenosti zobrazí též jako hrany. Prakticky to potom znamená, že předměty v této vzdálenosti se jeví </a:t>
            </a:r>
            <a:r>
              <a:rPr lang="cs-CZ" dirty="0" smtClean="0"/>
              <a:t>ostré</a:t>
            </a:r>
          </a:p>
          <a:p>
            <a:r>
              <a:rPr lang="cs-CZ" dirty="0"/>
              <a:t>Světelný bod umístěný dále či blíže než je zaostřovací vzdálenost má svůj ostrý obraz před či za senzorem, a tak na senzoru nevytvoří ostrý bod ale rozmazaný kruh a hrany se zobrazí jako plynulý přechod. Prakticky se předměty umístěné mimo rovinu zaostření budou jevit jako rozmazané</a:t>
            </a:r>
            <a:r>
              <a:rPr lang="cs-CZ" dirty="0" smtClean="0"/>
              <a:t>.</a:t>
            </a:r>
            <a:endParaRPr lang="cs-CZ" dirty="0"/>
          </a:p>
        </p:txBody>
      </p:sp>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33</a:t>
            </a:fld>
            <a:endParaRPr lang="cs-CZ"/>
          </a:p>
        </p:txBody>
      </p:sp>
      <p:pic>
        <p:nvPicPr>
          <p:cNvPr id="2050"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5135267" y="1827213"/>
            <a:ext cx="351531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bwMode="auto">
          <a:xfrm>
            <a:off x="5135267" y="3960813"/>
            <a:ext cx="351531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8695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Automatické zaostřovací systémy (Auto </a:t>
            </a:r>
            <a:r>
              <a:rPr lang="cs-CZ" dirty="0" err="1"/>
              <a:t>Focus</a:t>
            </a:r>
            <a:r>
              <a:rPr lang="cs-CZ" dirty="0"/>
              <a:t>, AF)</a:t>
            </a:r>
          </a:p>
        </p:txBody>
      </p:sp>
      <p:sp>
        <p:nvSpPr>
          <p:cNvPr id="3" name="Zástupný symbol pro text 2"/>
          <p:cNvSpPr>
            <a:spLocks noGrp="1"/>
          </p:cNvSpPr>
          <p:nvPr>
            <p:ph idx="1"/>
          </p:nvPr>
        </p:nvSpPr>
        <p:spPr>
          <a:xfrm>
            <a:off x="395536" y="1628800"/>
            <a:ext cx="8640960" cy="4824535"/>
          </a:xfrm>
        </p:spPr>
        <p:txBody>
          <a:bodyPr>
            <a:noAutofit/>
          </a:bodyPr>
          <a:lstStyle/>
          <a:p>
            <a:r>
              <a:rPr lang="cs-CZ" sz="2000" dirty="0" smtClean="0"/>
              <a:t>zaostření objektivu znamená</a:t>
            </a:r>
            <a:r>
              <a:rPr lang="cs-CZ" sz="2000" dirty="0"/>
              <a:t>, že </a:t>
            </a:r>
            <a:r>
              <a:rPr lang="cs-CZ" sz="2000" dirty="0" smtClean="0"/>
              <a:t>čočky v objektivu se nastaví </a:t>
            </a:r>
            <a:r>
              <a:rPr lang="cs-CZ" sz="2000" dirty="0"/>
              <a:t>tak, aby rovina </a:t>
            </a:r>
            <a:r>
              <a:rPr lang="cs-CZ" sz="2000" dirty="0" smtClean="0"/>
              <a:t>ostrosti </a:t>
            </a:r>
            <a:r>
              <a:rPr lang="cs-CZ" sz="2000" dirty="0"/>
              <a:t>prošla hlavním </a:t>
            </a:r>
            <a:r>
              <a:rPr lang="cs-CZ" sz="2000" dirty="0" smtClean="0"/>
              <a:t>objektem</a:t>
            </a:r>
          </a:p>
          <a:p>
            <a:r>
              <a:rPr lang="cs-CZ" sz="2000" b="1" dirty="0" smtClean="0"/>
              <a:t>Manuální ostření </a:t>
            </a:r>
            <a:r>
              <a:rPr lang="cs-CZ" sz="2000" dirty="0" smtClean="0"/>
              <a:t>– přes hledáček (klíny na matnici apod.) nebo u digitálních přístrojů lépe na zvětšeném živém náhledu (Live </a:t>
            </a:r>
            <a:r>
              <a:rPr lang="cs-CZ" sz="2000" dirty="0" err="1" smtClean="0"/>
              <a:t>View</a:t>
            </a:r>
            <a:r>
              <a:rPr lang="cs-CZ" sz="2000" dirty="0" smtClean="0"/>
              <a:t>)</a:t>
            </a:r>
          </a:p>
          <a:p>
            <a:r>
              <a:rPr lang="cs-CZ" sz="2000" b="1" dirty="0"/>
              <a:t>D</a:t>
            </a:r>
            <a:r>
              <a:rPr lang="cs-CZ" sz="2000" b="1" dirty="0" smtClean="0"/>
              <a:t>álkoměrné přístroje </a:t>
            </a:r>
            <a:r>
              <a:rPr lang="cs-CZ" sz="2000" dirty="0" smtClean="0"/>
              <a:t>– nyní spíše výjimka (např. FF </a:t>
            </a:r>
            <a:r>
              <a:rPr lang="cs-CZ" sz="2000" dirty="0" err="1" smtClean="0"/>
              <a:t>Leica</a:t>
            </a:r>
            <a:r>
              <a:rPr lang="cs-CZ" sz="2000" dirty="0" smtClean="0"/>
              <a:t> M9)</a:t>
            </a:r>
          </a:p>
          <a:p>
            <a:endParaRPr lang="cs-CZ" dirty="0"/>
          </a:p>
        </p:txBody>
      </p:sp>
      <p:sp>
        <p:nvSpPr>
          <p:cNvPr id="6" name="Zástupný symbol pro datum 5"/>
          <p:cNvSpPr>
            <a:spLocks noGrp="1"/>
          </p:cNvSpPr>
          <p:nvPr>
            <p:ph type="dt" sz="half" idx="10"/>
          </p:nvPr>
        </p:nvSpPr>
        <p:spPr/>
        <p:txBody>
          <a:bodyPr/>
          <a:lstStyle/>
          <a:p>
            <a:r>
              <a:rPr lang="cs-CZ" smtClean="0"/>
              <a:t>2013</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34</a:t>
            </a:fld>
            <a:endParaRPr lang="cs-CZ"/>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3573016"/>
            <a:ext cx="3600400" cy="3068960"/>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3583131"/>
            <a:ext cx="2376264" cy="3017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6260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Automatické zaostřovací systémy (Auto </a:t>
            </a:r>
            <a:r>
              <a:rPr lang="cs-CZ" dirty="0" err="1"/>
              <a:t>Focus</a:t>
            </a:r>
            <a:r>
              <a:rPr lang="cs-CZ" dirty="0"/>
              <a:t>, AF)</a:t>
            </a:r>
          </a:p>
        </p:txBody>
      </p:sp>
      <p:sp>
        <p:nvSpPr>
          <p:cNvPr id="3" name="Zástupný symbol pro text 2"/>
          <p:cNvSpPr>
            <a:spLocks noGrp="1"/>
          </p:cNvSpPr>
          <p:nvPr>
            <p:ph idx="1"/>
          </p:nvPr>
        </p:nvSpPr>
        <p:spPr>
          <a:xfrm>
            <a:off x="395536" y="1827212"/>
            <a:ext cx="8640960" cy="4626123"/>
          </a:xfrm>
        </p:spPr>
        <p:txBody>
          <a:bodyPr>
            <a:noAutofit/>
          </a:bodyPr>
          <a:lstStyle/>
          <a:p>
            <a:r>
              <a:rPr lang="cs-CZ" sz="2000" b="1" dirty="0" smtClean="0"/>
              <a:t>Aktivní </a:t>
            </a:r>
            <a:r>
              <a:rPr lang="cs-CZ" sz="2000" b="1" dirty="0" err="1"/>
              <a:t>autofocus</a:t>
            </a:r>
            <a:r>
              <a:rPr lang="cs-CZ" sz="2000" b="1" dirty="0"/>
              <a:t> </a:t>
            </a:r>
            <a:r>
              <a:rPr lang="cs-CZ" sz="2000" dirty="0" smtClean="0"/>
              <a:t>- </a:t>
            </a:r>
            <a:r>
              <a:rPr lang="cs-CZ" sz="2000" dirty="0"/>
              <a:t>fotoaparát aktivně vysílá nějaký signál </a:t>
            </a:r>
            <a:r>
              <a:rPr lang="cs-CZ" sz="2000" dirty="0" smtClean="0"/>
              <a:t>(infračervený</a:t>
            </a:r>
            <a:r>
              <a:rPr lang="cs-CZ" sz="2000" dirty="0"/>
              <a:t>, v minulosti i ultrazvukový) z cílem zjistit vzdálenost k </a:t>
            </a:r>
            <a:r>
              <a:rPr lang="cs-CZ" sz="2000" dirty="0" smtClean="0"/>
              <a:t>objektu (princip radaru/sonaru) </a:t>
            </a:r>
          </a:p>
          <a:p>
            <a:pPr marL="0" indent="0">
              <a:buNone/>
            </a:pPr>
            <a:endParaRPr lang="cs-CZ" sz="2000" dirty="0" smtClean="0"/>
          </a:p>
          <a:p>
            <a:r>
              <a:rPr lang="cs-CZ" sz="2000" b="1" dirty="0" smtClean="0"/>
              <a:t>Pasivní </a:t>
            </a:r>
            <a:r>
              <a:rPr lang="cs-CZ" sz="2000" b="1" dirty="0" err="1"/>
              <a:t>autofocus</a:t>
            </a:r>
            <a:r>
              <a:rPr lang="cs-CZ" sz="2000" b="1" dirty="0"/>
              <a:t> </a:t>
            </a:r>
            <a:r>
              <a:rPr lang="cs-CZ" sz="2000" b="1" dirty="0" smtClean="0"/>
              <a:t>- </a:t>
            </a:r>
            <a:r>
              <a:rPr lang="cs-CZ" sz="2000" dirty="0" smtClean="0"/>
              <a:t>dnes </a:t>
            </a:r>
            <a:r>
              <a:rPr lang="cs-CZ" sz="2000" dirty="0"/>
              <a:t>na trhu dominuje a za svůj rozvoj vděčí nástupu CMOS či CCD snímačů. </a:t>
            </a:r>
            <a:r>
              <a:rPr lang="cs-CZ" sz="2000" dirty="0" smtClean="0"/>
              <a:t>Fotoaparát </a:t>
            </a:r>
            <a:r>
              <a:rPr lang="cs-CZ" sz="2000" dirty="0"/>
              <a:t>žádný signál nevysílá, ale "dívá" se na scénu a ostří podobně jako oko a mozek na základě rozboru samotného </a:t>
            </a:r>
            <a:r>
              <a:rPr lang="cs-CZ" sz="2000" dirty="0" smtClean="0"/>
              <a:t>obrazu</a:t>
            </a:r>
          </a:p>
          <a:p>
            <a:pPr marL="0" indent="0">
              <a:buNone/>
            </a:pPr>
            <a:endParaRPr lang="cs-CZ" sz="2000" dirty="0" smtClean="0"/>
          </a:p>
          <a:p>
            <a:pPr marL="0" indent="0">
              <a:buNone/>
            </a:pPr>
            <a:r>
              <a:rPr lang="cs-CZ" sz="2000" dirty="0"/>
              <a:t>	</a:t>
            </a:r>
            <a:r>
              <a:rPr lang="cs-CZ" sz="2000" dirty="0" smtClean="0"/>
              <a:t>- </a:t>
            </a:r>
            <a:r>
              <a:rPr lang="cs-CZ" sz="2000" b="1" dirty="0" smtClean="0"/>
              <a:t>detekce kontrastu </a:t>
            </a:r>
            <a:r>
              <a:rPr lang="cs-CZ" sz="2000" dirty="0" smtClean="0"/>
              <a:t>- </a:t>
            </a:r>
            <a:r>
              <a:rPr lang="cs-CZ" sz="2000" dirty="0" smtClean="0"/>
              <a:t>je </a:t>
            </a:r>
            <a:r>
              <a:rPr lang="cs-CZ" sz="2000" dirty="0"/>
              <a:t>použit </a:t>
            </a:r>
            <a:r>
              <a:rPr lang="cs-CZ" sz="2000" dirty="0" smtClean="0"/>
              <a:t>přímo </a:t>
            </a:r>
            <a:r>
              <a:rPr lang="cs-CZ" sz="2000" dirty="0"/>
              <a:t>hlavní senzor (kompaktní </a:t>
            </a:r>
            <a:r>
              <a:rPr lang="cs-CZ" sz="2000" dirty="0" smtClean="0"/>
              <a:t>	  digitální přístroje, </a:t>
            </a:r>
            <a:r>
              <a:rPr lang="cs-CZ" sz="2000" dirty="0" err="1" smtClean="0"/>
              <a:t>mirrorless</a:t>
            </a:r>
            <a:r>
              <a:rPr lang="cs-CZ" sz="2000" dirty="0" smtClean="0"/>
              <a:t>) a vyhodnocuje se kontrast hran</a:t>
            </a:r>
          </a:p>
          <a:p>
            <a:pPr marL="0" indent="0">
              <a:buNone/>
            </a:pPr>
            <a:r>
              <a:rPr lang="cs-CZ" sz="2000" dirty="0"/>
              <a:t>	</a:t>
            </a:r>
            <a:r>
              <a:rPr lang="cs-CZ" sz="2000" dirty="0" smtClean="0"/>
              <a:t>– systém ale nepozná, jak posouvat čočky – správné zaostření je 	   nalezeno zkusmo = </a:t>
            </a:r>
            <a:r>
              <a:rPr lang="cs-CZ" sz="2000" b="1" dirty="0" smtClean="0"/>
              <a:t>pomalý , méně přesný</a:t>
            </a:r>
          </a:p>
          <a:p>
            <a:pPr marL="0" indent="0">
              <a:buNone/>
            </a:pPr>
            <a:endParaRPr lang="cs-CZ" sz="2000" dirty="0"/>
          </a:p>
        </p:txBody>
      </p:sp>
      <p:sp>
        <p:nvSpPr>
          <p:cNvPr id="6" name="Zástupný symbol pro datum 5"/>
          <p:cNvSpPr>
            <a:spLocks noGrp="1"/>
          </p:cNvSpPr>
          <p:nvPr>
            <p:ph type="dt" sz="half" idx="10"/>
          </p:nvPr>
        </p:nvSpPr>
        <p:spPr/>
        <p:txBody>
          <a:bodyPr/>
          <a:lstStyle/>
          <a:p>
            <a:r>
              <a:rPr lang="cs-CZ" smtClean="0"/>
              <a:t>2013</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35</a:t>
            </a:fld>
            <a:endParaRPr lang="cs-CZ"/>
          </a:p>
        </p:txBody>
      </p:sp>
    </p:spTree>
    <p:extLst>
      <p:ext uri="{BB962C8B-B14F-4D97-AF65-F5344CB8AC3E}">
        <p14:creationId xmlns:p14="http://schemas.microsoft.com/office/powerpoint/2010/main" val="4263985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Automatické zaostřovací systémy (Auto </a:t>
            </a:r>
            <a:r>
              <a:rPr lang="cs-CZ" dirty="0" err="1"/>
              <a:t>Focus</a:t>
            </a:r>
            <a:r>
              <a:rPr lang="cs-CZ" dirty="0"/>
              <a:t>, AF)</a:t>
            </a:r>
          </a:p>
        </p:txBody>
      </p:sp>
      <p:sp>
        <p:nvSpPr>
          <p:cNvPr id="3" name="Zástupný symbol pro text 2"/>
          <p:cNvSpPr>
            <a:spLocks noGrp="1"/>
          </p:cNvSpPr>
          <p:nvPr>
            <p:ph idx="1"/>
          </p:nvPr>
        </p:nvSpPr>
        <p:spPr>
          <a:xfrm>
            <a:off x="179512" y="1700808"/>
            <a:ext cx="8856984" cy="4752527"/>
          </a:xfrm>
        </p:spPr>
        <p:txBody>
          <a:bodyPr>
            <a:noAutofit/>
          </a:bodyPr>
          <a:lstStyle/>
          <a:p>
            <a:pPr marL="0" indent="0">
              <a:buNone/>
            </a:pPr>
            <a:r>
              <a:rPr lang="cs-CZ" sz="2000" dirty="0"/>
              <a:t>	</a:t>
            </a:r>
            <a:r>
              <a:rPr lang="cs-CZ" sz="2000" dirty="0" smtClean="0"/>
              <a:t>- fázová </a:t>
            </a:r>
            <a:r>
              <a:rPr lang="cs-CZ" sz="2000" b="1" dirty="0" smtClean="0"/>
              <a:t>detekce </a:t>
            </a:r>
            <a:r>
              <a:rPr lang="cs-CZ" sz="2000" dirty="0" smtClean="0"/>
              <a:t>- </a:t>
            </a:r>
            <a:r>
              <a:rPr lang="cs-CZ" sz="2000" dirty="0" smtClean="0"/>
              <a:t>je </a:t>
            </a:r>
            <a:r>
              <a:rPr lang="cs-CZ" sz="2000" dirty="0"/>
              <a:t>použit </a:t>
            </a:r>
            <a:r>
              <a:rPr lang="cs-CZ" sz="2000" dirty="0" smtClean="0"/>
              <a:t>pomocný senzor (DSLR) a 	  	 	  vyhodnocuje se fázový posun paprsků procházejících přes 	 	  </a:t>
            </a:r>
            <a:r>
              <a:rPr lang="cs-CZ" sz="2000" dirty="0" err="1" smtClean="0"/>
              <a:t>mikročočky</a:t>
            </a:r>
            <a:endParaRPr lang="cs-CZ" sz="2000" dirty="0" smtClean="0"/>
          </a:p>
          <a:p>
            <a:pPr marL="0" indent="0">
              <a:buNone/>
            </a:pPr>
            <a:r>
              <a:rPr lang="cs-CZ" sz="2000" dirty="0"/>
              <a:t>	</a:t>
            </a:r>
            <a:r>
              <a:rPr lang="cs-CZ" sz="2000" dirty="0" smtClean="0"/>
              <a:t>– systém navíc pozná, kterým směrem a jak moc posouvat čočky – 	   </a:t>
            </a:r>
            <a:r>
              <a:rPr lang="cs-CZ" sz="2000" b="1" dirty="0" smtClean="0"/>
              <a:t>rychlý , přesný</a:t>
            </a:r>
          </a:p>
          <a:p>
            <a:pPr marL="0" indent="0">
              <a:buNone/>
            </a:pPr>
            <a:endParaRPr lang="cs-CZ" sz="2000" b="1" dirty="0"/>
          </a:p>
          <a:p>
            <a:pPr marL="0" indent="0">
              <a:buNone/>
            </a:pPr>
            <a:endParaRPr lang="cs-CZ" sz="2000" b="1" dirty="0" smtClean="0"/>
          </a:p>
          <a:p>
            <a:pPr marL="0" indent="0">
              <a:buNone/>
            </a:pPr>
            <a:endParaRPr lang="cs-CZ" sz="2000" b="1" dirty="0"/>
          </a:p>
          <a:p>
            <a:pPr marL="0" indent="0">
              <a:buNone/>
            </a:pPr>
            <a:endParaRPr lang="cs-CZ" sz="2000" b="1" dirty="0" smtClean="0"/>
          </a:p>
          <a:p>
            <a:pPr marL="0" indent="0">
              <a:buNone/>
            </a:pPr>
            <a:endParaRPr lang="cs-CZ" sz="2000" b="1" dirty="0"/>
          </a:p>
          <a:p>
            <a:pPr marL="0" indent="0">
              <a:buNone/>
            </a:pPr>
            <a:endParaRPr lang="cs-CZ" sz="2000" b="1" dirty="0" smtClean="0"/>
          </a:p>
          <a:p>
            <a:pPr marL="0" indent="0">
              <a:buNone/>
            </a:pPr>
            <a:endParaRPr lang="cs-CZ" sz="2000" b="1" dirty="0" smtClean="0"/>
          </a:p>
          <a:p>
            <a:pPr marL="0" indent="0">
              <a:buNone/>
            </a:pPr>
            <a:r>
              <a:rPr lang="cs-CZ" sz="2000" b="1" dirty="0"/>
              <a:t>	</a:t>
            </a:r>
            <a:r>
              <a:rPr lang="cs-CZ" sz="2000" b="1" dirty="0" smtClean="0"/>
              <a:t>- hybridní ostření  </a:t>
            </a:r>
            <a:r>
              <a:rPr lang="cs-CZ" sz="2000" dirty="0" smtClean="0"/>
              <a:t>- senzor má i buňky pro fázovou detekci, které 	   pomáhají ostření na kontrast (pokročilé kompakty, </a:t>
            </a:r>
            <a:r>
              <a:rPr lang="cs-CZ" sz="2000" dirty="0" err="1" smtClean="0"/>
              <a:t>mirrorless</a:t>
            </a:r>
            <a:r>
              <a:rPr lang="cs-CZ" sz="2000" dirty="0" smtClean="0"/>
              <a:t>) </a:t>
            </a:r>
            <a:endParaRPr lang="cs-CZ" sz="2000" dirty="0" smtClean="0"/>
          </a:p>
          <a:p>
            <a:pPr marL="0" indent="0">
              <a:buNone/>
            </a:pPr>
            <a:endParaRPr lang="cs-CZ" sz="2000" dirty="0"/>
          </a:p>
        </p:txBody>
      </p:sp>
      <p:sp>
        <p:nvSpPr>
          <p:cNvPr id="6" name="Zástupný symbol pro datum 5"/>
          <p:cNvSpPr>
            <a:spLocks noGrp="1"/>
          </p:cNvSpPr>
          <p:nvPr>
            <p:ph type="dt" sz="half" idx="10"/>
          </p:nvPr>
        </p:nvSpPr>
        <p:spPr/>
        <p:txBody>
          <a:bodyPr/>
          <a:lstStyle/>
          <a:p>
            <a:r>
              <a:rPr lang="cs-CZ" smtClean="0"/>
              <a:t>2013</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36</a:t>
            </a:fld>
            <a:endParaRPr lang="cs-CZ"/>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920" y="3212976"/>
            <a:ext cx="4535785" cy="2547018"/>
          </a:xfrm>
          <a:prstGeom prst="rect">
            <a:avLst/>
          </a:prstGeom>
        </p:spPr>
      </p:pic>
    </p:spTree>
    <p:extLst>
      <p:ext uri="{BB962C8B-B14F-4D97-AF65-F5344CB8AC3E}">
        <p14:creationId xmlns:p14="http://schemas.microsoft.com/office/powerpoint/2010/main" val="209583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Konstrukce AF </a:t>
            </a:r>
            <a:r>
              <a:rPr lang="pl-PL" dirty="0"/>
              <a:t>na DSLR</a:t>
            </a:r>
            <a:endParaRPr lang="cs-CZ" dirty="0"/>
          </a:p>
        </p:txBody>
      </p:sp>
      <p:sp>
        <p:nvSpPr>
          <p:cNvPr id="3" name="Zástupný symbol pro obsah 2"/>
          <p:cNvSpPr>
            <a:spLocks noGrp="1"/>
          </p:cNvSpPr>
          <p:nvPr>
            <p:ph sz="half" idx="1"/>
          </p:nvPr>
        </p:nvSpPr>
        <p:spPr>
          <a:xfrm>
            <a:off x="755576" y="1556792"/>
            <a:ext cx="4194249" cy="4968552"/>
          </a:xfrm>
        </p:spPr>
        <p:txBody>
          <a:bodyPr>
            <a:normAutofit fontScale="55000" lnSpcReduction="20000"/>
          </a:bodyPr>
          <a:lstStyle/>
          <a:p>
            <a:r>
              <a:rPr lang="cs-CZ" dirty="0"/>
              <a:t>Světlo prochází objektivem po modré dráze A, odráží se od zrcátka a zobrazuje se na matnici </a:t>
            </a:r>
            <a:r>
              <a:rPr lang="cs-CZ" dirty="0" smtClean="0"/>
              <a:t>hledáčku. Zrcátko </a:t>
            </a:r>
            <a:r>
              <a:rPr lang="cs-CZ" dirty="0"/>
              <a:t>je polopropustné, tak část světla zrcátkem projde a odrazí se od AF zrcátka (druhé menší zrcátko umístěné kolmo na zrcátko hlavní) dolů na AF senzory (červená dráha B). Díky tomu AF </a:t>
            </a:r>
            <a:r>
              <a:rPr lang="cs-CZ" dirty="0" smtClean="0"/>
              <a:t>senzory mohou po </a:t>
            </a:r>
            <a:r>
              <a:rPr lang="cs-CZ" dirty="0"/>
              <a:t>namáčknutí spouště zaostřovat.</a:t>
            </a:r>
          </a:p>
          <a:p>
            <a:r>
              <a:rPr lang="cs-CZ" dirty="0" smtClean="0"/>
              <a:t>Když domáčkneme </a:t>
            </a:r>
            <a:r>
              <a:rPr lang="cs-CZ" dirty="0"/>
              <a:t>spoušť, obě zrcátka se sklopí nahoru a světlo prochází objektivem po zelené dráze C a exponuje senzor. Všechny </a:t>
            </a:r>
            <a:r>
              <a:rPr lang="cs-CZ" dirty="0" smtClean="0"/>
              <a:t>tři </a:t>
            </a:r>
            <a:r>
              <a:rPr lang="cs-CZ" dirty="0"/>
              <a:t>vzdálenosti A, B i C musí být přesně stejné jako pevně definovaná vzdálenost D, na kterou se konstruují objektivy. Jen tak bude ostření pomocí AF senzorů (B) odpovídat ručnímu ostření na matnici v hledáčku (A) a i výsledný snímek bude ostrý (C). Např. nesoulad drah C a B by způsoboval trvalé a systematicky špatné automatické ostření každého snímku s jakýmkoliv objektivem.</a:t>
            </a:r>
          </a:p>
          <a:p>
            <a:endParaRPr lang="cs-CZ" dirty="0"/>
          </a:p>
        </p:txBody>
      </p:sp>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fld id="{0EC5036C-3551-4D7A-9CEF-AB2F19A07F97}" type="slidenum">
              <a:rPr lang="cs-CZ" smtClean="0"/>
              <a:pPr/>
              <a:t>37</a:t>
            </a:fld>
            <a:endParaRPr lang="cs-CZ"/>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02225" y="2259140"/>
            <a:ext cx="3581400" cy="325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2665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r>
              <a:rPr lang="cs-CZ" smtClean="0"/>
              <a:t>2013</a:t>
            </a:r>
            <a:endParaRPr lang="cs-CZ"/>
          </a:p>
        </p:txBody>
      </p:sp>
      <p:sp>
        <p:nvSpPr>
          <p:cNvPr id="6" name="Zástupný symbol pro číslo snímku 5"/>
          <p:cNvSpPr>
            <a:spLocks noGrp="1"/>
          </p:cNvSpPr>
          <p:nvPr>
            <p:ph type="sldNum" sz="quarter" idx="12"/>
          </p:nvPr>
        </p:nvSpPr>
        <p:spPr/>
        <p:txBody>
          <a:bodyPr/>
          <a:lstStyle/>
          <a:p>
            <a:fld id="{73404DBC-3D20-4F1E-B907-9F277011F06C}" type="slidenum">
              <a:rPr lang="cs-CZ"/>
              <a:pPr/>
              <a:t>38</a:t>
            </a:fld>
            <a:endParaRPr lang="cs-CZ" dirty="0"/>
          </a:p>
        </p:txBody>
      </p:sp>
      <p:sp>
        <p:nvSpPr>
          <p:cNvPr id="231426" name="Rectangle 2"/>
          <p:cNvSpPr>
            <a:spLocks noGrp="1" noChangeArrowheads="1"/>
          </p:cNvSpPr>
          <p:nvPr>
            <p:ph type="title"/>
          </p:nvPr>
        </p:nvSpPr>
        <p:spPr/>
        <p:txBody>
          <a:bodyPr/>
          <a:lstStyle/>
          <a:p>
            <a:r>
              <a:rPr lang="cs-CZ"/>
              <a:t>Závěrka</a:t>
            </a:r>
          </a:p>
        </p:txBody>
      </p:sp>
      <p:sp>
        <p:nvSpPr>
          <p:cNvPr id="231427" name="Rectangle 3"/>
          <p:cNvSpPr>
            <a:spLocks noGrp="1" noChangeArrowheads="1"/>
          </p:cNvSpPr>
          <p:nvPr>
            <p:ph type="body" idx="1"/>
          </p:nvPr>
        </p:nvSpPr>
        <p:spPr>
          <a:xfrm>
            <a:off x="395536" y="1628775"/>
            <a:ext cx="8568952" cy="4608513"/>
          </a:xfrm>
        </p:spPr>
        <p:txBody>
          <a:bodyPr/>
          <a:lstStyle/>
          <a:p>
            <a:r>
              <a:rPr lang="cs-CZ" sz="2000" dirty="0"/>
              <a:t>Mechanické zařízení, které po stisknutí spouště propustí světlo prošlé objektivem na citlivý </a:t>
            </a:r>
            <a:r>
              <a:rPr lang="cs-CZ" sz="2000" dirty="0" smtClean="0"/>
              <a:t>film/senzor, </a:t>
            </a:r>
            <a:r>
              <a:rPr lang="cs-CZ" sz="2000" dirty="0"/>
              <a:t>a po uplynutí stanovené expoziční doby opět světlo </a:t>
            </a:r>
            <a:r>
              <a:rPr lang="cs-CZ" sz="2000" dirty="0" smtClean="0"/>
              <a:t>zadrží</a:t>
            </a:r>
            <a:endParaRPr lang="cs-CZ" sz="2000" dirty="0" smtClean="0"/>
          </a:p>
          <a:p>
            <a:r>
              <a:rPr lang="cs-CZ" sz="2000" dirty="0" smtClean="0"/>
              <a:t>převážná </a:t>
            </a:r>
            <a:r>
              <a:rPr lang="cs-CZ" sz="2000" dirty="0"/>
              <a:t>většina přístrojů je vybavena závěrkou </a:t>
            </a:r>
            <a:r>
              <a:rPr lang="cs-CZ" sz="2000" dirty="0" smtClean="0"/>
              <a:t>štěrbinovou</a:t>
            </a:r>
            <a:endParaRPr lang="cs-CZ" sz="2000" dirty="0" smtClean="0"/>
          </a:p>
          <a:p>
            <a:r>
              <a:rPr lang="cs-CZ" sz="2000" dirty="0" smtClean="0"/>
              <a:t>doba </a:t>
            </a:r>
            <a:r>
              <a:rPr lang="cs-CZ" sz="2000" dirty="0" smtClean="0"/>
              <a:t>otevření závěrky – expoziční čas – ovlivňuje </a:t>
            </a:r>
            <a:r>
              <a:rPr lang="cs-CZ" sz="2000" b="1" dirty="0" smtClean="0"/>
              <a:t>ostrost pohybujících </a:t>
            </a:r>
            <a:r>
              <a:rPr lang="cs-CZ" sz="2000" dirty="0" smtClean="0"/>
              <a:t>se předmětů na scéně (pohyb lidí/zvířat a strojů, tekoucí voda, mraky na obloze)</a:t>
            </a:r>
          </a:p>
          <a:p>
            <a:r>
              <a:rPr lang="cs-CZ" sz="2000" dirty="0" smtClean="0"/>
              <a:t>Při dlouhých časech závěrky hrozí rozostření celého záběru vlivem třesoucích se rukou fotografa – bezpečně udržitelný čas odpovídá cca převrácené hodnotě ohniskové vzdálenosti (po přepočtu na kinofilm):</a:t>
            </a:r>
          </a:p>
          <a:p>
            <a:pPr lvl="4"/>
            <a:endParaRPr lang="cs-CZ" sz="800" dirty="0" smtClean="0"/>
          </a:p>
          <a:p>
            <a:pPr marL="1333500" lvl="3" indent="0">
              <a:buNone/>
            </a:pPr>
            <a:r>
              <a:rPr lang="cs-CZ" sz="2400" dirty="0" smtClean="0"/>
              <a:t>			t = 1/f  </a:t>
            </a:r>
          </a:p>
          <a:p>
            <a:pPr marL="1333500" lvl="3" indent="0">
              <a:buNone/>
            </a:pPr>
            <a:endParaRPr lang="cs-CZ" sz="2400" dirty="0" smtClean="0"/>
          </a:p>
          <a:p>
            <a:pPr marL="1333500" lvl="3" indent="0">
              <a:buNone/>
            </a:pPr>
            <a:r>
              <a:rPr lang="cs-CZ" dirty="0" smtClean="0"/>
              <a:t>(např. pro APS-C + 60 mm objektiv t= 1/60*1,5 = 1/90 s)</a:t>
            </a:r>
            <a:endParaRPr lang="cs-CZ" dirty="0"/>
          </a:p>
        </p:txBody>
      </p:sp>
    </p:spTree>
    <p:extLst>
      <p:ext uri="{BB962C8B-B14F-4D97-AF65-F5344CB8AC3E}">
        <p14:creationId xmlns:p14="http://schemas.microsoft.com/office/powerpoint/2010/main" val="1187881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r>
              <a:rPr lang="cs-CZ" smtClean="0"/>
              <a:t>2013</a:t>
            </a:r>
            <a:endParaRPr lang="cs-CZ"/>
          </a:p>
        </p:txBody>
      </p:sp>
      <p:sp>
        <p:nvSpPr>
          <p:cNvPr id="6" name="Zástupný symbol pro číslo snímku 5"/>
          <p:cNvSpPr>
            <a:spLocks noGrp="1"/>
          </p:cNvSpPr>
          <p:nvPr>
            <p:ph type="sldNum" sz="quarter" idx="12"/>
          </p:nvPr>
        </p:nvSpPr>
        <p:spPr/>
        <p:txBody>
          <a:bodyPr/>
          <a:lstStyle/>
          <a:p>
            <a:fld id="{73404DBC-3D20-4F1E-B907-9F277011F06C}" type="slidenum">
              <a:rPr lang="cs-CZ"/>
              <a:pPr/>
              <a:t>39</a:t>
            </a:fld>
            <a:endParaRPr lang="cs-CZ" dirty="0"/>
          </a:p>
        </p:txBody>
      </p:sp>
      <p:sp>
        <p:nvSpPr>
          <p:cNvPr id="231426" name="Rectangle 2"/>
          <p:cNvSpPr>
            <a:spLocks noGrp="1" noChangeArrowheads="1"/>
          </p:cNvSpPr>
          <p:nvPr>
            <p:ph type="title"/>
          </p:nvPr>
        </p:nvSpPr>
        <p:spPr/>
        <p:txBody>
          <a:bodyPr/>
          <a:lstStyle/>
          <a:p>
            <a:r>
              <a:rPr lang="cs-CZ" dirty="0"/>
              <a:t>Závěrka</a:t>
            </a:r>
          </a:p>
        </p:txBody>
      </p:sp>
      <p:sp>
        <p:nvSpPr>
          <p:cNvPr id="231427" name="Rectangle 3"/>
          <p:cNvSpPr>
            <a:spLocks noGrp="1" noChangeArrowheads="1"/>
          </p:cNvSpPr>
          <p:nvPr>
            <p:ph type="body" idx="1"/>
          </p:nvPr>
        </p:nvSpPr>
        <p:spPr>
          <a:xfrm>
            <a:off x="395536" y="1628775"/>
            <a:ext cx="8568952" cy="4608513"/>
          </a:xfrm>
        </p:spPr>
        <p:txBody>
          <a:bodyPr/>
          <a:lstStyle/>
          <a:p>
            <a:r>
              <a:rPr lang="cs-CZ" sz="2000" b="1" dirty="0"/>
              <a:t>s</a:t>
            </a:r>
            <a:r>
              <a:rPr lang="cs-CZ" sz="2000" b="1" dirty="0" smtClean="0"/>
              <a:t>tabilizátory</a:t>
            </a:r>
            <a:r>
              <a:rPr lang="cs-CZ" sz="2000" dirty="0" smtClean="0"/>
              <a:t> – při použití delších časů, než odpovídá ohniskové vzdálenosti, lze roztřesení fotoaparátu eliminovat použitím stabilizovaných objektivů (</a:t>
            </a:r>
            <a:r>
              <a:rPr lang="cs-CZ" sz="2000" dirty="0" err="1" smtClean="0"/>
              <a:t>Nikon</a:t>
            </a:r>
            <a:r>
              <a:rPr lang="cs-CZ" sz="2000" dirty="0" smtClean="0"/>
              <a:t> - VR, Canon - IS) nebo senzorů (</a:t>
            </a:r>
            <a:r>
              <a:rPr lang="cs-CZ" sz="2000" dirty="0" err="1" smtClean="0"/>
              <a:t>Pentax</a:t>
            </a:r>
            <a:r>
              <a:rPr lang="cs-CZ" sz="2000" dirty="0" smtClean="0"/>
              <a:t>, Sony)</a:t>
            </a:r>
          </a:p>
          <a:p>
            <a:pPr marL="0" indent="0">
              <a:buNone/>
            </a:pPr>
            <a:endParaRPr lang="cs-CZ" sz="1800" dirty="0" smtClean="0"/>
          </a:p>
          <a:p>
            <a:r>
              <a:rPr lang="cs-CZ" sz="2000" b="1" dirty="0" smtClean="0"/>
              <a:t>objektiv</a:t>
            </a:r>
            <a:r>
              <a:rPr lang="cs-CZ" sz="2000" dirty="0" smtClean="0"/>
              <a:t> obsahuje plovoucí členy, které se pomocí elektromagnetů pohybují v závislosti na informaci o pohybu objektivu (gyroskop) a pohybem těchto čoček eliminují pohyb objektivu – obraz je stabilizován v </a:t>
            </a:r>
            <a:r>
              <a:rPr lang="cs-CZ" sz="2000" b="1" dirty="0" smtClean="0"/>
              <a:t>hledáčku</a:t>
            </a:r>
            <a:r>
              <a:rPr lang="cs-CZ" sz="2000" dirty="0" smtClean="0"/>
              <a:t> i pro </a:t>
            </a:r>
            <a:r>
              <a:rPr lang="cs-CZ" sz="2000" b="1" dirty="0" err="1" smtClean="0"/>
              <a:t>autofocus</a:t>
            </a:r>
            <a:r>
              <a:rPr lang="cs-CZ" sz="2000" dirty="0" smtClean="0"/>
              <a:t>, má </a:t>
            </a:r>
            <a:r>
              <a:rPr lang="cs-CZ" sz="2000" b="1" dirty="0" smtClean="0"/>
              <a:t>větší rozsah</a:t>
            </a:r>
          </a:p>
          <a:p>
            <a:pPr marL="0" indent="0">
              <a:buNone/>
            </a:pPr>
            <a:endParaRPr lang="cs-CZ" sz="1200" b="1" dirty="0" smtClean="0"/>
          </a:p>
          <a:p>
            <a:r>
              <a:rPr lang="cs-CZ" sz="2000" dirty="0"/>
              <a:t>p</a:t>
            </a:r>
            <a:r>
              <a:rPr lang="cs-CZ" sz="2000" dirty="0" smtClean="0"/>
              <a:t>odobně může být stabilizován i </a:t>
            </a:r>
            <a:r>
              <a:rPr lang="cs-CZ" sz="2000" b="1" dirty="0" smtClean="0"/>
              <a:t>senzor</a:t>
            </a:r>
            <a:r>
              <a:rPr lang="cs-CZ" sz="2000" dirty="0" smtClean="0"/>
              <a:t> - víceosá stabilizace (rotace)</a:t>
            </a:r>
          </a:p>
          <a:p>
            <a:endParaRPr lang="cs-CZ" sz="1100" dirty="0"/>
          </a:p>
          <a:p>
            <a:r>
              <a:rPr lang="cs-CZ" sz="2000" dirty="0" smtClean="0"/>
              <a:t>stabilizátory zajistí ostrost pouze </a:t>
            </a:r>
            <a:r>
              <a:rPr lang="cs-CZ" sz="2000" b="1" dirty="0" smtClean="0"/>
              <a:t>statických předmětů </a:t>
            </a:r>
            <a:r>
              <a:rPr lang="cs-CZ" sz="2000" dirty="0" smtClean="0"/>
              <a:t>– nestabilizují pohyb!!!!</a:t>
            </a:r>
            <a:endParaRPr lang="cs-CZ" sz="2000" dirty="0" smtClean="0"/>
          </a:p>
        </p:txBody>
      </p:sp>
    </p:spTree>
    <p:extLst>
      <p:ext uri="{BB962C8B-B14F-4D97-AF65-F5344CB8AC3E}">
        <p14:creationId xmlns:p14="http://schemas.microsoft.com/office/powerpoint/2010/main" val="1728911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3"/>
          <p:cNvSpPr>
            <a:spLocks noGrp="1"/>
          </p:cNvSpPr>
          <p:nvPr>
            <p:ph type="dt" sz="half" idx="10"/>
          </p:nvPr>
        </p:nvSpPr>
        <p:spPr/>
        <p:txBody>
          <a:bodyPr/>
          <a:lstStyle/>
          <a:p>
            <a:r>
              <a:rPr lang="cs-CZ" smtClean="0"/>
              <a:t>2013</a:t>
            </a:r>
            <a:endParaRPr lang="cs-CZ"/>
          </a:p>
        </p:txBody>
      </p:sp>
      <p:sp>
        <p:nvSpPr>
          <p:cNvPr id="6" name="Zástupný symbol pro zápatí 4"/>
          <p:cNvSpPr>
            <a:spLocks noGrp="1"/>
          </p:cNvSpPr>
          <p:nvPr>
            <p:ph type="ftr" sz="quarter" idx="11"/>
          </p:nvPr>
        </p:nvSpPr>
        <p:spPr/>
        <p:txBody>
          <a:bodyPr/>
          <a:lstStyle/>
          <a:p>
            <a:r>
              <a:rPr lang="cs-CZ" smtClean="0"/>
              <a:t>prof. Otruba</a:t>
            </a:r>
            <a:endParaRPr lang="cs-CZ"/>
          </a:p>
        </p:txBody>
      </p:sp>
      <p:sp>
        <p:nvSpPr>
          <p:cNvPr id="7" name="Zástupný symbol pro číslo snímku 5"/>
          <p:cNvSpPr>
            <a:spLocks noGrp="1"/>
          </p:cNvSpPr>
          <p:nvPr>
            <p:ph type="sldNum" sz="quarter" idx="12"/>
          </p:nvPr>
        </p:nvSpPr>
        <p:spPr/>
        <p:txBody>
          <a:bodyPr/>
          <a:lstStyle/>
          <a:p>
            <a:fld id="{666E3AB0-2BCD-4B94-8142-BA52223DB310}" type="slidenum">
              <a:rPr lang="cs-CZ"/>
              <a:pPr/>
              <a:t>4</a:t>
            </a:fld>
            <a:endParaRPr lang="cs-CZ"/>
          </a:p>
        </p:txBody>
      </p:sp>
      <p:sp>
        <p:nvSpPr>
          <p:cNvPr id="74754" name="Rectangle 2"/>
          <p:cNvSpPr>
            <a:spLocks noGrp="1" noChangeArrowheads="1"/>
          </p:cNvSpPr>
          <p:nvPr>
            <p:ph type="title"/>
          </p:nvPr>
        </p:nvSpPr>
        <p:spPr>
          <a:xfrm>
            <a:off x="1403350" y="476250"/>
            <a:ext cx="7313613" cy="895350"/>
          </a:xfrm>
        </p:spPr>
        <p:txBody>
          <a:bodyPr/>
          <a:lstStyle/>
          <a:p>
            <a:r>
              <a:rPr lang="cs-CZ" sz="3200"/>
              <a:t>Schéma klasického sklopného fotopřístroje</a:t>
            </a:r>
          </a:p>
        </p:txBody>
      </p:sp>
      <p:pic>
        <p:nvPicPr>
          <p:cNvPr id="74757" name="Picture 5" descr="aparat"/>
          <p:cNvPicPr>
            <a:picLocks noGrp="1" noChangeAspect="1" noChangeArrowheads="1"/>
          </p:cNvPicPr>
          <p:nvPr>
            <p:ph idx="1"/>
          </p:nvPr>
        </p:nvPicPr>
        <p:blipFill>
          <a:blip r:embed="rId3" cstate="print"/>
          <a:srcRect/>
          <a:stretch>
            <a:fillRect/>
          </a:stretch>
        </p:blipFill>
        <p:spPr>
          <a:xfrm>
            <a:off x="3427413" y="1762125"/>
            <a:ext cx="5537200" cy="4127500"/>
          </a:xfrm>
          <a:noFill/>
          <a:ln/>
        </p:spPr>
      </p:pic>
      <p:sp>
        <p:nvSpPr>
          <p:cNvPr id="74760" name="Rectangle 8"/>
          <p:cNvSpPr>
            <a:spLocks noChangeArrowheads="1"/>
          </p:cNvSpPr>
          <p:nvPr/>
        </p:nvSpPr>
        <p:spPr bwMode="auto">
          <a:xfrm>
            <a:off x="250825" y="1450975"/>
            <a:ext cx="4140200" cy="4887913"/>
          </a:xfrm>
          <a:prstGeom prst="rect">
            <a:avLst/>
          </a:prstGeom>
          <a:noFill/>
          <a:ln w="9525">
            <a:noFill/>
            <a:miter lim="800000"/>
            <a:headEnd/>
            <a:tailEnd/>
          </a:ln>
          <a:effectLst/>
        </p:spPr>
        <p:txBody>
          <a:bodyPr anchor="ctr">
            <a:spAutoFit/>
          </a:bodyPr>
          <a:lstStyle/>
          <a:p>
            <a:pPr marL="342900" indent="-342900"/>
            <a:endParaRPr lang="cs-CZ"/>
          </a:p>
          <a:p>
            <a:pPr marL="342900" indent="-342900">
              <a:buFontTx/>
              <a:buAutoNum type="arabicPeriod"/>
            </a:pPr>
            <a:r>
              <a:rPr lang="cs-CZ" sz="900"/>
              <a:t>Čočka hledáčku. </a:t>
            </a:r>
          </a:p>
          <a:p>
            <a:pPr marL="342900" indent="-342900">
              <a:buFontTx/>
              <a:buAutoNum type="arabicPeriod"/>
            </a:pPr>
            <a:r>
              <a:rPr lang="cs-CZ" sz="900"/>
              <a:t>Hlavice šroubu k posunování objektivové části (standardy) nahoru a dolů. </a:t>
            </a:r>
          </a:p>
          <a:p>
            <a:pPr marL="342900" indent="-342900">
              <a:buFontTx/>
              <a:buAutoNum type="arabicPeriod"/>
            </a:pPr>
            <a:r>
              <a:rPr lang="cs-CZ" sz="900"/>
              <a:t>Čočka hledáčku. </a:t>
            </a:r>
          </a:p>
          <a:p>
            <a:pPr marL="342900" indent="-342900">
              <a:buFontTx/>
              <a:buAutoNum type="arabicPeriod"/>
            </a:pPr>
            <a:r>
              <a:rPr lang="cs-CZ" sz="900"/>
              <a:t>Brilantní hledáček. </a:t>
            </a:r>
          </a:p>
          <a:p>
            <a:pPr marL="342900" indent="-342900">
              <a:buFontTx/>
              <a:buAutoNum type="arabicPeriod"/>
            </a:pPr>
            <a:r>
              <a:rPr lang="cs-CZ" sz="900"/>
              <a:t>Zrdcadlo hledáčku. </a:t>
            </a:r>
          </a:p>
          <a:p>
            <a:pPr marL="342900" indent="-342900">
              <a:buFontTx/>
              <a:buAutoNum type="arabicPeriod"/>
            </a:pPr>
            <a:r>
              <a:rPr lang="cs-CZ" sz="900"/>
              <a:t>Měch přístroje. </a:t>
            </a:r>
          </a:p>
          <a:p>
            <a:pPr marL="342900" indent="-342900">
              <a:buFontTx/>
              <a:buAutoNum type="arabicPeriod"/>
            </a:pPr>
            <a:r>
              <a:rPr lang="cs-CZ" sz="900"/>
              <a:t>Zámek přístroje. </a:t>
            </a:r>
          </a:p>
          <a:p>
            <a:pPr marL="342900" indent="-342900">
              <a:buFontTx/>
              <a:buAutoNum type="arabicPeriod"/>
            </a:pPr>
            <a:r>
              <a:rPr lang="cs-CZ" sz="900"/>
              <a:t>Kostra (skříňka) přístroje. </a:t>
            </a:r>
          </a:p>
          <a:p>
            <a:pPr marL="342900" indent="-342900">
              <a:buFontTx/>
              <a:buAutoNum type="arabicPeriod"/>
            </a:pPr>
            <a:r>
              <a:rPr lang="cs-CZ" sz="900"/>
              <a:t>Kožené držadlo. </a:t>
            </a:r>
          </a:p>
          <a:p>
            <a:pPr marL="342900" indent="-342900">
              <a:buFontTx/>
              <a:buAutoNum type="arabicPeriod"/>
            </a:pPr>
            <a:r>
              <a:rPr lang="cs-CZ" sz="900"/>
              <a:t>Mdlá deska (visírka). </a:t>
            </a:r>
          </a:p>
          <a:p>
            <a:pPr marL="342900" indent="-342900">
              <a:buFontTx/>
              <a:buAutoNum type="arabicPeriod"/>
            </a:pPr>
            <a:r>
              <a:rPr lang="cs-CZ" sz="900"/>
              <a:t>Rám a kryt mdlé desky. </a:t>
            </a:r>
          </a:p>
          <a:p>
            <a:pPr marL="342900" indent="-342900">
              <a:buFontTx/>
              <a:buAutoNum type="arabicPeriod"/>
            </a:pPr>
            <a:r>
              <a:rPr lang="cs-CZ" sz="900"/>
              <a:t>Závit pro šroub stativu. </a:t>
            </a:r>
          </a:p>
          <a:p>
            <a:pPr marL="342900" indent="-342900">
              <a:buFontTx/>
              <a:buAutoNum type="arabicPeriod"/>
            </a:pPr>
            <a:r>
              <a:rPr lang="cs-CZ" sz="900"/>
              <a:t>Osa stežejky, na níž jest upevněn                            odklápějící spodek přístroje. </a:t>
            </a:r>
          </a:p>
          <a:p>
            <a:pPr marL="342900" indent="-342900">
              <a:buFontTx/>
              <a:buAutoNum type="arabicPeriod"/>
            </a:pPr>
            <a:r>
              <a:rPr lang="cs-CZ" sz="900"/>
              <a:t>Ložisko vzpěr. </a:t>
            </a:r>
          </a:p>
          <a:p>
            <a:pPr marL="342900" indent="-342900">
              <a:buFontTx/>
              <a:buAutoNum type="arabicPeriod"/>
            </a:pPr>
            <a:r>
              <a:rPr lang="cs-CZ" sz="900"/>
              <a:t>Vzpěry. </a:t>
            </a:r>
          </a:p>
          <a:p>
            <a:pPr marL="342900" indent="-342900">
              <a:buFontTx/>
              <a:buAutoNum type="arabicPeriod"/>
            </a:pPr>
            <a:r>
              <a:rPr lang="cs-CZ" sz="900"/>
              <a:t>Kolejnice saní. </a:t>
            </a:r>
          </a:p>
          <a:p>
            <a:pPr marL="342900" indent="-342900">
              <a:buFontTx/>
              <a:buAutoNum type="arabicPeriod"/>
            </a:pPr>
            <a:r>
              <a:rPr lang="cs-CZ" sz="900"/>
              <a:t>Stupnice pro zaostřování podle metrů. </a:t>
            </a:r>
          </a:p>
          <a:p>
            <a:pPr marL="342900" indent="-342900">
              <a:buFontTx/>
              <a:buAutoNum type="arabicPeriod"/>
            </a:pPr>
            <a:r>
              <a:rPr lang="cs-CZ" sz="900"/>
              <a:t>Hlavice (trýb) šroubu k posunování                         objektivové části dopředu. </a:t>
            </a:r>
          </a:p>
          <a:p>
            <a:pPr marL="342900" indent="-342900">
              <a:buFontTx/>
              <a:buAutoNum type="arabicPeriod"/>
            </a:pPr>
            <a:r>
              <a:rPr lang="cs-CZ" sz="900"/>
              <a:t>Objektivová část (standarda). </a:t>
            </a:r>
          </a:p>
          <a:p>
            <a:pPr marL="342900" indent="-342900">
              <a:buFontTx/>
              <a:buAutoNum type="arabicPeriod"/>
            </a:pPr>
            <a:r>
              <a:rPr lang="cs-CZ" sz="900"/>
              <a:t>Kroužek k zavěšení části dvojitého měchu. </a:t>
            </a:r>
          </a:p>
          <a:p>
            <a:pPr marL="342900" indent="-342900">
              <a:buFontTx/>
              <a:buAutoNum type="arabicPeriod"/>
            </a:pPr>
            <a:r>
              <a:rPr lang="cs-CZ" sz="900"/>
              <a:t>Spodek přístroje (odklápěcí) </a:t>
            </a:r>
          </a:p>
          <a:p>
            <a:pPr marL="342900" indent="-342900">
              <a:buFontTx/>
              <a:buAutoNum type="arabicPeriod"/>
            </a:pPr>
            <a:r>
              <a:rPr lang="cs-CZ" sz="900"/>
              <a:t>Zarážka pro nekonečno. </a:t>
            </a:r>
          </a:p>
          <a:p>
            <a:pPr marL="342900" indent="-342900">
              <a:buFontTx/>
              <a:buAutoNum type="arabicPeriod"/>
            </a:pPr>
            <a:r>
              <a:rPr lang="cs-CZ" sz="900"/>
              <a:t>Sáně. </a:t>
            </a:r>
          </a:p>
          <a:p>
            <a:pPr marL="342900" indent="-342900">
              <a:buFontTx/>
              <a:buAutoNum type="arabicPeriod"/>
            </a:pPr>
            <a:r>
              <a:rPr lang="cs-CZ" sz="900"/>
              <a:t>Držátko k vytahování objektivové části. </a:t>
            </a:r>
          </a:p>
          <a:p>
            <a:pPr marL="342900" indent="-342900">
              <a:buFontTx/>
              <a:buAutoNum type="arabicPeriod"/>
            </a:pPr>
            <a:r>
              <a:rPr lang="cs-CZ" sz="900"/>
              <a:t>Závěrka. </a:t>
            </a:r>
          </a:p>
          <a:p>
            <a:pPr marL="342900" indent="-342900">
              <a:buFontTx/>
              <a:buAutoNum type="arabicPeriod"/>
            </a:pPr>
            <a:r>
              <a:rPr lang="cs-CZ" sz="900"/>
              <a:t>Objímka vnitřní čočky objektivu. </a:t>
            </a:r>
          </a:p>
          <a:p>
            <a:pPr marL="342900" indent="-342900">
              <a:buFontTx/>
              <a:buAutoNum type="arabicPeriod"/>
            </a:pPr>
            <a:r>
              <a:rPr lang="cs-CZ" sz="900"/>
              <a:t>Objímka zadní čočky objektivu. </a:t>
            </a:r>
          </a:p>
          <a:p>
            <a:pPr marL="342900" indent="-342900">
              <a:buFontTx/>
              <a:buAutoNum type="arabicPeriod"/>
            </a:pPr>
            <a:r>
              <a:rPr lang="cs-CZ" sz="900"/>
              <a:t>Osa objektivu a přístroje. </a:t>
            </a:r>
          </a:p>
          <a:p>
            <a:pPr marL="342900" indent="-342900">
              <a:buFontTx/>
              <a:buAutoNum type="arabicPeriod"/>
            </a:pPr>
            <a:r>
              <a:rPr lang="cs-CZ" sz="900"/>
              <a:t>Objektiv (nesymetrický anastigmat). </a:t>
            </a:r>
          </a:p>
          <a:p>
            <a:pPr marL="342900" indent="-342900">
              <a:buFontTx/>
              <a:buAutoNum type="arabicPeriod"/>
            </a:pPr>
            <a:r>
              <a:rPr lang="cs-CZ" sz="900"/>
              <a:t>Objímka vnější čočky objektivu</a:t>
            </a:r>
            <a:r>
              <a:rPr lang="cs-CZ" sz="1000"/>
              <a:t>. </a:t>
            </a:r>
            <a:endParaRPr lang="cs-CZ" sz="1000">
              <a:latin typeface="Arial" charset="0"/>
            </a:endParaRPr>
          </a:p>
        </p:txBody>
      </p:sp>
    </p:spTree>
    <p:extLst>
      <p:ext uri="{BB962C8B-B14F-4D97-AF65-F5344CB8AC3E}">
        <p14:creationId xmlns:p14="http://schemas.microsoft.com/office/powerpoint/2010/main" val="2089832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datum 5"/>
          <p:cNvSpPr>
            <a:spLocks noGrp="1"/>
          </p:cNvSpPr>
          <p:nvPr>
            <p:ph type="dt" sz="half" idx="10"/>
          </p:nvPr>
        </p:nvSpPr>
        <p:spPr/>
        <p:txBody>
          <a:bodyPr/>
          <a:lstStyle/>
          <a:p>
            <a:r>
              <a:rPr lang="cs-CZ" smtClean="0"/>
              <a:t>2013</a:t>
            </a:r>
            <a:endParaRPr lang="cs-CZ"/>
          </a:p>
        </p:txBody>
      </p:sp>
      <p:sp>
        <p:nvSpPr>
          <p:cNvPr id="8" name="Zástupný symbol pro zápatí 6"/>
          <p:cNvSpPr>
            <a:spLocks noGrp="1"/>
          </p:cNvSpPr>
          <p:nvPr>
            <p:ph type="ftr" sz="quarter" idx="11"/>
          </p:nvPr>
        </p:nvSpPr>
        <p:spPr/>
        <p:txBody>
          <a:bodyPr/>
          <a:lstStyle/>
          <a:p>
            <a:r>
              <a:rPr lang="cs-CZ" smtClean="0"/>
              <a:t>prof. Otruba</a:t>
            </a:r>
            <a:endParaRPr lang="cs-CZ"/>
          </a:p>
        </p:txBody>
      </p:sp>
      <p:sp>
        <p:nvSpPr>
          <p:cNvPr id="9" name="Zástupný symbol pro číslo snímku 7"/>
          <p:cNvSpPr>
            <a:spLocks noGrp="1"/>
          </p:cNvSpPr>
          <p:nvPr>
            <p:ph type="sldNum" sz="quarter" idx="12"/>
          </p:nvPr>
        </p:nvSpPr>
        <p:spPr/>
        <p:txBody>
          <a:bodyPr/>
          <a:lstStyle/>
          <a:p>
            <a:fld id="{4AF8EFC3-FBF9-42B8-8A6B-A868E0FBA020}" type="slidenum">
              <a:rPr lang="cs-CZ"/>
              <a:pPr/>
              <a:t>40</a:t>
            </a:fld>
            <a:endParaRPr lang="cs-CZ"/>
          </a:p>
        </p:txBody>
      </p:sp>
      <p:sp>
        <p:nvSpPr>
          <p:cNvPr id="232450" name="Rectangle 2"/>
          <p:cNvSpPr>
            <a:spLocks noGrp="1" noChangeArrowheads="1"/>
          </p:cNvSpPr>
          <p:nvPr>
            <p:ph type="title"/>
          </p:nvPr>
        </p:nvSpPr>
        <p:spPr/>
        <p:txBody>
          <a:bodyPr/>
          <a:lstStyle/>
          <a:p>
            <a:r>
              <a:rPr lang="cs-CZ"/>
              <a:t>Centrální závěrka</a:t>
            </a:r>
          </a:p>
        </p:txBody>
      </p:sp>
      <p:sp>
        <p:nvSpPr>
          <p:cNvPr id="232455" name="Rectangle 7"/>
          <p:cNvSpPr>
            <a:spLocks noGrp="1" noChangeArrowheads="1"/>
          </p:cNvSpPr>
          <p:nvPr>
            <p:ph type="body" sz="half" idx="1"/>
          </p:nvPr>
        </p:nvSpPr>
        <p:spPr>
          <a:xfrm>
            <a:off x="785786" y="1827213"/>
            <a:ext cx="4938739" cy="4816497"/>
          </a:xfrm>
        </p:spPr>
        <p:txBody>
          <a:bodyPr/>
          <a:lstStyle/>
          <a:p>
            <a:pPr>
              <a:lnSpc>
                <a:spcPct val="80000"/>
              </a:lnSpc>
            </a:pPr>
            <a:r>
              <a:rPr lang="cs-CZ" sz="2000" dirty="0"/>
              <a:t>Centrální závěrka patří k typům zvaným objektivový, neboť pracuje v blízkosti clony objektivu. Obvykle je umístěna mezi čočkami objektivu, dosti často však i těsně za objektivem, zřídka před ním. Běžný typ centrální závěrky je konstruován jako lamelový, tzn. objektiv je uzavřen třemi až sedmi plechovými lamelami. Ty se stiskem spouště rozevřou na potřebnou dobu. Centrální lamelovou závěrku je nutno před snímkem natáhnout, to se děje u lepších přístrojů současně s posuvem filmu, u starších nebo levnějších typů ručně, zvláštní páčkou.</a:t>
            </a:r>
            <a:r>
              <a:rPr lang="cs-CZ" sz="1900" dirty="0"/>
              <a:t/>
            </a:r>
            <a:br>
              <a:rPr lang="cs-CZ" sz="1900" dirty="0"/>
            </a:br>
            <a:endParaRPr lang="cs-CZ" sz="1900" dirty="0"/>
          </a:p>
        </p:txBody>
      </p:sp>
      <p:pic>
        <p:nvPicPr>
          <p:cNvPr id="232454" name="Picture 6" descr="003009"/>
          <p:cNvPicPr>
            <a:picLocks noGrp="1" noChangeAspect="1" noChangeArrowheads="1"/>
          </p:cNvPicPr>
          <p:nvPr>
            <p:ph sz="quarter" idx="2"/>
          </p:nvPr>
        </p:nvPicPr>
        <p:blipFill>
          <a:blip r:embed="rId3" cstate="print"/>
          <a:srcRect/>
          <a:stretch>
            <a:fillRect/>
          </a:stretch>
        </p:blipFill>
        <p:spPr>
          <a:xfrm>
            <a:off x="6084888" y="1557338"/>
            <a:ext cx="1619250" cy="771525"/>
          </a:xfrm>
          <a:noFill/>
          <a:ln/>
        </p:spPr>
      </p:pic>
      <p:pic>
        <p:nvPicPr>
          <p:cNvPr id="232457" name="Picture 9" descr="comp1"/>
          <p:cNvPicPr>
            <a:picLocks noGrp="1" noChangeAspect="1" noChangeArrowheads="1"/>
          </p:cNvPicPr>
          <p:nvPr>
            <p:ph sz="quarter" idx="3"/>
          </p:nvPr>
        </p:nvPicPr>
        <p:blipFill>
          <a:blip r:embed="rId4" cstate="print">
            <a:lum bright="-6000" contrast="18000"/>
          </a:blip>
          <a:srcRect/>
          <a:stretch>
            <a:fillRect/>
          </a:stretch>
        </p:blipFill>
        <p:spPr>
          <a:xfrm>
            <a:off x="5724525" y="4508500"/>
            <a:ext cx="2366963" cy="1981200"/>
          </a:xfrm>
          <a:noFill/>
          <a:ln/>
        </p:spPr>
      </p:pic>
      <p:pic>
        <p:nvPicPr>
          <p:cNvPr id="232458" name="Picture 10" descr="Central"/>
          <p:cNvPicPr>
            <a:picLocks noChangeAspect="1" noChangeArrowheads="1"/>
          </p:cNvPicPr>
          <p:nvPr/>
        </p:nvPicPr>
        <p:blipFill>
          <a:blip r:embed="rId5" cstate="print">
            <a:lum contrast="12000"/>
          </a:blip>
          <a:srcRect/>
          <a:stretch>
            <a:fillRect/>
          </a:stretch>
        </p:blipFill>
        <p:spPr bwMode="auto">
          <a:xfrm>
            <a:off x="5867400" y="2349500"/>
            <a:ext cx="1871663" cy="2089150"/>
          </a:xfrm>
          <a:prstGeom prst="rect">
            <a:avLst/>
          </a:prstGeom>
          <a:noFill/>
        </p:spPr>
      </p:pic>
    </p:spTree>
    <p:extLst>
      <p:ext uri="{BB962C8B-B14F-4D97-AF65-F5344CB8AC3E}">
        <p14:creationId xmlns:p14="http://schemas.microsoft.com/office/powerpoint/2010/main" val="3967241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74B41628-B855-4A59-9FEC-429C79405AD3}" type="slidenum">
              <a:rPr lang="cs-CZ"/>
              <a:pPr/>
              <a:t>41</a:t>
            </a:fld>
            <a:endParaRPr lang="cs-CZ"/>
          </a:p>
        </p:txBody>
      </p:sp>
      <p:sp>
        <p:nvSpPr>
          <p:cNvPr id="235522" name="Rectangle 2"/>
          <p:cNvSpPr>
            <a:spLocks noGrp="1" noChangeArrowheads="1"/>
          </p:cNvSpPr>
          <p:nvPr>
            <p:ph type="title"/>
          </p:nvPr>
        </p:nvSpPr>
        <p:spPr/>
        <p:txBody>
          <a:bodyPr/>
          <a:lstStyle/>
          <a:p>
            <a:r>
              <a:rPr lang="cs-CZ"/>
              <a:t>Štěrbinová závěrka</a:t>
            </a:r>
          </a:p>
        </p:txBody>
      </p:sp>
      <p:sp>
        <p:nvSpPr>
          <p:cNvPr id="235524" name="Rectangle 4"/>
          <p:cNvSpPr>
            <a:spLocks noGrp="1" noChangeArrowheads="1"/>
          </p:cNvSpPr>
          <p:nvPr>
            <p:ph type="body" sz="half" idx="1"/>
          </p:nvPr>
        </p:nvSpPr>
        <p:spPr>
          <a:xfrm>
            <a:off x="684213" y="1628775"/>
            <a:ext cx="4608512" cy="4968875"/>
          </a:xfrm>
        </p:spPr>
        <p:txBody>
          <a:bodyPr/>
          <a:lstStyle/>
          <a:p>
            <a:pPr>
              <a:lnSpc>
                <a:spcPct val="80000"/>
              </a:lnSpc>
            </a:pPr>
            <a:r>
              <a:rPr lang="cs-CZ" sz="1900"/>
              <a:t>Štěrbinová závěrka patří k typům pracujícím v blízkosti ohniskové roviny objektivu, těsně před citlivým materiálem. </a:t>
            </a:r>
            <a:br>
              <a:rPr lang="cs-CZ" sz="1900"/>
            </a:br>
            <a:r>
              <a:rPr lang="cs-CZ" sz="1900"/>
              <a:t>Klasická plátěná závěrka se skládá ze dvou pásů z černého pogumovaného textilu, které jsou před exponováním navinuty na společném válečku. Po stisknutí spouště se pásy rychle převinou na své navíjecí pásy, nikoli však oba současně, nýbrž s určitým časovým rozdílem, tudíž výřezy v pásech vytvoří štěrbinu propouštějící světlo.</a:t>
            </a:r>
            <a:br>
              <a:rPr lang="cs-CZ" sz="1900"/>
            </a:br>
            <a:r>
              <a:rPr lang="cs-CZ" sz="1900"/>
              <a:t>Z plátěné závěrky se vyvinula konstrukce kovová, v níž je plátno nahrazeno kovovými žaluziemi, ale jinak jsou funkce stejné.</a:t>
            </a:r>
            <a:br>
              <a:rPr lang="cs-CZ" sz="1900"/>
            </a:br>
            <a:endParaRPr lang="cs-CZ" sz="1900"/>
          </a:p>
        </p:txBody>
      </p:sp>
      <p:pic>
        <p:nvPicPr>
          <p:cNvPr id="235527" name="Picture 7" descr="003010"/>
          <p:cNvPicPr>
            <a:picLocks noGrp="1" noChangeAspect="1" noChangeArrowheads="1"/>
          </p:cNvPicPr>
          <p:nvPr>
            <p:ph sz="quarter" idx="2"/>
          </p:nvPr>
        </p:nvPicPr>
        <p:blipFill>
          <a:blip r:embed="rId3" cstate="print">
            <a:lum contrast="36000"/>
          </a:blip>
          <a:srcRect/>
          <a:stretch>
            <a:fillRect/>
          </a:stretch>
        </p:blipFill>
        <p:spPr>
          <a:xfrm>
            <a:off x="5292725" y="1916113"/>
            <a:ext cx="3422650" cy="1254125"/>
          </a:xfrm>
          <a:noFill/>
          <a:ln/>
        </p:spPr>
      </p:pic>
      <p:pic>
        <p:nvPicPr>
          <p:cNvPr id="235528" name="Picture 8" descr="Platno"/>
          <p:cNvPicPr>
            <a:picLocks noGrp="1" noChangeAspect="1" noChangeArrowheads="1"/>
          </p:cNvPicPr>
          <p:nvPr>
            <p:ph sz="quarter" idx="3"/>
          </p:nvPr>
        </p:nvPicPr>
        <p:blipFill>
          <a:blip r:embed="rId4" cstate="print">
            <a:lum contrast="12000"/>
          </a:blip>
          <a:srcRect/>
          <a:stretch>
            <a:fillRect/>
          </a:stretch>
        </p:blipFill>
        <p:spPr>
          <a:xfrm>
            <a:off x="5867400" y="3573463"/>
            <a:ext cx="2252663" cy="2879725"/>
          </a:xfrm>
          <a:noFill/>
          <a:ln/>
        </p:spPr>
      </p:pic>
    </p:spTree>
    <p:extLst>
      <p:ext uri="{BB962C8B-B14F-4D97-AF65-F5344CB8AC3E}">
        <p14:creationId xmlns:p14="http://schemas.microsoft.com/office/powerpoint/2010/main" val="40564496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lstStyle/>
          <a:p>
            <a:pPr>
              <a:defRPr/>
            </a:pPr>
            <a:r>
              <a:rPr lang="cs-CZ" smtClean="0"/>
              <a:t>Jak pracuje digitální fotopřístroj</a:t>
            </a:r>
          </a:p>
        </p:txBody>
      </p:sp>
      <p:sp>
        <p:nvSpPr>
          <p:cNvPr id="272387" name="Rectangle 3"/>
          <p:cNvSpPr>
            <a:spLocks noGrp="1" noChangeArrowheads="1"/>
          </p:cNvSpPr>
          <p:nvPr>
            <p:ph type="body" idx="1"/>
          </p:nvPr>
        </p:nvSpPr>
        <p:spPr>
          <a:xfrm>
            <a:off x="755650" y="1700213"/>
            <a:ext cx="7696200" cy="4392612"/>
          </a:xfrm>
        </p:spPr>
        <p:txBody>
          <a:bodyPr/>
          <a:lstStyle/>
          <a:p>
            <a:pPr>
              <a:lnSpc>
                <a:spcPct val="80000"/>
              </a:lnSpc>
              <a:defRPr/>
            </a:pPr>
            <a:r>
              <a:rPr lang="cs-CZ" sz="2400" dirty="0" smtClean="0"/>
              <a:t>Fotochemický proces zpracování analogové obrazové informace je nahrazen procesem </a:t>
            </a:r>
            <a:r>
              <a:rPr lang="cs-CZ" sz="2400" b="1" dirty="0" smtClean="0">
                <a:solidFill>
                  <a:srgbClr val="FF0000"/>
                </a:solidFill>
              </a:rPr>
              <a:t>fotoelektrickým</a:t>
            </a:r>
            <a:r>
              <a:rPr lang="cs-CZ" sz="2400" dirty="0" smtClean="0"/>
              <a:t> s následnou </a:t>
            </a:r>
            <a:r>
              <a:rPr lang="cs-CZ" sz="2400" dirty="0" err="1" smtClean="0"/>
              <a:t>rasterizací</a:t>
            </a:r>
            <a:r>
              <a:rPr lang="cs-CZ" sz="2400" dirty="0" smtClean="0"/>
              <a:t>.</a:t>
            </a:r>
          </a:p>
          <a:p>
            <a:pPr>
              <a:lnSpc>
                <a:spcPct val="80000"/>
              </a:lnSpc>
              <a:defRPr/>
            </a:pPr>
            <a:r>
              <a:rPr lang="cs-CZ" sz="2400" b="1" dirty="0" err="1" smtClean="0">
                <a:solidFill>
                  <a:srgbClr val="CC3300"/>
                </a:solidFill>
              </a:rPr>
              <a:t>Rasterizace</a:t>
            </a:r>
            <a:r>
              <a:rPr lang="cs-CZ" sz="2400" dirty="0" smtClean="0"/>
              <a:t> převede analogový obraz na digitální.</a:t>
            </a:r>
          </a:p>
          <a:p>
            <a:pPr>
              <a:lnSpc>
                <a:spcPct val="80000"/>
              </a:lnSpc>
              <a:buFont typeface="Wingdings" pitchFamily="2" charset="2"/>
              <a:buNone/>
              <a:defRPr/>
            </a:pPr>
            <a:r>
              <a:rPr lang="cs-CZ" sz="2400" dirty="0" smtClean="0"/>
              <a:t>	Má dvě fáze: </a:t>
            </a:r>
          </a:p>
          <a:p>
            <a:pPr>
              <a:lnSpc>
                <a:spcPct val="80000"/>
              </a:lnSpc>
              <a:buFont typeface="Wingdings" pitchFamily="2" charset="2"/>
              <a:buNone/>
              <a:defRPr/>
            </a:pPr>
            <a:r>
              <a:rPr lang="cs-CZ" sz="2400" dirty="0" smtClean="0"/>
              <a:t>	- vzorkování</a:t>
            </a:r>
          </a:p>
          <a:p>
            <a:pPr>
              <a:lnSpc>
                <a:spcPct val="80000"/>
              </a:lnSpc>
              <a:buFont typeface="Wingdings" pitchFamily="2" charset="2"/>
              <a:buNone/>
              <a:defRPr/>
            </a:pPr>
            <a:r>
              <a:rPr lang="cs-CZ" sz="2400" dirty="0" smtClean="0"/>
              <a:t>	- </a:t>
            </a:r>
            <a:r>
              <a:rPr lang="cs-CZ" sz="2400" dirty="0" err="1" smtClean="0"/>
              <a:t>kvantizaci</a:t>
            </a:r>
            <a:endParaRPr lang="cs-CZ" sz="2400" dirty="0" smtClean="0"/>
          </a:p>
          <a:p>
            <a:pPr>
              <a:lnSpc>
                <a:spcPct val="80000"/>
              </a:lnSpc>
              <a:defRPr/>
            </a:pPr>
            <a:r>
              <a:rPr lang="cs-CZ" sz="2400" dirty="0" smtClean="0">
                <a:solidFill>
                  <a:srgbClr val="CC3300"/>
                </a:solidFill>
              </a:rPr>
              <a:t>Vzorkování</a:t>
            </a:r>
            <a:r>
              <a:rPr lang="cs-CZ" sz="2400" dirty="0" smtClean="0"/>
              <a:t> je v podstatě prováděno </a:t>
            </a:r>
            <a:r>
              <a:rPr lang="cs-CZ" sz="2400" dirty="0" err="1" smtClean="0"/>
              <a:t>ploškovou</a:t>
            </a:r>
            <a:r>
              <a:rPr lang="cs-CZ" sz="2400" dirty="0" smtClean="0"/>
              <a:t> strukturou snímacího prvku, na jehož velikosti záleží, jak velká část analogového obrazu bude zpracována na jednu konkrétní jasovou informaci.</a:t>
            </a:r>
          </a:p>
          <a:p>
            <a:pPr>
              <a:lnSpc>
                <a:spcPct val="80000"/>
              </a:lnSpc>
              <a:defRPr/>
            </a:pPr>
            <a:r>
              <a:rPr lang="cs-CZ" sz="2400" dirty="0" err="1" smtClean="0">
                <a:solidFill>
                  <a:srgbClr val="CC3300"/>
                </a:solidFill>
              </a:rPr>
              <a:t>Kvantizace</a:t>
            </a:r>
            <a:r>
              <a:rPr lang="cs-CZ" sz="2400" dirty="0" smtClean="0">
                <a:solidFill>
                  <a:srgbClr val="CC3300"/>
                </a:solidFill>
              </a:rPr>
              <a:t> </a:t>
            </a:r>
            <a:r>
              <a:rPr lang="cs-CZ" sz="2400" dirty="0" smtClean="0"/>
              <a:t>probíhá v A/D převodníku, který přiřadí napěťové úrovni konkrétního obrazového vzorku diskrétní digitální hodnotu.</a:t>
            </a:r>
          </a:p>
          <a:p>
            <a:pPr>
              <a:lnSpc>
                <a:spcPct val="80000"/>
              </a:lnSpc>
              <a:defRPr/>
            </a:pPr>
            <a:endParaRPr lang="cs-CZ" sz="2400" dirty="0" smtClean="0"/>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42</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dirty="0" smtClean="0"/>
              <a:t>prof. Otruba</a:t>
            </a:r>
            <a:endParaRPr lang="cs-CZ" dirty="0"/>
          </a:p>
        </p:txBody>
      </p:sp>
    </p:spTree>
    <p:extLst>
      <p:ext uri="{BB962C8B-B14F-4D97-AF65-F5344CB8AC3E}">
        <p14:creationId xmlns:p14="http://schemas.microsoft.com/office/powerpoint/2010/main" val="28329668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6" name="Rectangle 4"/>
          <p:cNvSpPr>
            <a:spLocks noGrp="1" noChangeArrowheads="1"/>
          </p:cNvSpPr>
          <p:nvPr>
            <p:ph type="title"/>
          </p:nvPr>
        </p:nvSpPr>
        <p:spPr/>
        <p:txBody>
          <a:bodyPr/>
          <a:lstStyle/>
          <a:p>
            <a:pPr>
              <a:defRPr/>
            </a:pPr>
            <a:r>
              <a:rPr lang="cs-CZ" smtClean="0"/>
              <a:t>Rasterizace - vzorkování</a:t>
            </a:r>
          </a:p>
        </p:txBody>
      </p:sp>
      <p:sp>
        <p:nvSpPr>
          <p:cNvPr id="279557" name="Rectangle 5"/>
          <p:cNvSpPr>
            <a:spLocks noGrp="1" noChangeArrowheads="1"/>
          </p:cNvSpPr>
          <p:nvPr>
            <p:ph type="body" sz="half" idx="1"/>
          </p:nvPr>
        </p:nvSpPr>
        <p:spPr>
          <a:xfrm>
            <a:off x="755650" y="1700213"/>
            <a:ext cx="7696200" cy="2227262"/>
          </a:xfrm>
        </p:spPr>
        <p:txBody>
          <a:bodyPr/>
          <a:lstStyle/>
          <a:p>
            <a:pPr>
              <a:defRPr/>
            </a:pPr>
            <a:r>
              <a:rPr lang="cs-CZ" sz="2800" smtClean="0"/>
              <a:t>Spojité rozdělení jasu v analogovém obraze </a:t>
            </a:r>
          </a:p>
          <a:p>
            <a:pPr>
              <a:defRPr/>
            </a:pPr>
            <a:r>
              <a:rPr lang="cs-CZ" sz="2800" smtClean="0"/>
              <a:t>Vzorkování jasových hodnot</a:t>
            </a:r>
          </a:p>
          <a:p>
            <a:pPr>
              <a:defRPr/>
            </a:pPr>
            <a:r>
              <a:rPr lang="cs-CZ" sz="2800" smtClean="0"/>
              <a:t>Přiřazení vzorku celé elementární obrazové plošce o velikosti </a:t>
            </a:r>
            <a:r>
              <a:rPr lang="el-GR" sz="2800" smtClean="0">
                <a:cs typeface="Tahoma" pitchFamily="34" charset="0"/>
              </a:rPr>
              <a:t>Δ</a:t>
            </a:r>
            <a:r>
              <a:rPr lang="cs-CZ" sz="2800" smtClean="0">
                <a:cs typeface="Tahoma" pitchFamily="34" charset="0"/>
              </a:rPr>
              <a:t>x</a:t>
            </a:r>
            <a:endParaRPr lang="el-GR" sz="2800" smtClean="0">
              <a:cs typeface="Tahoma" pitchFamily="34" charset="0"/>
            </a:endParaRPr>
          </a:p>
        </p:txBody>
      </p:sp>
      <p:sp>
        <p:nvSpPr>
          <p:cNvPr id="8199" name="Text Box 8"/>
          <p:cNvSpPr txBox="1">
            <a:spLocks noChangeArrowheads="1"/>
          </p:cNvSpPr>
          <p:nvPr/>
        </p:nvSpPr>
        <p:spPr bwMode="auto">
          <a:xfrm>
            <a:off x="2608263" y="4025900"/>
            <a:ext cx="319087" cy="457200"/>
          </a:xfrm>
          <a:prstGeom prst="rect">
            <a:avLst/>
          </a:prstGeom>
          <a:noFill/>
          <a:ln w="12700" cap="sq">
            <a:noFill/>
            <a:miter lim="800000"/>
            <a:headEnd type="none" w="sm" len="sm"/>
            <a:tailEnd type="none" w="sm" len="sm"/>
          </a:ln>
        </p:spPr>
        <p:txBody>
          <a:bodyPr wrap="none">
            <a:spAutoFit/>
          </a:bodyPr>
          <a:lstStyle/>
          <a:p>
            <a:r>
              <a:rPr lang="cs-CZ"/>
              <a:t>a</a:t>
            </a:r>
          </a:p>
        </p:txBody>
      </p:sp>
      <p:sp>
        <p:nvSpPr>
          <p:cNvPr id="8200" name="Text Box 9"/>
          <p:cNvSpPr txBox="1">
            <a:spLocks noChangeArrowheads="1"/>
          </p:cNvSpPr>
          <p:nvPr/>
        </p:nvSpPr>
        <p:spPr bwMode="auto">
          <a:xfrm>
            <a:off x="2824163" y="4025900"/>
            <a:ext cx="404812" cy="457200"/>
          </a:xfrm>
          <a:prstGeom prst="rect">
            <a:avLst/>
          </a:prstGeom>
          <a:noFill/>
          <a:ln w="12700" cap="sq">
            <a:noFill/>
            <a:miter lim="800000"/>
            <a:headEnd type="none" w="sm" len="sm"/>
            <a:tailEnd type="none" w="sm" len="sm"/>
          </a:ln>
        </p:spPr>
        <p:txBody>
          <a:bodyPr wrap="none">
            <a:spAutoFit/>
          </a:bodyPr>
          <a:lstStyle/>
          <a:p>
            <a:r>
              <a:rPr lang="cs-CZ"/>
              <a:t>A</a:t>
            </a:r>
          </a:p>
        </p:txBody>
      </p:sp>
      <p:pic>
        <p:nvPicPr>
          <p:cNvPr id="8201" name="Picture 7"/>
          <p:cNvPicPr>
            <a:picLocks noGrp="1" noChangeAspect="1" noChangeArrowheads="1"/>
          </p:cNvPicPr>
          <p:nvPr>
            <p:ph sz="half" idx="2"/>
          </p:nvPr>
        </p:nvPicPr>
        <p:blipFill>
          <a:blip r:embed="rId3" cstate="print"/>
          <a:srcRect t="3062" r="757" b="19373"/>
          <a:stretch>
            <a:fillRect/>
          </a:stretch>
        </p:blipFill>
        <p:spPr>
          <a:xfrm>
            <a:off x="1403350" y="3933825"/>
            <a:ext cx="6216650" cy="2346325"/>
          </a:xfrm>
          <a:noFill/>
          <a:ln w="12700" cap="sq">
            <a:solidFill>
              <a:schemeClr val="bg2"/>
            </a:solidFill>
            <a:headEnd type="none" w="sm" len="sm"/>
            <a:tailEnd type="none" w="sm" len="sm"/>
          </a:ln>
        </p:spPr>
      </p:pic>
      <p:sp>
        <p:nvSpPr>
          <p:cNvPr id="2" name="Zástupný symbol pro číslo snímku 1"/>
          <p:cNvSpPr>
            <a:spLocks noGrp="1"/>
          </p:cNvSpPr>
          <p:nvPr>
            <p:ph type="sldNum" sz="quarter" idx="12"/>
          </p:nvPr>
        </p:nvSpPr>
        <p:spPr/>
        <p:txBody>
          <a:bodyPr/>
          <a:lstStyle/>
          <a:p>
            <a:pPr>
              <a:defRPr/>
            </a:pPr>
            <a:fld id="{D11FC91E-D3FC-46E9-8371-933B55111E2C}" type="slidenum">
              <a:rPr lang="cs-CZ" smtClean="0"/>
              <a:pPr>
                <a:defRPr/>
              </a:pPr>
              <a:t>43</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1252263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pPr>
              <a:defRPr/>
            </a:pPr>
            <a:r>
              <a:rPr lang="cs-CZ" sz="3600" smtClean="0"/>
              <a:t>Rasterizace – vzorkování při 4 bitové hloubce barev</a:t>
            </a:r>
          </a:p>
        </p:txBody>
      </p:sp>
      <p:pic>
        <p:nvPicPr>
          <p:cNvPr id="9222" name="Picture 4"/>
          <p:cNvPicPr>
            <a:picLocks noGrp="1" noChangeAspect="1" noChangeArrowheads="1"/>
          </p:cNvPicPr>
          <p:nvPr>
            <p:ph type="body" idx="1"/>
          </p:nvPr>
        </p:nvPicPr>
        <p:blipFill>
          <a:blip r:embed="rId3" cstate="print"/>
          <a:srcRect/>
          <a:stretch>
            <a:fillRect/>
          </a:stretch>
        </p:blipFill>
        <p:spPr>
          <a:xfrm>
            <a:off x="1266825" y="1628775"/>
            <a:ext cx="6673850" cy="4608513"/>
          </a:xfrm>
          <a:noFill/>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44</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25521517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pPr>
              <a:defRPr/>
            </a:pPr>
            <a:r>
              <a:rPr lang="cs-CZ" dirty="0" smtClean="0"/>
              <a:t>Bitová hloubka</a:t>
            </a:r>
          </a:p>
        </p:txBody>
      </p:sp>
      <p:sp>
        <p:nvSpPr>
          <p:cNvPr id="329731" name="Rectangle 3"/>
          <p:cNvSpPr>
            <a:spLocks noGrp="1" noChangeArrowheads="1"/>
          </p:cNvSpPr>
          <p:nvPr>
            <p:ph type="body" idx="1"/>
          </p:nvPr>
        </p:nvSpPr>
        <p:spPr>
          <a:xfrm>
            <a:off x="395288" y="1773238"/>
            <a:ext cx="8209160" cy="4752975"/>
          </a:xfrm>
        </p:spPr>
        <p:txBody>
          <a:bodyPr/>
          <a:lstStyle/>
          <a:p>
            <a:pPr>
              <a:lnSpc>
                <a:spcPct val="80000"/>
              </a:lnSpc>
              <a:defRPr/>
            </a:pPr>
            <a:r>
              <a:rPr lang="cs-CZ" sz="2200" dirty="0" smtClean="0"/>
              <a:t>Čím vyšší počet bitů použijeme pro každý barevný kanál k uložení informací, tím větší dostaneme rozlišení barev a expoziční pružnost. </a:t>
            </a:r>
          </a:p>
          <a:p>
            <a:pPr>
              <a:lnSpc>
                <a:spcPct val="80000"/>
              </a:lnSpc>
              <a:defRPr/>
            </a:pPr>
            <a:r>
              <a:rPr lang="cs-CZ" sz="2200" dirty="0" smtClean="0"/>
              <a:t>Standardní (JPEG) je použití </a:t>
            </a:r>
            <a:r>
              <a:rPr lang="cs-CZ" sz="2200" b="1" dirty="0" smtClean="0"/>
              <a:t>8 bitů </a:t>
            </a:r>
            <a:r>
              <a:rPr lang="cs-CZ" sz="2200" dirty="0" smtClean="0"/>
              <a:t>na barvu (</a:t>
            </a:r>
            <a:r>
              <a:rPr lang="cs-CZ" sz="2200" b="1" dirty="0" smtClean="0"/>
              <a:t>256 odstínů</a:t>
            </a:r>
            <a:r>
              <a:rPr lang="cs-CZ" sz="2200" dirty="0" smtClean="0"/>
              <a:t>), tedy 3x8 bit (256x256x256 = </a:t>
            </a:r>
            <a:r>
              <a:rPr lang="cs-CZ" sz="2200" b="1" dirty="0" smtClean="0"/>
              <a:t>16,7 mil. barev</a:t>
            </a:r>
            <a:r>
              <a:rPr lang="cs-CZ" sz="2200" dirty="0" smtClean="0"/>
              <a:t>). S tímto formátem pracují i tiskárny (ofsetové i nátiskové). </a:t>
            </a:r>
          </a:p>
          <a:p>
            <a:pPr>
              <a:lnSpc>
                <a:spcPct val="80000"/>
              </a:lnSpc>
              <a:defRPr/>
            </a:pPr>
            <a:r>
              <a:rPr lang="cs-CZ" sz="2200" dirty="0" smtClean="0"/>
              <a:t>Při </a:t>
            </a:r>
            <a:r>
              <a:rPr lang="cs-CZ" sz="2200" b="1" dirty="0" smtClean="0"/>
              <a:t>úpravách</a:t>
            </a:r>
            <a:r>
              <a:rPr lang="cs-CZ" sz="2200" dirty="0" smtClean="0"/>
              <a:t> tonality a barev se pracuje obvykle s 16 bity na barvu, výjimečně i s 32 bity na barvu. Kvalitní filmové skenery a profesionální fotopřístroje pracují s 16 - 32 bity na barvu. </a:t>
            </a:r>
          </a:p>
          <a:p>
            <a:pPr>
              <a:lnSpc>
                <a:spcPct val="80000"/>
              </a:lnSpc>
              <a:defRPr/>
            </a:pPr>
            <a:r>
              <a:rPr lang="cs-CZ" sz="2200" dirty="0" smtClean="0"/>
              <a:t>Poloprofesionální a kvalitní amatérské fotopřístroje (obvykle zrcadlovky) pracují s </a:t>
            </a:r>
            <a:r>
              <a:rPr lang="cs-CZ" sz="2200" b="1" dirty="0" smtClean="0"/>
              <a:t>12</a:t>
            </a:r>
            <a:r>
              <a:rPr lang="cs-CZ" sz="2200" dirty="0" smtClean="0"/>
              <a:t> nebo </a:t>
            </a:r>
            <a:r>
              <a:rPr lang="cs-CZ" sz="2200" b="1" dirty="0" smtClean="0"/>
              <a:t>14</a:t>
            </a:r>
            <a:r>
              <a:rPr lang="cs-CZ" sz="2200" dirty="0" smtClean="0"/>
              <a:t> bity na barvu.</a:t>
            </a:r>
          </a:p>
          <a:p>
            <a:pPr>
              <a:lnSpc>
                <a:spcPct val="80000"/>
              </a:lnSpc>
              <a:defRPr/>
            </a:pPr>
            <a:r>
              <a:rPr lang="cs-CZ" sz="2200" dirty="0" smtClean="0"/>
              <a:t>Kompaktní přístroje pracují obvykle s 8 bity na barvu, velmi levné se 4 bity (interpolovány na 8).</a:t>
            </a:r>
          </a:p>
          <a:p>
            <a:pPr>
              <a:lnSpc>
                <a:spcPct val="80000"/>
              </a:lnSpc>
              <a:defRPr/>
            </a:pPr>
            <a:r>
              <a:rPr lang="cs-CZ" sz="2200" dirty="0"/>
              <a:t>p</a:t>
            </a:r>
            <a:r>
              <a:rPr lang="cs-CZ" sz="2200" dirty="0" smtClean="0"/>
              <a:t>ro větší úpravy fotografií (post-</a:t>
            </a:r>
            <a:r>
              <a:rPr lang="cs-CZ" sz="2200" dirty="0" err="1" smtClean="0"/>
              <a:t>process</a:t>
            </a:r>
            <a:r>
              <a:rPr lang="cs-CZ" sz="2200" dirty="0" smtClean="0"/>
              <a:t>) je vhodná </a:t>
            </a:r>
            <a:r>
              <a:rPr lang="cs-CZ" sz="2200" b="1" dirty="0" smtClean="0"/>
              <a:t>co nejvyšší </a:t>
            </a:r>
            <a:r>
              <a:rPr lang="cs-CZ" sz="2200" dirty="0" smtClean="0"/>
              <a:t>bitová hloubka</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45</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1312670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Barevná hloubka</a:t>
            </a:r>
            <a:endParaRPr lang="cs-CZ" dirty="0"/>
          </a:p>
        </p:txBody>
      </p:sp>
      <p:pic>
        <p:nvPicPr>
          <p:cNvPr id="132099" name="Picture 3" descr="http://www.fotografovani.cz/images2/rom_proces20b.jpg"/>
          <p:cNvPicPr>
            <a:picLocks noChangeAspect="1" noChangeArrowheads="1"/>
          </p:cNvPicPr>
          <p:nvPr/>
        </p:nvPicPr>
        <p:blipFill>
          <a:blip r:embed="rId2" cstate="print"/>
          <a:srcRect/>
          <a:stretch>
            <a:fillRect/>
          </a:stretch>
        </p:blipFill>
        <p:spPr bwMode="auto">
          <a:xfrm>
            <a:off x="1071538" y="4071941"/>
            <a:ext cx="6429420" cy="2143141"/>
          </a:xfrm>
          <a:prstGeom prst="rect">
            <a:avLst/>
          </a:prstGeom>
          <a:noFill/>
        </p:spPr>
      </p:pic>
      <p:pic>
        <p:nvPicPr>
          <p:cNvPr id="132098" name="Picture 2" descr="http://www.fotografovani.cz/images2/rom_proces20a.jpg"/>
          <p:cNvPicPr>
            <a:picLocks noChangeAspect="1" noChangeArrowheads="1"/>
          </p:cNvPicPr>
          <p:nvPr/>
        </p:nvPicPr>
        <p:blipFill>
          <a:blip r:embed="rId3" cstate="print"/>
          <a:srcRect/>
          <a:stretch>
            <a:fillRect/>
          </a:stretch>
        </p:blipFill>
        <p:spPr bwMode="auto">
          <a:xfrm>
            <a:off x="1071508" y="1714488"/>
            <a:ext cx="6429420" cy="2143140"/>
          </a:xfrm>
          <a:prstGeom prst="rect">
            <a:avLst/>
          </a:prstGeom>
          <a:noFill/>
        </p:spPr>
      </p:pic>
      <p:sp>
        <p:nvSpPr>
          <p:cNvPr id="2" name="Zástupný symbol pro číslo snímku 1"/>
          <p:cNvSpPr>
            <a:spLocks noGrp="1"/>
          </p:cNvSpPr>
          <p:nvPr>
            <p:ph type="sldNum" sz="quarter" idx="12"/>
          </p:nvPr>
        </p:nvSpPr>
        <p:spPr/>
        <p:txBody>
          <a:bodyPr/>
          <a:lstStyle/>
          <a:p>
            <a:pPr>
              <a:defRPr/>
            </a:pPr>
            <a:fld id="{3C1F8CB9-6A29-4E29-905A-98C2EC9E8EBB}" type="slidenum">
              <a:rPr lang="cs-CZ" smtClean="0"/>
              <a:pPr>
                <a:defRPr/>
              </a:pPr>
              <a:t>46</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8" name="Zástupný symbol pro zápatí 7"/>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22569648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20" name="Rectangle 4"/>
          <p:cNvSpPr>
            <a:spLocks noGrp="1" noChangeArrowheads="1"/>
          </p:cNvSpPr>
          <p:nvPr>
            <p:ph type="title"/>
          </p:nvPr>
        </p:nvSpPr>
        <p:spPr/>
        <p:txBody>
          <a:bodyPr/>
          <a:lstStyle/>
          <a:p>
            <a:pPr>
              <a:defRPr/>
            </a:pPr>
            <a:r>
              <a:rPr lang="cs-CZ" dirty="0" err="1" smtClean="0"/>
              <a:t>Posterizace</a:t>
            </a:r>
            <a:endParaRPr lang="cs-CZ" dirty="0" smtClean="0"/>
          </a:p>
        </p:txBody>
      </p:sp>
      <p:sp>
        <p:nvSpPr>
          <p:cNvPr id="2" name="Zástupný symbol pro číslo snímku 1"/>
          <p:cNvSpPr>
            <a:spLocks noGrp="1"/>
          </p:cNvSpPr>
          <p:nvPr>
            <p:ph type="sldNum" sz="quarter" idx="12"/>
          </p:nvPr>
        </p:nvSpPr>
        <p:spPr/>
        <p:txBody>
          <a:bodyPr/>
          <a:lstStyle/>
          <a:p>
            <a:pPr>
              <a:defRPr/>
            </a:pPr>
            <a:fld id="{5037DC4B-60C8-458C-9ECA-42E54BE255C9}" type="slidenum">
              <a:rPr lang="cs-CZ" smtClean="0"/>
              <a:pPr>
                <a:defRPr/>
              </a:pPr>
              <a:t>47</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pic>
        <p:nvPicPr>
          <p:cNvPr id="12" name="Zástupný symbol pro obsah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4008" y="1628800"/>
            <a:ext cx="4392488" cy="4392488"/>
          </a:xfrm>
        </p:spPr>
      </p:pic>
      <p:pic>
        <p:nvPicPr>
          <p:cNvPr id="11" name="Zástupný symbol pro obsah 10"/>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79512" y="1628800"/>
            <a:ext cx="4392488" cy="4392488"/>
          </a:xfrm>
        </p:spPr>
      </p:pic>
    </p:spTree>
    <p:extLst>
      <p:ext uri="{BB962C8B-B14F-4D97-AF65-F5344CB8AC3E}">
        <p14:creationId xmlns:p14="http://schemas.microsoft.com/office/powerpoint/2010/main" val="4033372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pPr>
              <a:defRPr/>
            </a:pPr>
            <a:r>
              <a:rPr lang="cs-CZ" smtClean="0"/>
              <a:t>Pixel</a:t>
            </a:r>
          </a:p>
        </p:txBody>
      </p:sp>
      <p:sp>
        <p:nvSpPr>
          <p:cNvPr id="363523" name="Rectangle 3"/>
          <p:cNvSpPr>
            <a:spLocks noGrp="1" noChangeArrowheads="1"/>
          </p:cNvSpPr>
          <p:nvPr>
            <p:ph type="body" idx="1"/>
          </p:nvPr>
        </p:nvSpPr>
        <p:spPr>
          <a:xfrm>
            <a:off x="755650" y="1773238"/>
            <a:ext cx="7696200" cy="4464050"/>
          </a:xfrm>
        </p:spPr>
        <p:txBody>
          <a:bodyPr/>
          <a:lstStyle/>
          <a:p>
            <a:pPr>
              <a:lnSpc>
                <a:spcPct val="90000"/>
              </a:lnSpc>
              <a:defRPr/>
            </a:pPr>
            <a:r>
              <a:rPr lang="cs-CZ" sz="2400" b="1" dirty="0" smtClean="0">
                <a:solidFill>
                  <a:srgbClr val="CC3300"/>
                </a:solidFill>
              </a:rPr>
              <a:t>Pixel </a:t>
            </a:r>
            <a:r>
              <a:rPr lang="cs-CZ" sz="2400" dirty="0" smtClean="0">
                <a:solidFill>
                  <a:srgbClr val="CC3300"/>
                </a:solidFill>
              </a:rPr>
              <a:t>(</a:t>
            </a:r>
            <a:r>
              <a:rPr lang="cs-CZ" sz="2400" dirty="0" err="1" smtClean="0">
                <a:solidFill>
                  <a:srgbClr val="CC3300"/>
                </a:solidFill>
              </a:rPr>
              <a:t>picture</a:t>
            </a:r>
            <a:r>
              <a:rPr lang="cs-CZ" sz="2400" dirty="0" smtClean="0">
                <a:solidFill>
                  <a:srgbClr val="CC3300"/>
                </a:solidFill>
              </a:rPr>
              <a:t> element)</a:t>
            </a:r>
            <a:r>
              <a:rPr lang="cs-CZ" sz="2400" dirty="0" smtClean="0"/>
              <a:t> je nejmenší jednotka jasu a barvy, z nichž se skládá fotografie, respektive obraz obecně. I klasická chemická fotografie se skládá z zrnek stříbra, případně barevných teček vzniklých barviv v okolí vyvolaných zrnek stříbra v barevné fotografii. </a:t>
            </a:r>
          </a:p>
          <a:p>
            <a:pPr>
              <a:lnSpc>
                <a:spcPct val="90000"/>
              </a:lnSpc>
              <a:defRPr/>
            </a:pPr>
            <a:r>
              <a:rPr lang="cs-CZ" sz="2400" dirty="0" smtClean="0"/>
              <a:t>Rozlišení obrazu se obvykle uvádí v </a:t>
            </a:r>
            <a:r>
              <a:rPr lang="cs-CZ" sz="2400" dirty="0" smtClean="0">
                <a:solidFill>
                  <a:srgbClr val="CC3300"/>
                </a:solidFill>
              </a:rPr>
              <a:t>ppi</a:t>
            </a:r>
            <a:r>
              <a:rPr lang="cs-CZ" sz="2400" dirty="0" smtClean="0"/>
              <a:t> (pixelů na palec), </a:t>
            </a:r>
            <a:r>
              <a:rPr lang="cs-CZ" sz="2400" dirty="0" smtClean="0">
                <a:solidFill>
                  <a:srgbClr val="CC3300"/>
                </a:solidFill>
              </a:rPr>
              <a:t>dpi</a:t>
            </a:r>
            <a:r>
              <a:rPr lang="cs-CZ" sz="2400" dirty="0" smtClean="0"/>
              <a:t> (</a:t>
            </a:r>
            <a:r>
              <a:rPr lang="cs-CZ" sz="2400" dirty="0" err="1" smtClean="0"/>
              <a:t>dot</a:t>
            </a:r>
            <a:r>
              <a:rPr lang="cs-CZ" sz="2400" dirty="0" smtClean="0"/>
              <a:t> per </a:t>
            </a:r>
            <a:r>
              <a:rPr lang="cs-CZ" sz="2400" dirty="0" err="1" smtClean="0"/>
              <a:t>inch</a:t>
            </a:r>
            <a:r>
              <a:rPr lang="cs-CZ" sz="2400" dirty="0" smtClean="0"/>
              <a:t>) či </a:t>
            </a:r>
            <a:r>
              <a:rPr lang="cs-CZ" sz="2400" dirty="0" smtClean="0">
                <a:solidFill>
                  <a:srgbClr val="CC3300"/>
                </a:solidFill>
              </a:rPr>
              <a:t>lpi</a:t>
            </a:r>
            <a:r>
              <a:rPr lang="cs-CZ" sz="2400" dirty="0" smtClean="0"/>
              <a:t> (lines per </a:t>
            </a:r>
            <a:r>
              <a:rPr lang="cs-CZ" sz="2400" dirty="0" err="1" smtClean="0"/>
              <a:t>inch</a:t>
            </a:r>
            <a:r>
              <a:rPr lang="cs-CZ" sz="2400" dirty="0" smtClean="0"/>
              <a:t>). Pro tisk je standard 300 dpi.</a:t>
            </a:r>
          </a:p>
          <a:p>
            <a:pPr>
              <a:lnSpc>
                <a:spcPct val="90000"/>
              </a:lnSpc>
              <a:defRPr/>
            </a:pPr>
            <a:r>
              <a:rPr lang="cs-CZ" sz="2400" dirty="0" smtClean="0"/>
              <a:t>V SI soustavě se uvádí </a:t>
            </a:r>
            <a:r>
              <a:rPr lang="cs-CZ" sz="2400" dirty="0" smtClean="0">
                <a:solidFill>
                  <a:srgbClr val="CC3300"/>
                </a:solidFill>
              </a:rPr>
              <a:t>Res </a:t>
            </a:r>
            <a:r>
              <a:rPr lang="cs-CZ" sz="2400" dirty="0" err="1" smtClean="0">
                <a:solidFill>
                  <a:srgbClr val="CC3300"/>
                </a:solidFill>
              </a:rPr>
              <a:t>xxx</a:t>
            </a:r>
            <a:r>
              <a:rPr lang="cs-CZ" sz="2400" dirty="0" smtClean="0"/>
              <a:t> (</a:t>
            </a:r>
            <a:r>
              <a:rPr lang="cs-CZ" sz="2400" dirty="0" err="1" smtClean="0"/>
              <a:t>resolution</a:t>
            </a:r>
            <a:r>
              <a:rPr lang="cs-CZ" sz="2400" dirty="0" smtClean="0"/>
              <a:t>) v pixel/mm. 300 dpi = Res 12, případně v pixel/cm. SI jednotky se v praxi používají málo. </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48</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err="1" smtClean="0"/>
              <a:t>Pixely</a:t>
            </a:r>
            <a:endParaRPr lang="cs-CZ" dirty="0"/>
          </a:p>
        </p:txBody>
      </p:sp>
      <p:sp>
        <p:nvSpPr>
          <p:cNvPr id="8" name="Zástupný symbol pro obsah 7"/>
          <p:cNvSpPr>
            <a:spLocks noGrp="1"/>
          </p:cNvSpPr>
          <p:nvPr>
            <p:ph sz="half" idx="1"/>
          </p:nvPr>
        </p:nvSpPr>
        <p:spPr>
          <a:xfrm>
            <a:off x="571472" y="1928802"/>
            <a:ext cx="3956078" cy="4572032"/>
          </a:xfrm>
        </p:spPr>
        <p:txBody>
          <a:bodyPr>
            <a:normAutofit fontScale="77500" lnSpcReduction="20000"/>
          </a:bodyPr>
          <a:lstStyle/>
          <a:p>
            <a:r>
              <a:rPr lang="cs-CZ" dirty="0" smtClean="0"/>
              <a:t>Obraz je tvořen mozaikou pixelů, kde každý pixel má jen 1 barvu a vyjadřuje tedy průměrnou barvu plochy, kterou reprezentuje</a:t>
            </a:r>
          </a:p>
          <a:p>
            <a:r>
              <a:rPr lang="cs-CZ" dirty="0" smtClean="0"/>
              <a:t>Pixel sám o sobě nemá předepsaný </a:t>
            </a:r>
            <a:r>
              <a:rPr lang="cs-CZ" b="1" dirty="0" smtClean="0"/>
              <a:t>žádný tvar </a:t>
            </a:r>
            <a:r>
              <a:rPr lang="cs-CZ" dirty="0" smtClean="0"/>
              <a:t>a </a:t>
            </a:r>
            <a:r>
              <a:rPr lang="cs-CZ" b="1" dirty="0" smtClean="0"/>
              <a:t>velikost</a:t>
            </a:r>
            <a:r>
              <a:rPr lang="cs-CZ" dirty="0" smtClean="0"/>
              <a:t> - může být čtvercový, kruhový nebo libovolný, v praxi je však užitečné si ho představit jako čtverec, který vznikne rozřezáním obrazu na určitý počet svislých a vodorovných segmentů</a:t>
            </a:r>
            <a:br>
              <a:rPr lang="cs-CZ" dirty="0" smtClean="0"/>
            </a:br>
            <a:endParaRPr lang="cs-CZ" dirty="0"/>
          </a:p>
        </p:txBody>
      </p:sp>
      <p:pic>
        <p:nvPicPr>
          <p:cNvPr id="134146" name="Picture 2" descr="http://www.digimanie.cz/digimanie/media.nsf/0c97cd6cabb1398ec1256cc50082f4bf/05b57ddf8d3f6adec12573840040cb81/Body/0.49E?OpenElement&amp;FieldElemFormat=jpg"/>
          <p:cNvPicPr>
            <a:picLocks noChangeAspect="1" noChangeArrowheads="1"/>
          </p:cNvPicPr>
          <p:nvPr/>
        </p:nvPicPr>
        <p:blipFill>
          <a:blip r:embed="rId2" cstate="print"/>
          <a:srcRect/>
          <a:stretch>
            <a:fillRect/>
          </a:stretch>
        </p:blipFill>
        <p:spPr bwMode="auto">
          <a:xfrm>
            <a:off x="4572000" y="1928802"/>
            <a:ext cx="4267200" cy="4286251"/>
          </a:xfrm>
          <a:prstGeom prst="rect">
            <a:avLst/>
          </a:prstGeom>
          <a:noFill/>
        </p:spPr>
      </p:pic>
      <p:sp>
        <p:nvSpPr>
          <p:cNvPr id="2" name="Zástupný symbol pro číslo snímku 1"/>
          <p:cNvSpPr>
            <a:spLocks noGrp="1"/>
          </p:cNvSpPr>
          <p:nvPr>
            <p:ph type="sldNum" sz="quarter" idx="12"/>
          </p:nvPr>
        </p:nvSpPr>
        <p:spPr/>
        <p:txBody>
          <a:bodyPr/>
          <a:lstStyle/>
          <a:p>
            <a:pPr>
              <a:defRPr/>
            </a:pPr>
            <a:fld id="{5037DC4B-60C8-458C-9ECA-42E54BE255C9}" type="slidenum">
              <a:rPr lang="cs-CZ" smtClean="0"/>
              <a:pPr>
                <a:defRPr/>
              </a:pPr>
              <a:t>49</a:t>
            </a:fld>
            <a:endParaRPr lang="cs-CZ"/>
          </a:p>
        </p:txBody>
      </p:sp>
      <p:sp>
        <p:nvSpPr>
          <p:cNvPr id="3" name="Zástupný symbol pro datum 2"/>
          <p:cNvSpPr>
            <a:spLocks noGrp="1"/>
          </p:cNvSpPr>
          <p:nvPr>
            <p:ph type="dt" sz="half" idx="10"/>
          </p:nvPr>
        </p:nvSpPr>
        <p:spPr/>
        <p:txBody>
          <a:bodyPr/>
          <a:lstStyle/>
          <a:p>
            <a:pPr>
              <a:defRPr/>
            </a:pPr>
            <a:r>
              <a:rPr lang="cs-CZ" dirty="0" smtClean="0"/>
              <a:t>2012</a:t>
            </a:r>
            <a:endParaRPr lang="cs-CZ" dirty="0"/>
          </a:p>
        </p:txBody>
      </p:sp>
      <p:sp>
        <p:nvSpPr>
          <p:cNvPr id="9" name="Zástupný symbol pro zápatí 8"/>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FA6FFAC3-5AF5-462B-B7B4-DFDE918E0581}" type="slidenum">
              <a:rPr lang="cs-CZ"/>
              <a:pPr/>
              <a:t>5</a:t>
            </a:fld>
            <a:endParaRPr lang="cs-CZ"/>
          </a:p>
        </p:txBody>
      </p:sp>
      <p:sp>
        <p:nvSpPr>
          <p:cNvPr id="82948" name="Rectangle 4"/>
          <p:cNvSpPr>
            <a:spLocks noGrp="1" noChangeArrowheads="1"/>
          </p:cNvSpPr>
          <p:nvPr>
            <p:ph type="title"/>
          </p:nvPr>
        </p:nvSpPr>
        <p:spPr/>
        <p:txBody>
          <a:bodyPr/>
          <a:lstStyle/>
          <a:p>
            <a:r>
              <a:rPr lang="cs-CZ"/>
              <a:t>Dguerrotypické přístroje</a:t>
            </a:r>
          </a:p>
        </p:txBody>
      </p:sp>
      <p:sp>
        <p:nvSpPr>
          <p:cNvPr id="82949" name="Rectangle 5"/>
          <p:cNvSpPr>
            <a:spLocks noGrp="1" noChangeArrowheads="1"/>
          </p:cNvSpPr>
          <p:nvPr>
            <p:ph type="body" sz="half" idx="1"/>
          </p:nvPr>
        </p:nvSpPr>
        <p:spPr/>
        <p:txBody>
          <a:bodyPr/>
          <a:lstStyle/>
          <a:p>
            <a:r>
              <a:rPr lang="cs-CZ" sz="2500"/>
              <a:t>Byly vybaveny jednoduchou čočkou, která proti dírkové komoře zvyšovala světelnost a zkracovala expozici na minuty</a:t>
            </a:r>
          </a:p>
        </p:txBody>
      </p:sp>
      <p:pic>
        <p:nvPicPr>
          <p:cNvPr id="82951" name="Picture 7" descr="2"/>
          <p:cNvPicPr>
            <a:picLocks noGrp="1" noChangeAspect="1" noChangeArrowheads="1"/>
          </p:cNvPicPr>
          <p:nvPr>
            <p:ph sz="half" idx="2"/>
          </p:nvPr>
        </p:nvPicPr>
        <p:blipFill>
          <a:blip r:embed="rId3" cstate="print"/>
          <a:srcRect/>
          <a:stretch>
            <a:fillRect/>
          </a:stretch>
        </p:blipFill>
        <p:spPr>
          <a:xfrm>
            <a:off x="5326063" y="2384425"/>
            <a:ext cx="3133725" cy="3000375"/>
          </a:xfrm>
          <a:noFill/>
          <a:ln/>
        </p:spPr>
      </p:pic>
    </p:spTree>
    <p:extLst>
      <p:ext uri="{BB962C8B-B14F-4D97-AF65-F5344CB8AC3E}">
        <p14:creationId xmlns:p14="http://schemas.microsoft.com/office/powerpoint/2010/main" val="25671448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2" name="Rectangle 4"/>
          <p:cNvSpPr>
            <a:spLocks noGrp="1" noChangeArrowheads="1"/>
          </p:cNvSpPr>
          <p:nvPr>
            <p:ph type="title"/>
          </p:nvPr>
        </p:nvSpPr>
        <p:spPr/>
        <p:txBody>
          <a:bodyPr/>
          <a:lstStyle/>
          <a:p>
            <a:pPr>
              <a:defRPr/>
            </a:pPr>
            <a:r>
              <a:rPr lang="cs-CZ" smtClean="0"/>
              <a:t>Rozlišení v pixelech</a:t>
            </a:r>
          </a:p>
        </p:txBody>
      </p:sp>
      <p:sp>
        <p:nvSpPr>
          <p:cNvPr id="365573" name="Rectangle 5"/>
          <p:cNvSpPr>
            <a:spLocks noGrp="1" noChangeArrowheads="1"/>
          </p:cNvSpPr>
          <p:nvPr>
            <p:ph type="body" sz="half" idx="1"/>
          </p:nvPr>
        </p:nvSpPr>
        <p:spPr>
          <a:xfrm>
            <a:off x="755576" y="1844824"/>
            <a:ext cx="8136830" cy="1656209"/>
          </a:xfrm>
        </p:spPr>
        <p:txBody>
          <a:bodyPr/>
          <a:lstStyle/>
          <a:p>
            <a:pPr>
              <a:defRPr/>
            </a:pPr>
            <a:r>
              <a:rPr lang="cs-CZ" sz="2400" dirty="0"/>
              <a:t>p</a:t>
            </a:r>
            <a:r>
              <a:rPr lang="cs-CZ" sz="2400" dirty="0" smtClean="0"/>
              <a:t>ři zvětšování obrazu lze od určitého okamžiku rozeznat jednotlivé pixely. Každé políčko obsahuje informaci o barvě a jasu. Čím vyšší je rozlišení, tím více jej můžeme aniž by došlo k </a:t>
            </a:r>
            <a:r>
              <a:rPr lang="cs-CZ" sz="2400" dirty="0" err="1" smtClean="0">
                <a:solidFill>
                  <a:srgbClr val="CC3300"/>
                </a:solidFill>
              </a:rPr>
              <a:t>pixelaci</a:t>
            </a:r>
            <a:r>
              <a:rPr lang="cs-CZ" sz="2400" dirty="0" smtClean="0">
                <a:solidFill>
                  <a:srgbClr val="CC3300"/>
                </a:solidFill>
              </a:rPr>
              <a:t> </a:t>
            </a:r>
          </a:p>
        </p:txBody>
      </p:sp>
      <p:pic>
        <p:nvPicPr>
          <p:cNvPr id="13319" name="Picture 7" descr="pixely"/>
          <p:cNvPicPr>
            <a:picLocks noGrp="1" noChangeAspect="1" noChangeArrowheads="1"/>
          </p:cNvPicPr>
          <p:nvPr>
            <p:ph sz="half" idx="2"/>
          </p:nvPr>
        </p:nvPicPr>
        <p:blipFill>
          <a:blip r:embed="rId3" cstate="print">
            <a:lum contrast="24000"/>
          </a:blip>
          <a:srcRect t="2983" r="20909" b="5836"/>
          <a:stretch>
            <a:fillRect/>
          </a:stretch>
        </p:blipFill>
        <p:spPr>
          <a:xfrm>
            <a:off x="1116013" y="4005263"/>
            <a:ext cx="6842125" cy="2232025"/>
          </a:xfrm>
          <a:noFill/>
        </p:spPr>
      </p:pic>
      <p:sp>
        <p:nvSpPr>
          <p:cNvPr id="2" name="Zástupný symbol pro číslo snímku 1"/>
          <p:cNvSpPr>
            <a:spLocks noGrp="1"/>
          </p:cNvSpPr>
          <p:nvPr>
            <p:ph type="sldNum" sz="quarter" idx="12"/>
          </p:nvPr>
        </p:nvSpPr>
        <p:spPr/>
        <p:txBody>
          <a:bodyPr/>
          <a:lstStyle/>
          <a:p>
            <a:pPr>
              <a:defRPr/>
            </a:pPr>
            <a:fld id="{D11FC91E-D3FC-46E9-8371-933B55111E2C}" type="slidenum">
              <a:rPr lang="cs-CZ" smtClean="0"/>
              <a:pPr>
                <a:defRPr/>
              </a:pPr>
              <a:t>50</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Senzor</a:t>
            </a:r>
            <a:endParaRPr lang="cs-CZ" dirty="0"/>
          </a:p>
        </p:txBody>
      </p:sp>
      <p:sp>
        <p:nvSpPr>
          <p:cNvPr id="3" name="Zástupný symbol pro text 2"/>
          <p:cNvSpPr>
            <a:spLocks noGrp="1"/>
          </p:cNvSpPr>
          <p:nvPr>
            <p:ph type="body" sz="half" idx="1"/>
          </p:nvPr>
        </p:nvSpPr>
        <p:spPr>
          <a:xfrm>
            <a:off x="467544" y="1988840"/>
            <a:ext cx="8208838" cy="1512193"/>
          </a:xfrm>
        </p:spPr>
        <p:txBody>
          <a:bodyPr>
            <a:normAutofit/>
          </a:bodyPr>
          <a:lstStyle/>
          <a:p>
            <a:r>
              <a:rPr lang="cs-CZ" sz="2400" dirty="0"/>
              <a:t>s</a:t>
            </a:r>
            <a:r>
              <a:rPr lang="cs-CZ" sz="2400" dirty="0" smtClean="0"/>
              <a:t>enzor </a:t>
            </a:r>
            <a:r>
              <a:rPr lang="cs-CZ" sz="2400" dirty="0"/>
              <a:t>je jádrem každého digitálního </a:t>
            </a:r>
            <a:r>
              <a:rPr lang="cs-CZ" sz="2400" dirty="0" smtClean="0"/>
              <a:t>fotoaparátu</a:t>
            </a:r>
          </a:p>
          <a:p>
            <a:r>
              <a:rPr lang="cs-CZ" sz="2400" dirty="0" smtClean="0"/>
              <a:t>když </a:t>
            </a:r>
            <a:r>
              <a:rPr lang="cs-CZ" sz="2400" dirty="0"/>
              <a:t>pomineme potíže optiky, tak právě </a:t>
            </a:r>
            <a:r>
              <a:rPr lang="cs-CZ" sz="2400" dirty="0" smtClean="0"/>
              <a:t>senzor </a:t>
            </a:r>
            <a:r>
              <a:rPr lang="cs-CZ" sz="2400" dirty="0"/>
              <a:t>určuje základní parametry a kvalitu </a:t>
            </a:r>
            <a:r>
              <a:rPr lang="cs-CZ" sz="2400" dirty="0" smtClean="0"/>
              <a:t>obrazu:</a:t>
            </a:r>
            <a:endParaRPr lang="cs-CZ" sz="2400" dirty="0"/>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D11FC91E-D3FC-46E9-8371-933B55111E2C}" type="slidenum">
              <a:rPr lang="cs-CZ" smtClean="0"/>
              <a:pPr>
                <a:defRPr/>
              </a:pPr>
              <a:t>51</a:t>
            </a:fld>
            <a:endParaRPr lang="cs-CZ" dirty="0"/>
          </a:p>
        </p:txBody>
      </p:sp>
      <p:pic>
        <p:nvPicPr>
          <p:cNvPr id="8" name="Zástupný symbol pro obsah 7" descr="http://www.fotografovani.cz/images3/rom_trouble1_10.jp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96136" y="3728938"/>
            <a:ext cx="3096344" cy="2304256"/>
          </a:xfrm>
          <a:prstGeom prst="rect">
            <a:avLst/>
          </a:prstGeom>
          <a:noFill/>
          <a:ln>
            <a:noFill/>
          </a:ln>
        </p:spPr>
      </p:pic>
      <p:sp>
        <p:nvSpPr>
          <p:cNvPr id="4" name="TextovéPole 3"/>
          <p:cNvSpPr txBox="1"/>
          <p:nvPr/>
        </p:nvSpPr>
        <p:spPr>
          <a:xfrm>
            <a:off x="1691680" y="3645024"/>
            <a:ext cx="4104456" cy="2616101"/>
          </a:xfrm>
          <a:prstGeom prst="rect">
            <a:avLst/>
          </a:prstGeom>
          <a:noFill/>
        </p:spPr>
        <p:txBody>
          <a:bodyPr wrap="square" rtlCol="0">
            <a:spAutoFit/>
          </a:bodyPr>
          <a:lstStyle/>
          <a:p>
            <a:pPr marL="342900" indent="-342900">
              <a:buFontTx/>
              <a:buChar char="-"/>
            </a:pPr>
            <a:r>
              <a:rPr lang="cs-CZ" sz="2800" b="1" dirty="0" smtClean="0"/>
              <a:t>rozlišení</a:t>
            </a:r>
          </a:p>
          <a:p>
            <a:pPr marL="342900" indent="-342900">
              <a:buFontTx/>
              <a:buChar char="-"/>
            </a:pPr>
            <a:r>
              <a:rPr lang="cs-CZ" sz="2800" b="1" dirty="0" smtClean="0"/>
              <a:t>barvy</a:t>
            </a:r>
          </a:p>
          <a:p>
            <a:pPr marL="342900" indent="-342900">
              <a:buFontTx/>
              <a:buChar char="-"/>
            </a:pPr>
            <a:r>
              <a:rPr lang="cs-CZ" sz="2800" b="1" dirty="0"/>
              <a:t>š</a:t>
            </a:r>
            <a:r>
              <a:rPr lang="cs-CZ" sz="2800" b="1" dirty="0" smtClean="0"/>
              <a:t>um (ISO)</a:t>
            </a:r>
          </a:p>
          <a:p>
            <a:pPr marL="342900" indent="-342900">
              <a:buFontTx/>
              <a:buChar char="-"/>
            </a:pPr>
            <a:r>
              <a:rPr lang="cs-CZ" sz="2800" b="1" dirty="0" smtClean="0"/>
              <a:t>dynamický rozsah</a:t>
            </a:r>
          </a:p>
          <a:p>
            <a:pPr marL="342900" indent="-342900">
              <a:buFontTx/>
              <a:buChar char="-"/>
            </a:pPr>
            <a:r>
              <a:rPr lang="cs-CZ" sz="2800" b="1" dirty="0"/>
              <a:t>a</a:t>
            </a:r>
            <a:r>
              <a:rPr lang="cs-CZ" sz="2800" b="1" dirty="0" smtClean="0"/>
              <a:t> další</a:t>
            </a:r>
            <a:endParaRPr lang="cs-CZ" sz="2800" b="1" dirty="0"/>
          </a:p>
          <a:p>
            <a:endParaRPr lang="cs-CZ" dirty="0"/>
          </a:p>
        </p:txBody>
      </p:sp>
    </p:spTree>
    <p:extLst>
      <p:ext uri="{BB962C8B-B14F-4D97-AF65-F5344CB8AC3E}">
        <p14:creationId xmlns:p14="http://schemas.microsoft.com/office/powerpoint/2010/main" val="5576908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p:cNvSpPr>
            <a:spLocks noGrp="1" noChangeArrowheads="1"/>
          </p:cNvSpPr>
          <p:nvPr>
            <p:ph type="title"/>
          </p:nvPr>
        </p:nvSpPr>
        <p:spPr/>
        <p:txBody>
          <a:bodyPr/>
          <a:lstStyle/>
          <a:p>
            <a:pPr>
              <a:defRPr/>
            </a:pPr>
            <a:r>
              <a:rPr lang="cs-CZ" dirty="0" smtClean="0"/>
              <a:t>Varianty snímačů</a:t>
            </a:r>
          </a:p>
        </p:txBody>
      </p:sp>
      <p:pic>
        <p:nvPicPr>
          <p:cNvPr id="27654" name="Picture 8" descr="060210sony01"/>
          <p:cNvPicPr>
            <a:picLocks noGrp="1" noChangeAspect="1" noChangeArrowheads="1"/>
          </p:cNvPicPr>
          <p:nvPr>
            <p:ph sz="half" idx="1"/>
          </p:nvPr>
        </p:nvPicPr>
        <p:blipFill>
          <a:blip r:embed="rId3" cstate="print">
            <a:lum contrast="36000"/>
          </a:blip>
          <a:srcRect b="15352"/>
          <a:stretch>
            <a:fillRect/>
          </a:stretch>
        </p:blipFill>
        <p:spPr>
          <a:xfrm>
            <a:off x="2987824" y="1700808"/>
            <a:ext cx="2332472" cy="2532640"/>
          </a:xfrm>
          <a:noFill/>
        </p:spPr>
      </p:pic>
      <p:pic>
        <p:nvPicPr>
          <p:cNvPr id="27655" name="Picture 9" descr="s3PRO_SR_II"/>
          <p:cNvPicPr>
            <a:picLocks noGrp="1" noChangeAspect="1" noChangeArrowheads="1"/>
          </p:cNvPicPr>
          <p:nvPr>
            <p:ph sz="half" idx="2"/>
          </p:nvPr>
        </p:nvPicPr>
        <p:blipFill>
          <a:blip r:embed="rId4" cstate="print">
            <a:lum contrast="30000"/>
          </a:blip>
          <a:srcRect/>
          <a:stretch>
            <a:fillRect/>
          </a:stretch>
        </p:blipFill>
        <p:spPr>
          <a:xfrm>
            <a:off x="5414274" y="1686261"/>
            <a:ext cx="3728748" cy="2174787"/>
          </a:xfrm>
          <a:noFill/>
        </p:spPr>
      </p:pic>
      <p:sp>
        <p:nvSpPr>
          <p:cNvPr id="27656" name="Text Box 10"/>
          <p:cNvSpPr txBox="1">
            <a:spLocks noChangeArrowheads="1"/>
          </p:cNvSpPr>
          <p:nvPr/>
        </p:nvSpPr>
        <p:spPr bwMode="auto">
          <a:xfrm>
            <a:off x="1986" y="4293096"/>
            <a:ext cx="8928992" cy="400110"/>
          </a:xfrm>
          <a:prstGeom prst="rect">
            <a:avLst/>
          </a:prstGeom>
          <a:noFill/>
          <a:ln w="12700" cap="sq">
            <a:noFill/>
            <a:miter lim="800000"/>
            <a:headEnd type="none" w="sm" len="sm"/>
            <a:tailEnd type="none" w="sm" len="sm"/>
          </a:ln>
        </p:spPr>
        <p:txBody>
          <a:bodyPr wrap="square">
            <a:spAutoFit/>
          </a:bodyPr>
          <a:lstStyle/>
          <a:p>
            <a:r>
              <a:rPr lang="cs-CZ" sz="2000" dirty="0" smtClean="0"/>
              <a:t>     Klasický </a:t>
            </a:r>
            <a:r>
              <a:rPr lang="cs-CZ" sz="2000" dirty="0"/>
              <a:t>CMOS/CCD </a:t>
            </a:r>
            <a:r>
              <a:rPr lang="cs-CZ" sz="2000" dirty="0" smtClean="0"/>
              <a:t>            Sony </a:t>
            </a:r>
            <a:r>
              <a:rPr lang="cs-CZ" sz="2000" dirty="0"/>
              <a:t>CMOS          </a:t>
            </a:r>
            <a:r>
              <a:rPr lang="cs-CZ" sz="2000" dirty="0" smtClean="0"/>
              <a:t>           </a:t>
            </a:r>
            <a:r>
              <a:rPr lang="cs-CZ" sz="2000" dirty="0" err="1" smtClean="0"/>
              <a:t>FujiFilm</a:t>
            </a:r>
            <a:r>
              <a:rPr lang="cs-CZ" sz="2000" dirty="0" smtClean="0"/>
              <a:t> </a:t>
            </a:r>
            <a:r>
              <a:rPr lang="cs-CZ" sz="2000" dirty="0"/>
              <a:t>Super CCD</a:t>
            </a:r>
          </a:p>
        </p:txBody>
      </p:sp>
      <p:sp>
        <p:nvSpPr>
          <p:cNvPr id="2" name="Zástupný symbol pro číslo snímku 1"/>
          <p:cNvSpPr>
            <a:spLocks noGrp="1"/>
          </p:cNvSpPr>
          <p:nvPr>
            <p:ph type="sldNum" sz="quarter" idx="12"/>
          </p:nvPr>
        </p:nvSpPr>
        <p:spPr/>
        <p:txBody>
          <a:bodyPr/>
          <a:lstStyle/>
          <a:p>
            <a:pPr>
              <a:defRPr/>
            </a:pPr>
            <a:fld id="{5037DC4B-60C8-458C-9ECA-42E54BE255C9}" type="slidenum">
              <a:rPr lang="cs-CZ" smtClean="0"/>
              <a:pPr>
                <a:defRPr/>
              </a:pPr>
              <a:t>52</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pic>
        <p:nvPicPr>
          <p:cNvPr id="5" name="Obráze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1700808"/>
            <a:ext cx="2784309" cy="2088232"/>
          </a:xfrm>
          <a:prstGeom prst="rect">
            <a:avLst/>
          </a:prstGeom>
        </p:spPr>
      </p:pic>
      <p:sp>
        <p:nvSpPr>
          <p:cNvPr id="7" name="TextovéPole 6"/>
          <p:cNvSpPr txBox="1"/>
          <p:nvPr/>
        </p:nvSpPr>
        <p:spPr>
          <a:xfrm>
            <a:off x="179512" y="4869160"/>
            <a:ext cx="8856984" cy="1200329"/>
          </a:xfrm>
          <a:prstGeom prst="rect">
            <a:avLst/>
          </a:prstGeom>
          <a:noFill/>
        </p:spPr>
        <p:txBody>
          <a:bodyPr wrap="square" rtlCol="0">
            <a:spAutoFit/>
          </a:bodyPr>
          <a:lstStyle/>
          <a:p>
            <a:r>
              <a:rPr lang="cs-CZ" dirty="0" smtClean="0"/>
              <a:t>- dva typy - </a:t>
            </a:r>
            <a:r>
              <a:rPr lang="cs-CZ" b="1" dirty="0" smtClean="0"/>
              <a:t>CCD</a:t>
            </a:r>
            <a:r>
              <a:rPr lang="cs-CZ" dirty="0" smtClean="0"/>
              <a:t> (</a:t>
            </a:r>
            <a:r>
              <a:rPr lang="cs-CZ" dirty="0" err="1" smtClean="0"/>
              <a:t>charge-coupled</a:t>
            </a:r>
            <a:r>
              <a:rPr lang="cs-CZ" dirty="0" smtClean="0"/>
              <a:t> </a:t>
            </a:r>
            <a:r>
              <a:rPr lang="cs-CZ" dirty="0" err="1" smtClean="0"/>
              <a:t>device</a:t>
            </a:r>
            <a:r>
              <a:rPr lang="cs-CZ" dirty="0" smtClean="0"/>
              <a:t>) </a:t>
            </a:r>
            <a:endParaRPr lang="cs-CZ" sz="2000" dirty="0" smtClean="0"/>
          </a:p>
          <a:p>
            <a:r>
              <a:rPr lang="cs-CZ" dirty="0" smtClean="0"/>
              <a:t>                 - </a:t>
            </a:r>
            <a:r>
              <a:rPr lang="cs-CZ" b="1" dirty="0" smtClean="0"/>
              <a:t>CMOS </a:t>
            </a:r>
            <a:r>
              <a:rPr lang="cs-CZ" dirty="0" smtClean="0"/>
              <a:t>(</a:t>
            </a:r>
            <a:r>
              <a:rPr lang="cs-CZ" dirty="0" err="1" smtClean="0"/>
              <a:t>complementary</a:t>
            </a:r>
            <a:r>
              <a:rPr lang="cs-CZ" dirty="0" smtClean="0"/>
              <a:t> metal-oxide </a:t>
            </a:r>
            <a:r>
              <a:rPr lang="cs-CZ" dirty="0" err="1" smtClean="0"/>
              <a:t>semiconductor</a:t>
            </a:r>
            <a:r>
              <a:rPr lang="cs-CZ" dirty="0" smtClean="0"/>
              <a:t>)</a:t>
            </a:r>
          </a:p>
          <a:p>
            <a:r>
              <a:rPr lang="cs-CZ" dirty="0" smtClean="0"/>
              <a:t>- liší se zejména formou sběru dat (náboje) z jednotlivých buněk</a:t>
            </a:r>
            <a:endParaRPr lang="cs-CZ" dirty="0"/>
          </a:p>
        </p:txBody>
      </p:sp>
    </p:spTree>
    <p:extLst>
      <p:ext uri="{BB962C8B-B14F-4D97-AF65-F5344CB8AC3E}">
        <p14:creationId xmlns:p14="http://schemas.microsoft.com/office/powerpoint/2010/main" val="18319619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Buňka senzoru</a:t>
            </a:r>
            <a:endParaRPr lang="cs-CZ" dirty="0"/>
          </a:p>
        </p:txBody>
      </p:sp>
      <p:sp>
        <p:nvSpPr>
          <p:cNvPr id="3" name="Zástupný symbol pro text 2"/>
          <p:cNvSpPr>
            <a:spLocks noGrp="1"/>
          </p:cNvSpPr>
          <p:nvPr>
            <p:ph type="body" sz="half" idx="1"/>
          </p:nvPr>
        </p:nvSpPr>
        <p:spPr/>
        <p:txBody>
          <a:bodyPr>
            <a:normAutofit fontScale="70000" lnSpcReduction="20000"/>
          </a:bodyPr>
          <a:lstStyle/>
          <a:p>
            <a:r>
              <a:rPr lang="cs-CZ" dirty="0">
                <a:latin typeface="+mj-lt"/>
              </a:rPr>
              <a:t>Senzor</a:t>
            </a:r>
            <a:r>
              <a:rPr lang="cs-CZ" dirty="0"/>
              <a:t> je množství </a:t>
            </a:r>
            <a:r>
              <a:rPr lang="cs-CZ" dirty="0" err="1"/>
              <a:t>světlocitlivých</a:t>
            </a:r>
            <a:r>
              <a:rPr lang="cs-CZ" dirty="0"/>
              <a:t> buněk rovnoměrně rozmístěných po ploše senzoru. Buňky však nejsou zcela na povrchu senzoru, nýbrž v malých jamkách. To je jednak vyvoláno technologickými potřebami, ale také to omezuje vzájemné ovlivňování buněk mezi sebou a tím zvyšuje obrazovou kvalitu a omezuje například nechtěný </a:t>
            </a:r>
            <a:r>
              <a:rPr lang="cs-CZ" dirty="0" err="1"/>
              <a:t>blooming</a:t>
            </a:r>
            <a:r>
              <a:rPr lang="cs-CZ" dirty="0" smtClean="0"/>
              <a:t>.</a:t>
            </a:r>
            <a:endParaRPr lang="cs-CZ" dirty="0"/>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D11FC91E-D3FC-46E9-8371-933B55111E2C}" type="slidenum">
              <a:rPr lang="cs-CZ" smtClean="0"/>
              <a:pPr>
                <a:defRPr/>
              </a:pPr>
              <a:t>53</a:t>
            </a:fld>
            <a:endParaRPr lang="cs-CZ"/>
          </a:p>
        </p:txBody>
      </p:sp>
      <p:pic>
        <p:nvPicPr>
          <p:cNvPr id="8" name="Zástupný symbol pro obsah 7" descr="http://www.fotografovani.cz/images3/rom_trouble1_01.gif"/>
          <p:cNvPicPr>
            <a:picLocks noGrp="1"/>
          </p:cNvPicPr>
          <p:nvPr>
            <p:ph sz="half" idx="2"/>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5536" y="3717032"/>
            <a:ext cx="3235374" cy="2278708"/>
          </a:xfrm>
          <a:prstGeom prst="rect">
            <a:avLst/>
          </a:prstGeom>
          <a:noFill/>
          <a:ln>
            <a:noFill/>
          </a:ln>
        </p:spPr>
      </p:pic>
      <p:sp>
        <p:nvSpPr>
          <p:cNvPr id="9" name="TextovéPole 8"/>
          <p:cNvSpPr txBox="1"/>
          <p:nvPr/>
        </p:nvSpPr>
        <p:spPr>
          <a:xfrm>
            <a:off x="3791362" y="3717032"/>
            <a:ext cx="5328592" cy="2308324"/>
          </a:xfrm>
          <a:prstGeom prst="rect">
            <a:avLst/>
          </a:prstGeom>
          <a:noFill/>
        </p:spPr>
        <p:txBody>
          <a:bodyPr wrap="square" rtlCol="0">
            <a:spAutoFit/>
          </a:bodyPr>
          <a:lstStyle/>
          <a:p>
            <a:r>
              <a:rPr lang="cs-CZ" sz="1800" dirty="0" smtClean="0">
                <a:latin typeface="+mn-lt"/>
              </a:rPr>
              <a:t>Každá buňka senzoru je v jamce, čímž by nemohla zpracovat světlo přicházející ze stran.</a:t>
            </a:r>
          </a:p>
          <a:p>
            <a:r>
              <a:rPr lang="cs-CZ" sz="1800" dirty="0" smtClean="0">
                <a:latin typeface="+mn-lt"/>
              </a:rPr>
              <a:t>Buňky také nemohou pokrýt celou plochu oblasti, </a:t>
            </a:r>
          </a:p>
          <a:p>
            <a:r>
              <a:rPr lang="cs-CZ" sz="1800" dirty="0" smtClean="0">
                <a:latin typeface="+mn-lt"/>
              </a:rPr>
              <a:t>která je jim teoreticky vyhrazena. </a:t>
            </a:r>
          </a:p>
          <a:p>
            <a:r>
              <a:rPr lang="cs-CZ" sz="1800" dirty="0" smtClean="0">
                <a:latin typeface="+mn-lt"/>
              </a:rPr>
              <a:t>„Fill </a:t>
            </a:r>
            <a:r>
              <a:rPr lang="cs-CZ" sz="1800" dirty="0" err="1" smtClean="0">
                <a:latin typeface="+mn-lt"/>
              </a:rPr>
              <a:t>factor</a:t>
            </a:r>
            <a:r>
              <a:rPr lang="cs-CZ" sz="1800" dirty="0" smtClean="0">
                <a:latin typeface="+mn-lt"/>
              </a:rPr>
              <a:t>“ je pak poměr plochy citlivé části buňky </a:t>
            </a:r>
          </a:p>
          <a:p>
            <a:r>
              <a:rPr lang="cs-CZ" sz="1800" dirty="0" smtClean="0">
                <a:latin typeface="+mn-lt"/>
              </a:rPr>
              <a:t>(fotodiody) vůči celkové ploše buňky.</a:t>
            </a:r>
          </a:p>
          <a:p>
            <a:r>
              <a:rPr lang="cs-CZ" sz="1800" dirty="0" smtClean="0">
                <a:latin typeface="+mn-lt"/>
              </a:rPr>
              <a:t>Pro vyřešení obou těchto problémů je před senzorem pole </a:t>
            </a:r>
            <a:r>
              <a:rPr lang="cs-CZ" sz="1800" dirty="0" err="1" smtClean="0">
                <a:latin typeface="+mn-lt"/>
              </a:rPr>
              <a:t>mikroobjektivů</a:t>
            </a:r>
            <a:r>
              <a:rPr lang="cs-CZ" sz="1800" dirty="0" smtClean="0">
                <a:latin typeface="+mn-lt"/>
              </a:rPr>
              <a:t> (</a:t>
            </a:r>
            <a:r>
              <a:rPr lang="cs-CZ" sz="1800" dirty="0" err="1" smtClean="0">
                <a:latin typeface="+mn-lt"/>
              </a:rPr>
              <a:t>microlenses</a:t>
            </a:r>
            <a:r>
              <a:rPr lang="cs-CZ" sz="1800" dirty="0" smtClean="0">
                <a:latin typeface="+mn-lt"/>
              </a:rPr>
              <a:t>)</a:t>
            </a:r>
          </a:p>
        </p:txBody>
      </p:sp>
    </p:spTree>
    <p:extLst>
      <p:ext uri="{BB962C8B-B14F-4D97-AF65-F5344CB8AC3E}">
        <p14:creationId xmlns:p14="http://schemas.microsoft.com/office/powerpoint/2010/main" val="959855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10"/>
          <p:cNvSpPr>
            <a:spLocks noGrp="1"/>
          </p:cNvSpPr>
          <p:nvPr>
            <p:ph type="title"/>
          </p:nvPr>
        </p:nvSpPr>
        <p:spPr/>
        <p:txBody>
          <a:bodyPr/>
          <a:lstStyle/>
          <a:p>
            <a:r>
              <a:rPr lang="cs-CZ" dirty="0" smtClean="0"/>
              <a:t>Buňka senzoru</a:t>
            </a:r>
            <a:endParaRPr lang="cs-CZ" dirty="0"/>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pPr>
              <a:defRPr/>
            </a:pPr>
            <a:fld id="{D11FC91E-D3FC-46E9-8371-933B55111E2C}" type="slidenum">
              <a:rPr lang="cs-CZ" smtClean="0"/>
              <a:pPr>
                <a:defRPr/>
              </a:pPr>
              <a:t>54</a:t>
            </a:fld>
            <a:endParaRPr lang="cs-CZ"/>
          </a:p>
        </p:txBody>
      </p:sp>
      <p:pic>
        <p:nvPicPr>
          <p:cNvPr id="14" name="Zástupný symbol pro obsah 13" descr="http://www.fotografovani.cz/images3/rom_trouble1_02.gif"/>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7544" y="1844824"/>
            <a:ext cx="2381250" cy="2000250"/>
          </a:xfrm>
          <a:prstGeom prst="rect">
            <a:avLst/>
          </a:prstGeom>
          <a:noFill/>
          <a:ln>
            <a:noFill/>
          </a:ln>
        </p:spPr>
      </p:pic>
      <p:pic>
        <p:nvPicPr>
          <p:cNvPr id="15" name="Obrázek 14" descr="http://www.fotografovani.cz/images3/rom_trouble1_03.gif"/>
          <p:cNvPicPr/>
          <p:nvPr/>
        </p:nvPicPr>
        <p:blipFill>
          <a:blip r:embed="rId3">
            <a:extLst>
              <a:ext uri="{28A0092B-C50C-407E-A947-70E740481C1C}">
                <a14:useLocalDpi xmlns:a14="http://schemas.microsoft.com/office/drawing/2010/main" val="0"/>
              </a:ext>
            </a:extLst>
          </a:blip>
          <a:srcRect/>
          <a:stretch>
            <a:fillRect/>
          </a:stretch>
        </p:blipFill>
        <p:spPr bwMode="auto">
          <a:xfrm>
            <a:off x="467544" y="3929603"/>
            <a:ext cx="2380615" cy="2233930"/>
          </a:xfrm>
          <a:prstGeom prst="rect">
            <a:avLst/>
          </a:prstGeom>
          <a:noFill/>
          <a:ln>
            <a:noFill/>
          </a:ln>
        </p:spPr>
      </p:pic>
      <p:sp>
        <p:nvSpPr>
          <p:cNvPr id="16" name="TextovéPole 15"/>
          <p:cNvSpPr txBox="1"/>
          <p:nvPr/>
        </p:nvSpPr>
        <p:spPr>
          <a:xfrm>
            <a:off x="2987824" y="1844824"/>
            <a:ext cx="5982298" cy="830997"/>
          </a:xfrm>
          <a:prstGeom prst="rect">
            <a:avLst/>
          </a:prstGeom>
          <a:noFill/>
        </p:spPr>
        <p:txBody>
          <a:bodyPr wrap="square" rtlCol="0">
            <a:spAutoFit/>
          </a:bodyPr>
          <a:lstStyle/>
          <a:p>
            <a:r>
              <a:rPr lang="cs-CZ" dirty="0" err="1">
                <a:ea typeface="Tahoma" pitchFamily="34" charset="0"/>
                <a:cs typeface="Times New Roman" panose="02020603050405020304" pitchFamily="18" charset="0"/>
              </a:rPr>
              <a:t>Mikroobjektiv</a:t>
            </a:r>
            <a:r>
              <a:rPr lang="cs-CZ" dirty="0">
                <a:ea typeface="Tahoma" pitchFamily="34" charset="0"/>
                <a:cs typeface="Times New Roman" panose="02020603050405020304" pitchFamily="18" charset="0"/>
              </a:rPr>
              <a:t> soustředí </a:t>
            </a:r>
            <a:r>
              <a:rPr lang="cs-CZ" dirty="0" smtClean="0">
                <a:ea typeface="Tahoma" pitchFamily="34" charset="0"/>
                <a:cs typeface="Times New Roman" panose="02020603050405020304" pitchFamily="18" charset="0"/>
              </a:rPr>
              <a:t>světlo do </a:t>
            </a:r>
            <a:r>
              <a:rPr lang="cs-CZ" dirty="0">
                <a:ea typeface="Tahoma" pitchFamily="34" charset="0"/>
                <a:cs typeface="Times New Roman" panose="02020603050405020304" pitchFamily="18" charset="0"/>
              </a:rPr>
              <a:t>"jamky" a tím umožní využít </a:t>
            </a:r>
            <a:r>
              <a:rPr lang="cs-CZ" dirty="0" smtClean="0">
                <a:ea typeface="Tahoma" pitchFamily="34" charset="0"/>
                <a:cs typeface="Times New Roman" panose="02020603050405020304" pitchFamily="18" charset="0"/>
              </a:rPr>
              <a:t>jej </a:t>
            </a:r>
            <a:r>
              <a:rPr lang="cs-CZ" dirty="0">
                <a:ea typeface="Tahoma" pitchFamily="34" charset="0"/>
                <a:cs typeface="Times New Roman" panose="02020603050405020304" pitchFamily="18" charset="0"/>
              </a:rPr>
              <a:t>beze ztrát</a:t>
            </a:r>
            <a:r>
              <a:rPr lang="cs-CZ" dirty="0" smtClean="0">
                <a:ea typeface="Tahoma" pitchFamily="34" charset="0"/>
                <a:cs typeface="Times New Roman" panose="02020603050405020304" pitchFamily="18" charset="0"/>
              </a:rPr>
              <a:t>.</a:t>
            </a:r>
            <a:endParaRPr lang="cs-CZ" dirty="0">
              <a:ea typeface="Tahoma" pitchFamily="34" charset="0"/>
              <a:cs typeface="Times New Roman" panose="02020603050405020304" pitchFamily="18" charset="0"/>
            </a:endParaRPr>
          </a:p>
        </p:txBody>
      </p:sp>
      <p:sp>
        <p:nvSpPr>
          <p:cNvPr id="17" name="TextovéPole 16"/>
          <p:cNvSpPr txBox="1"/>
          <p:nvPr/>
        </p:nvSpPr>
        <p:spPr>
          <a:xfrm>
            <a:off x="2994735" y="2852936"/>
            <a:ext cx="6120680" cy="1569660"/>
          </a:xfrm>
          <a:prstGeom prst="rect">
            <a:avLst/>
          </a:prstGeom>
          <a:noFill/>
        </p:spPr>
        <p:txBody>
          <a:bodyPr wrap="square" rtlCol="0">
            <a:spAutoFit/>
          </a:bodyPr>
          <a:lstStyle/>
          <a:p>
            <a:r>
              <a:rPr lang="cs-CZ" dirty="0" err="1">
                <a:ea typeface="Tahoma" pitchFamily="34" charset="0"/>
                <a:cs typeface="Times New Roman" panose="02020603050405020304" pitchFamily="18" charset="0"/>
              </a:rPr>
              <a:t>Mikroobjektiv</a:t>
            </a:r>
            <a:r>
              <a:rPr lang="cs-CZ" dirty="0">
                <a:ea typeface="Tahoma" pitchFamily="34" charset="0"/>
                <a:cs typeface="Times New Roman" panose="02020603050405020304" pitchFamily="18" charset="0"/>
              </a:rPr>
              <a:t> současně </a:t>
            </a:r>
            <a:r>
              <a:rPr lang="cs-CZ" dirty="0" smtClean="0">
                <a:ea typeface="Tahoma" pitchFamily="34" charset="0"/>
                <a:cs typeface="Times New Roman" panose="02020603050405020304" pitchFamily="18" charset="0"/>
              </a:rPr>
              <a:t>soustředí světlo </a:t>
            </a:r>
            <a:r>
              <a:rPr lang="cs-CZ" dirty="0">
                <a:ea typeface="Tahoma" pitchFamily="34" charset="0"/>
                <a:cs typeface="Times New Roman" panose="02020603050405020304" pitchFamily="18" charset="0"/>
              </a:rPr>
              <a:t>na aktivní plochu buňky </a:t>
            </a:r>
            <a:r>
              <a:rPr lang="cs-CZ" dirty="0" smtClean="0">
                <a:ea typeface="Tahoma" pitchFamily="34" charset="0"/>
                <a:cs typeface="Times New Roman" panose="02020603050405020304" pitchFamily="18" charset="0"/>
              </a:rPr>
              <a:t>(</a:t>
            </a:r>
            <a:r>
              <a:rPr lang="cs-CZ" dirty="0">
                <a:ea typeface="Tahoma" pitchFamily="34" charset="0"/>
                <a:cs typeface="Times New Roman" panose="02020603050405020304" pitchFamily="18" charset="0"/>
              </a:rPr>
              <a:t>fotodiodu), přičemž pasivní část </a:t>
            </a:r>
            <a:r>
              <a:rPr lang="cs-CZ" dirty="0" smtClean="0">
                <a:ea typeface="Tahoma" pitchFamily="34" charset="0"/>
                <a:cs typeface="Times New Roman" panose="02020603050405020304" pitchFamily="18" charset="0"/>
              </a:rPr>
              <a:t>buňky </a:t>
            </a:r>
            <a:r>
              <a:rPr lang="cs-CZ" dirty="0">
                <a:ea typeface="Tahoma" pitchFamily="34" charset="0"/>
                <a:cs typeface="Times New Roman" panose="02020603050405020304" pitchFamily="18" charset="0"/>
              </a:rPr>
              <a:t>je použita </a:t>
            </a:r>
            <a:r>
              <a:rPr lang="cs-CZ" dirty="0" smtClean="0">
                <a:ea typeface="Tahoma" pitchFamily="34" charset="0"/>
                <a:cs typeface="Times New Roman" panose="02020603050405020304" pitchFamily="18" charset="0"/>
              </a:rPr>
              <a:t>pro obslužnou elektroniku.</a:t>
            </a:r>
            <a:endParaRPr lang="cs-CZ" dirty="0">
              <a:ea typeface="Tahoma" pitchFamily="34" charset="0"/>
              <a:cs typeface="Times New Roman" panose="02020603050405020304" pitchFamily="18" charset="0"/>
            </a:endParaRPr>
          </a:p>
        </p:txBody>
      </p:sp>
      <p:sp>
        <p:nvSpPr>
          <p:cNvPr id="2" name="TextovéPole 1"/>
          <p:cNvSpPr txBox="1"/>
          <p:nvPr/>
        </p:nvSpPr>
        <p:spPr>
          <a:xfrm>
            <a:off x="2987809" y="4580294"/>
            <a:ext cx="6120665" cy="1569660"/>
          </a:xfrm>
          <a:prstGeom prst="rect">
            <a:avLst/>
          </a:prstGeom>
          <a:noFill/>
        </p:spPr>
        <p:txBody>
          <a:bodyPr wrap="square" rtlCol="0">
            <a:spAutoFit/>
          </a:bodyPr>
          <a:lstStyle/>
          <a:p>
            <a:r>
              <a:rPr lang="cs-CZ" b="1" dirty="0" smtClean="0"/>
              <a:t>Fotodioda </a:t>
            </a:r>
            <a:r>
              <a:rPr lang="cs-CZ" dirty="0" smtClean="0"/>
              <a:t>– polovodičová P-N dioda citlivá na světlo (světelná energie dopadající na diodu vybudí elektrony do vodivostního pásu a zvyšuje se vodivost diody – vznik signálu)</a:t>
            </a:r>
            <a:endParaRPr lang="cs-CZ" dirty="0"/>
          </a:p>
        </p:txBody>
      </p:sp>
    </p:spTree>
    <p:extLst>
      <p:ext uri="{BB962C8B-B14F-4D97-AF65-F5344CB8AC3E}">
        <p14:creationId xmlns:p14="http://schemas.microsoft.com/office/powerpoint/2010/main" val="7932525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8" name="Rectangle 4"/>
          <p:cNvSpPr>
            <a:spLocks noGrp="1" noChangeArrowheads="1"/>
          </p:cNvSpPr>
          <p:nvPr>
            <p:ph type="title"/>
          </p:nvPr>
        </p:nvSpPr>
        <p:spPr/>
        <p:txBody>
          <a:bodyPr/>
          <a:lstStyle/>
          <a:p>
            <a:pPr>
              <a:defRPr/>
            </a:pPr>
            <a:r>
              <a:rPr lang="cs-CZ" smtClean="0"/>
              <a:t>Elementární buňka CCD </a:t>
            </a:r>
          </a:p>
        </p:txBody>
      </p:sp>
      <p:pic>
        <p:nvPicPr>
          <p:cNvPr id="19462" name="Picture 6" descr="000679elementární buňka"/>
          <p:cNvPicPr>
            <a:picLocks noGrp="1" noChangeAspect="1" noChangeArrowheads="1"/>
          </p:cNvPicPr>
          <p:nvPr>
            <p:ph idx="1"/>
          </p:nvPr>
        </p:nvPicPr>
        <p:blipFill>
          <a:blip r:embed="rId3" cstate="print">
            <a:lum contrast="30000"/>
          </a:blip>
          <a:srcRect/>
          <a:stretch>
            <a:fillRect/>
          </a:stretch>
        </p:blipFill>
        <p:spPr>
          <a:xfrm>
            <a:off x="1833563" y="1709738"/>
            <a:ext cx="5546725" cy="4448175"/>
          </a:xfrm>
          <a:noFill/>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55</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2867072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8" name="Rectangle 4"/>
          <p:cNvSpPr>
            <a:spLocks noGrp="1" noChangeArrowheads="1"/>
          </p:cNvSpPr>
          <p:nvPr>
            <p:ph type="title"/>
          </p:nvPr>
        </p:nvSpPr>
        <p:spPr/>
        <p:txBody>
          <a:bodyPr/>
          <a:lstStyle/>
          <a:p>
            <a:pPr>
              <a:defRPr/>
            </a:pPr>
            <a:r>
              <a:rPr lang="cs-CZ" smtClean="0"/>
              <a:t>Funkce CCD</a:t>
            </a:r>
          </a:p>
        </p:txBody>
      </p:sp>
      <p:pic>
        <p:nvPicPr>
          <p:cNvPr id="20486" name="Picture 6" descr="Brno_conf_future-spectroscopy"/>
          <p:cNvPicPr>
            <a:picLocks noGrp="1" noChangeAspect="1" noChangeArrowheads="1"/>
          </p:cNvPicPr>
          <p:nvPr>
            <p:ph idx="1"/>
          </p:nvPr>
        </p:nvPicPr>
        <p:blipFill>
          <a:blip r:embed="rId3" cstate="print"/>
          <a:srcRect l="8820" t="10954" r="8820" b="1404"/>
          <a:stretch>
            <a:fillRect/>
          </a:stretch>
        </p:blipFill>
        <p:spPr>
          <a:xfrm>
            <a:off x="1547813" y="1704975"/>
            <a:ext cx="6048375" cy="4460875"/>
          </a:xfrm>
          <a:noFill/>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56</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17397737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7" name="Rectangle 5"/>
          <p:cNvSpPr>
            <a:spLocks noGrp="1" noChangeArrowheads="1"/>
          </p:cNvSpPr>
          <p:nvPr>
            <p:ph type="title"/>
          </p:nvPr>
        </p:nvSpPr>
        <p:spPr/>
        <p:txBody>
          <a:bodyPr/>
          <a:lstStyle/>
          <a:p>
            <a:pPr>
              <a:defRPr/>
            </a:pPr>
            <a:r>
              <a:rPr lang="cs-CZ" smtClean="0"/>
              <a:t>Akumulace náboje</a:t>
            </a:r>
          </a:p>
        </p:txBody>
      </p:sp>
      <p:pic>
        <p:nvPicPr>
          <p:cNvPr id="21510" name="Picture 7" descr="Brno_conf_future-spectroscopy1"/>
          <p:cNvPicPr>
            <a:picLocks noGrp="1" noChangeAspect="1" noChangeArrowheads="1"/>
          </p:cNvPicPr>
          <p:nvPr>
            <p:ph idx="1"/>
          </p:nvPr>
        </p:nvPicPr>
        <p:blipFill>
          <a:blip r:embed="rId3" cstate="print"/>
          <a:srcRect l="10551" t="10954" r="8235" b="1550"/>
          <a:stretch>
            <a:fillRect/>
          </a:stretch>
        </p:blipFill>
        <p:spPr>
          <a:xfrm>
            <a:off x="1547813" y="1700213"/>
            <a:ext cx="6121400" cy="4568825"/>
          </a:xfrm>
          <a:noFill/>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57</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6967666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8" name="Rectangle 4"/>
          <p:cNvSpPr>
            <a:spLocks noGrp="1" noChangeArrowheads="1"/>
          </p:cNvSpPr>
          <p:nvPr>
            <p:ph type="title"/>
          </p:nvPr>
        </p:nvSpPr>
        <p:spPr/>
        <p:txBody>
          <a:bodyPr/>
          <a:lstStyle/>
          <a:p>
            <a:pPr>
              <a:defRPr/>
            </a:pPr>
            <a:r>
              <a:rPr lang="cs-CZ" smtClean="0"/>
              <a:t>Čtení (přenos náboje)</a:t>
            </a:r>
          </a:p>
        </p:txBody>
      </p:sp>
      <p:pic>
        <p:nvPicPr>
          <p:cNvPr id="22534" name="Picture 6" descr="Brno_conf_future-spectroscopy2"/>
          <p:cNvPicPr>
            <a:picLocks noGrp="1" noChangeAspect="1" noChangeArrowheads="1"/>
          </p:cNvPicPr>
          <p:nvPr>
            <p:ph idx="1"/>
          </p:nvPr>
        </p:nvPicPr>
        <p:blipFill>
          <a:blip r:embed="rId3" cstate="print"/>
          <a:srcRect l="9764" t="10954" r="7950" b="1251"/>
          <a:stretch>
            <a:fillRect/>
          </a:stretch>
        </p:blipFill>
        <p:spPr>
          <a:xfrm>
            <a:off x="1546225" y="1679575"/>
            <a:ext cx="6194425" cy="4578350"/>
          </a:xfrm>
          <a:noFill/>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58</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16086272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p:txBody>
          <a:bodyPr/>
          <a:lstStyle/>
          <a:p>
            <a:pPr>
              <a:defRPr/>
            </a:pPr>
            <a:r>
              <a:rPr lang="cs-CZ" smtClean="0"/>
              <a:t>Fotočlánky typu CCD</a:t>
            </a:r>
          </a:p>
        </p:txBody>
      </p:sp>
      <p:sp>
        <p:nvSpPr>
          <p:cNvPr id="296964" name="Rectangle 4"/>
          <p:cNvSpPr>
            <a:spLocks noGrp="1" noChangeArrowheads="1"/>
          </p:cNvSpPr>
          <p:nvPr>
            <p:ph type="body" sz="half" idx="1"/>
          </p:nvPr>
        </p:nvSpPr>
        <p:spPr>
          <a:xfrm>
            <a:off x="684213" y="1844675"/>
            <a:ext cx="3771900" cy="4608513"/>
          </a:xfrm>
        </p:spPr>
        <p:txBody>
          <a:bodyPr/>
          <a:lstStyle/>
          <a:p>
            <a:pPr>
              <a:lnSpc>
                <a:spcPct val="90000"/>
              </a:lnSpc>
              <a:defRPr/>
            </a:pPr>
            <a:r>
              <a:rPr lang="cs-CZ" sz="2000" smtClean="0"/>
              <a:t>CCD – integrovaný obvod s vazbou nábojem (charge-coupled device) je tvořen matricí křemíkových fotodiod. Jednotlivé senzory jsou uspořádány v řadách a postupně po řadách se zpracovávají vzniklé elektrické náboje  na jednotlivých senzorech. První řada se načte do paměti, pak do výstupního zesilovače a data jsou pak převedena do digitální podoby.</a:t>
            </a:r>
          </a:p>
        </p:txBody>
      </p:sp>
      <p:pic>
        <p:nvPicPr>
          <p:cNvPr id="26631" name="Picture 6" descr="CCD"/>
          <p:cNvPicPr>
            <a:picLocks noGrp="1" noChangeAspect="1" noChangeArrowheads="1"/>
          </p:cNvPicPr>
          <p:nvPr>
            <p:ph sz="half" idx="2"/>
          </p:nvPr>
        </p:nvPicPr>
        <p:blipFill>
          <a:blip r:embed="rId3" cstate="print"/>
          <a:srcRect/>
          <a:stretch>
            <a:fillRect/>
          </a:stretch>
        </p:blipFill>
        <p:spPr>
          <a:xfrm>
            <a:off x="4427538" y="2122488"/>
            <a:ext cx="4248150" cy="3640137"/>
          </a:xfrm>
          <a:noFill/>
        </p:spPr>
      </p:pic>
      <p:sp>
        <p:nvSpPr>
          <p:cNvPr id="2" name="Zástupný symbol pro číslo snímku 1"/>
          <p:cNvSpPr>
            <a:spLocks noGrp="1"/>
          </p:cNvSpPr>
          <p:nvPr>
            <p:ph type="sldNum" sz="quarter" idx="12"/>
          </p:nvPr>
        </p:nvSpPr>
        <p:spPr/>
        <p:txBody>
          <a:bodyPr/>
          <a:lstStyle/>
          <a:p>
            <a:pPr>
              <a:defRPr/>
            </a:pPr>
            <a:fld id="{638C7DDA-2C4B-43B8-95DC-780E01BFA113}" type="slidenum">
              <a:rPr lang="cs-CZ" smtClean="0"/>
              <a:pPr>
                <a:defRPr/>
              </a:pPr>
              <a:t>59</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30756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6D8EB264-563D-4721-A05B-C2D75E28E9B4}" type="slidenum">
              <a:rPr lang="cs-CZ"/>
              <a:pPr/>
              <a:t>6</a:t>
            </a:fld>
            <a:endParaRPr lang="cs-CZ"/>
          </a:p>
        </p:txBody>
      </p:sp>
      <p:sp>
        <p:nvSpPr>
          <p:cNvPr id="65540" name="Rectangle 4"/>
          <p:cNvSpPr>
            <a:spLocks noGrp="1" noChangeArrowheads="1"/>
          </p:cNvSpPr>
          <p:nvPr>
            <p:ph type="title"/>
          </p:nvPr>
        </p:nvSpPr>
        <p:spPr/>
        <p:txBody>
          <a:bodyPr/>
          <a:lstStyle/>
          <a:p>
            <a:r>
              <a:rPr lang="cs-CZ" sz="3200"/>
              <a:t>Daguerrotypický přístroj firmy Voigtlander, 1840</a:t>
            </a:r>
          </a:p>
        </p:txBody>
      </p:sp>
      <p:sp>
        <p:nvSpPr>
          <p:cNvPr id="65541" name="Rectangle 5"/>
          <p:cNvSpPr>
            <a:spLocks noGrp="1" noChangeArrowheads="1"/>
          </p:cNvSpPr>
          <p:nvPr>
            <p:ph type="body" sz="half" idx="1"/>
          </p:nvPr>
        </p:nvSpPr>
        <p:spPr/>
        <p:txBody>
          <a:bodyPr/>
          <a:lstStyle/>
          <a:p>
            <a:r>
              <a:rPr lang="cs-CZ" sz="2100"/>
              <a:t>Přístroj byl vybaven na tehdejší poměry nevídaně dokonalým a vysoce světelným objektivem. Tvůrcem tohoto objektivu byl slovenský matematik Jozef Maxmilián Petzval, žijící ve Vídni. V jeho rodišti, ve Spišské Belé, je dnes fotografické muzeum  </a:t>
            </a:r>
          </a:p>
        </p:txBody>
      </p:sp>
      <p:pic>
        <p:nvPicPr>
          <p:cNvPr id="65544" name="Picture 8" descr="voig_b"/>
          <p:cNvPicPr>
            <a:picLocks noChangeAspect="1" noChangeArrowheads="1"/>
          </p:cNvPicPr>
          <p:nvPr/>
        </p:nvPicPr>
        <p:blipFill>
          <a:blip r:embed="rId3" cstate="print"/>
          <a:srcRect/>
          <a:stretch>
            <a:fillRect/>
          </a:stretch>
        </p:blipFill>
        <p:spPr bwMode="auto">
          <a:xfrm>
            <a:off x="5364163" y="1844675"/>
            <a:ext cx="3321050" cy="4054475"/>
          </a:xfrm>
          <a:prstGeom prst="rect">
            <a:avLst/>
          </a:prstGeom>
          <a:noFill/>
        </p:spPr>
      </p:pic>
    </p:spTree>
    <p:extLst>
      <p:ext uri="{BB962C8B-B14F-4D97-AF65-F5344CB8AC3E}">
        <p14:creationId xmlns:p14="http://schemas.microsoft.com/office/powerpoint/2010/main" val="8082495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CCD senzor</a:t>
            </a:r>
            <a:endParaRPr lang="cs-CZ" dirty="0"/>
          </a:p>
        </p:txBody>
      </p:sp>
      <p:sp>
        <p:nvSpPr>
          <p:cNvPr id="7" name="Zástupný symbol pro číslo snímku 6"/>
          <p:cNvSpPr>
            <a:spLocks noGrp="1"/>
          </p:cNvSpPr>
          <p:nvPr>
            <p:ph type="sldNum" sz="quarter" idx="12"/>
          </p:nvPr>
        </p:nvSpPr>
        <p:spPr/>
        <p:txBody>
          <a:bodyPr/>
          <a:lstStyle/>
          <a:p>
            <a:pPr>
              <a:defRPr/>
            </a:pPr>
            <a:fld id="{638C7DDA-2C4B-43B8-95DC-780E01BFA113}" type="slidenum">
              <a:rPr lang="cs-CZ" smtClean="0"/>
              <a:pPr>
                <a:defRPr/>
              </a:pPr>
              <a:t>60</a:t>
            </a:fld>
            <a:endParaRPr lang="cs-CZ"/>
          </a:p>
        </p:txBody>
      </p:sp>
      <p:pic>
        <p:nvPicPr>
          <p:cNvPr id="4098"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1680" y="1340768"/>
            <a:ext cx="5913164" cy="3844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323528" y="5301208"/>
            <a:ext cx="8712968" cy="1200329"/>
          </a:xfrm>
          <a:prstGeom prst="rect">
            <a:avLst/>
          </a:prstGeom>
          <a:noFill/>
        </p:spPr>
        <p:txBody>
          <a:bodyPr wrap="square" rtlCol="0">
            <a:spAutoFit/>
          </a:bodyPr>
          <a:lstStyle/>
          <a:p>
            <a:pPr marL="342900" indent="-342900">
              <a:buFontTx/>
              <a:buChar char="-"/>
            </a:pPr>
            <a:r>
              <a:rPr lang="cs-CZ" dirty="0" smtClean="0"/>
              <a:t>náboj je </a:t>
            </a:r>
            <a:r>
              <a:rPr lang="cs-CZ" b="1" dirty="0" smtClean="0"/>
              <a:t>po řadách </a:t>
            </a:r>
            <a:r>
              <a:rPr lang="cs-CZ" dirty="0" smtClean="0"/>
              <a:t>odváděn </a:t>
            </a:r>
            <a:r>
              <a:rPr lang="cs-CZ" b="1" dirty="0" smtClean="0"/>
              <a:t>mimo senzor </a:t>
            </a:r>
            <a:r>
              <a:rPr lang="cs-CZ" dirty="0" smtClean="0"/>
              <a:t>a tam zpracován a  převeden na digitální (číselný) signál – senzor produkuje analogový signál (napětí)</a:t>
            </a:r>
            <a:endParaRPr lang="cs-CZ" dirty="0"/>
          </a:p>
        </p:txBody>
      </p:sp>
    </p:spTree>
    <p:extLst>
      <p:ext uri="{BB962C8B-B14F-4D97-AF65-F5344CB8AC3E}">
        <p14:creationId xmlns:p14="http://schemas.microsoft.com/office/powerpoint/2010/main" val="29356267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8" name="Rectangle 6"/>
          <p:cNvSpPr>
            <a:spLocks noGrp="1" noChangeArrowheads="1"/>
          </p:cNvSpPr>
          <p:nvPr>
            <p:ph type="title"/>
          </p:nvPr>
        </p:nvSpPr>
        <p:spPr/>
        <p:txBody>
          <a:bodyPr/>
          <a:lstStyle/>
          <a:p>
            <a:pPr>
              <a:defRPr/>
            </a:pPr>
            <a:r>
              <a:rPr lang="cs-CZ" sz="3600" dirty="0" smtClean="0"/>
              <a:t>CMOS detektory</a:t>
            </a:r>
          </a:p>
        </p:txBody>
      </p:sp>
      <p:sp>
        <p:nvSpPr>
          <p:cNvPr id="330759" name="Rectangle 7"/>
          <p:cNvSpPr>
            <a:spLocks noGrp="1" noChangeArrowheads="1"/>
          </p:cNvSpPr>
          <p:nvPr>
            <p:ph type="body" sz="half" idx="1"/>
          </p:nvPr>
        </p:nvSpPr>
        <p:spPr>
          <a:xfrm>
            <a:off x="468313" y="1844675"/>
            <a:ext cx="4103687" cy="4608513"/>
          </a:xfrm>
        </p:spPr>
        <p:txBody>
          <a:bodyPr/>
          <a:lstStyle/>
          <a:p>
            <a:pPr marL="0" indent="0">
              <a:buNone/>
              <a:defRPr/>
            </a:pPr>
            <a:r>
              <a:rPr lang="cs-CZ" sz="2200" dirty="0" smtClean="0"/>
              <a:t>- každá elementární buňka má </a:t>
            </a:r>
            <a:r>
              <a:rPr lang="cs-CZ" sz="2200" b="1" dirty="0" smtClean="0"/>
              <a:t>vlastní obvody </a:t>
            </a:r>
            <a:r>
              <a:rPr lang="cs-CZ" sz="2200" dirty="0" smtClean="0"/>
              <a:t>pro odvedení a měření vygenerovaného náboje. Jednotlivé CMOS buňky pak fungují víceméně nezávisle. </a:t>
            </a:r>
          </a:p>
          <a:p>
            <a:pPr marL="0" indent="0">
              <a:buNone/>
              <a:defRPr/>
            </a:pPr>
            <a:endParaRPr lang="cs-CZ" sz="2200" dirty="0"/>
          </a:p>
          <a:p>
            <a:pPr marL="0" indent="0">
              <a:buNone/>
              <a:defRPr/>
            </a:pPr>
            <a:r>
              <a:rPr lang="cs-CZ" sz="2200" dirty="0" smtClean="0"/>
              <a:t>- </a:t>
            </a:r>
            <a:r>
              <a:rPr lang="cs-CZ" sz="2200" dirty="0"/>
              <a:t>s</a:t>
            </a:r>
            <a:r>
              <a:rPr lang="cs-CZ" sz="2200" dirty="0" smtClean="0"/>
              <a:t>peciální obvody pro každou buňku jsou nutné, neboť je třeba odfiltrovat náhodný (šumový) náboj, který je jiný </a:t>
            </a:r>
          </a:p>
          <a:p>
            <a:pPr marL="0" indent="0">
              <a:buNone/>
              <a:defRPr/>
            </a:pPr>
            <a:r>
              <a:rPr lang="cs-CZ" sz="2200" dirty="0" smtClean="0"/>
              <a:t>u každé elementární buňky. </a:t>
            </a:r>
          </a:p>
        </p:txBody>
      </p:sp>
      <p:sp>
        <p:nvSpPr>
          <p:cNvPr id="2" name="Zástupný symbol pro číslo snímku 1"/>
          <p:cNvSpPr>
            <a:spLocks noGrp="1"/>
          </p:cNvSpPr>
          <p:nvPr>
            <p:ph type="sldNum" sz="quarter" idx="12"/>
          </p:nvPr>
        </p:nvSpPr>
        <p:spPr/>
        <p:txBody>
          <a:bodyPr/>
          <a:lstStyle/>
          <a:p>
            <a:pPr>
              <a:defRPr/>
            </a:pPr>
            <a:fld id="{638C7DDA-2C4B-43B8-95DC-780E01BFA113}" type="slidenum">
              <a:rPr lang="cs-CZ" smtClean="0"/>
              <a:pPr>
                <a:defRPr/>
              </a:pPr>
              <a:t>61</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788024" y="2377051"/>
            <a:ext cx="4091131" cy="3170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56067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pPr>
              <a:defRPr/>
            </a:pPr>
            <a:r>
              <a:rPr lang="cs-CZ" smtClean="0"/>
              <a:t>CMOS detektory</a:t>
            </a:r>
          </a:p>
        </p:txBody>
      </p:sp>
      <p:sp>
        <p:nvSpPr>
          <p:cNvPr id="2" name="Zástupný symbol pro číslo snímku 1"/>
          <p:cNvSpPr>
            <a:spLocks noGrp="1"/>
          </p:cNvSpPr>
          <p:nvPr>
            <p:ph type="sldNum" sz="quarter" idx="12"/>
          </p:nvPr>
        </p:nvSpPr>
        <p:spPr/>
        <p:txBody>
          <a:bodyPr/>
          <a:lstStyle/>
          <a:p>
            <a:pPr>
              <a:defRPr/>
            </a:pPr>
            <a:fld id="{5037DC4B-60C8-458C-9ECA-42E54BE255C9}" type="slidenum">
              <a:rPr lang="cs-CZ" smtClean="0"/>
              <a:pPr>
                <a:defRPr/>
              </a:pPr>
              <a:t>62</a:t>
            </a:fld>
            <a:endParaRPr lang="cs-CZ"/>
          </a:p>
        </p:txBody>
      </p:sp>
      <p:pic>
        <p:nvPicPr>
          <p:cNvPr id="6146"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47664" y="1614001"/>
            <a:ext cx="6192688" cy="3732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p:cNvSpPr txBox="1"/>
          <p:nvPr/>
        </p:nvSpPr>
        <p:spPr>
          <a:xfrm>
            <a:off x="179512" y="5517232"/>
            <a:ext cx="8784976" cy="830997"/>
          </a:xfrm>
          <a:prstGeom prst="rect">
            <a:avLst/>
          </a:prstGeom>
          <a:noFill/>
        </p:spPr>
        <p:txBody>
          <a:bodyPr wrap="square" rtlCol="0">
            <a:spAutoFit/>
          </a:bodyPr>
          <a:lstStyle/>
          <a:p>
            <a:pPr marL="342900" indent="-342900">
              <a:buFontTx/>
              <a:buChar char="-"/>
            </a:pPr>
            <a:r>
              <a:rPr lang="cs-CZ" dirty="0" smtClean="0"/>
              <a:t>čtení náboje, zpracování a převod na digitální signál se provádí </a:t>
            </a:r>
          </a:p>
          <a:p>
            <a:r>
              <a:rPr lang="cs-CZ" b="1" dirty="0"/>
              <a:t> </a:t>
            </a:r>
            <a:r>
              <a:rPr lang="cs-CZ" b="1" dirty="0" smtClean="0"/>
              <a:t>   přímo na senzoru</a:t>
            </a:r>
            <a:endParaRPr lang="cs-CZ" b="1" dirty="0"/>
          </a:p>
        </p:txBody>
      </p:sp>
    </p:spTree>
    <p:extLst>
      <p:ext uri="{BB962C8B-B14F-4D97-AF65-F5344CB8AC3E}">
        <p14:creationId xmlns:p14="http://schemas.microsoft.com/office/powerpoint/2010/main" val="30530316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pPr>
              <a:defRPr/>
            </a:pPr>
            <a:r>
              <a:rPr lang="cs-CZ" dirty="0" smtClean="0"/>
              <a:t>CMOS </a:t>
            </a:r>
            <a:r>
              <a:rPr lang="cs-CZ" dirty="0" err="1" smtClean="0"/>
              <a:t>vs</a:t>
            </a:r>
            <a:r>
              <a:rPr lang="cs-CZ" dirty="0" smtClean="0"/>
              <a:t> CCD detektory</a:t>
            </a:r>
          </a:p>
        </p:txBody>
      </p:sp>
      <p:sp>
        <p:nvSpPr>
          <p:cNvPr id="2" name="Zástupný symbol pro číslo snímku 1"/>
          <p:cNvSpPr>
            <a:spLocks noGrp="1"/>
          </p:cNvSpPr>
          <p:nvPr>
            <p:ph type="sldNum" sz="quarter" idx="12"/>
          </p:nvPr>
        </p:nvSpPr>
        <p:spPr/>
        <p:txBody>
          <a:bodyPr/>
          <a:lstStyle/>
          <a:p>
            <a:pPr>
              <a:defRPr/>
            </a:pPr>
            <a:fld id="{5037DC4B-60C8-458C-9ECA-42E54BE255C9}" type="slidenum">
              <a:rPr lang="cs-CZ" smtClean="0"/>
              <a:pPr>
                <a:defRPr/>
              </a:pPr>
              <a:t>63</a:t>
            </a:fld>
            <a:endParaRPr lang="cs-CZ"/>
          </a:p>
        </p:txBody>
      </p:sp>
      <p:sp>
        <p:nvSpPr>
          <p:cNvPr id="6" name="Zástupný symbol pro obsah 5"/>
          <p:cNvSpPr>
            <a:spLocks noGrp="1"/>
          </p:cNvSpPr>
          <p:nvPr>
            <p:ph idx="1"/>
          </p:nvPr>
        </p:nvSpPr>
        <p:spPr>
          <a:xfrm>
            <a:off x="323528" y="1628775"/>
            <a:ext cx="8784976" cy="5040585"/>
          </a:xfrm>
        </p:spPr>
        <p:txBody>
          <a:bodyPr/>
          <a:lstStyle/>
          <a:p>
            <a:r>
              <a:rPr lang="cs-CZ" sz="2200" dirty="0"/>
              <a:t>o</a:t>
            </a:r>
            <a:r>
              <a:rPr lang="cs-CZ" sz="2200" dirty="0" smtClean="0"/>
              <a:t>bě technologie přibližně </a:t>
            </a:r>
            <a:r>
              <a:rPr lang="cs-CZ" sz="2200" b="1" dirty="0" smtClean="0"/>
              <a:t>stejně staré </a:t>
            </a:r>
            <a:r>
              <a:rPr lang="cs-CZ" sz="2200" dirty="0" smtClean="0"/>
              <a:t>(CMOS 1963 </a:t>
            </a:r>
            <a:r>
              <a:rPr lang="cs-CZ" sz="2200" dirty="0" err="1" smtClean="0"/>
              <a:t>vs</a:t>
            </a:r>
            <a:r>
              <a:rPr lang="cs-CZ" sz="2200" dirty="0" smtClean="0"/>
              <a:t> CCD 1969)</a:t>
            </a:r>
          </a:p>
          <a:p>
            <a:r>
              <a:rPr lang="cs-CZ" sz="2200" dirty="0"/>
              <a:t>d</a:t>
            </a:r>
            <a:r>
              <a:rPr lang="cs-CZ" sz="2200" dirty="0" smtClean="0"/>
              <a:t>alším vývojem se většina rozdílů a nedostatků odstranila</a:t>
            </a:r>
          </a:p>
          <a:p>
            <a:endParaRPr lang="cs-CZ" sz="2200" dirty="0"/>
          </a:p>
          <a:p>
            <a:pPr marL="0" indent="0">
              <a:buNone/>
            </a:pPr>
            <a:r>
              <a:rPr lang="cs-CZ" sz="2200" dirty="0" smtClean="0"/>
              <a:t>	</a:t>
            </a:r>
            <a:r>
              <a:rPr lang="cs-CZ" sz="2200" b="1" dirty="0" smtClean="0"/>
              <a:t>CMOS					CCD</a:t>
            </a:r>
          </a:p>
          <a:p>
            <a:pPr>
              <a:buFont typeface="Wingdings" panose="05000000000000000000" pitchFamily="2" charset="2"/>
              <a:buChar char="§"/>
            </a:pPr>
            <a:r>
              <a:rPr lang="cs-CZ" sz="2200" b="1" dirty="0"/>
              <a:t>n</a:t>
            </a:r>
            <a:r>
              <a:rPr lang="cs-CZ" sz="2200" b="1" dirty="0" smtClean="0"/>
              <a:t>ízké výrobní náklady</a:t>
            </a:r>
            <a:r>
              <a:rPr lang="cs-CZ" sz="2200" dirty="0" smtClean="0"/>
              <a:t>		- vyšší výrobní náklady</a:t>
            </a:r>
          </a:p>
          <a:p>
            <a:pPr>
              <a:buFont typeface="Wingdings" panose="05000000000000000000" pitchFamily="2" charset="2"/>
              <a:buChar char="§"/>
            </a:pPr>
            <a:r>
              <a:rPr lang="cs-CZ" sz="2200" b="1" dirty="0"/>
              <a:t>n</a:t>
            </a:r>
            <a:r>
              <a:rPr lang="cs-CZ" sz="2200" b="1" dirty="0" smtClean="0"/>
              <a:t>ízká spotřeba energie</a:t>
            </a:r>
            <a:r>
              <a:rPr lang="cs-CZ" sz="2200" dirty="0" smtClean="0"/>
              <a:t>		- energeticky náročnější</a:t>
            </a:r>
          </a:p>
          <a:p>
            <a:pPr>
              <a:buFont typeface="Wingdings" panose="05000000000000000000" pitchFamily="2" charset="2"/>
              <a:buChar char="§"/>
            </a:pPr>
            <a:r>
              <a:rPr lang="cs-CZ" sz="2200" dirty="0"/>
              <a:t>m</a:t>
            </a:r>
            <a:r>
              <a:rPr lang="cs-CZ" sz="2200" dirty="0" smtClean="0"/>
              <a:t>enší rozměry, jednoduchost</a:t>
            </a:r>
            <a:r>
              <a:rPr lang="cs-CZ" sz="2200" b="1" dirty="0" smtClean="0"/>
              <a:t>	</a:t>
            </a:r>
            <a:r>
              <a:rPr lang="cs-CZ" sz="2200" dirty="0" smtClean="0"/>
              <a:t>- více elektroniky (mimo čip)</a:t>
            </a:r>
            <a:r>
              <a:rPr lang="cs-CZ" sz="2200" b="1" dirty="0" smtClean="0"/>
              <a:t>	</a:t>
            </a:r>
          </a:p>
          <a:p>
            <a:pPr>
              <a:buFont typeface="Wingdings" panose="05000000000000000000" pitchFamily="2" charset="2"/>
              <a:buChar char="§"/>
            </a:pPr>
            <a:r>
              <a:rPr lang="cs-CZ" sz="2200" dirty="0"/>
              <a:t>n</a:t>
            </a:r>
            <a:r>
              <a:rPr lang="cs-CZ" sz="2200" dirty="0" smtClean="0"/>
              <a:t>ižší kvant. účinnost (elektronika)	- vysoká kvant. účinnost</a:t>
            </a:r>
          </a:p>
          <a:p>
            <a:pPr>
              <a:buFont typeface="Wingdings" panose="05000000000000000000" pitchFamily="2" charset="2"/>
              <a:buChar char="§"/>
            </a:pPr>
            <a:r>
              <a:rPr lang="cs-CZ" sz="2200" dirty="0" smtClean="0"/>
              <a:t>vyšší šum (kvant. i </a:t>
            </a:r>
            <a:r>
              <a:rPr lang="cs-CZ" sz="2200" dirty="0" err="1" smtClean="0"/>
              <a:t>dark</a:t>
            </a:r>
            <a:r>
              <a:rPr lang="cs-CZ" sz="2200" dirty="0" smtClean="0"/>
              <a:t> </a:t>
            </a:r>
            <a:r>
              <a:rPr lang="cs-CZ" sz="2200" dirty="0" err="1" smtClean="0"/>
              <a:t>current</a:t>
            </a:r>
            <a:r>
              <a:rPr lang="cs-CZ" sz="2200" dirty="0" smtClean="0"/>
              <a:t>)	- malý šum díky kvant. účinnosti</a:t>
            </a:r>
          </a:p>
          <a:p>
            <a:pPr>
              <a:buFont typeface="Wingdings" panose="05000000000000000000" pitchFamily="2" charset="2"/>
              <a:buChar char="§"/>
            </a:pPr>
            <a:r>
              <a:rPr lang="cs-CZ" sz="2200" dirty="0"/>
              <a:t>v</a:t>
            </a:r>
            <a:r>
              <a:rPr lang="cs-CZ" sz="2200" dirty="0" smtClean="0"/>
              <a:t>yšší rychlost čtení			- pomalý (čtení po řádcích)</a:t>
            </a:r>
          </a:p>
          <a:p>
            <a:pPr>
              <a:buFont typeface="Wingdings" panose="05000000000000000000" pitchFamily="2" charset="2"/>
              <a:buChar char="§"/>
            </a:pPr>
            <a:r>
              <a:rPr lang="cs-CZ" sz="2200" dirty="0"/>
              <a:t>d</a:t>
            </a:r>
            <a:r>
              <a:rPr lang="cs-CZ" sz="2200" dirty="0" smtClean="0"/>
              <a:t>istorze obrazu pohybujících se </a:t>
            </a:r>
          </a:p>
          <a:p>
            <a:pPr marL="0" indent="0">
              <a:buNone/>
            </a:pPr>
            <a:r>
              <a:rPr lang="cs-CZ" sz="2200" dirty="0"/>
              <a:t> </a:t>
            </a:r>
            <a:r>
              <a:rPr lang="cs-CZ" sz="2200" dirty="0" smtClean="0"/>
              <a:t>   objektů (</a:t>
            </a:r>
            <a:r>
              <a:rPr lang="cs-CZ" sz="1800" dirty="0" smtClean="0"/>
              <a:t>https</a:t>
            </a:r>
            <a:r>
              <a:rPr lang="cs-CZ" sz="1800" dirty="0"/>
              <a:t>://www.youtube.com/</a:t>
            </a:r>
            <a:r>
              <a:rPr lang="cs-CZ" sz="1800" dirty="0" err="1"/>
              <a:t>watch?v</a:t>
            </a:r>
            <a:r>
              <a:rPr lang="cs-CZ" sz="1800" dirty="0"/>
              <a:t>=4lHlzRw_Oek</a:t>
            </a:r>
            <a:r>
              <a:rPr lang="cs-CZ" sz="2200" dirty="0"/>
              <a:t>)</a:t>
            </a:r>
          </a:p>
        </p:txBody>
      </p:sp>
    </p:spTree>
    <p:extLst>
      <p:ext uri="{BB962C8B-B14F-4D97-AF65-F5344CB8AC3E}">
        <p14:creationId xmlns:p14="http://schemas.microsoft.com/office/powerpoint/2010/main" val="26669501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pPr>
              <a:defRPr/>
            </a:pPr>
            <a:r>
              <a:rPr lang="cs-CZ" dirty="0" smtClean="0"/>
              <a:t>CMOS </a:t>
            </a:r>
            <a:r>
              <a:rPr lang="cs-CZ" dirty="0" err="1" smtClean="0"/>
              <a:t>vs</a:t>
            </a:r>
            <a:r>
              <a:rPr lang="cs-CZ" dirty="0" smtClean="0"/>
              <a:t> CCD detektory</a:t>
            </a:r>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2" name="Zástupný symbol pro číslo snímku 1"/>
          <p:cNvSpPr>
            <a:spLocks noGrp="1"/>
          </p:cNvSpPr>
          <p:nvPr>
            <p:ph type="sldNum" sz="quarter" idx="12"/>
          </p:nvPr>
        </p:nvSpPr>
        <p:spPr/>
        <p:txBody>
          <a:bodyPr/>
          <a:lstStyle/>
          <a:p>
            <a:pPr>
              <a:defRPr/>
            </a:pPr>
            <a:fld id="{5037DC4B-60C8-458C-9ECA-42E54BE255C9}" type="slidenum">
              <a:rPr lang="cs-CZ" smtClean="0"/>
              <a:pPr>
                <a:defRPr/>
              </a:pPr>
              <a:t>64</a:t>
            </a:fld>
            <a:endParaRPr lang="cs-CZ"/>
          </a:p>
        </p:txBody>
      </p:sp>
      <p:sp>
        <p:nvSpPr>
          <p:cNvPr id="6" name="Zástupný symbol pro obsah 5"/>
          <p:cNvSpPr>
            <a:spLocks noGrp="1"/>
          </p:cNvSpPr>
          <p:nvPr>
            <p:ph idx="1"/>
          </p:nvPr>
        </p:nvSpPr>
        <p:spPr>
          <a:xfrm>
            <a:off x="323528" y="1628775"/>
            <a:ext cx="8784976" cy="4608513"/>
          </a:xfrm>
        </p:spPr>
        <p:txBody>
          <a:bodyPr/>
          <a:lstStyle/>
          <a:p>
            <a:r>
              <a:rPr lang="cs-CZ" sz="2200" dirty="0"/>
              <a:t>p</a:t>
            </a:r>
            <a:r>
              <a:rPr lang="cs-CZ" sz="2200" dirty="0" smtClean="0"/>
              <a:t>roblém nízké kvantové účinnosti CMOS je řešen např. předsazením fotodiody před elektronické obvody – </a:t>
            </a:r>
            <a:r>
              <a:rPr lang="cs-CZ" sz="2200" b="1" dirty="0" smtClean="0"/>
              <a:t>BSI</a:t>
            </a:r>
            <a:r>
              <a:rPr lang="cs-CZ" sz="2200" dirty="0" smtClean="0"/>
              <a:t> CMOS senzor </a:t>
            </a:r>
            <a:r>
              <a:rPr lang="cs-CZ" sz="2000" dirty="0" smtClean="0"/>
              <a:t>(</a:t>
            </a:r>
            <a:r>
              <a:rPr lang="cs-CZ" sz="2000" dirty="0" err="1" smtClean="0"/>
              <a:t>Back-side</a:t>
            </a:r>
            <a:r>
              <a:rPr lang="cs-CZ" sz="2000" dirty="0" smtClean="0"/>
              <a:t> </a:t>
            </a:r>
            <a:r>
              <a:rPr lang="cs-CZ" sz="2000" dirty="0" err="1" smtClean="0"/>
              <a:t>illumination</a:t>
            </a:r>
            <a:r>
              <a:rPr lang="cs-CZ" sz="2000" dirty="0" smtClean="0"/>
              <a:t>)</a:t>
            </a:r>
          </a:p>
          <a:p>
            <a:endParaRPr lang="cs-CZ" sz="2200" b="1" dirty="0"/>
          </a:p>
          <a:p>
            <a:endParaRPr lang="cs-CZ" sz="2200" b="1" dirty="0" smtClean="0"/>
          </a:p>
          <a:p>
            <a:endParaRPr lang="cs-CZ" sz="2200" b="1" dirty="0"/>
          </a:p>
          <a:p>
            <a:endParaRPr lang="cs-CZ" sz="2200" b="1" dirty="0" smtClean="0"/>
          </a:p>
          <a:p>
            <a:endParaRPr lang="cs-CZ" sz="2200" b="1" dirty="0"/>
          </a:p>
          <a:p>
            <a:endParaRPr lang="cs-CZ" sz="2200" b="1" dirty="0" smtClean="0"/>
          </a:p>
          <a:p>
            <a:endParaRPr lang="cs-CZ" sz="4000" b="1" dirty="0"/>
          </a:p>
          <a:p>
            <a:r>
              <a:rPr lang="cs-CZ" sz="2200" dirty="0" smtClean="0"/>
              <a:t>pro </a:t>
            </a:r>
            <a:r>
              <a:rPr lang="cs-CZ" sz="2200" dirty="0"/>
              <a:t>běžné fotoaparáty drtivě převažují senzory CMOS </a:t>
            </a:r>
          </a:p>
          <a:p>
            <a:endParaRPr lang="cs-CZ" sz="2200" b="1" dirty="0" smtClean="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2924944"/>
            <a:ext cx="5524500" cy="2819400"/>
          </a:xfrm>
          <a:prstGeom prst="rect">
            <a:avLst/>
          </a:prstGeom>
        </p:spPr>
      </p:pic>
    </p:spTree>
    <p:extLst>
      <p:ext uri="{BB962C8B-B14F-4D97-AF65-F5344CB8AC3E}">
        <p14:creationId xmlns:p14="http://schemas.microsoft.com/office/powerpoint/2010/main" val="33403944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pPr>
              <a:defRPr/>
            </a:pPr>
            <a:r>
              <a:rPr lang="cs-CZ" smtClean="0"/>
              <a:t>Obrazová buňka snímače</a:t>
            </a:r>
          </a:p>
        </p:txBody>
      </p:sp>
      <p:sp>
        <p:nvSpPr>
          <p:cNvPr id="375811" name="Rectangle 3"/>
          <p:cNvSpPr>
            <a:spLocks noGrp="1" noChangeArrowheads="1"/>
          </p:cNvSpPr>
          <p:nvPr>
            <p:ph type="body" sz="half" idx="1"/>
          </p:nvPr>
        </p:nvSpPr>
        <p:spPr>
          <a:xfrm>
            <a:off x="323850" y="1844675"/>
            <a:ext cx="4203700" cy="4392613"/>
          </a:xfrm>
        </p:spPr>
        <p:txBody>
          <a:bodyPr/>
          <a:lstStyle/>
          <a:p>
            <a:pPr>
              <a:buFont typeface="Wingdings" pitchFamily="2" charset="2"/>
              <a:buNone/>
              <a:defRPr/>
            </a:pPr>
            <a:r>
              <a:rPr lang="cs-CZ" sz="2400" dirty="0" smtClean="0"/>
              <a:t>	Současné rozměry obrazové buňky dosahují až cca 1,5 x 1,5 </a:t>
            </a:r>
            <a:r>
              <a:rPr lang="en-US" sz="2400" dirty="0" smtClean="0">
                <a:cs typeface="Tahoma" pitchFamily="34" charset="0"/>
              </a:rPr>
              <a:t>µ</a:t>
            </a:r>
            <a:r>
              <a:rPr lang="cs-CZ" sz="2400" dirty="0" smtClean="0">
                <a:cs typeface="Tahoma" pitchFamily="34" charset="0"/>
              </a:rPr>
              <a:t>m. Citlivost je shora omezena nasycením (</a:t>
            </a:r>
            <a:r>
              <a:rPr lang="cs-CZ" sz="2400" dirty="0" err="1" smtClean="0">
                <a:cs typeface="Tahoma" pitchFamily="34" charset="0"/>
              </a:rPr>
              <a:t>blooming</a:t>
            </a:r>
            <a:r>
              <a:rPr lang="cs-CZ" sz="2400" dirty="0" smtClean="0">
                <a:cs typeface="Tahoma" pitchFamily="34" charset="0"/>
              </a:rPr>
              <a:t>), zdola šumem. Maximální hodnota clonového čísla 1/f je omezena průměrem </a:t>
            </a:r>
            <a:r>
              <a:rPr lang="cs-CZ" sz="2400" dirty="0" err="1" smtClean="0">
                <a:cs typeface="Tahoma" pitchFamily="34" charset="0"/>
              </a:rPr>
              <a:t>Airyho</a:t>
            </a:r>
            <a:r>
              <a:rPr lang="cs-CZ" sz="2400" dirty="0" smtClean="0">
                <a:cs typeface="Tahoma" pitchFamily="34" charset="0"/>
              </a:rPr>
              <a:t> disku (důsledek difrakce). Tabulka platí pro barvu 550 </a:t>
            </a:r>
            <a:r>
              <a:rPr lang="cs-CZ" sz="2400" dirty="0" err="1" smtClean="0">
                <a:cs typeface="Tahoma" pitchFamily="34" charset="0"/>
              </a:rPr>
              <a:t>nm</a:t>
            </a:r>
            <a:r>
              <a:rPr lang="cs-CZ" sz="2400" dirty="0" smtClean="0">
                <a:cs typeface="Tahoma" pitchFamily="34" charset="0"/>
              </a:rPr>
              <a:t>.</a:t>
            </a:r>
          </a:p>
          <a:p>
            <a:pPr>
              <a:defRPr/>
            </a:pPr>
            <a:endParaRPr lang="en-US" sz="2400" dirty="0" smtClean="0">
              <a:cs typeface="Tahoma" pitchFamily="34" charset="0"/>
            </a:endParaRPr>
          </a:p>
        </p:txBody>
      </p:sp>
      <p:graphicFrame>
        <p:nvGraphicFramePr>
          <p:cNvPr id="375842" name="Group 34"/>
          <p:cNvGraphicFramePr>
            <a:graphicFrameLocks noGrp="1"/>
          </p:cNvGraphicFramePr>
          <p:nvPr>
            <p:ph sz="half" idx="2"/>
          </p:nvPr>
        </p:nvGraphicFramePr>
        <p:xfrm>
          <a:off x="4679950" y="1628775"/>
          <a:ext cx="3771900" cy="4561841"/>
        </p:xfrm>
        <a:graphic>
          <a:graphicData uri="http://schemas.openxmlformats.org/drawingml/2006/table">
            <a:tbl>
              <a:tblPr/>
              <a:tblGrid>
                <a:gridCol w="1885950"/>
                <a:gridCol w="1885950"/>
              </a:tblGrid>
              <a:tr h="658813">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1/f</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Airyho disk (</a:t>
                      </a:r>
                      <a:r>
                        <a:rPr kumimoji="1" lang="en-US" sz="2800" b="0" i="0" u="none" strike="noStrike" cap="none" normalizeH="0" baseline="0" smtClean="0">
                          <a:ln>
                            <a:noFill/>
                          </a:ln>
                          <a:solidFill>
                            <a:schemeClr val="tx1"/>
                          </a:solidFill>
                          <a:effectLst/>
                          <a:latin typeface="Tahoma" pitchFamily="34" charset="0"/>
                          <a:cs typeface="Tahoma" pitchFamily="34" charset="0"/>
                        </a:rPr>
                        <a:t>µ</a:t>
                      </a:r>
                      <a:r>
                        <a:rPr kumimoji="1" lang="cs-CZ" sz="2800" b="0" i="0" u="none" strike="noStrike" cap="none" normalizeH="0" baseline="0" smtClean="0">
                          <a:ln>
                            <a:noFill/>
                          </a:ln>
                          <a:solidFill>
                            <a:schemeClr val="tx1"/>
                          </a:solidFill>
                          <a:effectLst/>
                          <a:latin typeface="Tahoma" pitchFamily="34" charset="0"/>
                          <a:cs typeface="Tahoma" pitchFamily="34" charset="0"/>
                        </a:rPr>
                        <a:t>m)</a:t>
                      </a:r>
                      <a:endParaRPr kumimoji="1" lang="en-US" sz="2800" b="0"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1912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1,4</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1,9</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20713">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2,8</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3,76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20713">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5,6</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7,5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1912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8</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10,7</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1912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11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14,8</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420688">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22</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29,5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
        <p:nvSpPr>
          <p:cNvPr id="2" name="Zástupný symbol pro číslo snímku 1"/>
          <p:cNvSpPr>
            <a:spLocks noGrp="1"/>
          </p:cNvSpPr>
          <p:nvPr>
            <p:ph type="sldNum" sz="quarter" idx="12"/>
          </p:nvPr>
        </p:nvSpPr>
        <p:spPr/>
        <p:txBody>
          <a:bodyPr/>
          <a:lstStyle/>
          <a:p>
            <a:pPr>
              <a:defRPr/>
            </a:pPr>
            <a:fld id="{638C7DDA-2C4B-43B8-95DC-780E01BFA113}" type="slidenum">
              <a:rPr lang="cs-CZ" smtClean="0"/>
              <a:pPr>
                <a:defRPr/>
              </a:pPr>
              <a:t>65</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13252837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pPr>
              <a:defRPr/>
            </a:pPr>
            <a:r>
              <a:rPr lang="cs-CZ" smtClean="0"/>
              <a:t>Spektrální citlivost fotodiod</a:t>
            </a:r>
          </a:p>
        </p:txBody>
      </p:sp>
      <p:pic>
        <p:nvPicPr>
          <p:cNvPr id="34822" name="Picture 8"/>
          <p:cNvPicPr>
            <a:picLocks noChangeAspect="1" noChangeArrowheads="1"/>
          </p:cNvPicPr>
          <p:nvPr/>
        </p:nvPicPr>
        <p:blipFill>
          <a:blip r:embed="rId3" cstate="print">
            <a:lum contrast="24000"/>
          </a:blip>
          <a:srcRect l="4172" t="7643" r="8159" b="33305"/>
          <a:stretch>
            <a:fillRect/>
          </a:stretch>
        </p:blipFill>
        <p:spPr bwMode="auto">
          <a:xfrm>
            <a:off x="1692275" y="1628775"/>
            <a:ext cx="5905500" cy="3167063"/>
          </a:xfrm>
          <a:prstGeom prst="rect">
            <a:avLst/>
          </a:prstGeom>
          <a:noFill/>
          <a:ln w="12700" cap="sq">
            <a:noFill/>
            <a:miter lim="800000"/>
            <a:headEnd type="none" w="sm" len="sm"/>
            <a:tailEnd type="none" w="sm" len="sm"/>
          </a:ln>
        </p:spPr>
      </p:pic>
      <p:sp>
        <p:nvSpPr>
          <p:cNvPr id="34823" name="Text Box 10"/>
          <p:cNvSpPr txBox="1">
            <a:spLocks noChangeArrowheads="1"/>
          </p:cNvSpPr>
          <p:nvPr/>
        </p:nvSpPr>
        <p:spPr bwMode="auto">
          <a:xfrm>
            <a:off x="1331913" y="1700213"/>
            <a:ext cx="184150" cy="457200"/>
          </a:xfrm>
          <a:prstGeom prst="rect">
            <a:avLst/>
          </a:prstGeom>
          <a:noFill/>
          <a:ln w="12700" cap="sq">
            <a:noFill/>
            <a:miter lim="800000"/>
            <a:headEnd type="none" w="sm" len="sm"/>
            <a:tailEnd type="none" w="sm" len="sm"/>
          </a:ln>
        </p:spPr>
        <p:txBody>
          <a:bodyPr wrap="none">
            <a:spAutoFit/>
          </a:bodyPr>
          <a:lstStyle/>
          <a:p>
            <a:endParaRPr lang="cs-CZ"/>
          </a:p>
        </p:txBody>
      </p:sp>
      <p:sp>
        <p:nvSpPr>
          <p:cNvPr id="393230" name="Rectangle 14"/>
          <p:cNvSpPr>
            <a:spLocks noGrp="1" noChangeArrowheads="1"/>
          </p:cNvSpPr>
          <p:nvPr>
            <p:ph type="body" idx="1"/>
          </p:nvPr>
        </p:nvSpPr>
        <p:spPr>
          <a:xfrm>
            <a:off x="1619250" y="4941888"/>
            <a:ext cx="6832600" cy="1295400"/>
          </a:xfrm>
        </p:spPr>
        <p:txBody>
          <a:bodyPr/>
          <a:lstStyle/>
          <a:p>
            <a:pPr>
              <a:lnSpc>
                <a:spcPct val="90000"/>
              </a:lnSpc>
              <a:defRPr/>
            </a:pPr>
            <a:r>
              <a:rPr kumimoji="0" lang="cs-CZ" sz="1800" smtClean="0"/>
              <a:t>1 – snímací prvek CMOS nefiltrovaný</a:t>
            </a:r>
          </a:p>
          <a:p>
            <a:pPr>
              <a:lnSpc>
                <a:spcPct val="90000"/>
              </a:lnSpc>
              <a:defRPr/>
            </a:pPr>
            <a:r>
              <a:rPr kumimoji="0" lang="cs-CZ" sz="1800" smtClean="0"/>
              <a:t>2 – snímací prvek CCD nefiltrovaný</a:t>
            </a:r>
          </a:p>
          <a:p>
            <a:pPr>
              <a:lnSpc>
                <a:spcPct val="90000"/>
              </a:lnSpc>
              <a:defRPr/>
            </a:pPr>
            <a:r>
              <a:rPr kumimoji="0" lang="cs-CZ" sz="1800" smtClean="0"/>
              <a:t>3 – citlivost detektoru po IR filtraci</a:t>
            </a:r>
          </a:p>
          <a:p>
            <a:pPr>
              <a:lnSpc>
                <a:spcPct val="90000"/>
              </a:lnSpc>
              <a:defRPr/>
            </a:pPr>
            <a:r>
              <a:rPr kumimoji="0" lang="cs-CZ" sz="1800" smtClean="0"/>
              <a:t>R,G,B – citlivosti po barevné filtraci</a:t>
            </a:r>
            <a:endParaRPr lang="cs-CZ" sz="1800" smtClean="0"/>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66</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33635157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Záznam </a:t>
            </a:r>
            <a:r>
              <a:rPr lang="cs-CZ" dirty="0"/>
              <a:t>barev senzorem</a:t>
            </a:r>
          </a:p>
        </p:txBody>
      </p:sp>
      <p:sp>
        <p:nvSpPr>
          <p:cNvPr id="9" name="Zástupný symbol pro text 8"/>
          <p:cNvSpPr>
            <a:spLocks noGrp="1"/>
          </p:cNvSpPr>
          <p:nvPr>
            <p:ph type="body" sz="half" idx="1"/>
          </p:nvPr>
        </p:nvSpPr>
        <p:spPr>
          <a:xfrm>
            <a:off x="467544" y="1844824"/>
            <a:ext cx="5400600" cy="4608513"/>
          </a:xfrm>
          <a:ln>
            <a:noFill/>
          </a:ln>
        </p:spPr>
        <p:txBody>
          <a:bodyPr>
            <a:noAutofit/>
          </a:bodyPr>
          <a:lstStyle/>
          <a:p>
            <a:pPr>
              <a:buFontTx/>
              <a:buChar char="-"/>
            </a:pPr>
            <a:r>
              <a:rPr lang="cs-CZ" sz="2400" dirty="0" smtClean="0">
                <a:latin typeface="Times New Roman" panose="02020603050405020304" pitchFamily="18" charset="0"/>
                <a:cs typeface="Times New Roman" panose="02020603050405020304" pitchFamily="18" charset="0"/>
              </a:rPr>
              <a:t>buňka </a:t>
            </a:r>
            <a:r>
              <a:rPr lang="cs-CZ" sz="2400" dirty="0">
                <a:latin typeface="Times New Roman" panose="02020603050405020304" pitchFamily="18" charset="0"/>
                <a:cs typeface="Times New Roman" panose="02020603050405020304" pitchFamily="18" charset="0"/>
              </a:rPr>
              <a:t>je však </a:t>
            </a:r>
            <a:r>
              <a:rPr lang="cs-CZ" sz="2400" b="1" dirty="0" smtClean="0">
                <a:latin typeface="Times New Roman" panose="02020603050405020304" pitchFamily="18" charset="0"/>
                <a:cs typeface="Times New Roman" panose="02020603050405020304" pitchFamily="18" charset="0"/>
              </a:rPr>
              <a:t>barvoslepá</a:t>
            </a:r>
            <a:r>
              <a:rPr lang="cs-CZ" sz="2400" dirty="0">
                <a:latin typeface="Times New Roman" panose="02020603050405020304" pitchFamily="18" charset="0"/>
                <a:cs typeface="Times New Roman" panose="02020603050405020304" pitchFamily="18" charset="0"/>
              </a:rPr>
              <a:t>, </a:t>
            </a:r>
            <a:r>
              <a:rPr lang="cs-CZ" sz="2400" dirty="0" smtClean="0">
                <a:latin typeface="Times New Roman" panose="02020603050405020304" pitchFamily="18" charset="0"/>
                <a:cs typeface="Times New Roman" panose="02020603050405020304" pitchFamily="18" charset="0"/>
              </a:rPr>
              <a:t>zaznamená </a:t>
            </a:r>
            <a:r>
              <a:rPr lang="cs-CZ" sz="2400" dirty="0">
                <a:latin typeface="Times New Roman" panose="02020603050405020304" pitchFamily="18" charset="0"/>
                <a:cs typeface="Times New Roman" panose="02020603050405020304" pitchFamily="18" charset="0"/>
              </a:rPr>
              <a:t>pouze jas a tedy intenzitu </a:t>
            </a:r>
            <a:r>
              <a:rPr lang="cs-CZ" sz="2400" dirty="0" smtClean="0">
                <a:latin typeface="Times New Roman" panose="02020603050405020304" pitchFamily="18" charset="0"/>
                <a:cs typeface="Times New Roman" panose="02020603050405020304" pitchFamily="18" charset="0"/>
              </a:rPr>
              <a:t>světla, </a:t>
            </a:r>
            <a:r>
              <a:rPr lang="cs-CZ" sz="2400" dirty="0">
                <a:latin typeface="Times New Roman" panose="02020603050405020304" pitchFamily="18" charset="0"/>
                <a:cs typeface="Times New Roman" panose="02020603050405020304" pitchFamily="18" charset="0"/>
              </a:rPr>
              <a:t>které na ní dopadne bez ohledu na jeho barvu </a:t>
            </a:r>
            <a:r>
              <a:rPr lang="cs-CZ" sz="2000" dirty="0">
                <a:latin typeface="Times New Roman" panose="02020603050405020304" pitchFamily="18" charset="0"/>
                <a:cs typeface="Times New Roman" panose="02020603050405020304" pitchFamily="18" charset="0"/>
              </a:rPr>
              <a:t>(zaznamená tedy </a:t>
            </a:r>
            <a:r>
              <a:rPr lang="cs-CZ" sz="2000" dirty="0" smtClean="0">
                <a:latin typeface="Times New Roman" panose="02020603050405020304" pitchFamily="18" charset="0"/>
                <a:cs typeface="Times New Roman" panose="02020603050405020304" pitchFamily="18" charset="0"/>
              </a:rPr>
              <a:t>R+G+B, jinými </a:t>
            </a:r>
            <a:r>
              <a:rPr lang="cs-CZ" sz="2000" dirty="0">
                <a:latin typeface="Times New Roman" panose="02020603050405020304" pitchFamily="18" charset="0"/>
                <a:cs typeface="Times New Roman" panose="02020603050405020304" pitchFamily="18" charset="0"/>
              </a:rPr>
              <a:t>slovy je jí jedno, zda foton má vlnovou délku červeného světla či modrého, registruje pouze </a:t>
            </a:r>
            <a:r>
              <a:rPr lang="cs-CZ" sz="2000" dirty="0" smtClean="0">
                <a:latin typeface="Times New Roman" panose="02020603050405020304" pitchFamily="18" charset="0"/>
                <a:cs typeface="Times New Roman" panose="02020603050405020304" pitchFamily="18" charset="0"/>
              </a:rPr>
              <a:t>foton) </a:t>
            </a:r>
          </a:p>
          <a:p>
            <a:pPr>
              <a:buFontTx/>
              <a:buChar char="-"/>
            </a:pPr>
            <a:endParaRPr lang="cs-CZ" sz="2000" dirty="0" smtClean="0">
              <a:latin typeface="Times New Roman" panose="02020603050405020304" pitchFamily="18" charset="0"/>
              <a:cs typeface="Times New Roman" panose="02020603050405020304" pitchFamily="18" charset="0"/>
            </a:endParaRPr>
          </a:p>
          <a:p>
            <a:pPr>
              <a:buFontTx/>
              <a:buChar char="-"/>
            </a:pPr>
            <a:r>
              <a:rPr lang="cs-CZ" sz="2400" dirty="0" smtClean="0">
                <a:latin typeface="Times New Roman" panose="02020603050405020304" pitchFamily="18" charset="0"/>
                <a:cs typeface="Times New Roman" panose="02020603050405020304" pitchFamily="18" charset="0"/>
              </a:rPr>
              <a:t>samotný </a:t>
            </a:r>
            <a:r>
              <a:rPr lang="cs-CZ" sz="2400" dirty="0">
                <a:latin typeface="Times New Roman" panose="02020603050405020304" pitchFamily="18" charset="0"/>
                <a:cs typeface="Times New Roman" panose="02020603050405020304" pitchFamily="18" charset="0"/>
              </a:rPr>
              <a:t>senzor by vytvořil černobílý obraz scény - buňky jsou tedy schopny rozlišovat intenzitu světla (jas), nikoliv však tvar spektra (barvu</a:t>
            </a:r>
            <a:r>
              <a:rPr lang="cs-CZ" sz="2400" dirty="0" smtClean="0">
                <a:latin typeface="Times New Roman" panose="02020603050405020304" pitchFamily="18" charset="0"/>
                <a:cs typeface="Times New Roman" panose="02020603050405020304" pitchFamily="18" charset="0"/>
              </a:rPr>
              <a:t>).</a:t>
            </a:r>
            <a:endParaRPr lang="cs-CZ" sz="2400" dirty="0">
              <a:latin typeface="Times New Roman" panose="02020603050405020304" pitchFamily="18" charset="0"/>
              <a:cs typeface="Times New Roman" panose="02020603050405020304" pitchFamily="18" charset="0"/>
            </a:endParaRPr>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pPr>
              <a:defRPr/>
            </a:pPr>
            <a:fld id="{F2266693-69E7-4341-A11C-2ED438DAF120}" type="slidenum">
              <a:rPr lang="cs-CZ" smtClean="0"/>
              <a:pPr>
                <a:defRPr/>
              </a:pPr>
              <a:t>67</a:t>
            </a:fld>
            <a:endParaRPr lang="cs-CZ"/>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12160" y="1772816"/>
            <a:ext cx="2853175" cy="428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64024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9" name="Rectangle 5"/>
          <p:cNvSpPr>
            <a:spLocks noGrp="1" noChangeArrowheads="1"/>
          </p:cNvSpPr>
          <p:nvPr>
            <p:ph type="title"/>
          </p:nvPr>
        </p:nvSpPr>
        <p:spPr/>
        <p:txBody>
          <a:bodyPr/>
          <a:lstStyle/>
          <a:p>
            <a:pPr>
              <a:defRPr/>
            </a:pPr>
            <a:r>
              <a:rPr lang="cs-CZ" dirty="0" smtClean="0"/>
              <a:t>Záznam barev – výměnné filtry</a:t>
            </a:r>
          </a:p>
        </p:txBody>
      </p:sp>
      <p:sp>
        <p:nvSpPr>
          <p:cNvPr id="5" name="Zástupný symbol pro text 4"/>
          <p:cNvSpPr>
            <a:spLocks noGrp="1"/>
          </p:cNvSpPr>
          <p:nvPr>
            <p:ph type="body" sz="half" idx="1"/>
          </p:nvPr>
        </p:nvSpPr>
        <p:spPr>
          <a:xfrm>
            <a:off x="323528" y="1916832"/>
            <a:ext cx="4752528" cy="3672408"/>
          </a:xfrm>
        </p:spPr>
        <p:txBody>
          <a:bodyPr>
            <a:normAutofit/>
          </a:bodyPr>
          <a:lstStyle/>
          <a:p>
            <a:pPr>
              <a:buFontTx/>
              <a:buChar char="-"/>
            </a:pPr>
            <a:r>
              <a:rPr lang="cs-CZ" sz="2400" dirty="0" smtClean="0">
                <a:latin typeface="Times New Roman" panose="02020603050405020304" pitchFamily="18" charset="0"/>
                <a:cs typeface="Times New Roman" panose="02020603050405020304" pitchFamily="18" charset="0"/>
              </a:rPr>
              <a:t>na senzor je možné promítat obraz postupně přes RGB filtry a výstupní </a:t>
            </a:r>
            <a:r>
              <a:rPr lang="cs-CZ" sz="2400" b="1" dirty="0" smtClean="0">
                <a:latin typeface="Times New Roman" panose="02020603050405020304" pitchFamily="18" charset="0"/>
                <a:cs typeface="Times New Roman" panose="02020603050405020304" pitchFamily="18" charset="0"/>
              </a:rPr>
              <a:t>signály spojit </a:t>
            </a:r>
            <a:r>
              <a:rPr lang="cs-CZ" sz="2400" dirty="0" smtClean="0">
                <a:latin typeface="Times New Roman" panose="02020603050405020304" pitchFamily="18" charset="0"/>
                <a:cs typeface="Times New Roman" panose="02020603050405020304" pitchFamily="18" charset="0"/>
              </a:rPr>
              <a:t>do výsledného barevného obrazu</a:t>
            </a:r>
          </a:p>
          <a:p>
            <a:pPr marL="0" indent="0">
              <a:buNone/>
            </a:pPr>
            <a:endParaRPr lang="cs-CZ" sz="2400" dirty="0" smtClean="0">
              <a:latin typeface="Times New Roman" panose="02020603050405020304" pitchFamily="18" charset="0"/>
              <a:cs typeface="Times New Roman" panose="02020603050405020304" pitchFamily="18" charset="0"/>
            </a:endParaRPr>
          </a:p>
          <a:p>
            <a:pPr>
              <a:buFontTx/>
              <a:buChar char="-"/>
            </a:pPr>
            <a:r>
              <a:rPr lang="cs-CZ" sz="2400" dirty="0">
                <a:latin typeface="Times New Roman" panose="02020603050405020304" pitchFamily="18" charset="0"/>
                <a:cs typeface="Times New Roman" panose="02020603050405020304" pitchFamily="18" charset="0"/>
              </a:rPr>
              <a:t>p</a:t>
            </a:r>
            <a:r>
              <a:rPr lang="cs-CZ" sz="2400" dirty="0" smtClean="0">
                <a:latin typeface="Times New Roman" panose="02020603050405020304" pitchFamily="18" charset="0"/>
                <a:cs typeface="Times New Roman" panose="02020603050405020304" pitchFamily="18" charset="0"/>
              </a:rPr>
              <a:t>oužívají některé projektory</a:t>
            </a:r>
          </a:p>
          <a:p>
            <a:pPr marL="0" indent="0">
              <a:buNone/>
            </a:pPr>
            <a:endParaRPr lang="cs-CZ" sz="2400" dirty="0"/>
          </a:p>
        </p:txBody>
      </p:sp>
      <p:pic>
        <p:nvPicPr>
          <p:cNvPr id="14342" name="Picture 7" descr="000856výměnné filtry"/>
          <p:cNvPicPr>
            <a:picLocks noGrp="1" noChangeAspect="1" noChangeArrowheads="1"/>
          </p:cNvPicPr>
          <p:nvPr>
            <p:ph sz="half" idx="2"/>
          </p:nvPr>
        </p:nvPicPr>
        <p:blipFill>
          <a:blip r:embed="rId3" cstate="print">
            <a:lum contrast="36000"/>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292080" y="1916832"/>
            <a:ext cx="3645050" cy="4093040"/>
          </a:xfrm>
          <a:noFill/>
        </p:spPr>
      </p:pic>
      <p:sp>
        <p:nvSpPr>
          <p:cNvPr id="3" name="Zástupný symbol pro datum 2"/>
          <p:cNvSpPr>
            <a:spLocks noGrp="1"/>
          </p:cNvSpPr>
          <p:nvPr>
            <p:ph type="dt" sz="half" idx="10"/>
          </p:nvPr>
        </p:nvSpPr>
        <p:spPr/>
        <p:txBody>
          <a:bodyPr/>
          <a:lstStyle/>
          <a:p>
            <a:pPr>
              <a:defRPr/>
            </a:pPr>
            <a:r>
              <a:rPr lang="cs-CZ" dirty="0" smtClean="0"/>
              <a:t>2012</a:t>
            </a:r>
            <a:endParaRPr lang="cs-CZ" dirty="0"/>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68</a:t>
            </a:fld>
            <a:endParaRPr lang="cs-CZ"/>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0" name="Rectangle 4"/>
          <p:cNvSpPr>
            <a:spLocks noGrp="1" noChangeArrowheads="1"/>
          </p:cNvSpPr>
          <p:nvPr>
            <p:ph type="title"/>
          </p:nvPr>
        </p:nvSpPr>
        <p:spPr/>
        <p:txBody>
          <a:bodyPr/>
          <a:lstStyle/>
          <a:p>
            <a:pPr>
              <a:defRPr/>
            </a:pPr>
            <a:r>
              <a:rPr lang="cs-CZ" smtClean="0"/>
              <a:t>Triliniový snímací prvek</a:t>
            </a:r>
          </a:p>
        </p:txBody>
      </p:sp>
      <p:sp>
        <p:nvSpPr>
          <p:cNvPr id="5" name="Zástupný symbol pro text 4"/>
          <p:cNvSpPr>
            <a:spLocks noGrp="1"/>
          </p:cNvSpPr>
          <p:nvPr>
            <p:ph type="body" sz="half" idx="1"/>
          </p:nvPr>
        </p:nvSpPr>
        <p:spPr>
          <a:xfrm>
            <a:off x="251520" y="1844824"/>
            <a:ext cx="4752528" cy="4608513"/>
          </a:xfrm>
        </p:spPr>
        <p:txBody>
          <a:bodyPr>
            <a:normAutofit/>
          </a:bodyPr>
          <a:lstStyle/>
          <a:p>
            <a:pPr>
              <a:buFontTx/>
              <a:buChar char="-"/>
            </a:pPr>
            <a:r>
              <a:rPr lang="cs-CZ" sz="2400" dirty="0" smtClean="0">
                <a:latin typeface="Times New Roman" panose="02020603050405020304" pitchFamily="18" charset="0"/>
                <a:cs typeface="Times New Roman" panose="02020603050405020304" pitchFamily="18" charset="0"/>
              </a:rPr>
              <a:t>barevné skenery a skenovací fotopřístroje používají </a:t>
            </a:r>
            <a:r>
              <a:rPr lang="cs-CZ" sz="2400" b="1" dirty="0" err="1" smtClean="0">
                <a:latin typeface="Times New Roman" panose="02020603050405020304" pitchFamily="18" charset="0"/>
                <a:cs typeface="Times New Roman" panose="02020603050405020304" pitchFamily="18" charset="0"/>
              </a:rPr>
              <a:t>triliniový</a:t>
            </a:r>
            <a:r>
              <a:rPr lang="cs-CZ" sz="2400" dirty="0" smtClean="0">
                <a:latin typeface="Times New Roman" panose="02020603050405020304" pitchFamily="18" charset="0"/>
                <a:cs typeface="Times New Roman" panose="02020603050405020304" pitchFamily="18" charset="0"/>
              </a:rPr>
              <a:t> detektor RGB, který se motoricky pohybuje v obrazové rovině a postupně snímá obraz. </a:t>
            </a:r>
          </a:p>
          <a:p>
            <a:pPr>
              <a:buFontTx/>
              <a:buChar char="-"/>
            </a:pPr>
            <a:endParaRPr lang="cs-CZ" sz="2400" dirty="0">
              <a:latin typeface="Times New Roman" panose="02020603050405020304" pitchFamily="18" charset="0"/>
              <a:cs typeface="Times New Roman" panose="02020603050405020304" pitchFamily="18" charset="0"/>
            </a:endParaRPr>
          </a:p>
          <a:p>
            <a:pPr>
              <a:buFontTx/>
              <a:buChar char="-"/>
            </a:pPr>
            <a:r>
              <a:rPr lang="cs-CZ" sz="2400" dirty="0" smtClean="0">
                <a:latin typeface="Times New Roman" panose="02020603050405020304" pitchFamily="18" charset="0"/>
                <a:cs typeface="Times New Roman" panose="02020603050405020304" pitchFamily="18" charset="0"/>
              </a:rPr>
              <a:t>snadno se dosáhne vysokého rozlišení a barevné hloubky, použitelný je pouze na stacionární scénu.</a:t>
            </a:r>
            <a:endParaRPr lang="cs-CZ" sz="2400" dirty="0">
              <a:latin typeface="Times New Roman" panose="02020603050405020304" pitchFamily="18" charset="0"/>
              <a:cs typeface="Times New Roman" panose="02020603050405020304" pitchFamily="18" charset="0"/>
            </a:endParaRPr>
          </a:p>
        </p:txBody>
      </p:sp>
      <p:pic>
        <p:nvPicPr>
          <p:cNvPr id="15366" name="Picture 6" descr="000857liniový snímač"/>
          <p:cNvPicPr>
            <a:picLocks noGrp="1" noChangeAspect="1" noChangeArrowheads="1"/>
          </p:cNvPicPr>
          <p:nvPr>
            <p:ph sz="half" idx="2"/>
          </p:nvPr>
        </p:nvPicPr>
        <p:blipFill>
          <a:blip r:embed="rId3" cstate="print"/>
          <a:stretch>
            <a:fillRect/>
          </a:stretch>
        </p:blipFill>
        <p:spPr>
          <a:xfrm>
            <a:off x="5220072" y="1988840"/>
            <a:ext cx="3645050" cy="3240360"/>
          </a:xfrm>
          <a:noFill/>
        </p:spPr>
      </p:pic>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69</a:t>
            </a:fld>
            <a:endParaRPr lang="cs-CZ"/>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3D35AFEC-F801-490F-B64C-DFB883838B62}" type="slidenum">
              <a:rPr lang="cs-CZ"/>
              <a:pPr/>
              <a:t>7</a:t>
            </a:fld>
            <a:endParaRPr lang="cs-CZ"/>
          </a:p>
        </p:txBody>
      </p:sp>
      <p:sp>
        <p:nvSpPr>
          <p:cNvPr id="77831" name="Rectangle 7"/>
          <p:cNvSpPr>
            <a:spLocks noGrp="1" noChangeArrowheads="1"/>
          </p:cNvSpPr>
          <p:nvPr>
            <p:ph type="title"/>
          </p:nvPr>
        </p:nvSpPr>
        <p:spPr/>
        <p:txBody>
          <a:bodyPr/>
          <a:lstStyle/>
          <a:p>
            <a:r>
              <a:rPr lang="cs-CZ" dirty="0" smtClean="0"/>
              <a:t>Klasické měchové přístroje</a:t>
            </a:r>
            <a:endParaRPr lang="cs-CZ" dirty="0"/>
          </a:p>
        </p:txBody>
      </p:sp>
      <p:sp>
        <p:nvSpPr>
          <p:cNvPr id="77832" name="Rectangle 8"/>
          <p:cNvSpPr>
            <a:spLocks noGrp="1" noChangeArrowheads="1"/>
          </p:cNvSpPr>
          <p:nvPr>
            <p:ph type="body" sz="half" idx="1"/>
          </p:nvPr>
        </p:nvSpPr>
        <p:spPr/>
        <p:txBody>
          <a:bodyPr/>
          <a:lstStyle/>
          <a:p>
            <a:r>
              <a:rPr lang="cs-CZ" sz="2500" dirty="0"/>
              <a:t>Cincinnati </a:t>
            </a:r>
            <a:r>
              <a:rPr lang="cs-CZ" sz="2500" dirty="0" err="1"/>
              <a:t>Reversible</a:t>
            </a:r>
            <a:r>
              <a:rPr lang="cs-CZ" sz="2500" dirty="0"/>
              <a:t> </a:t>
            </a:r>
            <a:r>
              <a:rPr lang="cs-CZ" sz="2500" dirty="0" err="1"/>
              <a:t>Back</a:t>
            </a:r>
            <a:r>
              <a:rPr lang="cs-CZ" sz="2500" dirty="0"/>
              <a:t> </a:t>
            </a:r>
            <a:r>
              <a:rPr lang="cs-CZ" sz="2500" dirty="0" err="1"/>
              <a:t>Camera</a:t>
            </a:r>
            <a:r>
              <a:rPr lang="cs-CZ" sz="2500" dirty="0"/>
              <a:t> z roku 1889, 5x7", </a:t>
            </a:r>
            <a:r>
              <a:rPr lang="cs-CZ" sz="2500" dirty="0" smtClean="0"/>
              <a:t>původní </a:t>
            </a:r>
            <a:r>
              <a:rPr lang="cs-CZ" sz="2500" dirty="0"/>
              <a:t>cena 28 dolarů</a:t>
            </a:r>
            <a:br>
              <a:rPr lang="cs-CZ" sz="2500" dirty="0"/>
            </a:br>
            <a:endParaRPr lang="cs-CZ" sz="2500" dirty="0"/>
          </a:p>
        </p:txBody>
      </p:sp>
      <p:pic>
        <p:nvPicPr>
          <p:cNvPr id="77830" name="Picture 6" descr="blair"/>
          <p:cNvPicPr>
            <a:picLocks noGrp="1" noChangeAspect="1" noChangeArrowheads="1"/>
          </p:cNvPicPr>
          <p:nvPr>
            <p:ph sz="half" idx="2"/>
          </p:nvPr>
        </p:nvPicPr>
        <p:blipFill>
          <a:blip r:embed="rId3" cstate="print"/>
          <a:srcRect/>
          <a:stretch>
            <a:fillRect/>
          </a:stretch>
        </p:blipFill>
        <p:spPr>
          <a:xfrm>
            <a:off x="5194300" y="1844675"/>
            <a:ext cx="3373438" cy="4105275"/>
          </a:xfrm>
          <a:noFill/>
          <a:ln/>
        </p:spPr>
      </p:pic>
    </p:spTree>
    <p:extLst>
      <p:ext uri="{BB962C8B-B14F-4D97-AF65-F5344CB8AC3E}">
        <p14:creationId xmlns:p14="http://schemas.microsoft.com/office/powerpoint/2010/main" val="6597746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p:txBody>
          <a:bodyPr/>
          <a:lstStyle/>
          <a:p>
            <a:pPr>
              <a:defRPr/>
            </a:pPr>
            <a:r>
              <a:rPr lang="cs-CZ" dirty="0" smtClean="0"/>
              <a:t>Uspořádání se třemi senzory</a:t>
            </a:r>
          </a:p>
        </p:txBody>
      </p:sp>
      <p:sp>
        <p:nvSpPr>
          <p:cNvPr id="5" name="Zástupný symbol pro text 4"/>
          <p:cNvSpPr>
            <a:spLocks noGrp="1"/>
          </p:cNvSpPr>
          <p:nvPr>
            <p:ph type="body" sz="half" idx="1"/>
          </p:nvPr>
        </p:nvSpPr>
        <p:spPr>
          <a:xfrm>
            <a:off x="323528" y="2132857"/>
            <a:ext cx="4680520" cy="4104456"/>
          </a:xfrm>
        </p:spPr>
        <p:txBody>
          <a:bodyPr>
            <a:normAutofit/>
          </a:bodyPr>
          <a:lstStyle/>
          <a:p>
            <a:pPr>
              <a:buFontTx/>
              <a:buChar char="-"/>
            </a:pPr>
            <a:r>
              <a:rPr lang="cs-CZ" sz="2400" dirty="0" smtClean="0">
                <a:latin typeface="Times New Roman" panose="02020603050405020304" pitchFamily="18" charset="0"/>
                <a:cs typeface="Times New Roman" panose="02020603050405020304" pitchFamily="18" charset="0"/>
              </a:rPr>
              <a:t>viditelné spektrum je možné dichroitickými zrcadly </a:t>
            </a:r>
            <a:r>
              <a:rPr lang="cs-CZ" sz="2400" b="1" dirty="0" smtClean="0">
                <a:latin typeface="Times New Roman" panose="02020603050405020304" pitchFamily="18" charset="0"/>
                <a:cs typeface="Times New Roman" panose="02020603050405020304" pitchFamily="18" charset="0"/>
              </a:rPr>
              <a:t>rozdělit na složky RGB</a:t>
            </a:r>
            <a:r>
              <a:rPr lang="cs-CZ" sz="2400" dirty="0" smtClean="0">
                <a:latin typeface="Times New Roman" panose="02020603050405020304" pitchFamily="18" charset="0"/>
                <a:cs typeface="Times New Roman" panose="02020603050405020304" pitchFamily="18" charset="0"/>
              </a:rPr>
              <a:t> tyto samostatně snímat třemi senzory. </a:t>
            </a:r>
          </a:p>
          <a:p>
            <a:pPr marL="0" indent="0">
              <a:buNone/>
            </a:pPr>
            <a:endParaRPr lang="cs-CZ" sz="2400" dirty="0" smtClean="0">
              <a:latin typeface="Times New Roman" panose="02020603050405020304" pitchFamily="18" charset="0"/>
              <a:cs typeface="Times New Roman" panose="02020603050405020304" pitchFamily="18" charset="0"/>
            </a:endParaRPr>
          </a:p>
          <a:p>
            <a:pPr>
              <a:buFontTx/>
              <a:buChar char="-"/>
            </a:pPr>
            <a:r>
              <a:rPr lang="cs-CZ" sz="2400" dirty="0" smtClean="0">
                <a:latin typeface="Times New Roman" panose="02020603050405020304" pitchFamily="18" charset="0"/>
                <a:cs typeface="Times New Roman" panose="02020603050405020304" pitchFamily="18" charset="0"/>
              </a:rPr>
              <a:t>používá se u kvalitnějších video </a:t>
            </a:r>
          </a:p>
          <a:p>
            <a:pPr marL="0" indent="0">
              <a:buNone/>
            </a:pPr>
            <a:r>
              <a:rPr lang="cs-CZ" sz="2400" dirty="0">
                <a:latin typeface="Times New Roman" panose="02020603050405020304" pitchFamily="18" charset="0"/>
                <a:cs typeface="Times New Roman" panose="02020603050405020304" pitchFamily="18" charset="0"/>
              </a:rPr>
              <a:t> </a:t>
            </a:r>
            <a:r>
              <a:rPr lang="cs-CZ" sz="2400" dirty="0" smtClean="0">
                <a:latin typeface="Times New Roman" panose="02020603050405020304" pitchFamily="18" charset="0"/>
                <a:cs typeface="Times New Roman" panose="02020603050405020304" pitchFamily="18" charset="0"/>
              </a:rPr>
              <a:t>    kamer (označované 3CCD)</a:t>
            </a:r>
            <a:endParaRPr lang="cs-CZ" sz="2400" dirty="0">
              <a:latin typeface="Times New Roman" panose="02020603050405020304" pitchFamily="18" charset="0"/>
              <a:cs typeface="Times New Roman" panose="02020603050405020304" pitchFamily="18" charset="0"/>
            </a:endParaRPr>
          </a:p>
        </p:txBody>
      </p:sp>
      <p:pic>
        <p:nvPicPr>
          <p:cNvPr id="16390" name="Picture 5" descr="000858tři čidla"/>
          <p:cNvPicPr>
            <a:picLocks noGrp="1" noChangeAspect="1" noChangeArrowheads="1"/>
          </p:cNvPicPr>
          <p:nvPr>
            <p:ph sz="half" idx="2"/>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5220072" y="2276872"/>
            <a:ext cx="3411736" cy="3127422"/>
          </a:xfrm>
          <a:noFill/>
        </p:spPr>
      </p:pic>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70</a:t>
            </a:fld>
            <a:endParaRPr lang="cs-CZ"/>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4400" dirty="0" err="1" smtClean="0"/>
              <a:t>Foveon</a:t>
            </a:r>
            <a:endParaRPr lang="cs-CZ" sz="4400" dirty="0"/>
          </a:p>
        </p:txBody>
      </p:sp>
      <p:sp>
        <p:nvSpPr>
          <p:cNvPr id="3" name="Zástupný symbol pro text 2"/>
          <p:cNvSpPr>
            <a:spLocks noGrp="1"/>
          </p:cNvSpPr>
          <p:nvPr>
            <p:ph type="body" sz="half" idx="1"/>
          </p:nvPr>
        </p:nvSpPr>
        <p:spPr>
          <a:xfrm>
            <a:off x="251520" y="1628775"/>
            <a:ext cx="5328592" cy="3312393"/>
          </a:xfrm>
        </p:spPr>
        <p:txBody>
          <a:bodyPr>
            <a:noAutofit/>
          </a:bodyPr>
          <a:lstStyle/>
          <a:p>
            <a:pPr>
              <a:buFontTx/>
              <a:buChar char="-"/>
            </a:pPr>
            <a:r>
              <a:rPr lang="cs-CZ" sz="2400" dirty="0" smtClean="0">
                <a:latin typeface="Times New Roman" panose="02020603050405020304" pitchFamily="18" charset="0"/>
                <a:ea typeface="Tahoma" pitchFamily="34" charset="0"/>
                <a:cs typeface="Times New Roman" panose="02020603050405020304" pitchFamily="18" charset="0"/>
              </a:rPr>
              <a:t>CMOS senzor typu </a:t>
            </a:r>
            <a:r>
              <a:rPr lang="cs-CZ" sz="2400" dirty="0" err="1" smtClean="0">
                <a:latin typeface="Times New Roman" panose="02020603050405020304" pitchFamily="18" charset="0"/>
                <a:ea typeface="Tahoma" pitchFamily="34" charset="0"/>
                <a:cs typeface="Times New Roman" panose="02020603050405020304" pitchFamily="18" charset="0"/>
              </a:rPr>
              <a:t>Foveon</a:t>
            </a:r>
            <a:r>
              <a:rPr lang="cs-CZ" sz="2400" dirty="0" smtClean="0">
                <a:latin typeface="Times New Roman" panose="02020603050405020304" pitchFamily="18" charset="0"/>
                <a:ea typeface="Tahoma" pitchFamily="34" charset="0"/>
                <a:cs typeface="Times New Roman" panose="02020603050405020304" pitchFamily="18" charset="0"/>
              </a:rPr>
              <a:t> X3, (</a:t>
            </a:r>
            <a:r>
              <a:rPr lang="cs-CZ" sz="2400" dirty="0" err="1" smtClean="0">
                <a:latin typeface="Times New Roman" panose="02020603050405020304" pitchFamily="18" charset="0"/>
                <a:ea typeface="Tahoma" pitchFamily="34" charset="0"/>
                <a:cs typeface="Times New Roman" panose="02020603050405020304" pitchFamily="18" charset="0"/>
              </a:rPr>
              <a:t>Foveon</a:t>
            </a:r>
            <a:r>
              <a:rPr lang="cs-CZ" sz="2400" dirty="0" smtClean="0">
                <a:latin typeface="Times New Roman" panose="02020603050405020304" pitchFamily="18" charset="0"/>
                <a:ea typeface="Tahoma" pitchFamily="34" charset="0"/>
                <a:cs typeface="Times New Roman" panose="02020603050405020304" pitchFamily="18" charset="0"/>
              </a:rPr>
              <a:t>, </a:t>
            </a:r>
            <a:r>
              <a:rPr lang="cs-CZ" sz="2400" dirty="0" err="1" smtClean="0">
                <a:latin typeface="Times New Roman" panose="02020603050405020304" pitchFamily="18" charset="0"/>
                <a:ea typeface="Tahoma" pitchFamily="34" charset="0"/>
                <a:cs typeface="Times New Roman" panose="02020603050405020304" pitchFamily="18" charset="0"/>
              </a:rPr>
              <a:t>Inc</a:t>
            </a:r>
            <a:r>
              <a:rPr lang="cs-CZ" sz="2400" dirty="0" smtClean="0">
                <a:latin typeface="Times New Roman" panose="02020603050405020304" pitchFamily="18" charset="0"/>
                <a:ea typeface="Tahoma" pitchFamily="34" charset="0"/>
                <a:cs typeface="Times New Roman" panose="02020603050405020304" pitchFamily="18" charset="0"/>
              </a:rPr>
              <a:t>) používá ve svých DSLR společnost Sigma a společnost Polaroid. </a:t>
            </a:r>
          </a:p>
          <a:p>
            <a:pPr>
              <a:buFontTx/>
              <a:buChar char="-"/>
            </a:pPr>
            <a:r>
              <a:rPr lang="cs-CZ" sz="2400" dirty="0" smtClean="0">
                <a:latin typeface="Times New Roman" panose="02020603050405020304" pitchFamily="18" charset="0"/>
                <a:ea typeface="Tahoma" pitchFamily="34" charset="0"/>
                <a:cs typeface="Times New Roman" panose="02020603050405020304" pitchFamily="18" charset="0"/>
              </a:rPr>
              <a:t>celý senzor se skládá ze tří senzorů uspořádaných do vrstev pod sebou, kde každá vrstva (senzor) měří jen světlo určité barvy</a:t>
            </a:r>
          </a:p>
        </p:txBody>
      </p:sp>
      <p:sp>
        <p:nvSpPr>
          <p:cNvPr id="5" name="Zástupný symbol pro datum 4"/>
          <p:cNvSpPr>
            <a:spLocks noGrp="1"/>
          </p:cNvSpPr>
          <p:nvPr>
            <p:ph type="dt" sz="half" idx="10"/>
          </p:nvPr>
        </p:nvSpPr>
        <p:spPr/>
        <p:txBody>
          <a:bodyPr/>
          <a:lstStyle/>
          <a:p>
            <a:pPr>
              <a:defRPr/>
            </a:pPr>
            <a:r>
              <a:rPr lang="cs-CZ" dirty="0" smtClean="0"/>
              <a:t>2012</a:t>
            </a:r>
            <a:endParaRPr lang="cs-CZ" dirty="0"/>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638C7DDA-2C4B-43B8-95DC-780E01BFA113}" type="slidenum">
              <a:rPr lang="cs-CZ" smtClean="0"/>
              <a:pPr>
                <a:defRPr/>
              </a:pPr>
              <a:t>71</a:t>
            </a:fld>
            <a:endParaRPr lang="cs-CZ"/>
          </a:p>
        </p:txBody>
      </p:sp>
      <p:pic>
        <p:nvPicPr>
          <p:cNvPr id="8" name="Zástupný symbol pro obsah 7" descr="http://www.fotografovani.cz/images4/rom_trouble4_02.gif"/>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52120" y="1628800"/>
            <a:ext cx="3333750" cy="3086100"/>
          </a:xfrm>
          <a:prstGeom prst="rect">
            <a:avLst/>
          </a:prstGeom>
          <a:noFill/>
          <a:ln>
            <a:noFill/>
          </a:ln>
        </p:spPr>
      </p:pic>
      <p:sp>
        <p:nvSpPr>
          <p:cNvPr id="9" name="TextovéPole 8"/>
          <p:cNvSpPr txBox="1"/>
          <p:nvPr/>
        </p:nvSpPr>
        <p:spPr>
          <a:xfrm>
            <a:off x="251516" y="4797152"/>
            <a:ext cx="8640964" cy="1200329"/>
          </a:xfrm>
          <a:prstGeom prst="rect">
            <a:avLst/>
          </a:prstGeom>
          <a:noFill/>
        </p:spPr>
        <p:txBody>
          <a:bodyPr wrap="square" rtlCol="0">
            <a:spAutoFit/>
          </a:bodyPr>
          <a:lstStyle/>
          <a:p>
            <a:pPr marL="342900" indent="-342900">
              <a:buFontTx/>
              <a:buChar char="-"/>
            </a:pPr>
            <a:r>
              <a:rPr lang="cs-CZ" dirty="0" smtClean="0">
                <a:ea typeface="Tahoma" pitchFamily="34" charset="0"/>
                <a:cs typeface="Times New Roman" panose="02020603050405020304" pitchFamily="18" charset="0"/>
              </a:rPr>
              <a:t>vhodná barevná prostupnost </a:t>
            </a:r>
            <a:r>
              <a:rPr lang="cs-CZ" dirty="0">
                <a:ea typeface="Tahoma" pitchFamily="34" charset="0"/>
                <a:cs typeface="Times New Roman" panose="02020603050405020304" pitchFamily="18" charset="0"/>
              </a:rPr>
              <a:t>vrstev </a:t>
            </a:r>
            <a:r>
              <a:rPr lang="cs-CZ" dirty="0" smtClean="0">
                <a:ea typeface="Tahoma" pitchFamily="34" charset="0"/>
                <a:cs typeface="Times New Roman" panose="02020603050405020304" pitchFamily="18" charset="0"/>
              </a:rPr>
              <a:t>zajištuje, </a:t>
            </a:r>
            <a:r>
              <a:rPr lang="cs-CZ" dirty="0">
                <a:ea typeface="Tahoma" pitchFamily="34" charset="0"/>
                <a:cs typeface="Times New Roman" panose="02020603050405020304" pitchFamily="18" charset="0"/>
              </a:rPr>
              <a:t>že </a:t>
            </a:r>
            <a:r>
              <a:rPr lang="cs-CZ" dirty="0" smtClean="0">
                <a:ea typeface="Tahoma" pitchFamily="34" charset="0"/>
                <a:cs typeface="Times New Roman" panose="02020603050405020304" pitchFamily="18" charset="0"/>
              </a:rPr>
              <a:t>každá vrstva </a:t>
            </a:r>
            <a:r>
              <a:rPr lang="cs-CZ" dirty="0">
                <a:ea typeface="Tahoma" pitchFamily="34" charset="0"/>
                <a:cs typeface="Times New Roman" panose="02020603050405020304" pitchFamily="18" charset="0"/>
              </a:rPr>
              <a:t>měří jen světlo modré, zelené a červené barvy </a:t>
            </a:r>
            <a:r>
              <a:rPr lang="cs-CZ" dirty="0" smtClean="0">
                <a:ea typeface="Tahoma" pitchFamily="34" charset="0"/>
                <a:cs typeface="Times New Roman" panose="02020603050405020304" pitchFamily="18" charset="0"/>
              </a:rPr>
              <a:t>(podobně </a:t>
            </a:r>
            <a:r>
              <a:rPr lang="cs-CZ" dirty="0">
                <a:ea typeface="Tahoma" pitchFamily="34" charset="0"/>
                <a:cs typeface="Times New Roman" panose="02020603050405020304" pitchFamily="18" charset="0"/>
              </a:rPr>
              <a:t>jako sítnice </a:t>
            </a:r>
            <a:r>
              <a:rPr lang="cs-CZ" dirty="0" smtClean="0">
                <a:ea typeface="Tahoma" pitchFamily="34" charset="0"/>
                <a:cs typeface="Times New Roman" panose="02020603050405020304" pitchFamily="18" charset="0"/>
              </a:rPr>
              <a:t>oka) - díky </a:t>
            </a:r>
            <a:r>
              <a:rPr lang="cs-CZ" dirty="0">
                <a:ea typeface="Tahoma" pitchFamily="34" charset="0"/>
                <a:cs typeface="Times New Roman" panose="02020603050405020304" pitchFamily="18" charset="0"/>
              </a:rPr>
              <a:t>tomu není </a:t>
            </a:r>
            <a:r>
              <a:rPr lang="cs-CZ" dirty="0" smtClean="0">
                <a:ea typeface="Tahoma" pitchFamily="34" charset="0"/>
                <a:cs typeface="Times New Roman" panose="02020603050405020304" pitchFamily="18" charset="0"/>
              </a:rPr>
              <a:t>třeba </a:t>
            </a:r>
            <a:r>
              <a:rPr lang="cs-CZ" dirty="0">
                <a:ea typeface="Tahoma" pitchFamily="34" charset="0"/>
                <a:cs typeface="Times New Roman" panose="02020603050405020304" pitchFamily="18" charset="0"/>
              </a:rPr>
              <a:t>provádět žádnou </a:t>
            </a:r>
            <a:r>
              <a:rPr lang="cs-CZ" dirty="0" smtClean="0">
                <a:ea typeface="Tahoma" pitchFamily="34" charset="0"/>
                <a:cs typeface="Times New Roman" panose="02020603050405020304" pitchFamily="18" charset="0"/>
              </a:rPr>
              <a:t>interpolaci obrazu.</a:t>
            </a:r>
            <a:endParaRPr lang="cs-CZ" dirty="0">
              <a:cs typeface="Times New Roman" panose="02020603050405020304" pitchFamily="18" charset="0"/>
            </a:endParaRPr>
          </a:p>
        </p:txBody>
      </p:sp>
    </p:spTree>
    <p:extLst>
      <p:ext uri="{BB962C8B-B14F-4D97-AF65-F5344CB8AC3E}">
        <p14:creationId xmlns:p14="http://schemas.microsoft.com/office/powerpoint/2010/main" val="34245628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3600" dirty="0"/>
              <a:t>Barevná maska (</a:t>
            </a:r>
            <a:r>
              <a:rPr lang="cs-CZ" sz="3600" dirty="0" err="1"/>
              <a:t>Color</a:t>
            </a:r>
            <a:r>
              <a:rPr lang="cs-CZ" sz="3600" dirty="0"/>
              <a:t> </a:t>
            </a:r>
            <a:r>
              <a:rPr lang="cs-CZ" sz="3600" dirty="0" err="1"/>
              <a:t>filter</a:t>
            </a:r>
            <a:r>
              <a:rPr lang="cs-CZ" sz="3600" dirty="0"/>
              <a:t> </a:t>
            </a:r>
            <a:r>
              <a:rPr lang="cs-CZ" sz="3600" dirty="0" err="1"/>
              <a:t>array</a:t>
            </a:r>
            <a:r>
              <a:rPr lang="cs-CZ" sz="3600" dirty="0"/>
              <a:t>, CFA)</a:t>
            </a:r>
          </a:p>
        </p:txBody>
      </p:sp>
      <p:sp>
        <p:nvSpPr>
          <p:cNvPr id="3" name="Zástupný symbol pro text 2"/>
          <p:cNvSpPr>
            <a:spLocks noGrp="1"/>
          </p:cNvSpPr>
          <p:nvPr>
            <p:ph type="body" sz="half" idx="1"/>
          </p:nvPr>
        </p:nvSpPr>
        <p:spPr>
          <a:xfrm>
            <a:off x="107504" y="1559828"/>
            <a:ext cx="4420046" cy="4890471"/>
          </a:xfrm>
        </p:spPr>
        <p:txBody>
          <a:bodyPr>
            <a:noAutofit/>
          </a:bodyPr>
          <a:lstStyle/>
          <a:p>
            <a:pPr marL="0" indent="0">
              <a:buNone/>
            </a:pPr>
            <a:r>
              <a:rPr lang="cs-CZ" sz="2000" dirty="0" smtClean="0"/>
              <a:t>Jeden </a:t>
            </a:r>
            <a:r>
              <a:rPr lang="cs-CZ" sz="2000" dirty="0"/>
              <a:t>pixel fotografie </a:t>
            </a:r>
            <a:r>
              <a:rPr lang="cs-CZ" sz="2000" dirty="0" smtClean="0"/>
              <a:t>nemůže </a:t>
            </a:r>
            <a:r>
              <a:rPr lang="cs-CZ" sz="2000" dirty="0"/>
              <a:t>tvořit jedna buňka, nýbrž potřebné jsou tři a před tyto tři buňky se umístí </a:t>
            </a:r>
            <a:r>
              <a:rPr lang="cs-CZ" sz="2000" dirty="0" smtClean="0"/>
              <a:t>červený, zelený </a:t>
            </a:r>
            <a:r>
              <a:rPr lang="cs-CZ" sz="2000" dirty="0"/>
              <a:t>a </a:t>
            </a:r>
            <a:r>
              <a:rPr lang="cs-CZ" sz="2000" dirty="0" smtClean="0"/>
              <a:t>modrý filtr</a:t>
            </a:r>
            <a:r>
              <a:rPr lang="cs-CZ" sz="2000" dirty="0"/>
              <a:t>. Tyto tři buňky potom společně vytvoří jeden pixel fotografie a protože každá buňka z trojice vidí jen správnou R,G nebo B barvu, tak vytvoří napodobeninu lidského způsobu vidění a vnímání barev. </a:t>
            </a:r>
            <a:r>
              <a:rPr lang="cs-CZ" sz="2000" dirty="0" smtClean="0"/>
              <a:t>Tato mozaika </a:t>
            </a:r>
            <a:r>
              <a:rPr lang="cs-CZ" sz="2000" dirty="0"/>
              <a:t>barevných </a:t>
            </a:r>
            <a:r>
              <a:rPr lang="cs-CZ" sz="2000" dirty="0" smtClean="0"/>
              <a:t>filtrů se nazývá barevná </a:t>
            </a:r>
            <a:r>
              <a:rPr lang="cs-CZ" sz="2000" dirty="0"/>
              <a:t>maska (</a:t>
            </a:r>
            <a:r>
              <a:rPr lang="cs-CZ" sz="2000" dirty="0" err="1"/>
              <a:t>Color</a:t>
            </a:r>
            <a:r>
              <a:rPr lang="cs-CZ" sz="2000" dirty="0"/>
              <a:t> </a:t>
            </a:r>
            <a:r>
              <a:rPr lang="cs-CZ" sz="2000" dirty="0" err="1"/>
              <a:t>filter</a:t>
            </a:r>
            <a:r>
              <a:rPr lang="cs-CZ" sz="2000" dirty="0"/>
              <a:t> </a:t>
            </a:r>
            <a:r>
              <a:rPr lang="cs-CZ" sz="2000" dirty="0" err="1"/>
              <a:t>array</a:t>
            </a:r>
            <a:r>
              <a:rPr lang="cs-CZ" sz="2000" dirty="0"/>
              <a:t>, CFA) a logicky barvy v masce by měly být </a:t>
            </a:r>
            <a:r>
              <a:rPr lang="cs-CZ" sz="2000" dirty="0" smtClean="0"/>
              <a:t>blízké </a:t>
            </a:r>
            <a:r>
              <a:rPr lang="cs-CZ" sz="2000" dirty="0"/>
              <a:t>lidskému sondování spektra a tedy barevné citlivosti </a:t>
            </a:r>
            <a:r>
              <a:rPr lang="cs-CZ" sz="2000" dirty="0" smtClean="0"/>
              <a:t>čípků </a:t>
            </a:r>
            <a:r>
              <a:rPr lang="cs-CZ" sz="2000" dirty="0"/>
              <a:t>sítnice</a:t>
            </a:r>
            <a:r>
              <a:rPr lang="cs-CZ" sz="2000" dirty="0" smtClean="0"/>
              <a:t>.</a:t>
            </a:r>
            <a:endParaRPr lang="cs-CZ" sz="2000" dirty="0"/>
          </a:p>
        </p:txBody>
      </p:sp>
      <p:sp>
        <p:nvSpPr>
          <p:cNvPr id="5" name="Zástupný symbol pro datum 4"/>
          <p:cNvSpPr>
            <a:spLocks noGrp="1"/>
          </p:cNvSpPr>
          <p:nvPr>
            <p:ph type="dt" sz="half" idx="10"/>
          </p:nvPr>
        </p:nvSpPr>
        <p:spPr/>
        <p:txBody>
          <a:bodyPr/>
          <a:lstStyle/>
          <a:p>
            <a:pPr>
              <a:defRPr/>
            </a:pPr>
            <a:r>
              <a:rPr lang="cs-CZ" dirty="0" smtClean="0"/>
              <a:t>2012</a:t>
            </a:r>
            <a:endParaRPr lang="cs-CZ" dirty="0"/>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638C7DDA-2C4B-43B8-95DC-780E01BFA113}" type="slidenum">
              <a:rPr lang="cs-CZ" smtClean="0"/>
              <a:pPr>
                <a:defRPr/>
              </a:pPr>
              <a:t>72</a:t>
            </a:fld>
            <a:endParaRPr lang="cs-CZ"/>
          </a:p>
        </p:txBody>
      </p:sp>
      <p:pic>
        <p:nvPicPr>
          <p:cNvPr id="2050" name="Picture 2"/>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72000" y="1628800"/>
            <a:ext cx="4237840" cy="23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ovéPole 8"/>
          <p:cNvSpPr txBox="1"/>
          <p:nvPr/>
        </p:nvSpPr>
        <p:spPr>
          <a:xfrm>
            <a:off x="4570498" y="4005064"/>
            <a:ext cx="4249974" cy="2308324"/>
          </a:xfrm>
          <a:prstGeom prst="rect">
            <a:avLst/>
          </a:prstGeom>
          <a:noFill/>
        </p:spPr>
        <p:txBody>
          <a:bodyPr wrap="square" rtlCol="0">
            <a:spAutoFit/>
          </a:bodyPr>
          <a:lstStyle/>
          <a:p>
            <a:r>
              <a:rPr lang="cs-CZ" sz="1800" dirty="0">
                <a:latin typeface="Tahoma" pitchFamily="34" charset="0"/>
              </a:rPr>
              <a:t>Na tři sousední buňky senzoru </a:t>
            </a:r>
            <a:endParaRPr lang="cs-CZ" sz="1800" dirty="0" smtClean="0">
              <a:latin typeface="Tahoma" pitchFamily="34" charset="0"/>
            </a:endParaRPr>
          </a:p>
          <a:p>
            <a:r>
              <a:rPr lang="cs-CZ" sz="1800" dirty="0" smtClean="0">
                <a:latin typeface="Tahoma" pitchFamily="34" charset="0"/>
              </a:rPr>
              <a:t>dopadá </a:t>
            </a:r>
            <a:r>
              <a:rPr lang="cs-CZ" sz="1800" dirty="0">
                <a:latin typeface="Tahoma" pitchFamily="34" charset="0"/>
              </a:rPr>
              <a:t>díky filtru před senzorem </a:t>
            </a:r>
            <a:endParaRPr lang="cs-CZ" sz="1800" dirty="0" smtClean="0">
              <a:latin typeface="Tahoma" pitchFamily="34" charset="0"/>
            </a:endParaRPr>
          </a:p>
          <a:p>
            <a:r>
              <a:rPr lang="cs-CZ" sz="1800" dirty="0" smtClean="0">
                <a:latin typeface="Tahoma" pitchFamily="34" charset="0"/>
              </a:rPr>
              <a:t>jen </a:t>
            </a:r>
            <a:r>
              <a:rPr lang="cs-CZ" sz="1800" dirty="0">
                <a:latin typeface="Tahoma" pitchFamily="34" charset="0"/>
              </a:rPr>
              <a:t>zelená, červená a modrá </a:t>
            </a:r>
            <a:r>
              <a:rPr lang="cs-CZ" sz="1800" dirty="0" smtClean="0">
                <a:latin typeface="Tahoma" pitchFamily="34" charset="0"/>
              </a:rPr>
              <a:t>složka </a:t>
            </a:r>
          </a:p>
          <a:p>
            <a:r>
              <a:rPr lang="cs-CZ" sz="1800" dirty="0" smtClean="0">
                <a:latin typeface="Tahoma" pitchFamily="34" charset="0"/>
              </a:rPr>
              <a:t>světla</a:t>
            </a:r>
            <a:r>
              <a:rPr lang="cs-CZ" sz="1800" dirty="0">
                <a:latin typeface="Tahoma" pitchFamily="34" charset="0"/>
              </a:rPr>
              <a:t>, čímž senzor </a:t>
            </a:r>
            <a:r>
              <a:rPr lang="cs-CZ" sz="1800" dirty="0" smtClean="0">
                <a:latin typeface="Tahoma" pitchFamily="34" charset="0"/>
              </a:rPr>
              <a:t>provede </a:t>
            </a:r>
            <a:r>
              <a:rPr lang="cs-CZ" sz="1800" dirty="0">
                <a:latin typeface="Tahoma" pitchFamily="34" charset="0"/>
              </a:rPr>
              <a:t>stejnou </a:t>
            </a:r>
            <a:endParaRPr lang="cs-CZ" sz="1800" dirty="0" smtClean="0">
              <a:latin typeface="Tahoma" pitchFamily="34" charset="0"/>
            </a:endParaRPr>
          </a:p>
          <a:p>
            <a:r>
              <a:rPr lang="cs-CZ" sz="1800" dirty="0" smtClean="0">
                <a:latin typeface="Tahoma" pitchFamily="34" charset="0"/>
              </a:rPr>
              <a:t>sondu </a:t>
            </a:r>
            <a:r>
              <a:rPr lang="cs-CZ" sz="1800" dirty="0">
                <a:latin typeface="Tahoma" pitchFamily="34" charset="0"/>
              </a:rPr>
              <a:t>spektra </a:t>
            </a:r>
            <a:r>
              <a:rPr lang="cs-CZ" sz="1800" dirty="0" smtClean="0">
                <a:latin typeface="Tahoma" pitchFamily="34" charset="0"/>
              </a:rPr>
              <a:t>jako </a:t>
            </a:r>
            <a:r>
              <a:rPr lang="cs-CZ" sz="1800" dirty="0">
                <a:latin typeface="Tahoma" pitchFamily="34" charset="0"/>
              </a:rPr>
              <a:t>lidské oko - vidí </a:t>
            </a:r>
            <a:endParaRPr lang="cs-CZ" sz="1800" dirty="0" smtClean="0">
              <a:latin typeface="Tahoma" pitchFamily="34" charset="0"/>
            </a:endParaRPr>
          </a:p>
          <a:p>
            <a:r>
              <a:rPr lang="cs-CZ" sz="1800" dirty="0" smtClean="0">
                <a:latin typeface="Tahoma" pitchFamily="34" charset="0"/>
              </a:rPr>
              <a:t>tedy </a:t>
            </a:r>
            <a:r>
              <a:rPr lang="cs-CZ" sz="1800" dirty="0">
                <a:latin typeface="Tahoma" pitchFamily="34" charset="0"/>
              </a:rPr>
              <a:t>barevně. </a:t>
            </a:r>
            <a:r>
              <a:rPr lang="cs-CZ" sz="1800" dirty="0" smtClean="0">
                <a:latin typeface="Tahoma" pitchFamily="34" charset="0"/>
              </a:rPr>
              <a:t>Tím </a:t>
            </a:r>
            <a:r>
              <a:rPr lang="cs-CZ" sz="1800" dirty="0">
                <a:latin typeface="Tahoma" pitchFamily="34" charset="0"/>
              </a:rPr>
              <a:t>vzniknou i tři </a:t>
            </a:r>
            <a:endParaRPr lang="cs-CZ" sz="1800" dirty="0" smtClean="0">
              <a:latin typeface="Tahoma" pitchFamily="34" charset="0"/>
            </a:endParaRPr>
          </a:p>
          <a:p>
            <a:r>
              <a:rPr lang="cs-CZ" sz="1800" dirty="0" smtClean="0">
                <a:latin typeface="Tahoma" pitchFamily="34" charset="0"/>
              </a:rPr>
              <a:t>RGB </a:t>
            </a:r>
            <a:r>
              <a:rPr lang="cs-CZ" sz="1800" dirty="0">
                <a:latin typeface="Tahoma" pitchFamily="34" charset="0"/>
              </a:rPr>
              <a:t>čísla </a:t>
            </a:r>
            <a:r>
              <a:rPr lang="cs-CZ" sz="1800" dirty="0" smtClean="0">
                <a:latin typeface="Tahoma" pitchFamily="34" charset="0"/>
              </a:rPr>
              <a:t>potřebná </a:t>
            </a:r>
            <a:r>
              <a:rPr lang="cs-CZ" sz="1800" dirty="0">
                <a:latin typeface="Tahoma" pitchFamily="34" charset="0"/>
              </a:rPr>
              <a:t>pro jeden </a:t>
            </a:r>
            <a:endParaRPr lang="cs-CZ" sz="1800" dirty="0" smtClean="0">
              <a:latin typeface="Tahoma" pitchFamily="34" charset="0"/>
            </a:endParaRPr>
          </a:p>
          <a:p>
            <a:r>
              <a:rPr lang="cs-CZ" sz="1800" dirty="0" smtClean="0">
                <a:latin typeface="Tahoma" pitchFamily="34" charset="0"/>
              </a:rPr>
              <a:t>barevný </a:t>
            </a:r>
            <a:r>
              <a:rPr lang="cs-CZ" sz="1800" dirty="0">
                <a:latin typeface="Tahoma" pitchFamily="34" charset="0"/>
              </a:rPr>
              <a:t>pixel </a:t>
            </a:r>
            <a:r>
              <a:rPr lang="cs-CZ" sz="1800" dirty="0" smtClean="0">
                <a:latin typeface="Tahoma" pitchFamily="34" charset="0"/>
              </a:rPr>
              <a:t>fotografie.</a:t>
            </a:r>
            <a:endParaRPr lang="cs-CZ" sz="1800" dirty="0">
              <a:latin typeface="Tahoma" pitchFamily="34" charset="0"/>
            </a:endParaRPr>
          </a:p>
        </p:txBody>
      </p:sp>
    </p:spTree>
    <p:extLst>
      <p:ext uri="{BB962C8B-B14F-4D97-AF65-F5344CB8AC3E}">
        <p14:creationId xmlns:p14="http://schemas.microsoft.com/office/powerpoint/2010/main" val="39132612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Bayerova maska (Bayer </a:t>
            </a:r>
            <a:r>
              <a:rPr lang="cs-CZ" dirty="0" err="1"/>
              <a:t>filter</a:t>
            </a:r>
            <a:r>
              <a:rPr lang="cs-CZ" dirty="0"/>
              <a:t>)</a:t>
            </a:r>
          </a:p>
        </p:txBody>
      </p:sp>
      <p:sp>
        <p:nvSpPr>
          <p:cNvPr id="3" name="Zástupný symbol pro text 2"/>
          <p:cNvSpPr>
            <a:spLocks noGrp="1"/>
          </p:cNvSpPr>
          <p:nvPr>
            <p:ph type="body" sz="half" idx="1"/>
          </p:nvPr>
        </p:nvSpPr>
        <p:spPr>
          <a:xfrm>
            <a:off x="179512" y="1556793"/>
            <a:ext cx="4608512" cy="5112568"/>
          </a:xfrm>
        </p:spPr>
        <p:txBody>
          <a:bodyPr>
            <a:normAutofit fontScale="47500" lnSpcReduction="20000"/>
          </a:bodyPr>
          <a:lstStyle/>
          <a:p>
            <a:pPr marL="0" indent="0">
              <a:buNone/>
            </a:pPr>
            <a:r>
              <a:rPr lang="cs-CZ" sz="3800" dirty="0"/>
              <a:t>Mít pro každý pixel fotografie </a:t>
            </a:r>
            <a:r>
              <a:rPr lang="cs-CZ" sz="3800" dirty="0" smtClean="0"/>
              <a:t>tři </a:t>
            </a:r>
            <a:r>
              <a:rPr lang="cs-CZ" sz="3800" dirty="0"/>
              <a:t>buňky senzoru </a:t>
            </a:r>
            <a:r>
              <a:rPr lang="cs-CZ" sz="3800" dirty="0" smtClean="0"/>
              <a:t>je zbytečné, protože rozlišovací </a:t>
            </a:r>
            <a:r>
              <a:rPr lang="cs-CZ" sz="3800" dirty="0"/>
              <a:t>schopnost oka v barvách je nižší než v </a:t>
            </a:r>
            <a:r>
              <a:rPr lang="cs-CZ" sz="3800" dirty="0" smtClean="0"/>
              <a:t>jasu. Přišlo </a:t>
            </a:r>
            <a:r>
              <a:rPr lang="cs-CZ" sz="3800" dirty="0"/>
              <a:t>se tedy s trikem tzv. Bayerovy masky, která je dnes používána v drtivé většině digitálních fotoaparátů i kamer.</a:t>
            </a:r>
          </a:p>
          <a:p>
            <a:pPr marL="0" indent="0">
              <a:buNone/>
            </a:pPr>
            <a:r>
              <a:rPr lang="cs-CZ" sz="3800" dirty="0"/>
              <a:t>Princip je v tom, že před pixely senzoru jsou umístěny pravidelně se střídající barevné RGB </a:t>
            </a:r>
            <a:r>
              <a:rPr lang="cs-CZ" sz="3800" dirty="0" smtClean="0"/>
              <a:t>filtry. Každý </a:t>
            </a:r>
            <a:r>
              <a:rPr lang="cs-CZ" sz="3800" dirty="0"/>
              <a:t>pixel fotografie </a:t>
            </a:r>
            <a:r>
              <a:rPr lang="cs-CZ" sz="3800" dirty="0" smtClean="0"/>
              <a:t>je </a:t>
            </a:r>
            <a:r>
              <a:rPr lang="cs-CZ" sz="3800" dirty="0"/>
              <a:t>vypočten ze čtyř sousedních buněk, které díky barvám v masce mají vždy úplnou RGB informaci. </a:t>
            </a:r>
            <a:endParaRPr lang="cs-CZ" sz="3800" dirty="0" smtClean="0"/>
          </a:p>
          <a:p>
            <a:pPr marL="0" indent="0">
              <a:buNone/>
            </a:pPr>
            <a:r>
              <a:rPr lang="cs-CZ" sz="3800" dirty="0" smtClean="0"/>
              <a:t>Úplná </a:t>
            </a:r>
            <a:r>
              <a:rPr lang="cs-CZ" sz="3800" dirty="0"/>
              <a:t>barevná informace je tedy pro každou buňku získána interpolací </a:t>
            </a:r>
            <a:r>
              <a:rPr lang="cs-CZ" sz="3800" dirty="0" smtClean="0"/>
              <a:t>na </a:t>
            </a:r>
            <a:r>
              <a:rPr lang="cs-CZ" sz="3800" dirty="0"/>
              <a:t>základě barev čtyř sousedních buněk</a:t>
            </a:r>
            <a:r>
              <a:rPr lang="cs-CZ" sz="3800" dirty="0" smtClean="0"/>
              <a:t>. </a:t>
            </a:r>
            <a:r>
              <a:rPr lang="cs-CZ" sz="3800" dirty="0"/>
              <a:t>Výsledkem je, že každý pixel fotografie potřebuje jen jednu buňku (neklesá tedy zbytečně rozlišení senzoru na třetinu), každá buňka senzoru je ale použita vícekrát pro doplnění barevné informace svých sousedů</a:t>
            </a:r>
            <a:r>
              <a:rPr lang="cs-CZ" sz="3800" dirty="0" smtClean="0"/>
              <a:t>.</a:t>
            </a:r>
            <a:endParaRPr lang="cs-CZ" sz="3800" dirty="0"/>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pPr>
              <a:defRPr/>
            </a:pPr>
            <a:fld id="{638C7DDA-2C4B-43B8-95DC-780E01BFA113}" type="slidenum">
              <a:rPr lang="cs-CZ" smtClean="0"/>
              <a:pPr>
                <a:defRPr/>
              </a:pPr>
              <a:t>73</a:t>
            </a:fld>
            <a:endParaRPr lang="cs-CZ"/>
          </a:p>
        </p:txBody>
      </p:sp>
      <p:pic>
        <p:nvPicPr>
          <p:cNvPr id="8" name="Zástupný symbol pro obsah 7" descr="http://www.fotografovani.cz/images4/rom_trouble4_03.gif"/>
          <p:cNvPicPr>
            <a:picLocks noGrp="1"/>
          </p:cNvPicPr>
          <p:nvPr>
            <p:ph sz="half" idx="2"/>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860032" y="1700808"/>
            <a:ext cx="3960440" cy="2808312"/>
          </a:xfrm>
          <a:prstGeom prst="rect">
            <a:avLst/>
          </a:prstGeom>
          <a:noFill/>
          <a:ln>
            <a:noFill/>
          </a:ln>
        </p:spPr>
      </p:pic>
      <p:sp>
        <p:nvSpPr>
          <p:cNvPr id="9" name="TextovéPole 8"/>
          <p:cNvSpPr txBox="1"/>
          <p:nvPr/>
        </p:nvSpPr>
        <p:spPr>
          <a:xfrm>
            <a:off x="4860032" y="4653136"/>
            <a:ext cx="4104072" cy="1569660"/>
          </a:xfrm>
          <a:prstGeom prst="rect">
            <a:avLst/>
          </a:prstGeom>
          <a:noFill/>
        </p:spPr>
        <p:txBody>
          <a:bodyPr wrap="none" rtlCol="0">
            <a:spAutoFit/>
          </a:bodyPr>
          <a:lstStyle/>
          <a:p>
            <a:r>
              <a:rPr lang="cs-CZ" dirty="0">
                <a:latin typeface="Tahoma" pitchFamily="34" charset="0"/>
                <a:ea typeface="Tahoma" pitchFamily="34" charset="0"/>
                <a:cs typeface="Tahoma" pitchFamily="34" charset="0"/>
              </a:rPr>
              <a:t>Bayerova maska je typicky </a:t>
            </a:r>
            <a:endParaRPr lang="cs-CZ" dirty="0" smtClean="0">
              <a:latin typeface="Tahoma" pitchFamily="34" charset="0"/>
              <a:ea typeface="Tahoma" pitchFamily="34" charset="0"/>
              <a:cs typeface="Tahoma" pitchFamily="34" charset="0"/>
            </a:endParaRPr>
          </a:p>
          <a:p>
            <a:r>
              <a:rPr lang="cs-CZ" dirty="0" smtClean="0">
                <a:latin typeface="Tahoma" pitchFamily="34" charset="0"/>
                <a:ea typeface="Tahoma" pitchFamily="34" charset="0"/>
                <a:cs typeface="Tahoma" pitchFamily="34" charset="0"/>
              </a:rPr>
              <a:t>se </a:t>
            </a:r>
            <a:r>
              <a:rPr lang="cs-CZ" dirty="0">
                <a:latin typeface="Tahoma" pitchFamily="34" charset="0"/>
                <a:ea typeface="Tahoma" pitchFamily="34" charset="0"/>
                <a:cs typeface="Tahoma" pitchFamily="34" charset="0"/>
              </a:rPr>
              <a:t>střídající zelený, modrý </a:t>
            </a:r>
            <a:endParaRPr lang="cs-CZ" dirty="0" smtClean="0">
              <a:latin typeface="Tahoma" pitchFamily="34" charset="0"/>
              <a:ea typeface="Tahoma" pitchFamily="34" charset="0"/>
              <a:cs typeface="Tahoma" pitchFamily="34" charset="0"/>
            </a:endParaRPr>
          </a:p>
          <a:p>
            <a:r>
              <a:rPr lang="cs-CZ" dirty="0" smtClean="0">
                <a:latin typeface="Tahoma" pitchFamily="34" charset="0"/>
                <a:ea typeface="Tahoma" pitchFamily="34" charset="0"/>
                <a:cs typeface="Tahoma" pitchFamily="34" charset="0"/>
              </a:rPr>
              <a:t>a </a:t>
            </a:r>
            <a:r>
              <a:rPr lang="cs-CZ" dirty="0">
                <a:latin typeface="Tahoma" pitchFamily="34" charset="0"/>
                <a:ea typeface="Tahoma" pitchFamily="34" charset="0"/>
                <a:cs typeface="Tahoma" pitchFamily="34" charset="0"/>
              </a:rPr>
              <a:t>červený filtr před buňkami </a:t>
            </a:r>
            <a:endParaRPr lang="cs-CZ" dirty="0" smtClean="0">
              <a:latin typeface="Tahoma" pitchFamily="34" charset="0"/>
              <a:ea typeface="Tahoma" pitchFamily="34" charset="0"/>
              <a:cs typeface="Tahoma" pitchFamily="34" charset="0"/>
            </a:endParaRPr>
          </a:p>
          <a:p>
            <a:r>
              <a:rPr lang="cs-CZ" dirty="0" smtClean="0">
                <a:latin typeface="Tahoma" pitchFamily="34" charset="0"/>
                <a:ea typeface="Tahoma" pitchFamily="34" charset="0"/>
                <a:cs typeface="Tahoma" pitchFamily="34" charset="0"/>
              </a:rPr>
              <a:t>senzoru. </a:t>
            </a:r>
            <a:endParaRPr lang="cs-CZ"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2575353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Interpolace</a:t>
            </a:r>
            <a:endParaRPr lang="cs-CZ" dirty="0"/>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638C7DDA-2C4B-43B8-95DC-780E01BFA113}" type="slidenum">
              <a:rPr lang="cs-CZ" smtClean="0"/>
              <a:pPr>
                <a:defRPr/>
              </a:pPr>
              <a:t>74</a:t>
            </a:fld>
            <a:endParaRPr lang="cs-CZ"/>
          </a:p>
        </p:txBody>
      </p:sp>
      <p:pic>
        <p:nvPicPr>
          <p:cNvPr id="11" name="Zástupný symbol pro obsah 10" descr="http://www.fotografovani.cz/images4/rom_trouble4_08.gif"/>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55576" y="1628800"/>
            <a:ext cx="3771900" cy="3621024"/>
          </a:xfrm>
          <a:prstGeom prst="rect">
            <a:avLst/>
          </a:prstGeom>
          <a:noFill/>
          <a:ln>
            <a:noFill/>
          </a:ln>
        </p:spPr>
      </p:pic>
      <p:pic>
        <p:nvPicPr>
          <p:cNvPr id="12" name="Zástupný symbol pro obsah 11" descr="http://www.fotografovani.cz/images4/rom_trouble4_08a.gif"/>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16016" y="1628800"/>
            <a:ext cx="3771900" cy="3600400"/>
          </a:xfrm>
          <a:prstGeom prst="rect">
            <a:avLst/>
          </a:prstGeom>
          <a:noFill/>
          <a:ln>
            <a:noFill/>
          </a:ln>
        </p:spPr>
      </p:pic>
      <p:sp>
        <p:nvSpPr>
          <p:cNvPr id="13" name="TextovéPole 12"/>
          <p:cNvSpPr txBox="1"/>
          <p:nvPr/>
        </p:nvSpPr>
        <p:spPr>
          <a:xfrm>
            <a:off x="683568" y="5308053"/>
            <a:ext cx="3428439" cy="830997"/>
          </a:xfrm>
          <a:prstGeom prst="rect">
            <a:avLst/>
          </a:prstGeom>
          <a:noFill/>
        </p:spPr>
        <p:txBody>
          <a:bodyPr wrap="none" rtlCol="0">
            <a:spAutoFit/>
          </a:bodyPr>
          <a:lstStyle/>
          <a:p>
            <a:r>
              <a:rPr lang="cs-CZ" sz="1600" dirty="0">
                <a:latin typeface="Tahoma" pitchFamily="34" charset="0"/>
                <a:ea typeface="Tahoma" pitchFamily="34" charset="0"/>
                <a:cs typeface="Tahoma" pitchFamily="34" charset="0"/>
              </a:rPr>
              <a:t>Každý </a:t>
            </a:r>
            <a:r>
              <a:rPr lang="cs-CZ" sz="1600" dirty="0" smtClean="0">
                <a:latin typeface="Tahoma" pitchFamily="34" charset="0"/>
                <a:ea typeface="Tahoma" pitchFamily="34" charset="0"/>
                <a:cs typeface="Tahoma" pitchFamily="34" charset="0"/>
              </a:rPr>
              <a:t>barevný </a:t>
            </a:r>
            <a:r>
              <a:rPr lang="cs-CZ" sz="1600" dirty="0">
                <a:latin typeface="Tahoma" pitchFamily="34" charset="0"/>
                <a:ea typeface="Tahoma" pitchFamily="34" charset="0"/>
                <a:cs typeface="Tahoma" pitchFamily="34" charset="0"/>
              </a:rPr>
              <a:t>RGB pixel </a:t>
            </a:r>
            <a:r>
              <a:rPr lang="cs-CZ" sz="1600" dirty="0" smtClean="0">
                <a:latin typeface="Tahoma" pitchFamily="34" charset="0"/>
                <a:ea typeface="Tahoma" pitchFamily="34" charset="0"/>
                <a:cs typeface="Tahoma" pitchFamily="34" charset="0"/>
              </a:rPr>
              <a:t>fotografie </a:t>
            </a:r>
          </a:p>
          <a:p>
            <a:r>
              <a:rPr lang="cs-CZ" sz="1600" dirty="0" smtClean="0">
                <a:latin typeface="Tahoma" pitchFamily="34" charset="0"/>
                <a:ea typeface="Tahoma" pitchFamily="34" charset="0"/>
                <a:cs typeface="Tahoma" pitchFamily="34" charset="0"/>
              </a:rPr>
              <a:t>není </a:t>
            </a:r>
            <a:r>
              <a:rPr lang="cs-CZ" sz="1600" dirty="0">
                <a:latin typeface="Tahoma" pitchFamily="34" charset="0"/>
                <a:ea typeface="Tahoma" pitchFamily="34" charset="0"/>
                <a:cs typeface="Tahoma" pitchFamily="34" charset="0"/>
              </a:rPr>
              <a:t>získán z buněk </a:t>
            </a:r>
            <a:r>
              <a:rPr lang="cs-CZ" sz="1600" dirty="0" smtClean="0">
                <a:latin typeface="Tahoma" pitchFamily="34" charset="0"/>
                <a:ea typeface="Tahoma" pitchFamily="34" charset="0"/>
                <a:cs typeface="Tahoma" pitchFamily="34" charset="0"/>
              </a:rPr>
              <a:t>senzoru </a:t>
            </a:r>
            <a:r>
              <a:rPr lang="cs-CZ" sz="1600" dirty="0">
                <a:latin typeface="Tahoma" pitchFamily="34" charset="0"/>
                <a:ea typeface="Tahoma" pitchFamily="34" charset="0"/>
                <a:cs typeface="Tahoma" pitchFamily="34" charset="0"/>
              </a:rPr>
              <a:t>přímo,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nýbrž </a:t>
            </a:r>
            <a:r>
              <a:rPr lang="cs-CZ" sz="1600" dirty="0">
                <a:latin typeface="Tahoma" pitchFamily="34" charset="0"/>
                <a:ea typeface="Tahoma" pitchFamily="34" charset="0"/>
                <a:cs typeface="Tahoma" pitchFamily="34" charset="0"/>
              </a:rPr>
              <a:t>interpolací </a:t>
            </a:r>
            <a:r>
              <a:rPr lang="cs-CZ" sz="1600" dirty="0" smtClean="0">
                <a:latin typeface="Tahoma" pitchFamily="34" charset="0"/>
                <a:ea typeface="Tahoma" pitchFamily="34" charset="0"/>
                <a:cs typeface="Tahoma" pitchFamily="34" charset="0"/>
              </a:rPr>
              <a:t>ze </a:t>
            </a:r>
            <a:r>
              <a:rPr lang="cs-CZ" sz="1600" dirty="0">
                <a:latin typeface="Tahoma" pitchFamily="34" charset="0"/>
                <a:ea typeface="Tahoma" pitchFamily="34" charset="0"/>
                <a:cs typeface="Tahoma" pitchFamily="34" charset="0"/>
              </a:rPr>
              <a:t>čtyř sousedů. </a:t>
            </a:r>
          </a:p>
        </p:txBody>
      </p:sp>
      <p:sp>
        <p:nvSpPr>
          <p:cNvPr id="14" name="TextovéPole 13"/>
          <p:cNvSpPr txBox="1"/>
          <p:nvPr/>
        </p:nvSpPr>
        <p:spPr>
          <a:xfrm>
            <a:off x="4644008" y="5308053"/>
            <a:ext cx="4381247" cy="1077218"/>
          </a:xfrm>
          <a:prstGeom prst="rect">
            <a:avLst/>
          </a:prstGeom>
          <a:noFill/>
        </p:spPr>
        <p:txBody>
          <a:bodyPr wrap="square" rtlCol="0">
            <a:spAutoFit/>
          </a:bodyPr>
          <a:lstStyle/>
          <a:p>
            <a:r>
              <a:rPr lang="cs-CZ" sz="1600" dirty="0">
                <a:latin typeface="Tahoma" pitchFamily="34" charset="0"/>
                <a:ea typeface="Tahoma" pitchFamily="34" charset="0"/>
                <a:cs typeface="Tahoma" pitchFamily="34" charset="0"/>
              </a:rPr>
              <a:t>Následující pixel fotografie </a:t>
            </a:r>
            <a:r>
              <a:rPr lang="cs-CZ" sz="1600" dirty="0" smtClean="0">
                <a:latin typeface="Tahoma" pitchFamily="34" charset="0"/>
                <a:ea typeface="Tahoma" pitchFamily="34" charset="0"/>
                <a:cs typeface="Tahoma" pitchFamily="34" charset="0"/>
              </a:rPr>
              <a:t>je </a:t>
            </a:r>
            <a:r>
              <a:rPr lang="cs-CZ" sz="1600" dirty="0">
                <a:latin typeface="Tahoma" pitchFamily="34" charset="0"/>
                <a:ea typeface="Tahoma" pitchFamily="34" charset="0"/>
                <a:cs typeface="Tahoma" pitchFamily="34" charset="0"/>
              </a:rPr>
              <a:t>vypočten ze čtyř sousedních </a:t>
            </a:r>
            <a:r>
              <a:rPr lang="cs-CZ" sz="1600" dirty="0" smtClean="0">
                <a:latin typeface="Tahoma" pitchFamily="34" charset="0"/>
                <a:ea typeface="Tahoma" pitchFamily="34" charset="0"/>
                <a:cs typeface="Tahoma" pitchFamily="34" charset="0"/>
              </a:rPr>
              <a:t>buněk </a:t>
            </a:r>
            <a:r>
              <a:rPr lang="cs-CZ" sz="1600" dirty="0">
                <a:latin typeface="Tahoma" pitchFamily="34" charset="0"/>
                <a:ea typeface="Tahoma" pitchFamily="34" charset="0"/>
                <a:cs typeface="Tahoma" pitchFamily="34" charset="0"/>
              </a:rPr>
              <a:t>posunutých jen o jednu </a:t>
            </a:r>
            <a:r>
              <a:rPr lang="cs-CZ" sz="1600" dirty="0" smtClean="0">
                <a:latin typeface="Tahoma" pitchFamily="34" charset="0"/>
                <a:ea typeface="Tahoma" pitchFamily="34" charset="0"/>
                <a:cs typeface="Tahoma" pitchFamily="34" charset="0"/>
              </a:rPr>
              <a:t>buňku </a:t>
            </a:r>
            <a:r>
              <a:rPr lang="cs-CZ" sz="1600" dirty="0">
                <a:latin typeface="Tahoma" pitchFamily="34" charset="0"/>
                <a:ea typeface="Tahoma" pitchFamily="34" charset="0"/>
                <a:cs typeface="Tahoma" pitchFamily="34" charset="0"/>
              </a:rPr>
              <a:t>a proto je každá buňka </a:t>
            </a:r>
            <a:r>
              <a:rPr lang="cs-CZ" sz="1600" dirty="0" smtClean="0">
                <a:latin typeface="Tahoma" pitchFamily="34" charset="0"/>
                <a:ea typeface="Tahoma" pitchFamily="34" charset="0"/>
                <a:cs typeface="Tahoma" pitchFamily="34" charset="0"/>
              </a:rPr>
              <a:t>senzoru </a:t>
            </a:r>
            <a:r>
              <a:rPr lang="cs-CZ" sz="1600" dirty="0">
                <a:latin typeface="Tahoma" pitchFamily="34" charset="0"/>
                <a:ea typeface="Tahoma" pitchFamily="34" charset="0"/>
                <a:cs typeface="Tahoma" pitchFamily="34" charset="0"/>
              </a:rPr>
              <a:t>použita celkem pro </a:t>
            </a:r>
            <a:r>
              <a:rPr lang="cs-CZ" sz="1600" dirty="0" smtClean="0">
                <a:latin typeface="Tahoma" pitchFamily="34" charset="0"/>
                <a:ea typeface="Tahoma" pitchFamily="34" charset="0"/>
                <a:cs typeface="Tahoma" pitchFamily="34" charset="0"/>
              </a:rPr>
              <a:t>čtyři pixely a tedy 4x.</a:t>
            </a:r>
            <a:endParaRPr lang="cs-CZ"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095555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36" name="Rectangle 32"/>
          <p:cNvSpPr>
            <a:spLocks noGrp="1" noChangeArrowheads="1"/>
          </p:cNvSpPr>
          <p:nvPr>
            <p:ph type="title" sz="quarter"/>
          </p:nvPr>
        </p:nvSpPr>
        <p:spPr/>
        <p:txBody>
          <a:bodyPr/>
          <a:lstStyle/>
          <a:p>
            <a:pPr>
              <a:defRPr/>
            </a:pPr>
            <a:r>
              <a:rPr lang="cs-CZ" smtClean="0"/>
              <a:t>Používané barevné mozaiky </a:t>
            </a:r>
          </a:p>
        </p:txBody>
      </p:sp>
      <p:pic>
        <p:nvPicPr>
          <p:cNvPr id="25606" name="Picture 37" descr="000862"/>
          <p:cNvPicPr>
            <a:picLocks noGrp="1" noChangeAspect="1" noChangeArrowheads="1"/>
          </p:cNvPicPr>
          <p:nvPr>
            <p:ph sz="quarter" idx="1"/>
          </p:nvPr>
        </p:nvPicPr>
        <p:blipFill>
          <a:blip r:embed="rId3" cstate="print"/>
          <a:srcRect/>
          <a:stretch>
            <a:fillRect/>
          </a:stretch>
        </p:blipFill>
        <p:spPr>
          <a:xfrm>
            <a:off x="1630363" y="1730375"/>
            <a:ext cx="2022475" cy="2022475"/>
          </a:xfrm>
          <a:noFill/>
        </p:spPr>
      </p:pic>
      <p:pic>
        <p:nvPicPr>
          <p:cNvPr id="25607" name="Picture 39" descr="000863"/>
          <p:cNvPicPr>
            <a:picLocks noGrp="1" noChangeAspect="1" noChangeArrowheads="1"/>
          </p:cNvPicPr>
          <p:nvPr>
            <p:ph sz="quarter" idx="2"/>
          </p:nvPr>
        </p:nvPicPr>
        <p:blipFill>
          <a:blip r:embed="rId4" cstate="print"/>
          <a:srcRect/>
          <a:stretch>
            <a:fillRect/>
          </a:stretch>
        </p:blipFill>
        <p:spPr>
          <a:xfrm>
            <a:off x="5554663" y="1730375"/>
            <a:ext cx="2022475" cy="2022475"/>
          </a:xfrm>
          <a:noFill/>
        </p:spPr>
      </p:pic>
      <p:pic>
        <p:nvPicPr>
          <p:cNvPr id="25608" name="Picture 40" descr="000864"/>
          <p:cNvPicPr>
            <a:picLocks noGrp="1" noChangeAspect="1" noChangeArrowheads="1"/>
          </p:cNvPicPr>
          <p:nvPr>
            <p:ph sz="quarter" idx="3"/>
          </p:nvPr>
        </p:nvPicPr>
        <p:blipFill>
          <a:blip r:embed="rId5" cstate="print"/>
          <a:srcRect/>
          <a:stretch>
            <a:fillRect/>
          </a:stretch>
        </p:blipFill>
        <p:spPr>
          <a:xfrm>
            <a:off x="1630363" y="4111625"/>
            <a:ext cx="2022475" cy="2022475"/>
          </a:xfrm>
          <a:noFill/>
        </p:spPr>
      </p:pic>
      <p:pic>
        <p:nvPicPr>
          <p:cNvPr id="25609" name="Picture 43" descr="000859"/>
          <p:cNvPicPr>
            <a:picLocks noGrp="1" noChangeAspect="1" noChangeArrowheads="1"/>
          </p:cNvPicPr>
          <p:nvPr>
            <p:ph sz="quarter" idx="4"/>
          </p:nvPr>
        </p:nvPicPr>
        <p:blipFill>
          <a:blip r:embed="rId6" cstate="print"/>
          <a:srcRect/>
          <a:stretch>
            <a:fillRect/>
          </a:stretch>
        </p:blipFill>
        <p:spPr>
          <a:xfrm>
            <a:off x="5554663" y="4111625"/>
            <a:ext cx="2022475" cy="2022475"/>
          </a:xfrm>
          <a:noFill/>
        </p:spPr>
      </p:pic>
      <p:sp>
        <p:nvSpPr>
          <p:cNvPr id="2" name="Zástupný symbol pro číslo snímku 1"/>
          <p:cNvSpPr>
            <a:spLocks noGrp="1"/>
          </p:cNvSpPr>
          <p:nvPr>
            <p:ph type="sldNum" sz="quarter" idx="12"/>
          </p:nvPr>
        </p:nvSpPr>
        <p:spPr/>
        <p:txBody>
          <a:bodyPr/>
          <a:lstStyle/>
          <a:p>
            <a:pPr>
              <a:defRPr/>
            </a:pPr>
            <a:fld id="{04D13063-27EA-45F7-9CEF-81E76F99E767}" type="slidenum">
              <a:rPr lang="cs-CZ" smtClean="0"/>
              <a:pPr>
                <a:defRPr/>
              </a:pPr>
              <a:t>75</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pPr>
              <a:defRPr/>
            </a:pPr>
            <a:r>
              <a:rPr lang="cs-CZ" smtClean="0"/>
              <a:t>Interpolace</a:t>
            </a:r>
          </a:p>
        </p:txBody>
      </p:sp>
      <p:sp>
        <p:nvSpPr>
          <p:cNvPr id="401411" name="Rectangle 3"/>
          <p:cNvSpPr>
            <a:spLocks noGrp="1" noChangeArrowheads="1"/>
          </p:cNvSpPr>
          <p:nvPr>
            <p:ph type="body" idx="1"/>
          </p:nvPr>
        </p:nvSpPr>
        <p:spPr>
          <a:xfrm>
            <a:off x="755650" y="1773238"/>
            <a:ext cx="7696200" cy="2232025"/>
          </a:xfrm>
        </p:spPr>
        <p:txBody>
          <a:bodyPr/>
          <a:lstStyle/>
          <a:p>
            <a:pPr>
              <a:lnSpc>
                <a:spcPct val="80000"/>
              </a:lnSpc>
              <a:defRPr/>
            </a:pPr>
            <a:r>
              <a:rPr lang="cs-CZ" sz="2400" smtClean="0"/>
              <a:t>Interpolací je stávající rastr obrazových bodů sejmutých v relativně nízkém rozlišení, doplňován v mezilehlých sloupcích a linkách. Odstín nově dopočítaných bodů vždy leží mezi dvěma sousedními čidlem změřenými body. </a:t>
            </a:r>
          </a:p>
          <a:p>
            <a:pPr>
              <a:lnSpc>
                <a:spcPct val="80000"/>
              </a:lnSpc>
              <a:defRPr/>
            </a:pPr>
            <a:r>
              <a:rPr lang="cs-CZ" sz="2400" smtClean="0"/>
              <a:t>Schémata nejběžnějších matematických interpolací (* se dopočítávají):</a:t>
            </a:r>
          </a:p>
        </p:txBody>
      </p:sp>
      <p:pic>
        <p:nvPicPr>
          <p:cNvPr id="35847" name="Picture 4" descr="000865"/>
          <p:cNvPicPr>
            <a:picLocks noChangeAspect="1" noChangeArrowheads="1"/>
          </p:cNvPicPr>
          <p:nvPr/>
        </p:nvPicPr>
        <p:blipFill>
          <a:blip r:embed="rId2" cstate="print">
            <a:lum contrast="36000"/>
          </a:blip>
          <a:srcRect/>
          <a:stretch>
            <a:fillRect/>
          </a:stretch>
        </p:blipFill>
        <p:spPr bwMode="auto">
          <a:xfrm>
            <a:off x="1116013" y="4724400"/>
            <a:ext cx="1314450" cy="754063"/>
          </a:xfrm>
          <a:prstGeom prst="rect">
            <a:avLst/>
          </a:prstGeom>
          <a:noFill/>
          <a:ln w="9525">
            <a:noFill/>
            <a:miter lim="800000"/>
            <a:headEnd/>
            <a:tailEnd/>
          </a:ln>
        </p:spPr>
      </p:pic>
      <p:pic>
        <p:nvPicPr>
          <p:cNvPr id="35848" name="Picture 5" descr="000866"/>
          <p:cNvPicPr>
            <a:picLocks noChangeAspect="1" noChangeArrowheads="1"/>
          </p:cNvPicPr>
          <p:nvPr/>
        </p:nvPicPr>
        <p:blipFill>
          <a:blip r:embed="rId3" cstate="print">
            <a:lum contrast="30000"/>
          </a:blip>
          <a:srcRect/>
          <a:stretch>
            <a:fillRect/>
          </a:stretch>
        </p:blipFill>
        <p:spPr bwMode="auto">
          <a:xfrm>
            <a:off x="2843213" y="4221163"/>
            <a:ext cx="1714500" cy="1749425"/>
          </a:xfrm>
          <a:prstGeom prst="rect">
            <a:avLst/>
          </a:prstGeom>
          <a:noFill/>
          <a:ln w="9525">
            <a:noFill/>
            <a:miter lim="800000"/>
            <a:headEnd/>
            <a:tailEnd/>
          </a:ln>
        </p:spPr>
      </p:pic>
      <p:pic>
        <p:nvPicPr>
          <p:cNvPr id="35849" name="Picture 6" descr="000867"/>
          <p:cNvPicPr>
            <a:picLocks noChangeAspect="1" noChangeArrowheads="1"/>
          </p:cNvPicPr>
          <p:nvPr/>
        </p:nvPicPr>
        <p:blipFill>
          <a:blip r:embed="rId4" cstate="print">
            <a:lum contrast="24000"/>
          </a:blip>
          <a:srcRect/>
          <a:stretch>
            <a:fillRect/>
          </a:stretch>
        </p:blipFill>
        <p:spPr bwMode="auto">
          <a:xfrm>
            <a:off x="5457825" y="3811588"/>
            <a:ext cx="2416175" cy="2425700"/>
          </a:xfrm>
          <a:prstGeom prst="rect">
            <a:avLst/>
          </a:prstGeom>
          <a:noFill/>
          <a:ln w="9525">
            <a:noFill/>
            <a:miter lim="800000"/>
            <a:headEnd/>
            <a:tailEnd/>
          </a:ln>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76</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a:t>Důsledky Bayerovy masky a následné interpolace</a:t>
            </a:r>
          </a:p>
        </p:txBody>
      </p:sp>
      <p:sp>
        <p:nvSpPr>
          <p:cNvPr id="9" name="Zástupný symbol pro text 8"/>
          <p:cNvSpPr>
            <a:spLocks noGrp="1"/>
          </p:cNvSpPr>
          <p:nvPr>
            <p:ph type="body" sz="half" idx="1"/>
          </p:nvPr>
        </p:nvSpPr>
        <p:spPr>
          <a:xfrm>
            <a:off x="107504" y="1556792"/>
            <a:ext cx="4420046" cy="4608513"/>
          </a:xfrm>
        </p:spPr>
        <p:txBody>
          <a:bodyPr>
            <a:noAutofit/>
          </a:bodyPr>
          <a:lstStyle/>
          <a:p>
            <a:pPr marL="0" indent="0">
              <a:buNone/>
            </a:pPr>
            <a:r>
              <a:rPr lang="cs-CZ" sz="1800" dirty="0" smtClean="0"/>
              <a:t>Systém s </a:t>
            </a:r>
            <a:r>
              <a:rPr lang="cs-CZ" sz="1800" dirty="0"/>
              <a:t>Bayerovou maskou šetří buňky senzoru a dá se díky němu z 12 </a:t>
            </a:r>
            <a:r>
              <a:rPr lang="cs-CZ" sz="1800" dirty="0" err="1"/>
              <a:t>Mpix</a:t>
            </a:r>
            <a:r>
              <a:rPr lang="cs-CZ" sz="1800" dirty="0"/>
              <a:t> černobílého senzoru vytvořit 12 </a:t>
            </a:r>
            <a:r>
              <a:rPr lang="cs-CZ" sz="1800" dirty="0" err="1"/>
              <a:t>Mpix</a:t>
            </a:r>
            <a:r>
              <a:rPr lang="cs-CZ" sz="1800" dirty="0"/>
              <a:t> barevná fotografie. Kdyby tomu tak nebylo a na každý pixel by byly potřeba tři buňky, tak by 12 </a:t>
            </a:r>
            <a:r>
              <a:rPr lang="cs-CZ" sz="1800" dirty="0" err="1"/>
              <a:t>Mpix</a:t>
            </a:r>
            <a:r>
              <a:rPr lang="cs-CZ" sz="1800" dirty="0"/>
              <a:t> černobílý senzor produkoval pouze 4 </a:t>
            </a:r>
            <a:r>
              <a:rPr lang="cs-CZ" sz="1800" dirty="0" err="1"/>
              <a:t>Mpix</a:t>
            </a:r>
            <a:r>
              <a:rPr lang="cs-CZ" sz="1800" dirty="0"/>
              <a:t> barevnou fotografii.</a:t>
            </a:r>
          </a:p>
          <a:p>
            <a:pPr marL="0" indent="0">
              <a:buNone/>
            </a:pPr>
            <a:r>
              <a:rPr lang="cs-CZ" sz="1800" dirty="0" smtClean="0"/>
              <a:t>Co </a:t>
            </a:r>
            <a:r>
              <a:rPr lang="cs-CZ" sz="1800" dirty="0"/>
              <a:t>skutečně vidí </a:t>
            </a:r>
            <a:r>
              <a:rPr lang="cs-CZ" sz="1800" dirty="0" smtClean="0"/>
              <a:t>senzor? Vidí </a:t>
            </a:r>
            <a:r>
              <a:rPr lang="cs-CZ" sz="1800" dirty="0"/>
              <a:t>vždy buď pouze barvu červenou nebo zelenou nebo modrou. Nikdy ne všechny současně. Rozlišení senzoru v červené a modré je jen čtvrtinové, díky dvojnásobnému zastoupení zelené barvy v masce je v zelené </a:t>
            </a:r>
            <a:r>
              <a:rPr lang="cs-CZ" sz="1800" dirty="0" smtClean="0"/>
              <a:t>poloviční. Interpolace </a:t>
            </a:r>
            <a:r>
              <a:rPr lang="cs-CZ" sz="1800" dirty="0"/>
              <a:t>se neobejde bez následků, kterými jsou ztráta detailů v barvách, barevný šum, </a:t>
            </a:r>
            <a:r>
              <a:rPr lang="cs-CZ" sz="1800" dirty="0" err="1"/>
              <a:t>aliasing</a:t>
            </a:r>
            <a:r>
              <a:rPr lang="cs-CZ" sz="1800" dirty="0"/>
              <a:t>, rozostření, bludiště, halo efekt atd</a:t>
            </a:r>
            <a:r>
              <a:rPr lang="cs-CZ" sz="1800" dirty="0" smtClean="0"/>
              <a:t>.</a:t>
            </a:r>
            <a:endParaRPr lang="cs-CZ" sz="1800" dirty="0"/>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5037DC4B-60C8-458C-9ECA-42E54BE255C9}" type="slidenum">
              <a:rPr lang="cs-CZ" smtClean="0"/>
              <a:pPr>
                <a:defRPr/>
              </a:pPr>
              <a:t>77</a:t>
            </a:fld>
            <a:endParaRPr lang="cs-CZ"/>
          </a:p>
        </p:txBody>
      </p:sp>
      <p:pic>
        <p:nvPicPr>
          <p:cNvPr id="3074" name="Picture 2"/>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572000" y="1628800"/>
            <a:ext cx="2949825"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ovéPole 11"/>
          <p:cNvSpPr txBox="1"/>
          <p:nvPr/>
        </p:nvSpPr>
        <p:spPr>
          <a:xfrm>
            <a:off x="7524328" y="1988840"/>
            <a:ext cx="1680268" cy="3662541"/>
          </a:xfrm>
          <a:prstGeom prst="rect">
            <a:avLst/>
          </a:prstGeom>
          <a:noFill/>
        </p:spPr>
        <p:txBody>
          <a:bodyPr wrap="none" rtlCol="0">
            <a:spAutoFit/>
          </a:bodyPr>
          <a:lstStyle/>
          <a:p>
            <a:r>
              <a:rPr lang="cs-CZ" sz="1600" dirty="0">
                <a:latin typeface="Tahoma" pitchFamily="34" charset="0"/>
                <a:ea typeface="Tahoma" pitchFamily="34" charset="0"/>
                <a:cs typeface="Tahoma" pitchFamily="34" charset="0"/>
              </a:rPr>
              <a:t>Simulace toho</a:t>
            </a:r>
            <a:r>
              <a:rPr lang="cs-CZ" sz="1600" dirty="0" smtClean="0">
                <a:latin typeface="Tahoma" pitchFamily="34" charset="0"/>
                <a:ea typeface="Tahoma" pitchFamily="34" charset="0"/>
                <a:cs typeface="Tahoma" pitchFamily="34" charset="0"/>
              </a:rPr>
              <a:t>,</a:t>
            </a:r>
          </a:p>
          <a:p>
            <a:r>
              <a:rPr lang="cs-CZ" sz="1600" dirty="0" smtClean="0">
                <a:latin typeface="Tahoma" pitchFamily="34" charset="0"/>
                <a:ea typeface="Tahoma" pitchFamily="34" charset="0"/>
                <a:cs typeface="Tahoma" pitchFamily="34" charset="0"/>
              </a:rPr>
              <a:t> </a:t>
            </a:r>
            <a:r>
              <a:rPr lang="cs-CZ" sz="1600" dirty="0">
                <a:latin typeface="Tahoma" pitchFamily="34" charset="0"/>
                <a:ea typeface="Tahoma" pitchFamily="34" charset="0"/>
                <a:cs typeface="Tahoma" pitchFamily="34" charset="0"/>
              </a:rPr>
              <a:t>co vidí z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originálu </a:t>
            </a:r>
            <a:r>
              <a:rPr lang="cs-CZ" sz="1600" dirty="0">
                <a:latin typeface="Tahoma" pitchFamily="34" charset="0"/>
                <a:ea typeface="Tahoma" pitchFamily="34" charset="0"/>
                <a:cs typeface="Tahoma" pitchFamily="34" charset="0"/>
              </a:rPr>
              <a:t>senzor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s </a:t>
            </a:r>
            <a:r>
              <a:rPr lang="cs-CZ" sz="1600" dirty="0">
                <a:latin typeface="Tahoma" pitchFamily="34" charset="0"/>
                <a:ea typeface="Tahoma" pitchFamily="34" charset="0"/>
                <a:cs typeface="Tahoma" pitchFamily="34" charset="0"/>
              </a:rPr>
              <a:t>Bayerovou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maskou</a:t>
            </a:r>
            <a:r>
              <a:rPr lang="cs-CZ" sz="1600" dirty="0">
                <a:latin typeface="Tahoma" pitchFamily="34" charset="0"/>
                <a:ea typeface="Tahoma" pitchFamily="34" charset="0"/>
                <a:cs typeface="Tahoma" pitchFamily="34" charset="0"/>
              </a:rPr>
              <a:t>. Díky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dvojnásobnému </a:t>
            </a:r>
          </a:p>
          <a:p>
            <a:r>
              <a:rPr lang="cs-CZ" sz="1600" dirty="0" smtClean="0">
                <a:latin typeface="Tahoma" pitchFamily="34" charset="0"/>
                <a:ea typeface="Tahoma" pitchFamily="34" charset="0"/>
                <a:cs typeface="Tahoma" pitchFamily="34" charset="0"/>
              </a:rPr>
              <a:t>počtu </a:t>
            </a:r>
            <a:r>
              <a:rPr lang="cs-CZ" sz="1600" dirty="0">
                <a:latin typeface="Tahoma" pitchFamily="34" charset="0"/>
                <a:ea typeface="Tahoma" pitchFamily="34" charset="0"/>
                <a:cs typeface="Tahoma" pitchFamily="34" charset="0"/>
              </a:rPr>
              <a:t>zelených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buněk </a:t>
            </a:r>
            <a:r>
              <a:rPr lang="cs-CZ" sz="1600" dirty="0">
                <a:latin typeface="Tahoma" pitchFamily="34" charset="0"/>
                <a:ea typeface="Tahoma" pitchFamily="34" charset="0"/>
                <a:cs typeface="Tahoma" pitchFamily="34" charset="0"/>
              </a:rPr>
              <a:t>v masce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je </a:t>
            </a:r>
            <a:r>
              <a:rPr lang="cs-CZ" sz="1600" dirty="0">
                <a:latin typeface="Tahoma" pitchFamily="34" charset="0"/>
                <a:ea typeface="Tahoma" pitchFamily="34" charset="0"/>
                <a:cs typeface="Tahoma" pitchFamily="34" charset="0"/>
              </a:rPr>
              <a:t>zelený obraz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nejjasnější </a:t>
            </a:r>
            <a:r>
              <a:rPr lang="cs-CZ" sz="1600" dirty="0">
                <a:latin typeface="Tahoma" pitchFamily="34" charset="0"/>
                <a:ea typeface="Tahoma" pitchFamily="34" charset="0"/>
                <a:cs typeface="Tahoma" pitchFamily="34" charset="0"/>
              </a:rPr>
              <a:t>a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Má nejvyšší </a:t>
            </a:r>
          </a:p>
          <a:p>
            <a:r>
              <a:rPr lang="cs-CZ" sz="1600" dirty="0" smtClean="0">
                <a:latin typeface="Tahoma" pitchFamily="34" charset="0"/>
                <a:ea typeface="Tahoma" pitchFamily="34" charset="0"/>
                <a:cs typeface="Tahoma" pitchFamily="34" charset="0"/>
              </a:rPr>
              <a:t>rozlišení</a:t>
            </a:r>
            <a:r>
              <a:rPr lang="cs-CZ" sz="1600" dirty="0">
                <a:latin typeface="Tahoma" pitchFamily="34" charset="0"/>
                <a:ea typeface="Tahoma" pitchFamily="34" charset="0"/>
                <a:cs typeface="Tahoma" pitchFamily="34" charset="0"/>
              </a:rPr>
              <a:t>, tj. vidí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nejvíce </a:t>
            </a:r>
            <a:r>
              <a:rPr lang="cs-CZ" sz="1600" dirty="0">
                <a:latin typeface="Tahoma" pitchFamily="34" charset="0"/>
                <a:ea typeface="Tahoma" pitchFamily="34" charset="0"/>
                <a:cs typeface="Tahoma" pitchFamily="34" charset="0"/>
              </a:rPr>
              <a:t>detailů.</a:t>
            </a:r>
          </a:p>
          <a:p>
            <a:endParaRPr lang="cs-CZ" dirty="0"/>
          </a:p>
        </p:txBody>
      </p:sp>
    </p:spTree>
    <p:extLst>
      <p:ext uri="{BB962C8B-B14F-4D97-AF65-F5344CB8AC3E}">
        <p14:creationId xmlns:p14="http://schemas.microsoft.com/office/powerpoint/2010/main" val="37584622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Aliasing</a:t>
            </a:r>
            <a:endParaRPr lang="cs-CZ" dirty="0"/>
          </a:p>
        </p:txBody>
      </p:sp>
      <p:sp>
        <p:nvSpPr>
          <p:cNvPr id="3" name="Zástupný symbol pro obsah 2"/>
          <p:cNvSpPr>
            <a:spLocks noGrp="1"/>
          </p:cNvSpPr>
          <p:nvPr>
            <p:ph idx="1"/>
          </p:nvPr>
        </p:nvSpPr>
        <p:spPr/>
        <p:txBody>
          <a:bodyPr/>
          <a:lstStyle/>
          <a:p>
            <a:r>
              <a:rPr lang="cs-CZ" sz="2200" b="1" dirty="0" err="1"/>
              <a:t>Aliasing</a:t>
            </a:r>
            <a:r>
              <a:rPr lang="cs-CZ" sz="2200" dirty="0"/>
              <a:t> je jev, ke kterému může docházet v situacích, kdy se spojitá informace převádí na </a:t>
            </a:r>
            <a:r>
              <a:rPr lang="cs-CZ" sz="2200" dirty="0">
                <a:hlinkClick r:id="rId2" action="ppaction://hlinkfile" tooltip="Diskrétní"/>
              </a:rPr>
              <a:t>diskrétní</a:t>
            </a:r>
            <a:r>
              <a:rPr lang="cs-CZ" sz="2200" dirty="0"/>
              <a:t> (nespojitou).</a:t>
            </a:r>
            <a:endParaRPr lang="cs-CZ" sz="2200" dirty="0" smtClean="0"/>
          </a:p>
          <a:p>
            <a:r>
              <a:rPr lang="cs-CZ" sz="2200" dirty="0" smtClean="0"/>
              <a:t>Aby nedocházelo </a:t>
            </a:r>
            <a:r>
              <a:rPr lang="cs-CZ" sz="2200" dirty="0"/>
              <a:t>k </a:t>
            </a:r>
            <a:r>
              <a:rPr lang="cs-CZ" sz="2200" dirty="0" err="1"/>
              <a:t>aliasingu</a:t>
            </a:r>
            <a:r>
              <a:rPr lang="cs-CZ" sz="2200" dirty="0"/>
              <a:t>, musí být vzorkovací frekvence větší než dvojnásobek nejvyšší frekvence harmonických složek obsažených ve vzorkovaném signálu - tzv. </a:t>
            </a:r>
            <a:r>
              <a:rPr lang="cs-CZ" sz="2200" dirty="0" err="1">
                <a:hlinkClick r:id="rId3" action="ppaction://hlinkfile" tooltip="Shannonův teorém"/>
              </a:rPr>
              <a:t>Shannonův</a:t>
            </a:r>
            <a:r>
              <a:rPr lang="cs-CZ" sz="2200" dirty="0">
                <a:hlinkClick r:id="rId3" action="ppaction://hlinkfile" tooltip="Shannonův teorém"/>
              </a:rPr>
              <a:t> </a:t>
            </a:r>
            <a:r>
              <a:rPr lang="cs-CZ" sz="2200" dirty="0" smtClean="0">
                <a:hlinkClick r:id="rId3" action="ppaction://hlinkfile" tooltip="Shannonův teorém"/>
              </a:rPr>
              <a:t>teorém</a:t>
            </a:r>
            <a:endParaRPr lang="cs-CZ" sz="2200" dirty="0" smtClean="0"/>
          </a:p>
          <a:p>
            <a:r>
              <a:rPr lang="cs-CZ" sz="2200" dirty="0" smtClean="0"/>
              <a:t>Počet </a:t>
            </a:r>
            <a:r>
              <a:rPr lang="cs-CZ" sz="2200" dirty="0"/>
              <a:t>bodů </a:t>
            </a:r>
            <a:r>
              <a:rPr lang="cs-CZ" sz="2200" dirty="0" smtClean="0"/>
              <a:t>snímače </a:t>
            </a:r>
            <a:r>
              <a:rPr lang="cs-CZ" sz="2200" dirty="0"/>
              <a:t>na délkovou jednotku </a:t>
            </a:r>
            <a:r>
              <a:rPr lang="cs-CZ" sz="2200" dirty="0" smtClean="0"/>
              <a:t>musí být </a:t>
            </a:r>
            <a:r>
              <a:rPr lang="cs-CZ" sz="2200" dirty="0"/>
              <a:t>minimálně dvojnásobkem maximálního počtu čar, které budou na tutéž délkovou jednotku promítnuty optikou kamery. Pokud toto není dodrženo, dochází k </a:t>
            </a:r>
            <a:r>
              <a:rPr lang="cs-CZ" sz="2200" dirty="0" err="1"/>
              <a:t>aliasingu</a:t>
            </a:r>
            <a:r>
              <a:rPr lang="cs-CZ" sz="2200" dirty="0"/>
              <a:t>, který se projevuje takzvaným barevným </a:t>
            </a:r>
            <a:r>
              <a:rPr lang="cs-CZ" sz="2200" dirty="0">
                <a:hlinkClick r:id="rId4" action="ppaction://hlinkfile" tooltip="Moaré"/>
              </a:rPr>
              <a:t>moaré</a:t>
            </a:r>
            <a:r>
              <a:rPr lang="cs-CZ" sz="2200" dirty="0"/>
              <a:t> </a:t>
            </a:r>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78</a:t>
            </a:fld>
            <a:endParaRPr lang="cs-CZ"/>
          </a:p>
        </p:txBody>
      </p:sp>
    </p:spTree>
    <p:extLst>
      <p:ext uri="{BB962C8B-B14F-4D97-AF65-F5344CB8AC3E}">
        <p14:creationId xmlns:p14="http://schemas.microsoft.com/office/powerpoint/2010/main" val="6311448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Moaré</a:t>
            </a:r>
            <a:endParaRPr lang="cs-CZ" dirty="0"/>
          </a:p>
        </p:txBody>
      </p:sp>
      <p:sp>
        <p:nvSpPr>
          <p:cNvPr id="7" name="Zástupný symbol pro text 6"/>
          <p:cNvSpPr>
            <a:spLocks noGrp="1"/>
          </p:cNvSpPr>
          <p:nvPr>
            <p:ph sz="half" idx="1"/>
          </p:nvPr>
        </p:nvSpPr>
        <p:spPr/>
        <p:txBody>
          <a:bodyPr/>
          <a:lstStyle/>
          <a:p>
            <a:r>
              <a:rPr lang="cs-CZ" sz="1800" b="0" dirty="0" smtClean="0"/>
              <a:t>proužkovaná </a:t>
            </a:r>
            <a:r>
              <a:rPr lang="cs-CZ" sz="1800" b="0" dirty="0"/>
              <a:t>košile vyfotografovaná </a:t>
            </a:r>
            <a:r>
              <a:rPr lang="cs-CZ" sz="1800" b="0" dirty="0" smtClean="0"/>
              <a:t>tak</a:t>
            </a:r>
            <a:r>
              <a:rPr lang="cs-CZ" sz="1800" b="0" dirty="0"/>
              <a:t>, aby hustota proužků promítnutých na </a:t>
            </a:r>
            <a:r>
              <a:rPr lang="cs-CZ" sz="1800" b="0" dirty="0" smtClean="0">
                <a:hlinkClick r:id="rId2" action="ppaction://hlinkfile" tooltip="Charge-coupled device"/>
              </a:rPr>
              <a:t>snímač</a:t>
            </a:r>
            <a:r>
              <a:rPr lang="cs-CZ" sz="1800" b="0" dirty="0" smtClean="0"/>
              <a:t> </a:t>
            </a:r>
            <a:r>
              <a:rPr lang="cs-CZ" sz="1800" b="0" dirty="0"/>
              <a:t>byla větší než polovina hustoty buněk </a:t>
            </a:r>
            <a:r>
              <a:rPr lang="cs-CZ" sz="1800" b="0" dirty="0" smtClean="0"/>
              <a:t>snímače </a:t>
            </a:r>
            <a:r>
              <a:rPr lang="cs-CZ" sz="1800" b="0" dirty="0"/>
              <a:t>(typický </a:t>
            </a:r>
            <a:r>
              <a:rPr lang="cs-CZ" sz="1800" b="0" dirty="0" err="1"/>
              <a:t>aliasing</a:t>
            </a:r>
            <a:r>
              <a:rPr lang="cs-CZ" sz="1800" b="0" dirty="0"/>
              <a:t>).</a:t>
            </a:r>
          </a:p>
        </p:txBody>
      </p:sp>
      <p:sp>
        <p:nvSpPr>
          <p:cNvPr id="9" name="Zástupný symbol pro text 8"/>
          <p:cNvSpPr>
            <a:spLocks noGrp="1"/>
          </p:cNvSpPr>
          <p:nvPr>
            <p:ph sz="half" idx="2"/>
          </p:nvPr>
        </p:nvSpPr>
        <p:spPr/>
        <p:txBody>
          <a:bodyPr/>
          <a:lstStyle/>
          <a:p>
            <a:r>
              <a:rPr lang="cs-CZ" sz="1800" b="0" dirty="0" smtClean="0">
                <a:effectLst>
                  <a:outerShdw blurRad="38100" dist="38100" dir="2700000" algn="tl">
                    <a:srgbClr val="000000">
                      <a:alpha val="43137"/>
                    </a:srgbClr>
                  </a:outerShdw>
                </a:effectLst>
              </a:rPr>
              <a:t>tatáž </a:t>
            </a:r>
            <a:r>
              <a:rPr lang="cs-CZ" sz="1800" b="0" dirty="0">
                <a:effectLst>
                  <a:outerShdw blurRad="38100" dist="38100" dir="2700000" algn="tl">
                    <a:srgbClr val="000000">
                      <a:alpha val="43137"/>
                    </a:srgbClr>
                  </a:outerShdw>
                </a:effectLst>
              </a:rPr>
              <a:t>košile vyfotografovaná tímtéž aparátem zblízka tak, aby hustota proužků promítnutých objektivem na </a:t>
            </a:r>
            <a:r>
              <a:rPr lang="cs-CZ" sz="1800" b="0" dirty="0" smtClean="0">
                <a:effectLst>
                  <a:outerShdw blurRad="38100" dist="38100" dir="2700000" algn="tl">
                    <a:srgbClr val="000000">
                      <a:alpha val="43137"/>
                    </a:srgbClr>
                  </a:outerShdw>
                </a:effectLst>
              </a:rPr>
              <a:t>snímač </a:t>
            </a:r>
            <a:r>
              <a:rPr lang="cs-CZ" sz="1800" b="0" dirty="0">
                <a:effectLst>
                  <a:outerShdw blurRad="38100" dist="38100" dir="2700000" algn="tl">
                    <a:srgbClr val="000000">
                      <a:alpha val="43137"/>
                    </a:srgbClr>
                  </a:outerShdw>
                </a:effectLst>
              </a:rPr>
              <a:t>byla výrazně nižší než hustota jeho buněk. </a:t>
            </a:r>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79</a:t>
            </a:fld>
            <a:endParaRPr lang="cs-CZ"/>
          </a:p>
        </p:txBody>
      </p:sp>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r="52070" b="2425"/>
          <a:stretch/>
        </p:blipFill>
        <p:spPr bwMode="auto">
          <a:xfrm>
            <a:off x="1063308" y="3422213"/>
            <a:ext cx="2944868" cy="291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descr="Soubor:Moaré.jp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918"/>
          <a:stretch/>
        </p:blipFill>
        <p:spPr bwMode="auto">
          <a:xfrm>
            <a:off x="5417513" y="3429000"/>
            <a:ext cx="2898550" cy="2916932"/>
          </a:xfrm>
          <a:prstGeom prst="rect">
            <a:avLst/>
          </a:prstGeom>
          <a:noFill/>
          <a:ln w="9525">
            <a:noFill/>
            <a:miter lim="800000"/>
            <a:headEnd/>
            <a:tailEnd/>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054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33C2D750-82C0-4808-9082-670FC68293B1}" type="slidenum">
              <a:rPr lang="cs-CZ"/>
              <a:pPr/>
              <a:t>8</a:t>
            </a:fld>
            <a:endParaRPr lang="cs-CZ"/>
          </a:p>
        </p:txBody>
      </p:sp>
      <p:sp>
        <p:nvSpPr>
          <p:cNvPr id="80900" name="Rectangle 4"/>
          <p:cNvSpPr>
            <a:spLocks noGrp="1" noChangeArrowheads="1"/>
          </p:cNvSpPr>
          <p:nvPr>
            <p:ph type="title"/>
          </p:nvPr>
        </p:nvSpPr>
        <p:spPr/>
        <p:txBody>
          <a:bodyPr/>
          <a:lstStyle/>
          <a:p>
            <a:r>
              <a:rPr lang="cs-CZ"/>
              <a:t>Lidová fotografie – Kodak Brownie</a:t>
            </a:r>
          </a:p>
        </p:txBody>
      </p:sp>
      <p:sp>
        <p:nvSpPr>
          <p:cNvPr id="80901" name="Rectangle 5"/>
          <p:cNvSpPr>
            <a:spLocks noGrp="1" noChangeArrowheads="1"/>
          </p:cNvSpPr>
          <p:nvPr>
            <p:ph type="body" sz="half" idx="1"/>
          </p:nvPr>
        </p:nvSpPr>
        <p:spPr>
          <a:xfrm>
            <a:off x="785786" y="1773238"/>
            <a:ext cx="4714908" cy="4656158"/>
          </a:xfrm>
        </p:spPr>
        <p:txBody>
          <a:bodyPr/>
          <a:lstStyle/>
          <a:p>
            <a:pPr>
              <a:lnSpc>
                <a:spcPct val="80000"/>
              </a:lnSpc>
            </a:pPr>
            <a:r>
              <a:rPr lang="cs-CZ" sz="2000" dirty="0"/>
              <a:t>V roce 1888 vyrobila firma </a:t>
            </a:r>
            <a:r>
              <a:rPr lang="cs-CZ" sz="2000" i="1" dirty="0" err="1"/>
              <a:t>Eastman</a:t>
            </a:r>
            <a:r>
              <a:rPr lang="cs-CZ" sz="2000" i="1" dirty="0"/>
              <a:t> </a:t>
            </a:r>
            <a:r>
              <a:rPr lang="cs-CZ" sz="2000" i="1" dirty="0" err="1"/>
              <a:t>Dry</a:t>
            </a:r>
            <a:r>
              <a:rPr lang="cs-CZ" sz="2000" i="1" dirty="0"/>
              <a:t> Plate </a:t>
            </a:r>
            <a:r>
              <a:rPr lang="cs-CZ" sz="2000" i="1" dirty="0" err="1"/>
              <a:t>Company</a:t>
            </a:r>
            <a:r>
              <a:rPr lang="cs-CZ" sz="2000" i="1" dirty="0"/>
              <a:t> v </a:t>
            </a:r>
            <a:r>
              <a:rPr lang="cs-CZ" sz="2000" i="1" dirty="0" err="1"/>
              <a:t>Rochestru</a:t>
            </a:r>
            <a:r>
              <a:rPr lang="cs-CZ" sz="2000" dirty="0"/>
              <a:t> ve státě New York přenosný fotoaparát značky Kodak. Prvním sloganem firmy bylo "Vy stisknete spoušť, my uděláme ostatní." Na tehdejší dobu to bylo něco neuvěřitelného, neboť kdo tehdy fotografoval, musel být téměř chemikem. Ve své podstatě to však byl pouze obchodní trik, nikoliv technická novinka: přístroj byl vybaven svitkem papíru na 100 fotografií, po jejichž exponování se přístroj poslal firmě, která zhotovila fotografie a společně s přístrojem zaslala zpět. </a:t>
            </a:r>
          </a:p>
        </p:txBody>
      </p:sp>
      <p:pic>
        <p:nvPicPr>
          <p:cNvPr id="80903" name="Picture 7" descr="brownie"/>
          <p:cNvPicPr>
            <a:picLocks noGrp="1" noChangeAspect="1" noChangeArrowheads="1"/>
          </p:cNvPicPr>
          <p:nvPr>
            <p:ph sz="half" idx="2"/>
          </p:nvPr>
        </p:nvPicPr>
        <p:blipFill>
          <a:blip r:embed="rId3" cstate="print"/>
          <a:srcRect/>
          <a:stretch>
            <a:fillRect/>
          </a:stretch>
        </p:blipFill>
        <p:spPr>
          <a:xfrm>
            <a:off x="5532438" y="1844675"/>
            <a:ext cx="2720975" cy="4079875"/>
          </a:xfrm>
          <a:noFill/>
          <a:ln/>
        </p:spPr>
      </p:pic>
    </p:spTree>
    <p:extLst>
      <p:ext uri="{BB962C8B-B14F-4D97-AF65-F5344CB8AC3E}">
        <p14:creationId xmlns:p14="http://schemas.microsoft.com/office/powerpoint/2010/main" val="13558926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Senzorové filtry</a:t>
            </a:r>
            <a:endParaRPr lang="cs-CZ" dirty="0"/>
          </a:p>
        </p:txBody>
      </p:sp>
      <p:sp>
        <p:nvSpPr>
          <p:cNvPr id="3" name="Zástupný symbol pro obsah 2"/>
          <p:cNvSpPr>
            <a:spLocks noGrp="1"/>
          </p:cNvSpPr>
          <p:nvPr>
            <p:ph sz="half" idx="1"/>
          </p:nvPr>
        </p:nvSpPr>
        <p:spPr>
          <a:xfrm>
            <a:off x="323528" y="1664838"/>
            <a:ext cx="4348038" cy="4800621"/>
          </a:xfrm>
        </p:spPr>
        <p:txBody>
          <a:bodyPr>
            <a:normAutofit fontScale="85000" lnSpcReduction="10000"/>
          </a:bodyPr>
          <a:lstStyle/>
          <a:p>
            <a:pPr marL="0" indent="0">
              <a:buNone/>
            </a:pPr>
            <a:r>
              <a:rPr lang="cs-CZ" dirty="0" smtClean="0"/>
              <a:t>Systém filtrů před vlastním senzorem slouží hlavně k odfiltrování nežádoucích složek spektra a k odstranění </a:t>
            </a:r>
            <a:r>
              <a:rPr lang="cs-CZ" dirty="0" err="1" smtClean="0"/>
              <a:t>moiré</a:t>
            </a:r>
            <a:endParaRPr lang="cs-CZ" dirty="0" smtClean="0"/>
          </a:p>
          <a:p>
            <a:pPr marL="0" indent="0">
              <a:buNone/>
            </a:pPr>
            <a:r>
              <a:rPr lang="cs-CZ" dirty="0" smtClean="0"/>
              <a:t>Příčina </a:t>
            </a:r>
            <a:r>
              <a:rPr lang="cs-CZ" dirty="0" err="1" smtClean="0"/>
              <a:t>moiré</a:t>
            </a:r>
            <a:r>
              <a:rPr lang="cs-CZ" dirty="0" smtClean="0"/>
              <a:t> je v pravidelné mozaikové struktuře </a:t>
            </a:r>
            <a:r>
              <a:rPr lang="cs-CZ" dirty="0" err="1" smtClean="0"/>
              <a:t>pixelů</a:t>
            </a:r>
            <a:r>
              <a:rPr lang="cs-CZ" dirty="0" smtClean="0"/>
              <a:t> na senzoru. A pokud se zaznamenává pravidelný vzorek senzory uspořádanými též do pravidelného vzorku podobné velikosti, vznikne </a:t>
            </a:r>
            <a:r>
              <a:rPr lang="cs-CZ" dirty="0" err="1" smtClean="0"/>
              <a:t>moiré</a:t>
            </a:r>
            <a:r>
              <a:rPr lang="cs-CZ" dirty="0" smtClean="0"/>
              <a:t> - různé barevné či černobílé interferenční vzorky</a:t>
            </a:r>
            <a:endParaRPr lang="cs-CZ" dirty="0"/>
          </a:p>
        </p:txBody>
      </p:sp>
      <p:pic>
        <p:nvPicPr>
          <p:cNvPr id="128002" name="Picture 2" descr="http://www.fotografovani.cz/images2/rom_dslr10.gif"/>
          <p:cNvPicPr>
            <a:picLocks noChangeAspect="1" noChangeArrowheads="1"/>
          </p:cNvPicPr>
          <p:nvPr/>
        </p:nvPicPr>
        <p:blipFill>
          <a:blip r:embed="rId2" cstate="print">
            <a:lum contrast="30000"/>
          </a:blip>
          <a:srcRect/>
          <a:stretch>
            <a:fillRect/>
          </a:stretch>
        </p:blipFill>
        <p:spPr bwMode="auto">
          <a:xfrm>
            <a:off x="4714876" y="1857364"/>
            <a:ext cx="4000528" cy="4415570"/>
          </a:xfrm>
          <a:prstGeom prst="rect">
            <a:avLst/>
          </a:prstGeom>
          <a:noFill/>
        </p:spPr>
      </p:pic>
      <p:sp>
        <p:nvSpPr>
          <p:cNvPr id="4" name="Zástupný symbol pro číslo snímku 3"/>
          <p:cNvSpPr>
            <a:spLocks noGrp="1"/>
          </p:cNvSpPr>
          <p:nvPr>
            <p:ph type="sldNum" sz="quarter" idx="12"/>
          </p:nvPr>
        </p:nvSpPr>
        <p:spPr/>
        <p:txBody>
          <a:bodyPr/>
          <a:lstStyle/>
          <a:p>
            <a:pPr>
              <a:defRPr/>
            </a:pPr>
            <a:fld id="{5037DC4B-60C8-458C-9ECA-42E54BE255C9}" type="slidenum">
              <a:rPr lang="cs-CZ" smtClean="0">
                <a:solidFill>
                  <a:srgbClr val="FFFFFF"/>
                </a:solidFill>
              </a:rPr>
              <a:pPr>
                <a:defRPr/>
              </a:pPr>
              <a:t>80</a:t>
            </a:fld>
            <a:endParaRPr lang="cs-CZ">
              <a:solidFill>
                <a:srgbClr val="FFFFFF"/>
              </a:solidFill>
            </a:endParaRPr>
          </a:p>
        </p:txBody>
      </p:sp>
      <p:sp>
        <p:nvSpPr>
          <p:cNvPr id="8" name="Zástupný symbol pro datum 7"/>
          <p:cNvSpPr>
            <a:spLocks noGrp="1"/>
          </p:cNvSpPr>
          <p:nvPr>
            <p:ph type="dt" sz="half" idx="10"/>
          </p:nvPr>
        </p:nvSpPr>
        <p:spPr/>
        <p:txBody>
          <a:bodyPr/>
          <a:lstStyle/>
          <a:p>
            <a:pPr>
              <a:defRPr/>
            </a:pPr>
            <a:r>
              <a:rPr lang="cs-CZ" smtClean="0">
                <a:solidFill>
                  <a:srgbClr val="FFFFFF"/>
                </a:solidFill>
              </a:rPr>
              <a:t>2012</a:t>
            </a:r>
            <a:endParaRPr lang="cs-CZ">
              <a:solidFill>
                <a:srgbClr val="FFFFFF"/>
              </a:solidFill>
            </a:endParaRPr>
          </a:p>
        </p:txBody>
      </p:sp>
      <p:sp>
        <p:nvSpPr>
          <p:cNvPr id="9" name="Zástupný symbol pro zápatí 8"/>
          <p:cNvSpPr>
            <a:spLocks noGrp="1"/>
          </p:cNvSpPr>
          <p:nvPr>
            <p:ph type="ftr" sz="quarter" idx="11"/>
          </p:nvPr>
        </p:nvSpPr>
        <p:spPr/>
        <p:txBody>
          <a:bodyPr/>
          <a:lstStyle/>
          <a:p>
            <a:pPr>
              <a:defRPr/>
            </a:pPr>
            <a:r>
              <a:rPr lang="cs-CZ" smtClean="0">
                <a:solidFill>
                  <a:srgbClr val="FFFFFF"/>
                </a:solidFill>
              </a:rPr>
              <a:t>prof. Otruba</a:t>
            </a:r>
            <a:endParaRPr lang="cs-CZ">
              <a:solidFill>
                <a:srgbClr val="FFFFFF"/>
              </a:solidFill>
            </a:endParaRPr>
          </a:p>
        </p:txBody>
      </p:sp>
    </p:spTree>
    <p:extLst>
      <p:ext uri="{BB962C8B-B14F-4D97-AF65-F5344CB8AC3E}">
        <p14:creationId xmlns:p14="http://schemas.microsoft.com/office/powerpoint/2010/main" val="3903429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Low</a:t>
            </a:r>
            <a:r>
              <a:rPr lang="cs-CZ" dirty="0" smtClean="0"/>
              <a:t>-</a:t>
            </a:r>
            <a:r>
              <a:rPr lang="cs-CZ" dirty="0" err="1" smtClean="0"/>
              <a:t>Pass</a:t>
            </a:r>
            <a:r>
              <a:rPr lang="cs-CZ" dirty="0" smtClean="0"/>
              <a:t> filtr</a:t>
            </a:r>
            <a:endParaRPr lang="cs-CZ" dirty="0"/>
          </a:p>
        </p:txBody>
      </p:sp>
      <p:sp>
        <p:nvSpPr>
          <p:cNvPr id="3" name="Zástupný symbol pro obsah 2"/>
          <p:cNvSpPr>
            <a:spLocks noGrp="1"/>
          </p:cNvSpPr>
          <p:nvPr>
            <p:ph sz="half" idx="1"/>
          </p:nvPr>
        </p:nvSpPr>
        <p:spPr>
          <a:xfrm>
            <a:off x="571472" y="1628775"/>
            <a:ext cx="3956078" cy="4608513"/>
          </a:xfrm>
        </p:spPr>
        <p:txBody>
          <a:bodyPr>
            <a:normAutofit fontScale="85000" lnSpcReduction="20000"/>
          </a:bodyPr>
          <a:lstStyle/>
          <a:p>
            <a:r>
              <a:rPr lang="cs-CZ" dirty="0" smtClean="0"/>
              <a:t>Filtr před senzorem obsahuje i tzv. "</a:t>
            </a:r>
            <a:r>
              <a:rPr lang="cs-CZ" dirty="0" err="1" smtClean="0"/>
              <a:t>Low</a:t>
            </a:r>
            <a:r>
              <a:rPr lang="cs-CZ" dirty="0" smtClean="0"/>
              <a:t>-</a:t>
            </a:r>
            <a:r>
              <a:rPr lang="cs-CZ" dirty="0" err="1" smtClean="0"/>
              <a:t>Pass</a:t>
            </a:r>
            <a:r>
              <a:rPr lang="cs-CZ" dirty="0" smtClean="0"/>
              <a:t> </a:t>
            </a:r>
            <a:r>
              <a:rPr lang="cs-CZ" dirty="0" err="1" smtClean="0"/>
              <a:t>Filter</a:t>
            </a:r>
            <a:r>
              <a:rPr lang="cs-CZ" dirty="0" smtClean="0"/>
              <a:t>", který sice snižuje podání detailů (funguje jako filtr typu dolní propust) ale zabraňují právě vzniku </a:t>
            </a:r>
            <a:r>
              <a:rPr lang="cs-CZ" dirty="0" err="1" smtClean="0"/>
              <a:t>moiré</a:t>
            </a:r>
            <a:r>
              <a:rPr lang="cs-CZ" dirty="0" smtClean="0"/>
              <a:t>. Film tento problém nemá, protože struktura </a:t>
            </a:r>
            <a:r>
              <a:rPr lang="cs-CZ" dirty="0" err="1" smtClean="0"/>
              <a:t>světlocitlivých</a:t>
            </a:r>
            <a:r>
              <a:rPr lang="cs-CZ" dirty="0" smtClean="0"/>
              <a:t> zrn je vysloveně náhodná a zrna mají i různou velikost a nejsou tedy uspořádána do žádné pravidelné struktury.</a:t>
            </a:r>
            <a:endParaRPr lang="cs-CZ" dirty="0"/>
          </a:p>
        </p:txBody>
      </p:sp>
      <p:sp>
        <p:nvSpPr>
          <p:cNvPr id="4" name="Zástupný symbol pro obsah 3"/>
          <p:cNvSpPr>
            <a:spLocks noGrp="1"/>
          </p:cNvSpPr>
          <p:nvPr>
            <p:ph sz="half" idx="2"/>
          </p:nvPr>
        </p:nvSpPr>
        <p:spPr>
          <a:xfrm>
            <a:off x="4572000" y="1628775"/>
            <a:ext cx="4071966" cy="4608513"/>
          </a:xfrm>
        </p:spPr>
        <p:txBody>
          <a:bodyPr/>
          <a:lstStyle/>
          <a:p>
            <a:r>
              <a:rPr kumimoji="0" lang="en-US" sz="2000" dirty="0" err="1" smtClean="0">
                <a:effectLst>
                  <a:outerShdw blurRad="38100" dist="38100" dir="2700000" algn="tl">
                    <a:srgbClr val="000000">
                      <a:alpha val="43137"/>
                    </a:srgbClr>
                  </a:outerShdw>
                </a:effectLst>
              </a:rPr>
              <a:t>Ukázka</a:t>
            </a:r>
            <a:r>
              <a:rPr kumimoji="0" lang="en-US" sz="2000" dirty="0" smtClean="0">
                <a:effectLst>
                  <a:outerShdw blurRad="38100" dist="38100" dir="2700000" algn="tl">
                    <a:srgbClr val="000000">
                      <a:alpha val="43137"/>
                    </a:srgbClr>
                  </a:outerShdw>
                </a:effectLst>
              </a:rPr>
              <a:t> moiré </a:t>
            </a:r>
            <a:r>
              <a:rPr kumimoji="0" lang="en-US" sz="2000" dirty="0" err="1" smtClean="0">
                <a:effectLst>
                  <a:outerShdw blurRad="38100" dist="38100" dir="2700000" algn="tl">
                    <a:srgbClr val="000000">
                      <a:alpha val="43137"/>
                    </a:srgbClr>
                  </a:outerShdw>
                </a:effectLst>
              </a:rPr>
              <a:t>efektu</a:t>
            </a:r>
            <a:r>
              <a:rPr kumimoji="0" lang="en-US" sz="2000" dirty="0" smtClean="0">
                <a:effectLst>
                  <a:outerShdw blurRad="38100" dist="38100" dir="2700000" algn="tl">
                    <a:srgbClr val="000000">
                      <a:alpha val="43137"/>
                    </a:srgbClr>
                  </a:outerShdw>
                </a:effectLst>
              </a:rPr>
              <a:t> </a:t>
            </a:r>
            <a:r>
              <a:rPr kumimoji="0" lang="en-US" sz="2000" dirty="0" err="1" smtClean="0">
                <a:effectLst>
                  <a:outerShdw blurRad="38100" dist="38100" dir="2700000" algn="tl">
                    <a:srgbClr val="000000">
                      <a:alpha val="43137"/>
                    </a:srgbClr>
                  </a:outerShdw>
                </a:effectLst>
              </a:rPr>
              <a:t>při</a:t>
            </a:r>
            <a:r>
              <a:rPr kumimoji="0" lang="en-US" sz="2000" dirty="0" smtClean="0">
                <a:effectLst>
                  <a:outerShdw blurRad="38100" dist="38100" dir="2700000" algn="tl">
                    <a:srgbClr val="000000">
                      <a:alpha val="43137"/>
                    </a:srgbClr>
                  </a:outerShdw>
                </a:effectLst>
              </a:rPr>
              <a:t> </a:t>
            </a:r>
            <a:r>
              <a:rPr kumimoji="0" lang="en-US" sz="2000" dirty="0" err="1" smtClean="0">
                <a:effectLst>
                  <a:outerShdw blurRad="38100" dist="38100" dir="2700000" algn="tl">
                    <a:srgbClr val="000000">
                      <a:alpha val="43137"/>
                    </a:srgbClr>
                  </a:outerShdw>
                </a:effectLst>
              </a:rPr>
              <a:t>interferenci</a:t>
            </a:r>
            <a:r>
              <a:rPr kumimoji="0" lang="en-US" sz="2000" dirty="0" smtClean="0">
                <a:effectLst>
                  <a:outerShdw blurRad="38100" dist="38100" dir="2700000" algn="tl">
                    <a:srgbClr val="000000">
                      <a:alpha val="43137"/>
                    </a:srgbClr>
                  </a:outerShdw>
                </a:effectLst>
              </a:rPr>
              <a:t> </a:t>
            </a:r>
            <a:r>
              <a:rPr kumimoji="0" lang="en-US" sz="2000" dirty="0" err="1" smtClean="0">
                <a:effectLst>
                  <a:outerShdw blurRad="38100" dist="38100" dir="2700000" algn="tl">
                    <a:srgbClr val="000000">
                      <a:alpha val="43137"/>
                    </a:srgbClr>
                  </a:outerShdw>
                </a:effectLst>
              </a:rPr>
              <a:t>dvou</a:t>
            </a:r>
            <a:r>
              <a:rPr kumimoji="0" lang="cs-CZ" sz="2000" dirty="0" smtClean="0">
                <a:effectLst>
                  <a:outerShdw blurRad="38100" dist="38100" dir="2700000" algn="tl">
                    <a:srgbClr val="000000">
                      <a:alpha val="43137"/>
                    </a:srgbClr>
                  </a:outerShdw>
                </a:effectLst>
              </a:rPr>
              <a:t> j</a:t>
            </a:r>
            <a:r>
              <a:rPr kumimoji="0" lang="en-US" sz="2000" dirty="0" err="1" smtClean="0">
                <a:effectLst>
                  <a:outerShdw blurRad="38100" dist="38100" dir="2700000" algn="tl">
                    <a:srgbClr val="000000">
                      <a:alpha val="43137"/>
                    </a:srgbClr>
                  </a:outerShdw>
                </a:effectLst>
              </a:rPr>
              <a:t>ednoduchých</a:t>
            </a:r>
            <a:r>
              <a:rPr kumimoji="0" lang="en-US" sz="2000" dirty="0" smtClean="0">
                <a:effectLst>
                  <a:outerShdw blurRad="38100" dist="38100" dir="2700000" algn="tl">
                    <a:srgbClr val="000000">
                      <a:alpha val="43137"/>
                    </a:srgbClr>
                  </a:outerShdw>
                </a:effectLst>
              </a:rPr>
              <a:t> </a:t>
            </a:r>
            <a:r>
              <a:rPr kumimoji="0" lang="en-US" sz="2000" dirty="0" err="1" smtClean="0">
                <a:effectLst>
                  <a:outerShdw blurRad="38100" dist="38100" dir="2700000" algn="tl">
                    <a:srgbClr val="000000">
                      <a:alpha val="43137"/>
                    </a:srgbClr>
                  </a:outerShdw>
                </a:effectLst>
              </a:rPr>
              <a:t>systémů</a:t>
            </a:r>
            <a:r>
              <a:rPr kumimoji="0" lang="en-US" sz="2000" dirty="0" smtClean="0">
                <a:effectLst>
                  <a:outerShdw blurRad="38100" dist="38100" dir="2700000" algn="tl">
                    <a:srgbClr val="000000">
                      <a:alpha val="43137"/>
                    </a:srgbClr>
                  </a:outerShdw>
                </a:effectLst>
              </a:rPr>
              <a:t> </a:t>
            </a:r>
            <a:r>
              <a:rPr kumimoji="0" lang="en-US" sz="2000" dirty="0" err="1" smtClean="0">
                <a:effectLst>
                  <a:outerShdw blurRad="38100" dist="38100" dir="2700000" algn="tl">
                    <a:srgbClr val="000000">
                      <a:alpha val="43137"/>
                    </a:srgbClr>
                  </a:outerShdw>
                </a:effectLst>
              </a:rPr>
              <a:t>soustředných</a:t>
            </a:r>
            <a:r>
              <a:rPr kumimoji="0" lang="en-US" sz="2000" dirty="0" smtClean="0">
                <a:effectLst>
                  <a:outerShdw blurRad="38100" dist="38100" dir="2700000" algn="tl">
                    <a:srgbClr val="000000">
                      <a:alpha val="43137"/>
                    </a:srgbClr>
                  </a:outerShdw>
                </a:effectLst>
              </a:rPr>
              <a:t> </a:t>
            </a:r>
            <a:r>
              <a:rPr kumimoji="0" lang="en-US" sz="2000" dirty="0" err="1" smtClean="0">
                <a:effectLst>
                  <a:outerShdw blurRad="38100" dist="38100" dir="2700000" algn="tl">
                    <a:srgbClr val="000000">
                      <a:alpha val="43137"/>
                    </a:srgbClr>
                  </a:outerShdw>
                </a:effectLst>
              </a:rPr>
              <a:t>kruhů</a:t>
            </a:r>
            <a:endParaRPr lang="cs-CZ" sz="2000" dirty="0">
              <a:effectLst>
                <a:outerShdw blurRad="38100" dist="38100" dir="2700000" algn="tl">
                  <a:srgbClr val="000000">
                    <a:alpha val="43137"/>
                  </a:srgbClr>
                </a:outerShdw>
              </a:effectLst>
            </a:endParaRPr>
          </a:p>
        </p:txBody>
      </p:sp>
      <p:pic>
        <p:nvPicPr>
          <p:cNvPr id="129026" name="Picture 2" descr="http://www.fotografovani.cz/images2/rom_dslr07.gif"/>
          <p:cNvPicPr>
            <a:picLocks noChangeAspect="1" noChangeArrowheads="1"/>
          </p:cNvPicPr>
          <p:nvPr/>
        </p:nvPicPr>
        <p:blipFill>
          <a:blip r:embed="rId2" cstate="print">
            <a:lum contrast="30000"/>
          </a:blip>
          <a:srcRect/>
          <a:stretch>
            <a:fillRect/>
          </a:stretch>
        </p:blipFill>
        <p:spPr bwMode="auto">
          <a:xfrm>
            <a:off x="4929190" y="2857496"/>
            <a:ext cx="3405198" cy="3405198"/>
          </a:xfrm>
          <a:prstGeom prst="rect">
            <a:avLst/>
          </a:prstGeom>
          <a:noFill/>
        </p:spPr>
      </p:pic>
      <p:sp>
        <p:nvSpPr>
          <p:cNvPr id="8" name="Zástupný symbol pro číslo snímku 7"/>
          <p:cNvSpPr>
            <a:spLocks noGrp="1"/>
          </p:cNvSpPr>
          <p:nvPr>
            <p:ph type="sldNum" sz="quarter" idx="12"/>
          </p:nvPr>
        </p:nvSpPr>
        <p:spPr/>
        <p:txBody>
          <a:bodyPr/>
          <a:lstStyle/>
          <a:p>
            <a:pPr>
              <a:defRPr/>
            </a:pPr>
            <a:fld id="{5037DC4B-60C8-458C-9ECA-42E54BE255C9}" type="slidenum">
              <a:rPr lang="cs-CZ" smtClean="0">
                <a:solidFill>
                  <a:srgbClr val="FFFFFF"/>
                </a:solidFill>
              </a:rPr>
              <a:pPr>
                <a:defRPr/>
              </a:pPr>
              <a:t>81</a:t>
            </a:fld>
            <a:endParaRPr lang="cs-CZ">
              <a:solidFill>
                <a:srgbClr val="FFFFFF"/>
              </a:solidFill>
            </a:endParaRPr>
          </a:p>
        </p:txBody>
      </p:sp>
      <p:sp>
        <p:nvSpPr>
          <p:cNvPr id="9" name="Zástupný symbol pro datum 8"/>
          <p:cNvSpPr>
            <a:spLocks noGrp="1"/>
          </p:cNvSpPr>
          <p:nvPr>
            <p:ph type="dt" sz="half" idx="10"/>
          </p:nvPr>
        </p:nvSpPr>
        <p:spPr/>
        <p:txBody>
          <a:bodyPr/>
          <a:lstStyle/>
          <a:p>
            <a:pPr>
              <a:defRPr/>
            </a:pPr>
            <a:r>
              <a:rPr lang="cs-CZ" smtClean="0">
                <a:solidFill>
                  <a:srgbClr val="FFFFFF"/>
                </a:solidFill>
              </a:rPr>
              <a:t>2012</a:t>
            </a:r>
            <a:endParaRPr lang="cs-CZ">
              <a:solidFill>
                <a:srgbClr val="FFFFFF"/>
              </a:solidFill>
            </a:endParaRPr>
          </a:p>
        </p:txBody>
      </p:sp>
      <p:sp>
        <p:nvSpPr>
          <p:cNvPr id="10" name="Zástupný symbol pro zápatí 9"/>
          <p:cNvSpPr>
            <a:spLocks noGrp="1"/>
          </p:cNvSpPr>
          <p:nvPr>
            <p:ph type="ftr" sz="quarter" idx="11"/>
          </p:nvPr>
        </p:nvSpPr>
        <p:spPr/>
        <p:txBody>
          <a:bodyPr/>
          <a:lstStyle/>
          <a:p>
            <a:pPr>
              <a:defRPr/>
            </a:pPr>
            <a:r>
              <a:rPr lang="cs-CZ" smtClean="0">
                <a:solidFill>
                  <a:srgbClr val="FFFFFF"/>
                </a:solidFill>
              </a:rPr>
              <a:t>prof. Otruba</a:t>
            </a:r>
            <a:endParaRPr lang="cs-CZ">
              <a:solidFill>
                <a:srgbClr val="FFFFFF"/>
              </a:solidFill>
            </a:endParaRPr>
          </a:p>
        </p:txBody>
      </p:sp>
    </p:spTree>
    <p:extLst>
      <p:ext uri="{BB962C8B-B14F-4D97-AF65-F5344CB8AC3E}">
        <p14:creationId xmlns:p14="http://schemas.microsoft.com/office/powerpoint/2010/main" val="15191954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Digitální šum</a:t>
            </a:r>
            <a:endParaRPr lang="cs-CZ" dirty="0"/>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82</a:t>
            </a:fld>
            <a:endParaRPr lang="cs-CZ" dirty="0"/>
          </a:p>
        </p:txBody>
      </p:sp>
      <p:pic>
        <p:nvPicPr>
          <p:cNvPr id="9" name="Zástupný symbol pro obsah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60032" y="1700808"/>
            <a:ext cx="3960440" cy="2415868"/>
          </a:xfrm>
        </p:spPr>
      </p:pic>
      <p:pic>
        <p:nvPicPr>
          <p:cNvPr id="7" name="Zástupný symbol pro obsah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51521" y="1700808"/>
            <a:ext cx="4248472" cy="2113667"/>
          </a:xfrm>
        </p:spPr>
      </p:pic>
      <p:sp>
        <p:nvSpPr>
          <p:cNvPr id="10" name="TextovéPole 9"/>
          <p:cNvSpPr txBox="1"/>
          <p:nvPr/>
        </p:nvSpPr>
        <p:spPr>
          <a:xfrm>
            <a:off x="323528" y="4221088"/>
            <a:ext cx="8640960" cy="1785104"/>
          </a:xfrm>
          <a:prstGeom prst="rect">
            <a:avLst/>
          </a:prstGeom>
          <a:noFill/>
        </p:spPr>
        <p:txBody>
          <a:bodyPr wrap="square" rtlCol="0">
            <a:spAutoFit/>
          </a:bodyPr>
          <a:lstStyle/>
          <a:p>
            <a:pPr marL="342900" indent="-342900">
              <a:buFontTx/>
              <a:buChar char="-"/>
            </a:pPr>
            <a:r>
              <a:rPr lang="cs-CZ" dirty="0" smtClean="0"/>
              <a:t>šumem více nebo méně trpí každý snímač </a:t>
            </a:r>
          </a:p>
          <a:p>
            <a:r>
              <a:rPr lang="cs-CZ" sz="2000" dirty="0"/>
              <a:t> </a:t>
            </a:r>
            <a:r>
              <a:rPr lang="cs-CZ" sz="2000" dirty="0" smtClean="0"/>
              <a:t>    (</a:t>
            </a:r>
            <a:r>
              <a:rPr lang="cs-CZ" sz="2000" b="1" dirty="0" smtClean="0"/>
              <a:t>větší snímač </a:t>
            </a:r>
            <a:r>
              <a:rPr lang="cs-CZ" sz="2000" dirty="0" smtClean="0"/>
              <a:t>= méně šumu, </a:t>
            </a:r>
            <a:r>
              <a:rPr lang="cs-CZ" sz="2000" b="1" dirty="0" smtClean="0"/>
              <a:t>menší rozlišení </a:t>
            </a:r>
            <a:r>
              <a:rPr lang="cs-CZ" sz="2000" dirty="0" smtClean="0"/>
              <a:t>= méně šumu)</a:t>
            </a:r>
            <a:endParaRPr lang="cs-CZ" dirty="0" smtClean="0"/>
          </a:p>
          <a:p>
            <a:pPr marL="342900" indent="-342900">
              <a:buFontTx/>
              <a:buChar char="-"/>
            </a:pPr>
            <a:r>
              <a:rPr lang="cs-CZ" dirty="0"/>
              <a:t>š</a:t>
            </a:r>
            <a:r>
              <a:rPr lang="cs-CZ" dirty="0" smtClean="0"/>
              <a:t>um se </a:t>
            </a:r>
            <a:r>
              <a:rPr lang="cs-CZ" b="1" dirty="0" smtClean="0"/>
              <a:t>zvyšuje</a:t>
            </a:r>
            <a:r>
              <a:rPr lang="cs-CZ" dirty="0" smtClean="0"/>
              <a:t> - zvýšení citlivosti ISO</a:t>
            </a:r>
          </a:p>
          <a:p>
            <a:r>
              <a:rPr lang="cs-CZ" dirty="0" smtClean="0"/>
              <a:t>                              - dlouhé expoziční časy (sekundy)</a:t>
            </a:r>
          </a:p>
          <a:p>
            <a:r>
              <a:rPr lang="cs-CZ" sz="1800" dirty="0"/>
              <a:t> </a:t>
            </a:r>
            <a:r>
              <a:rPr lang="cs-CZ" sz="1800" dirty="0" smtClean="0"/>
              <a:t>                                       -  necitlivé softwarové úpravy (</a:t>
            </a:r>
            <a:r>
              <a:rPr lang="cs-CZ" sz="1800" dirty="0" err="1" smtClean="0"/>
              <a:t>doostřování</a:t>
            </a:r>
            <a:r>
              <a:rPr lang="cs-CZ" sz="1800" dirty="0" smtClean="0"/>
              <a:t>, zesvětlování)</a:t>
            </a:r>
            <a:endParaRPr lang="cs-CZ" sz="1800" dirty="0"/>
          </a:p>
        </p:txBody>
      </p:sp>
    </p:spTree>
    <p:extLst>
      <p:ext uri="{BB962C8B-B14F-4D97-AF65-F5344CB8AC3E}">
        <p14:creationId xmlns:p14="http://schemas.microsoft.com/office/powerpoint/2010/main" val="49179420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Digitální šum</a:t>
            </a:r>
            <a:endParaRPr lang="cs-CZ" dirty="0"/>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83</a:t>
            </a:fld>
            <a:endParaRPr lang="cs-CZ" dirty="0"/>
          </a:p>
        </p:txBody>
      </p:sp>
      <p:sp>
        <p:nvSpPr>
          <p:cNvPr id="10" name="TextovéPole 9"/>
          <p:cNvSpPr txBox="1"/>
          <p:nvPr/>
        </p:nvSpPr>
        <p:spPr>
          <a:xfrm>
            <a:off x="107504" y="4869160"/>
            <a:ext cx="8914860" cy="1015663"/>
          </a:xfrm>
          <a:prstGeom prst="rect">
            <a:avLst/>
          </a:prstGeom>
          <a:noFill/>
        </p:spPr>
        <p:txBody>
          <a:bodyPr wrap="square" rtlCol="0">
            <a:spAutoFit/>
          </a:bodyPr>
          <a:lstStyle/>
          <a:p>
            <a:pPr marL="342900" indent="-342900">
              <a:buFontTx/>
              <a:buChar char="-"/>
            </a:pPr>
            <a:r>
              <a:rPr lang="cs-CZ" sz="2000" dirty="0" smtClean="0"/>
              <a:t>vysoká </a:t>
            </a:r>
            <a:r>
              <a:rPr lang="cs-CZ" sz="2000" dirty="0"/>
              <a:t>úroveň šumu na snímku může silně omezit </a:t>
            </a:r>
            <a:r>
              <a:rPr lang="cs-CZ" sz="2000" b="1" dirty="0"/>
              <a:t>rozlišení detailů</a:t>
            </a:r>
            <a:r>
              <a:rPr lang="cs-CZ" sz="2000" dirty="0"/>
              <a:t>, snížit </a:t>
            </a:r>
            <a:r>
              <a:rPr lang="cs-CZ" sz="2000" b="1" dirty="0"/>
              <a:t>ostrost </a:t>
            </a:r>
            <a:r>
              <a:rPr lang="cs-CZ" sz="2000" b="1" dirty="0" smtClean="0"/>
              <a:t>hran</a:t>
            </a:r>
            <a:r>
              <a:rPr lang="cs-CZ" sz="2000" dirty="0" smtClean="0"/>
              <a:t> a celkový </a:t>
            </a:r>
            <a:r>
              <a:rPr lang="cs-CZ" sz="2000" b="1" dirty="0"/>
              <a:t>kontrast</a:t>
            </a:r>
            <a:r>
              <a:rPr lang="cs-CZ" sz="2000" dirty="0"/>
              <a:t> obrázku (tmavé plochy se díky šumu zesvětlí a světlé se ztmaví) i poškodit vnímání ploch a </a:t>
            </a:r>
            <a:r>
              <a:rPr lang="cs-CZ" sz="2000" b="1" dirty="0"/>
              <a:t>přechodů</a:t>
            </a:r>
            <a:endParaRPr lang="cs-CZ" sz="1600" b="1" dirty="0"/>
          </a:p>
        </p:txBody>
      </p:sp>
      <p:pic>
        <p:nvPicPr>
          <p:cNvPr id="12" name="Obrázek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1451491"/>
            <a:ext cx="5174616" cy="3384376"/>
          </a:xfrm>
          <a:prstGeom prst="rect">
            <a:avLst/>
          </a:prstGeom>
        </p:spPr>
      </p:pic>
    </p:spTree>
    <p:extLst>
      <p:ext uri="{BB962C8B-B14F-4D97-AF65-F5344CB8AC3E}">
        <p14:creationId xmlns:p14="http://schemas.microsoft.com/office/powerpoint/2010/main" val="289112695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Digitální šum</a:t>
            </a:r>
            <a:endParaRPr lang="cs-CZ" dirty="0"/>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84</a:t>
            </a:fld>
            <a:endParaRPr lang="cs-CZ" dirty="0"/>
          </a:p>
        </p:txBody>
      </p:sp>
      <p:sp>
        <p:nvSpPr>
          <p:cNvPr id="10" name="TextovéPole 9"/>
          <p:cNvSpPr txBox="1"/>
          <p:nvPr/>
        </p:nvSpPr>
        <p:spPr>
          <a:xfrm>
            <a:off x="107504" y="1772815"/>
            <a:ext cx="9036496" cy="4462760"/>
          </a:xfrm>
          <a:prstGeom prst="rect">
            <a:avLst/>
          </a:prstGeom>
          <a:noFill/>
        </p:spPr>
        <p:txBody>
          <a:bodyPr wrap="square" rtlCol="0">
            <a:spAutoFit/>
          </a:bodyPr>
          <a:lstStyle/>
          <a:p>
            <a:r>
              <a:rPr lang="cs-CZ" sz="2000" dirty="0"/>
              <a:t>v</a:t>
            </a:r>
            <a:r>
              <a:rPr lang="cs-CZ" sz="2000" dirty="0" smtClean="0"/>
              <a:t>ýsledná hladina šumu je složen z několika </a:t>
            </a:r>
            <a:r>
              <a:rPr lang="cs-CZ" sz="2000" b="1" dirty="0" smtClean="0"/>
              <a:t>příspěvků</a:t>
            </a:r>
            <a:r>
              <a:rPr lang="cs-CZ" sz="2000" dirty="0" smtClean="0"/>
              <a:t>:</a:t>
            </a:r>
          </a:p>
          <a:p>
            <a:r>
              <a:rPr lang="cs-CZ" sz="2000" dirty="0"/>
              <a:t>	</a:t>
            </a:r>
            <a:r>
              <a:rPr lang="cs-CZ" sz="2000" dirty="0" smtClean="0"/>
              <a:t>- náhodný šum – </a:t>
            </a:r>
            <a:r>
              <a:rPr lang="cs-CZ" sz="1800" dirty="0" smtClean="0"/>
              <a:t>detekce malého počtu částic, malé náboje a energie, kvantování</a:t>
            </a:r>
          </a:p>
          <a:p>
            <a:r>
              <a:rPr lang="cs-CZ" sz="2000" dirty="0"/>
              <a:t>	</a:t>
            </a:r>
            <a:r>
              <a:rPr lang="cs-CZ" sz="2000" dirty="0" smtClean="0"/>
              <a:t>- temný šum – </a:t>
            </a:r>
            <a:r>
              <a:rPr lang="cs-CZ" sz="1800" dirty="0" smtClean="0"/>
              <a:t>tepelně generovaný v součástkách i při neosvětlení snímače</a:t>
            </a:r>
            <a:endParaRPr lang="cs-CZ" sz="2000" dirty="0" smtClean="0"/>
          </a:p>
          <a:p>
            <a:r>
              <a:rPr lang="cs-CZ" sz="2000" dirty="0"/>
              <a:t>	</a:t>
            </a:r>
            <a:r>
              <a:rPr lang="cs-CZ" sz="2000" dirty="0" smtClean="0"/>
              <a:t>- resetovací šum – </a:t>
            </a:r>
            <a:r>
              <a:rPr lang="cs-CZ" sz="1800" dirty="0" err="1" smtClean="0"/>
              <a:t>kvantizace</a:t>
            </a:r>
            <a:r>
              <a:rPr lang="cs-CZ" sz="1800" dirty="0" smtClean="0"/>
              <a:t> náboje (světla) nezačíná na stejné hodnotě</a:t>
            </a:r>
            <a:endParaRPr lang="cs-CZ" sz="2000" dirty="0" smtClean="0"/>
          </a:p>
          <a:p>
            <a:r>
              <a:rPr lang="cs-CZ" sz="2000" dirty="0"/>
              <a:t>	</a:t>
            </a:r>
            <a:r>
              <a:rPr lang="cs-CZ" sz="2000" dirty="0" smtClean="0"/>
              <a:t>- zesilovací šum – </a:t>
            </a:r>
            <a:r>
              <a:rPr lang="cs-CZ" sz="1800" dirty="0" smtClean="0"/>
              <a:t>při zesilování signálu (vysoké ISO)</a:t>
            </a:r>
          </a:p>
          <a:p>
            <a:r>
              <a:rPr lang="cs-CZ" sz="2000" dirty="0"/>
              <a:t>	</a:t>
            </a:r>
            <a:r>
              <a:rPr lang="cs-CZ" sz="2000" dirty="0" smtClean="0"/>
              <a:t>- kvantizační šum – </a:t>
            </a:r>
            <a:r>
              <a:rPr lang="cs-CZ" sz="1800" dirty="0" smtClean="0"/>
              <a:t>nepřesnosti při odečtu spojité hodnoty na nespojitou</a:t>
            </a:r>
            <a:endParaRPr lang="cs-CZ" sz="2000" dirty="0" smtClean="0"/>
          </a:p>
          <a:p>
            <a:r>
              <a:rPr lang="cs-CZ" sz="2000" dirty="0"/>
              <a:t>	</a:t>
            </a:r>
            <a:r>
              <a:rPr lang="cs-CZ" sz="2000" dirty="0" smtClean="0"/>
              <a:t>- šum s pevným vzorkem – </a:t>
            </a:r>
            <a:r>
              <a:rPr lang="cs-CZ" sz="1800" dirty="0" smtClean="0"/>
              <a:t>výrobní chyby senzoru (nestejné velikosti buněk apod.)</a:t>
            </a:r>
          </a:p>
          <a:p>
            <a:r>
              <a:rPr lang="cs-CZ" sz="2000" dirty="0"/>
              <a:t>	</a:t>
            </a:r>
            <a:r>
              <a:rPr lang="cs-CZ" sz="2000" dirty="0" smtClean="0"/>
              <a:t>- šum dlouhé expozice (hot </a:t>
            </a:r>
            <a:r>
              <a:rPr lang="cs-CZ" sz="2000" dirty="0" err="1" smtClean="0"/>
              <a:t>pixels</a:t>
            </a:r>
            <a:r>
              <a:rPr lang="cs-CZ" sz="2000" dirty="0" smtClean="0"/>
              <a:t>) – </a:t>
            </a:r>
            <a:r>
              <a:rPr lang="cs-CZ" sz="1800" dirty="0" smtClean="0"/>
              <a:t>tepelný šum daný dlouhým osvitem</a:t>
            </a:r>
          </a:p>
          <a:p>
            <a:endParaRPr lang="cs-CZ" sz="1800" dirty="0"/>
          </a:p>
          <a:p>
            <a:pPr marL="285750" indent="-285750">
              <a:buFontTx/>
              <a:buChar char="-"/>
            </a:pPr>
            <a:r>
              <a:rPr lang="cs-CZ" sz="1800" dirty="0" smtClean="0"/>
              <a:t>některé příspěvky lze </a:t>
            </a:r>
            <a:r>
              <a:rPr lang="cs-CZ" sz="1800" b="1" dirty="0" smtClean="0"/>
              <a:t>omezit </a:t>
            </a:r>
            <a:r>
              <a:rPr lang="cs-CZ" sz="1800" dirty="0" smtClean="0"/>
              <a:t>nebo </a:t>
            </a:r>
            <a:r>
              <a:rPr lang="cs-CZ" sz="1800" b="1" dirty="0" smtClean="0"/>
              <a:t>odstranit: </a:t>
            </a:r>
          </a:p>
          <a:p>
            <a:r>
              <a:rPr lang="cs-CZ" sz="1800" b="1" dirty="0"/>
              <a:t>	</a:t>
            </a:r>
            <a:r>
              <a:rPr lang="cs-CZ" sz="1800" dirty="0" smtClean="0"/>
              <a:t>pevný vzorek – </a:t>
            </a:r>
            <a:r>
              <a:rPr lang="cs-CZ" sz="1600" dirty="0" smtClean="0"/>
              <a:t>chybné buňky lze odečíst z referenčního snímku při zavřené závěrce (</a:t>
            </a:r>
            <a:r>
              <a:rPr lang="cs-CZ" sz="1600" dirty="0" err="1" smtClean="0"/>
              <a:t>dark</a:t>
            </a:r>
            <a:r>
              <a:rPr lang="cs-CZ" sz="1600" dirty="0" smtClean="0"/>
              <a:t>                </a:t>
            </a:r>
          </a:p>
          <a:p>
            <a:r>
              <a:rPr lang="cs-CZ" sz="1600" dirty="0"/>
              <a:t> </a:t>
            </a:r>
            <a:r>
              <a:rPr lang="cs-CZ" sz="1600" dirty="0" smtClean="0"/>
              <a:t>                                              </a:t>
            </a:r>
            <a:r>
              <a:rPr lang="cs-CZ" sz="1600" dirty="0" err="1" smtClean="0"/>
              <a:t>frame</a:t>
            </a:r>
            <a:r>
              <a:rPr lang="cs-CZ" sz="1600" dirty="0" smtClean="0"/>
              <a:t>)</a:t>
            </a:r>
          </a:p>
          <a:p>
            <a:r>
              <a:rPr lang="cs-CZ" sz="1600" dirty="0"/>
              <a:t>	</a:t>
            </a:r>
            <a:r>
              <a:rPr lang="cs-CZ" sz="1800" dirty="0" smtClean="0"/>
              <a:t>dlouhé expozice </a:t>
            </a:r>
            <a:r>
              <a:rPr lang="cs-CZ" sz="1600" dirty="0" smtClean="0"/>
              <a:t>– referenční snímek při zavřené závěrce nebo retuš vadných pixelů</a:t>
            </a:r>
          </a:p>
          <a:p>
            <a:r>
              <a:rPr lang="cs-CZ" sz="1600" dirty="0"/>
              <a:t>	</a:t>
            </a:r>
            <a:r>
              <a:rPr lang="cs-CZ" sz="1800" dirty="0" smtClean="0"/>
              <a:t>zesilovací šum </a:t>
            </a:r>
            <a:r>
              <a:rPr lang="cs-CZ" sz="1600" dirty="0" smtClean="0"/>
              <a:t>– používání nízkých hodnot ISO (světelné objektivy, stativ…)</a:t>
            </a:r>
          </a:p>
          <a:p>
            <a:r>
              <a:rPr lang="cs-CZ" sz="1600" dirty="0"/>
              <a:t>	</a:t>
            </a:r>
            <a:r>
              <a:rPr lang="cs-CZ" sz="1800" dirty="0" smtClean="0"/>
              <a:t>nevystavovat vysokým teplotám (tepelný šum) </a:t>
            </a:r>
            <a:endParaRPr lang="cs-CZ" sz="1600" dirty="0" smtClean="0"/>
          </a:p>
        </p:txBody>
      </p:sp>
      <p:sp>
        <p:nvSpPr>
          <p:cNvPr id="11" name="Rectangle 1"/>
          <p:cNvSpPr>
            <a:spLocks noChangeArrowheads="1"/>
          </p:cNvSpPr>
          <p:nvPr/>
        </p:nvSpPr>
        <p:spPr bwMode="auto">
          <a:xfrm>
            <a:off x="0" y="-138499"/>
            <a:ext cx="19395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3805" tIns="0" rIns="9522" bIns="0" numCol="1" anchor="ctr" anchorCtr="0" compatLnSpc="1">
            <a:prstTxWarp prst="textNoShape">
              <a:avLst/>
            </a:prstTxWarp>
            <a:spAutoFit/>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altLang="cs-CZ" sz="900" b="0" i="0" u="none" strike="noStrike" cap="none" normalizeH="0" baseline="0" dirty="0" smtClean="0">
                <a:ln>
                  <a:noFill/>
                </a:ln>
                <a:solidFill>
                  <a:srgbClr val="990000"/>
                </a:solidFill>
                <a:effectLst/>
                <a:latin typeface="Arial" charset="0"/>
                <a:cs typeface="Arial" charset="0"/>
              </a:rPr>
              <a:t> </a:t>
            </a:r>
            <a:r>
              <a:rPr kumimoji="0" lang="cs-CZ" altLang="cs-CZ" sz="1800" b="0" i="0" u="none" strike="noStrike" cap="none" normalizeH="0" baseline="0" dirty="0" smtClean="0">
                <a:ln>
                  <a:noFill/>
                </a:ln>
                <a:solidFill>
                  <a:srgbClr val="990000"/>
                </a:solidFill>
                <a:effectLst/>
                <a:latin typeface="Arial" charset="0"/>
                <a:cs typeface="Arial" charset="0"/>
              </a:rPr>
              <a:t>  </a:t>
            </a:r>
          </a:p>
        </p:txBody>
      </p:sp>
    </p:spTree>
    <p:extLst>
      <p:ext uri="{BB962C8B-B14F-4D97-AF65-F5344CB8AC3E}">
        <p14:creationId xmlns:p14="http://schemas.microsoft.com/office/powerpoint/2010/main" val="142205796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Digitální šum</a:t>
            </a:r>
            <a:endParaRPr lang="cs-CZ" dirty="0"/>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85</a:t>
            </a:fld>
            <a:endParaRPr lang="cs-CZ" dirty="0"/>
          </a:p>
        </p:txBody>
      </p:sp>
      <p:sp>
        <p:nvSpPr>
          <p:cNvPr id="10" name="TextovéPole 9"/>
          <p:cNvSpPr txBox="1"/>
          <p:nvPr/>
        </p:nvSpPr>
        <p:spPr>
          <a:xfrm>
            <a:off x="107504" y="1772815"/>
            <a:ext cx="9036496" cy="1908215"/>
          </a:xfrm>
          <a:prstGeom prst="rect">
            <a:avLst/>
          </a:prstGeom>
          <a:noFill/>
        </p:spPr>
        <p:txBody>
          <a:bodyPr wrap="square" rtlCol="0">
            <a:spAutoFit/>
          </a:bodyPr>
          <a:lstStyle/>
          <a:p>
            <a:pPr marL="342900" indent="-342900">
              <a:buFontTx/>
              <a:buChar char="-"/>
            </a:pPr>
            <a:r>
              <a:rPr lang="cs-CZ" sz="2000" dirty="0" smtClean="0"/>
              <a:t>omezení příspěvků dané konstrukcí senzoru a elektroniky vyžaduje použití kvalitnějších a dražších materiálů a technologií (vysoká cen </a:t>
            </a:r>
            <a:r>
              <a:rPr lang="cs-CZ" sz="2000" dirty="0" err="1" smtClean="0"/>
              <a:t>profi</a:t>
            </a:r>
            <a:r>
              <a:rPr lang="cs-CZ" sz="2000" dirty="0" smtClean="0"/>
              <a:t> přístrojů)</a:t>
            </a:r>
          </a:p>
          <a:p>
            <a:endParaRPr lang="cs-CZ" sz="2000" dirty="0" smtClean="0"/>
          </a:p>
          <a:p>
            <a:pPr marL="342900" indent="-342900">
              <a:buFontTx/>
              <a:buChar char="-"/>
            </a:pPr>
            <a:r>
              <a:rPr lang="cs-CZ" sz="2000" dirty="0"/>
              <a:t>š</a:t>
            </a:r>
            <a:r>
              <a:rPr lang="cs-CZ" sz="2000" dirty="0" smtClean="0"/>
              <a:t>um se odstraňuje aplikací </a:t>
            </a:r>
            <a:r>
              <a:rPr lang="cs-CZ" sz="2000" b="1" dirty="0" err="1" smtClean="0"/>
              <a:t>odšumovacích</a:t>
            </a:r>
            <a:r>
              <a:rPr lang="cs-CZ" sz="2000" b="1" dirty="0" smtClean="0"/>
              <a:t> algoritmů </a:t>
            </a:r>
            <a:r>
              <a:rPr lang="cs-CZ" sz="1800" dirty="0" smtClean="0"/>
              <a:t>(v aparátu nebo v post-</a:t>
            </a:r>
            <a:r>
              <a:rPr lang="cs-CZ" sz="1800" dirty="0" err="1" smtClean="0"/>
              <a:t>processu</a:t>
            </a:r>
            <a:r>
              <a:rPr lang="cs-CZ" sz="1800" dirty="0" smtClean="0"/>
              <a:t>)</a:t>
            </a:r>
          </a:p>
          <a:p>
            <a:r>
              <a:rPr lang="cs-CZ" sz="1800" dirty="0"/>
              <a:t>	</a:t>
            </a:r>
            <a:r>
              <a:rPr lang="cs-CZ" sz="1800" dirty="0" smtClean="0"/>
              <a:t>- nepřiměřená aplikace těchto algoritmů má za následek </a:t>
            </a:r>
            <a:r>
              <a:rPr lang="cs-CZ" sz="1800" b="1" dirty="0" smtClean="0"/>
              <a:t>ztrátu detailů</a:t>
            </a:r>
            <a:endParaRPr lang="cs-CZ" sz="2000" b="1" dirty="0" smtClean="0"/>
          </a:p>
          <a:p>
            <a:endParaRPr lang="cs-CZ" sz="2000" b="1" dirty="0"/>
          </a:p>
        </p:txBody>
      </p:sp>
      <p:sp>
        <p:nvSpPr>
          <p:cNvPr id="11" name="Rectangle 1"/>
          <p:cNvSpPr>
            <a:spLocks noChangeArrowheads="1"/>
          </p:cNvSpPr>
          <p:nvPr/>
        </p:nvSpPr>
        <p:spPr bwMode="auto">
          <a:xfrm>
            <a:off x="0" y="-138499"/>
            <a:ext cx="19395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3805" tIns="0" rIns="9522" bIns="0" numCol="1" anchor="ctr" anchorCtr="0" compatLnSpc="1">
            <a:prstTxWarp prst="textNoShape">
              <a:avLst/>
            </a:prstTxWarp>
            <a:spAutoFit/>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altLang="cs-CZ" sz="900" b="0" i="0" u="none" strike="noStrike" cap="none" normalizeH="0" baseline="0" dirty="0" smtClean="0">
                <a:ln>
                  <a:noFill/>
                </a:ln>
                <a:solidFill>
                  <a:srgbClr val="990000"/>
                </a:solidFill>
                <a:effectLst/>
                <a:latin typeface="Arial" charset="0"/>
                <a:cs typeface="Arial" charset="0"/>
              </a:rPr>
              <a:t> </a:t>
            </a:r>
            <a:r>
              <a:rPr kumimoji="0" lang="cs-CZ" altLang="cs-CZ" sz="1800" b="0" i="0" u="none" strike="noStrike" cap="none" normalizeH="0" baseline="0" dirty="0" smtClean="0">
                <a:ln>
                  <a:noFill/>
                </a:ln>
                <a:solidFill>
                  <a:srgbClr val="990000"/>
                </a:solidFill>
                <a:effectLst/>
                <a:latin typeface="Arial" charset="0"/>
                <a:cs typeface="Arial" charset="0"/>
              </a:rPr>
              <a:t>  </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3694" y="3573015"/>
            <a:ext cx="3340530" cy="2658629"/>
          </a:xfrm>
          <a:prstGeom prst="rect">
            <a:avLst/>
          </a:prstGeom>
        </p:spPr>
      </p:pic>
      <p:sp>
        <p:nvSpPr>
          <p:cNvPr id="7" name="TextovéPole 6"/>
          <p:cNvSpPr txBox="1"/>
          <p:nvPr/>
        </p:nvSpPr>
        <p:spPr>
          <a:xfrm>
            <a:off x="193952" y="3573016"/>
            <a:ext cx="5170136" cy="1323439"/>
          </a:xfrm>
          <a:prstGeom prst="rect">
            <a:avLst/>
          </a:prstGeom>
          <a:noFill/>
        </p:spPr>
        <p:txBody>
          <a:bodyPr wrap="square" rtlCol="0">
            <a:spAutoFit/>
          </a:bodyPr>
          <a:lstStyle/>
          <a:p>
            <a:pPr marL="342900" indent="-342900">
              <a:buFontTx/>
              <a:buChar char="-"/>
            </a:pPr>
            <a:r>
              <a:rPr lang="cs-CZ" sz="2000" dirty="0" smtClean="0"/>
              <a:t>vysoké </a:t>
            </a:r>
            <a:r>
              <a:rPr lang="cs-CZ" sz="2000" dirty="0"/>
              <a:t>hodnoty ISO neovlivňují jen hladinu šumu, ale i </a:t>
            </a:r>
            <a:r>
              <a:rPr lang="cs-CZ" sz="2000" b="1" dirty="0"/>
              <a:t>další parametry </a:t>
            </a:r>
            <a:r>
              <a:rPr lang="cs-CZ" sz="2000" dirty="0"/>
              <a:t>jakými jsou dynamický rozsah senzoru nebo podání barev (barevná hloubka) </a:t>
            </a:r>
            <a:endParaRPr lang="cs-CZ" dirty="0"/>
          </a:p>
        </p:txBody>
      </p:sp>
    </p:spTree>
    <p:extLst>
      <p:ext uri="{BB962C8B-B14F-4D97-AF65-F5344CB8AC3E}">
        <p14:creationId xmlns:p14="http://schemas.microsoft.com/office/powerpoint/2010/main" val="3574498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mn-lt"/>
              </a:rPr>
              <a:t>Velikost</a:t>
            </a:r>
            <a:r>
              <a:rPr lang="cs-CZ" dirty="0"/>
              <a:t> senzoru</a:t>
            </a:r>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86</a:t>
            </a:fld>
            <a:endParaRPr lang="cs-CZ"/>
          </a:p>
        </p:txBody>
      </p:sp>
      <p:sp>
        <p:nvSpPr>
          <p:cNvPr id="8" name="Obdélník 7"/>
          <p:cNvSpPr/>
          <p:nvPr/>
        </p:nvSpPr>
        <p:spPr bwMode="auto">
          <a:xfrm>
            <a:off x="1115616" y="1628800"/>
            <a:ext cx="6696744" cy="3744416"/>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imes New Roman" pitchFamily="18" charset="0"/>
            </a:endParaRPr>
          </a:p>
        </p:txBody>
      </p:sp>
      <p:pic>
        <p:nvPicPr>
          <p:cNvPr id="7" name="Zástupný symbol pro obsah 6" descr="http://www.fotografovani.cz/images4/rom_trouble2_05.gif"/>
          <p:cNvPicPr>
            <a:picLocks noGrp="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43410" y="1844824"/>
            <a:ext cx="6129188" cy="3312418"/>
          </a:xfrm>
          <a:prstGeom prst="rect">
            <a:avLst/>
          </a:prstGeom>
          <a:noFill/>
          <a:ln>
            <a:noFill/>
          </a:ln>
        </p:spPr>
      </p:pic>
      <p:sp>
        <p:nvSpPr>
          <p:cNvPr id="9" name="TextovéPole 8"/>
          <p:cNvSpPr txBox="1"/>
          <p:nvPr/>
        </p:nvSpPr>
        <p:spPr>
          <a:xfrm>
            <a:off x="610999" y="5510279"/>
            <a:ext cx="7705978" cy="738664"/>
          </a:xfrm>
          <a:prstGeom prst="rect">
            <a:avLst/>
          </a:prstGeom>
          <a:noFill/>
        </p:spPr>
        <p:txBody>
          <a:bodyPr wrap="square" rtlCol="0">
            <a:spAutoFit/>
          </a:bodyPr>
          <a:lstStyle/>
          <a:p>
            <a:r>
              <a:rPr lang="cs-CZ" sz="1400" dirty="0">
                <a:latin typeface="+mn-lt"/>
              </a:rPr>
              <a:t>Velký senzor potřebuje pro dosažení stejného zorného úhlu </a:t>
            </a:r>
            <a:r>
              <a:rPr lang="cs-CZ" sz="1400" dirty="0" smtClean="0">
                <a:latin typeface="+mn-lt"/>
              </a:rPr>
              <a:t>objektiv </a:t>
            </a:r>
            <a:r>
              <a:rPr lang="cs-CZ" sz="1400" dirty="0">
                <a:latin typeface="+mn-lt"/>
              </a:rPr>
              <a:t>s delší </a:t>
            </a:r>
            <a:r>
              <a:rPr lang="cs-CZ" sz="1400" dirty="0" smtClean="0">
                <a:latin typeface="+mn-lt"/>
              </a:rPr>
              <a:t>ohniskovou vzdáleností</a:t>
            </a:r>
            <a:r>
              <a:rPr lang="cs-CZ" sz="1400" dirty="0">
                <a:latin typeface="+mn-lt"/>
              </a:rPr>
              <a:t>. Delší ohnisková vzdálenost </a:t>
            </a:r>
            <a:r>
              <a:rPr lang="cs-CZ" sz="1400" dirty="0" smtClean="0">
                <a:latin typeface="+mn-lt"/>
              </a:rPr>
              <a:t>ale </a:t>
            </a:r>
            <a:r>
              <a:rPr lang="cs-CZ" sz="1400" dirty="0">
                <a:latin typeface="+mn-lt"/>
              </a:rPr>
              <a:t>dělá objektiv větší, těžší a dražší. S prodlužováním ohniska </a:t>
            </a:r>
            <a:r>
              <a:rPr lang="cs-CZ" sz="1400" dirty="0" smtClean="0">
                <a:latin typeface="+mn-lt"/>
              </a:rPr>
              <a:t>objektivu </a:t>
            </a:r>
            <a:r>
              <a:rPr lang="cs-CZ" sz="1400" dirty="0">
                <a:latin typeface="+mn-lt"/>
              </a:rPr>
              <a:t>také klesá hloubka ostrosti. </a:t>
            </a:r>
          </a:p>
        </p:txBody>
      </p:sp>
    </p:spTree>
    <p:extLst>
      <p:ext uri="{BB962C8B-B14F-4D97-AF65-F5344CB8AC3E}">
        <p14:creationId xmlns:p14="http://schemas.microsoft.com/office/powerpoint/2010/main" val="39897914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Velikost senzoru</a:t>
            </a:r>
            <a:endParaRPr lang="cs-CZ" dirty="0"/>
          </a:p>
        </p:txBody>
      </p:sp>
      <p:graphicFrame>
        <p:nvGraphicFramePr>
          <p:cNvPr id="7" name="Zástupný symbol pro obsah 6"/>
          <p:cNvGraphicFramePr>
            <a:graphicFrameLocks noGrp="1"/>
          </p:cNvGraphicFramePr>
          <p:nvPr>
            <p:ph idx="1"/>
            <p:extLst>
              <p:ext uri="{D42A27DB-BD31-4B8C-83A1-F6EECF244321}">
                <p14:modId xmlns:p14="http://schemas.microsoft.com/office/powerpoint/2010/main" val="2853863008"/>
              </p:ext>
            </p:extLst>
          </p:nvPr>
        </p:nvGraphicFramePr>
        <p:xfrm>
          <a:off x="467544" y="1844824"/>
          <a:ext cx="8289575" cy="2906195"/>
        </p:xfrm>
        <a:graphic>
          <a:graphicData uri="http://schemas.openxmlformats.org/drawingml/2006/table">
            <a:tbl>
              <a:tblPr firstRow="1" firstCol="1" bandRow="1">
                <a:tableStyleId>{5C22544A-7EE6-4342-B048-85BDC9FD1C3A}</a:tableStyleId>
              </a:tblPr>
              <a:tblGrid>
                <a:gridCol w="1657915"/>
                <a:gridCol w="1657915"/>
                <a:gridCol w="1657915"/>
                <a:gridCol w="1657915"/>
                <a:gridCol w="1657915"/>
              </a:tblGrid>
              <a:tr h="440962">
                <a:tc>
                  <a:txBody>
                    <a:bodyPr/>
                    <a:lstStyle/>
                    <a:p>
                      <a:pPr>
                        <a:lnSpc>
                          <a:spcPct val="115000"/>
                        </a:lnSpc>
                        <a:spcAft>
                          <a:spcPts val="0"/>
                        </a:spcAft>
                      </a:pPr>
                      <a:r>
                        <a:rPr lang="cs-CZ" sz="900" dirty="0">
                          <a:solidFill>
                            <a:schemeClr val="bg1"/>
                          </a:solidFill>
                          <a:effectLst/>
                        </a:rPr>
                        <a:t>Výrobce/zástupce</a:t>
                      </a:r>
                      <a:endParaRPr lang="cs-CZ" sz="1100" dirty="0">
                        <a:solidFill>
                          <a:schemeClr val="bg1"/>
                        </a:solidFill>
                        <a:effectLst/>
                        <a:latin typeface="Calibri"/>
                        <a:ea typeface="Calibri"/>
                        <a:cs typeface="Times New Roman"/>
                      </a:endParaRPr>
                    </a:p>
                  </a:txBody>
                  <a:tcPr marL="9525" marR="9525" marT="9525" marB="9525" anchor="ctr">
                    <a:solidFill>
                      <a:srgbClr val="99CCFF"/>
                    </a:solidFill>
                  </a:tcPr>
                </a:tc>
                <a:tc>
                  <a:txBody>
                    <a:bodyPr/>
                    <a:lstStyle/>
                    <a:p>
                      <a:pPr algn="ctr">
                        <a:lnSpc>
                          <a:spcPct val="115000"/>
                        </a:lnSpc>
                        <a:spcAft>
                          <a:spcPts val="0"/>
                        </a:spcAft>
                      </a:pPr>
                      <a:r>
                        <a:rPr lang="cs-CZ" sz="900" dirty="0">
                          <a:solidFill>
                            <a:schemeClr val="bg1"/>
                          </a:solidFill>
                          <a:effectLst/>
                        </a:rPr>
                        <a:t>Senzor</a:t>
                      </a:r>
                      <a:endParaRPr lang="cs-CZ" sz="1100" dirty="0">
                        <a:solidFill>
                          <a:schemeClr val="bg1"/>
                        </a:solidFill>
                        <a:effectLst/>
                        <a:latin typeface="Calibri"/>
                        <a:ea typeface="Calibri"/>
                        <a:cs typeface="Times New Roman"/>
                      </a:endParaRPr>
                    </a:p>
                  </a:txBody>
                  <a:tcPr marL="9525" marR="9525" marT="9525" marB="9525" anchor="ctr">
                    <a:solidFill>
                      <a:srgbClr val="99CCFF"/>
                    </a:solidFill>
                  </a:tcPr>
                </a:tc>
                <a:tc>
                  <a:txBody>
                    <a:bodyPr/>
                    <a:lstStyle/>
                    <a:p>
                      <a:pPr algn="ctr">
                        <a:lnSpc>
                          <a:spcPct val="115000"/>
                        </a:lnSpc>
                        <a:spcAft>
                          <a:spcPts val="0"/>
                        </a:spcAft>
                      </a:pPr>
                      <a:r>
                        <a:rPr lang="cs-CZ" sz="900" dirty="0">
                          <a:solidFill>
                            <a:schemeClr val="bg1"/>
                          </a:solidFill>
                          <a:effectLst/>
                        </a:rPr>
                        <a:t>Rozměr</a:t>
                      </a:r>
                      <a:br>
                        <a:rPr lang="cs-CZ" sz="900" dirty="0">
                          <a:solidFill>
                            <a:schemeClr val="bg1"/>
                          </a:solidFill>
                          <a:effectLst/>
                        </a:rPr>
                      </a:br>
                      <a:r>
                        <a:rPr lang="cs-CZ" sz="900" dirty="0">
                          <a:solidFill>
                            <a:schemeClr val="bg1"/>
                          </a:solidFill>
                          <a:effectLst/>
                        </a:rPr>
                        <a:t>[mm]</a:t>
                      </a:r>
                      <a:endParaRPr lang="cs-CZ" sz="1100" dirty="0">
                        <a:solidFill>
                          <a:schemeClr val="bg1"/>
                        </a:solidFill>
                        <a:effectLst/>
                        <a:latin typeface="Calibri"/>
                        <a:ea typeface="Calibri"/>
                        <a:cs typeface="Times New Roman"/>
                      </a:endParaRPr>
                    </a:p>
                  </a:txBody>
                  <a:tcPr marL="9525" marR="9525" marT="9525" marB="9525" anchor="ctr">
                    <a:solidFill>
                      <a:srgbClr val="99CCFF"/>
                    </a:solidFill>
                  </a:tcPr>
                </a:tc>
                <a:tc>
                  <a:txBody>
                    <a:bodyPr/>
                    <a:lstStyle/>
                    <a:p>
                      <a:pPr algn="ctr">
                        <a:lnSpc>
                          <a:spcPct val="115000"/>
                        </a:lnSpc>
                        <a:spcAft>
                          <a:spcPts val="0"/>
                        </a:spcAft>
                      </a:pPr>
                      <a:r>
                        <a:rPr lang="cs-CZ" sz="900" dirty="0">
                          <a:solidFill>
                            <a:schemeClr val="bg1"/>
                          </a:solidFill>
                          <a:effectLst/>
                        </a:rPr>
                        <a:t>Poměr</a:t>
                      </a:r>
                      <a:br>
                        <a:rPr lang="cs-CZ" sz="900" dirty="0">
                          <a:solidFill>
                            <a:schemeClr val="bg1"/>
                          </a:solidFill>
                          <a:effectLst/>
                        </a:rPr>
                      </a:br>
                      <a:r>
                        <a:rPr lang="cs-CZ" sz="900" dirty="0">
                          <a:solidFill>
                            <a:schemeClr val="bg1"/>
                          </a:solidFill>
                          <a:effectLst/>
                        </a:rPr>
                        <a:t>stran</a:t>
                      </a:r>
                      <a:endParaRPr lang="cs-CZ" sz="1100" dirty="0">
                        <a:solidFill>
                          <a:schemeClr val="bg1"/>
                        </a:solidFill>
                        <a:effectLst/>
                        <a:latin typeface="Calibri"/>
                        <a:ea typeface="Calibri"/>
                        <a:cs typeface="Times New Roman"/>
                      </a:endParaRPr>
                    </a:p>
                  </a:txBody>
                  <a:tcPr marL="9525" marR="9525" marT="9525" marB="9525" anchor="ctr">
                    <a:solidFill>
                      <a:srgbClr val="99CCFF"/>
                    </a:solidFill>
                  </a:tcPr>
                </a:tc>
                <a:tc>
                  <a:txBody>
                    <a:bodyPr/>
                    <a:lstStyle/>
                    <a:p>
                      <a:pPr algn="ctr">
                        <a:lnSpc>
                          <a:spcPct val="115000"/>
                        </a:lnSpc>
                        <a:spcAft>
                          <a:spcPts val="0"/>
                        </a:spcAft>
                      </a:pPr>
                      <a:r>
                        <a:rPr lang="cs-CZ" sz="900" dirty="0">
                          <a:solidFill>
                            <a:schemeClr val="bg1"/>
                          </a:solidFill>
                          <a:effectLst/>
                        </a:rPr>
                        <a:t>Plocha</a:t>
                      </a:r>
                      <a:br>
                        <a:rPr lang="cs-CZ" sz="900" dirty="0">
                          <a:solidFill>
                            <a:schemeClr val="bg1"/>
                          </a:solidFill>
                          <a:effectLst/>
                        </a:rPr>
                      </a:br>
                      <a:r>
                        <a:rPr lang="cs-CZ" sz="900" dirty="0">
                          <a:solidFill>
                            <a:schemeClr val="bg1"/>
                          </a:solidFill>
                          <a:effectLst/>
                        </a:rPr>
                        <a:t>[cm</a:t>
                      </a:r>
                      <a:r>
                        <a:rPr lang="cs-CZ" sz="900" baseline="30000" dirty="0">
                          <a:solidFill>
                            <a:schemeClr val="bg1"/>
                          </a:solidFill>
                          <a:effectLst/>
                        </a:rPr>
                        <a:t>2</a:t>
                      </a:r>
                      <a:r>
                        <a:rPr lang="cs-CZ" sz="900" dirty="0">
                          <a:solidFill>
                            <a:schemeClr val="bg1"/>
                          </a:solidFill>
                          <a:effectLst/>
                        </a:rPr>
                        <a:t>]</a:t>
                      </a:r>
                      <a:endParaRPr lang="cs-CZ" sz="1100" dirty="0">
                        <a:solidFill>
                          <a:schemeClr val="bg1"/>
                        </a:solidFill>
                        <a:effectLst/>
                        <a:latin typeface="Calibri"/>
                        <a:ea typeface="Calibri"/>
                        <a:cs typeface="Times New Roman"/>
                      </a:endParaRPr>
                    </a:p>
                  </a:txBody>
                  <a:tcPr marL="9525" marR="9525" marT="9525" marB="9525" anchor="ctr">
                    <a:solidFill>
                      <a:srgbClr val="99CCFF"/>
                    </a:solidFill>
                  </a:tcPr>
                </a:tc>
              </a:tr>
              <a:tr h="440962">
                <a:tc>
                  <a:txBody>
                    <a:bodyPr/>
                    <a:lstStyle/>
                    <a:p>
                      <a:pPr>
                        <a:lnSpc>
                          <a:spcPct val="115000"/>
                        </a:lnSpc>
                        <a:spcAft>
                          <a:spcPts val="0"/>
                        </a:spcAft>
                      </a:pPr>
                      <a:r>
                        <a:rPr lang="cs-CZ" sz="900" dirty="0" err="1">
                          <a:solidFill>
                            <a:schemeClr val="bg1"/>
                          </a:solidFill>
                          <a:effectLst/>
                        </a:rPr>
                        <a:t>Středoformátové</a:t>
                      </a:r>
                      <a:r>
                        <a:rPr lang="cs-CZ" sz="900" dirty="0">
                          <a:solidFill>
                            <a:schemeClr val="bg1"/>
                          </a:solidFill>
                          <a:effectLst/>
                        </a:rPr>
                        <a:t> fotoaparáty</a:t>
                      </a:r>
                      <a:endParaRPr lang="cs-CZ" sz="1100" dirty="0">
                        <a:solidFill>
                          <a:schemeClr val="bg1"/>
                        </a:solidFill>
                        <a:effectLst/>
                        <a:latin typeface="Calibri"/>
                        <a:ea typeface="Calibri"/>
                        <a:cs typeface="Times New Roman"/>
                      </a:endParaRPr>
                    </a:p>
                  </a:txBody>
                  <a:tcPr marL="9525" marR="9525" marT="9525" marB="9525" anchor="ctr"/>
                </a:tc>
                <a:tc>
                  <a:txBody>
                    <a:bodyPr/>
                    <a:lstStyle/>
                    <a:p>
                      <a:pPr algn="ctr">
                        <a:lnSpc>
                          <a:spcPct val="115000"/>
                        </a:lnSpc>
                        <a:spcAft>
                          <a:spcPts val="0"/>
                        </a:spcAft>
                      </a:pPr>
                      <a:r>
                        <a:rPr lang="cs-CZ" sz="900" dirty="0">
                          <a:effectLst/>
                        </a:rPr>
                        <a:t> </a:t>
                      </a:r>
                      <a:endParaRPr lang="cs-CZ" sz="1100" dirty="0">
                        <a:effectLst/>
                        <a:latin typeface="Calibri"/>
                        <a:ea typeface="Calibri"/>
                        <a:cs typeface="Times New Roman"/>
                      </a:endParaRPr>
                    </a:p>
                  </a:txBody>
                  <a:tcPr marL="9525" marR="9525" marT="9525" marB="9525" anchor="ctr"/>
                </a:tc>
                <a:tc>
                  <a:txBody>
                    <a:bodyPr/>
                    <a:lstStyle/>
                    <a:p>
                      <a:pPr algn="ctr">
                        <a:lnSpc>
                          <a:spcPct val="115000"/>
                        </a:lnSpc>
                        <a:spcAft>
                          <a:spcPts val="0"/>
                        </a:spcAft>
                      </a:pPr>
                      <a:r>
                        <a:rPr lang="cs-CZ" sz="900">
                          <a:effectLst/>
                        </a:rPr>
                        <a:t>48.0 x 36.0</a:t>
                      </a:r>
                      <a:endParaRPr lang="cs-CZ" sz="1100">
                        <a:effectLst/>
                        <a:latin typeface="Calibri"/>
                        <a:ea typeface="Calibri"/>
                        <a:cs typeface="Times New Roman"/>
                      </a:endParaRPr>
                    </a:p>
                  </a:txBody>
                  <a:tcPr marL="9525" marR="9525" marT="9525" marB="9525" anchor="ctr"/>
                </a:tc>
                <a:tc>
                  <a:txBody>
                    <a:bodyPr/>
                    <a:lstStyle/>
                    <a:p>
                      <a:pPr algn="ctr">
                        <a:lnSpc>
                          <a:spcPct val="115000"/>
                        </a:lnSpc>
                        <a:spcAft>
                          <a:spcPts val="0"/>
                        </a:spcAft>
                      </a:pPr>
                      <a:r>
                        <a:rPr lang="cs-CZ" sz="900">
                          <a:effectLst/>
                        </a:rPr>
                        <a:t>4:3</a:t>
                      </a:r>
                      <a:endParaRPr lang="cs-CZ" sz="1100">
                        <a:effectLst/>
                        <a:latin typeface="Calibri"/>
                        <a:ea typeface="Calibri"/>
                        <a:cs typeface="Times New Roman"/>
                      </a:endParaRPr>
                    </a:p>
                  </a:txBody>
                  <a:tcPr marL="9525" marR="9525" marT="9525" marB="9525" anchor="ctr"/>
                </a:tc>
                <a:tc>
                  <a:txBody>
                    <a:bodyPr/>
                    <a:lstStyle/>
                    <a:p>
                      <a:pPr algn="ctr">
                        <a:lnSpc>
                          <a:spcPct val="115000"/>
                        </a:lnSpc>
                        <a:spcAft>
                          <a:spcPts val="0"/>
                        </a:spcAft>
                      </a:pPr>
                      <a:r>
                        <a:rPr lang="cs-CZ" sz="900">
                          <a:effectLst/>
                        </a:rPr>
                        <a:t>17.28</a:t>
                      </a:r>
                      <a:endParaRPr lang="cs-CZ" sz="1100">
                        <a:effectLst/>
                        <a:latin typeface="Calibri"/>
                        <a:ea typeface="Calibri"/>
                        <a:cs typeface="Times New Roman"/>
                      </a:endParaRPr>
                    </a:p>
                  </a:txBody>
                  <a:tcPr marL="9525" marR="9525" marT="9525" marB="9525" anchor="ctr"/>
                </a:tc>
              </a:tr>
              <a:tr h="226187">
                <a:tc>
                  <a:txBody>
                    <a:bodyPr/>
                    <a:lstStyle/>
                    <a:p>
                      <a:pPr>
                        <a:lnSpc>
                          <a:spcPct val="115000"/>
                        </a:lnSpc>
                        <a:spcAft>
                          <a:spcPts val="0"/>
                        </a:spcAft>
                      </a:pPr>
                      <a:r>
                        <a:rPr lang="cs-CZ" sz="900" dirty="0">
                          <a:solidFill>
                            <a:schemeClr val="bg1"/>
                          </a:solidFill>
                          <a:effectLst/>
                        </a:rPr>
                        <a:t>Full </a:t>
                      </a:r>
                      <a:r>
                        <a:rPr lang="cs-CZ" sz="900" dirty="0" err="1">
                          <a:solidFill>
                            <a:schemeClr val="bg1"/>
                          </a:solidFill>
                          <a:effectLst/>
                        </a:rPr>
                        <a:t>frame</a:t>
                      </a:r>
                      <a:r>
                        <a:rPr lang="cs-CZ" sz="900" dirty="0">
                          <a:solidFill>
                            <a:schemeClr val="bg1"/>
                          </a:solidFill>
                          <a:effectLst/>
                        </a:rPr>
                        <a:t> (kinofilm)</a:t>
                      </a:r>
                      <a:endParaRPr lang="cs-CZ" sz="1100" dirty="0">
                        <a:solidFill>
                          <a:schemeClr val="bg1"/>
                        </a:solidFill>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FF, FX</a:t>
                      </a:r>
                      <a:endParaRPr lang="cs-CZ" sz="110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36.0 x 24.0</a:t>
                      </a:r>
                      <a:endParaRPr lang="cs-CZ" sz="110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3:2</a:t>
                      </a:r>
                      <a:endParaRPr lang="cs-CZ" sz="110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8.64</a:t>
                      </a:r>
                      <a:endParaRPr lang="cs-CZ" sz="1100">
                        <a:effectLst/>
                        <a:latin typeface="Calibri"/>
                        <a:ea typeface="Calibri"/>
                        <a:cs typeface="Times New Roman"/>
                      </a:endParaRPr>
                    </a:p>
                  </a:txBody>
                  <a:tcPr marL="9525" marR="9525" marT="9525" marB="9525" anchor="ctr">
                    <a:solidFill>
                      <a:srgbClr val="FFFF00"/>
                    </a:solidFill>
                  </a:tcPr>
                </a:tc>
              </a:tr>
              <a:tr h="226187">
                <a:tc>
                  <a:txBody>
                    <a:bodyPr/>
                    <a:lstStyle/>
                    <a:p>
                      <a:pPr>
                        <a:lnSpc>
                          <a:spcPct val="115000"/>
                        </a:lnSpc>
                        <a:spcAft>
                          <a:spcPts val="0"/>
                        </a:spcAft>
                      </a:pPr>
                      <a:r>
                        <a:rPr lang="cs-CZ" sz="900" dirty="0" err="1">
                          <a:solidFill>
                            <a:schemeClr val="bg1"/>
                          </a:solidFill>
                          <a:effectLst/>
                        </a:rPr>
                        <a:t>Nikon</a:t>
                      </a:r>
                      <a:r>
                        <a:rPr lang="cs-CZ" sz="900" dirty="0">
                          <a:solidFill>
                            <a:schemeClr val="bg1"/>
                          </a:solidFill>
                          <a:effectLst/>
                        </a:rPr>
                        <a:t>, Sony</a:t>
                      </a:r>
                      <a:endParaRPr lang="cs-CZ" sz="1100" dirty="0">
                        <a:solidFill>
                          <a:schemeClr val="bg1"/>
                        </a:solidFill>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DX</a:t>
                      </a:r>
                      <a:endParaRPr lang="cs-CZ" sz="110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23.6 x 15.8</a:t>
                      </a:r>
                      <a:endParaRPr lang="cs-CZ" sz="110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3:2</a:t>
                      </a:r>
                      <a:endParaRPr lang="cs-CZ" sz="110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3.73</a:t>
                      </a:r>
                      <a:endParaRPr lang="cs-CZ" sz="1100">
                        <a:effectLst/>
                        <a:latin typeface="Calibri"/>
                        <a:ea typeface="Calibri"/>
                        <a:cs typeface="Times New Roman"/>
                      </a:endParaRPr>
                    </a:p>
                  </a:txBody>
                  <a:tcPr marL="9525" marR="9525" marT="9525" marB="9525" anchor="ctr">
                    <a:solidFill>
                      <a:srgbClr val="FFFF00"/>
                    </a:solidFill>
                  </a:tcPr>
                </a:tc>
              </a:tr>
              <a:tr h="226187">
                <a:tc>
                  <a:txBody>
                    <a:bodyPr/>
                    <a:lstStyle/>
                    <a:p>
                      <a:pPr>
                        <a:lnSpc>
                          <a:spcPct val="115000"/>
                        </a:lnSpc>
                        <a:spcAft>
                          <a:spcPts val="0"/>
                        </a:spcAft>
                      </a:pPr>
                      <a:r>
                        <a:rPr lang="cs-CZ" sz="900" dirty="0">
                          <a:solidFill>
                            <a:schemeClr val="bg1"/>
                          </a:solidFill>
                          <a:effectLst/>
                        </a:rPr>
                        <a:t>Canon </a:t>
                      </a:r>
                      <a:endParaRPr lang="cs-CZ" sz="1100" dirty="0">
                        <a:solidFill>
                          <a:schemeClr val="bg1"/>
                        </a:solidFill>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dirty="0">
                          <a:effectLst/>
                        </a:rPr>
                        <a:t>APS-C</a:t>
                      </a:r>
                      <a:endParaRPr lang="cs-CZ" sz="1100" dirty="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22.2 x 14.8 </a:t>
                      </a:r>
                      <a:endParaRPr lang="cs-CZ" sz="110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dirty="0">
                          <a:effectLst/>
                        </a:rPr>
                        <a:t>3:2</a:t>
                      </a:r>
                      <a:endParaRPr lang="cs-CZ" sz="1100" dirty="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dirty="0">
                          <a:effectLst/>
                        </a:rPr>
                        <a:t>3.29</a:t>
                      </a:r>
                      <a:endParaRPr lang="cs-CZ" sz="1100" dirty="0">
                        <a:effectLst/>
                        <a:latin typeface="Calibri"/>
                        <a:ea typeface="Calibri"/>
                        <a:cs typeface="Times New Roman"/>
                      </a:endParaRPr>
                    </a:p>
                  </a:txBody>
                  <a:tcPr marL="9525" marR="9525" marT="9525" marB="9525" anchor="ctr">
                    <a:solidFill>
                      <a:srgbClr val="FFFF00"/>
                    </a:solidFill>
                  </a:tcPr>
                </a:tc>
              </a:tr>
              <a:tr h="226187">
                <a:tc>
                  <a:txBody>
                    <a:bodyPr/>
                    <a:lstStyle/>
                    <a:p>
                      <a:pPr>
                        <a:lnSpc>
                          <a:spcPct val="115000"/>
                        </a:lnSpc>
                        <a:spcAft>
                          <a:spcPts val="0"/>
                        </a:spcAft>
                      </a:pPr>
                      <a:r>
                        <a:rPr lang="cs-CZ" sz="900" dirty="0" err="1">
                          <a:solidFill>
                            <a:schemeClr val="bg1"/>
                          </a:solidFill>
                          <a:effectLst/>
                        </a:rPr>
                        <a:t>Olympus</a:t>
                      </a:r>
                      <a:endParaRPr lang="cs-CZ" sz="1100" dirty="0">
                        <a:solidFill>
                          <a:schemeClr val="bg1"/>
                        </a:solidFill>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dirty="0">
                          <a:effectLst/>
                        </a:rPr>
                        <a:t>4/3"</a:t>
                      </a:r>
                      <a:endParaRPr lang="cs-CZ" sz="1100" dirty="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dirty="0">
                          <a:effectLst/>
                        </a:rPr>
                        <a:t>18.0 x 13.5</a:t>
                      </a:r>
                      <a:endParaRPr lang="cs-CZ" sz="1100" dirty="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dirty="0">
                          <a:effectLst/>
                        </a:rPr>
                        <a:t>4:3</a:t>
                      </a:r>
                      <a:endParaRPr lang="cs-CZ" sz="1100" dirty="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dirty="0">
                          <a:effectLst/>
                        </a:rPr>
                        <a:t>2.25</a:t>
                      </a:r>
                      <a:endParaRPr lang="cs-CZ" sz="1100" dirty="0">
                        <a:effectLst/>
                        <a:latin typeface="Calibri"/>
                        <a:ea typeface="Calibri"/>
                        <a:cs typeface="Times New Roman"/>
                      </a:endParaRPr>
                    </a:p>
                  </a:txBody>
                  <a:tcPr marL="9525" marR="9525" marT="9525" marB="9525" anchor="ctr">
                    <a:solidFill>
                      <a:srgbClr val="FFFF00"/>
                    </a:solidFill>
                  </a:tcPr>
                </a:tc>
              </a:tr>
              <a:tr h="226187">
                <a:tc>
                  <a:txBody>
                    <a:bodyPr/>
                    <a:lstStyle/>
                    <a:p>
                      <a:pPr>
                        <a:lnSpc>
                          <a:spcPct val="115000"/>
                        </a:lnSpc>
                        <a:spcAft>
                          <a:spcPts val="0"/>
                        </a:spcAft>
                      </a:pPr>
                      <a:r>
                        <a:rPr lang="cs-CZ" sz="900" dirty="0" err="1">
                          <a:solidFill>
                            <a:schemeClr val="bg1"/>
                          </a:solidFill>
                          <a:effectLst/>
                        </a:rPr>
                        <a:t>Fujifilm</a:t>
                      </a:r>
                      <a:r>
                        <a:rPr lang="cs-CZ" sz="900" dirty="0">
                          <a:solidFill>
                            <a:schemeClr val="bg1"/>
                          </a:solidFill>
                          <a:effectLst/>
                        </a:rPr>
                        <a:t> </a:t>
                      </a:r>
                      <a:r>
                        <a:rPr lang="cs-CZ" sz="900" dirty="0" err="1">
                          <a:solidFill>
                            <a:schemeClr val="bg1"/>
                          </a:solidFill>
                          <a:effectLst/>
                        </a:rPr>
                        <a:t>FinePix</a:t>
                      </a:r>
                      <a:r>
                        <a:rPr lang="cs-CZ" sz="900" dirty="0">
                          <a:solidFill>
                            <a:schemeClr val="bg1"/>
                          </a:solidFill>
                          <a:effectLst/>
                        </a:rPr>
                        <a:t> S100fs</a:t>
                      </a:r>
                      <a:endParaRPr lang="cs-CZ" sz="1100" dirty="0">
                        <a:solidFill>
                          <a:schemeClr val="bg1"/>
                        </a:solidFill>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2/3"</a:t>
                      </a:r>
                      <a:endParaRPr lang="cs-CZ" sz="110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8.8 x 6.6</a:t>
                      </a:r>
                      <a:endParaRPr lang="cs-CZ" sz="110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4:3</a:t>
                      </a:r>
                      <a:endParaRPr lang="cs-CZ" sz="110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0.58</a:t>
                      </a:r>
                      <a:endParaRPr lang="cs-CZ" sz="1100">
                        <a:effectLst/>
                        <a:latin typeface="Calibri"/>
                        <a:ea typeface="Calibri"/>
                        <a:cs typeface="Times New Roman"/>
                      </a:endParaRPr>
                    </a:p>
                  </a:txBody>
                  <a:tcPr marL="9525" marR="9525" marT="9525" marB="9525" anchor="ctr">
                    <a:solidFill>
                      <a:srgbClr val="FFCCFF"/>
                    </a:solidFill>
                  </a:tcPr>
                </a:tc>
              </a:tr>
              <a:tr h="226187">
                <a:tc>
                  <a:txBody>
                    <a:bodyPr/>
                    <a:lstStyle/>
                    <a:p>
                      <a:pPr>
                        <a:lnSpc>
                          <a:spcPct val="115000"/>
                        </a:lnSpc>
                        <a:spcAft>
                          <a:spcPts val="0"/>
                        </a:spcAft>
                      </a:pPr>
                      <a:r>
                        <a:rPr lang="cs-CZ" sz="900" dirty="0" err="1">
                          <a:solidFill>
                            <a:schemeClr val="bg1"/>
                          </a:solidFill>
                          <a:effectLst/>
                        </a:rPr>
                        <a:t>Fujifilm</a:t>
                      </a:r>
                      <a:r>
                        <a:rPr lang="cs-CZ" sz="900" dirty="0">
                          <a:solidFill>
                            <a:schemeClr val="bg1"/>
                          </a:solidFill>
                          <a:effectLst/>
                        </a:rPr>
                        <a:t> </a:t>
                      </a:r>
                      <a:r>
                        <a:rPr lang="cs-CZ" sz="900" dirty="0" err="1">
                          <a:solidFill>
                            <a:schemeClr val="bg1"/>
                          </a:solidFill>
                          <a:effectLst/>
                        </a:rPr>
                        <a:t>FinePix</a:t>
                      </a:r>
                      <a:r>
                        <a:rPr lang="cs-CZ" sz="900" dirty="0">
                          <a:solidFill>
                            <a:schemeClr val="bg1"/>
                          </a:solidFill>
                          <a:effectLst/>
                        </a:rPr>
                        <a:t> F200EXR</a:t>
                      </a:r>
                      <a:endParaRPr lang="cs-CZ" sz="1100" dirty="0">
                        <a:solidFill>
                          <a:schemeClr val="bg1"/>
                        </a:solidFill>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1/1.6"</a:t>
                      </a:r>
                      <a:endParaRPr lang="cs-CZ" sz="1100" dirty="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7.8 x 5.8</a:t>
                      </a:r>
                      <a:endParaRPr lang="cs-CZ" sz="110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4:3</a:t>
                      </a:r>
                      <a:endParaRPr lang="cs-CZ" sz="110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0.45</a:t>
                      </a:r>
                      <a:endParaRPr lang="cs-CZ" sz="1100">
                        <a:effectLst/>
                        <a:latin typeface="Calibri"/>
                        <a:ea typeface="Calibri"/>
                        <a:cs typeface="Times New Roman"/>
                      </a:endParaRPr>
                    </a:p>
                  </a:txBody>
                  <a:tcPr marL="9525" marR="9525" marT="9525" marB="9525" anchor="ctr">
                    <a:solidFill>
                      <a:srgbClr val="FFCCFF"/>
                    </a:solidFill>
                  </a:tcPr>
                </a:tc>
              </a:tr>
              <a:tr h="440962">
                <a:tc>
                  <a:txBody>
                    <a:bodyPr/>
                    <a:lstStyle/>
                    <a:p>
                      <a:pPr>
                        <a:lnSpc>
                          <a:spcPct val="115000"/>
                        </a:lnSpc>
                        <a:spcAft>
                          <a:spcPts val="0"/>
                        </a:spcAft>
                      </a:pPr>
                      <a:r>
                        <a:rPr lang="cs-CZ" sz="900" dirty="0">
                          <a:solidFill>
                            <a:schemeClr val="bg1"/>
                          </a:solidFill>
                          <a:effectLst/>
                        </a:rPr>
                        <a:t>Panasonic </a:t>
                      </a:r>
                      <a:r>
                        <a:rPr lang="cs-CZ" sz="900" dirty="0" err="1">
                          <a:solidFill>
                            <a:schemeClr val="bg1"/>
                          </a:solidFill>
                          <a:effectLst/>
                        </a:rPr>
                        <a:t>Lumix</a:t>
                      </a:r>
                      <a:r>
                        <a:rPr lang="cs-CZ" sz="900" dirty="0">
                          <a:solidFill>
                            <a:schemeClr val="bg1"/>
                          </a:solidFill>
                          <a:effectLst/>
                        </a:rPr>
                        <a:t> DMC-TS1</a:t>
                      </a:r>
                      <a:endParaRPr lang="cs-CZ" sz="1100" dirty="0">
                        <a:solidFill>
                          <a:schemeClr val="bg1"/>
                        </a:solidFill>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1/2.3"</a:t>
                      </a:r>
                      <a:endParaRPr lang="cs-CZ" sz="1100" dirty="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6.2 x 4.6</a:t>
                      </a:r>
                      <a:endParaRPr lang="cs-CZ" sz="1100" dirty="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4:3</a:t>
                      </a:r>
                      <a:endParaRPr lang="cs-CZ" sz="1100" dirty="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0.29</a:t>
                      </a:r>
                      <a:endParaRPr lang="cs-CZ" sz="1100" dirty="0">
                        <a:effectLst/>
                        <a:latin typeface="Calibri"/>
                        <a:ea typeface="Calibri"/>
                        <a:cs typeface="Times New Roman"/>
                      </a:endParaRPr>
                    </a:p>
                  </a:txBody>
                  <a:tcPr marL="9525" marR="9525" marT="9525" marB="9525" anchor="ctr">
                    <a:solidFill>
                      <a:srgbClr val="FFCCFF"/>
                    </a:solidFill>
                  </a:tcPr>
                </a:tc>
              </a:tr>
              <a:tr h="226187">
                <a:tc>
                  <a:txBody>
                    <a:bodyPr/>
                    <a:lstStyle/>
                    <a:p>
                      <a:pPr>
                        <a:lnSpc>
                          <a:spcPct val="115000"/>
                        </a:lnSpc>
                        <a:spcAft>
                          <a:spcPts val="0"/>
                        </a:spcAft>
                      </a:pPr>
                      <a:r>
                        <a:rPr lang="cs-CZ" sz="900" dirty="0">
                          <a:solidFill>
                            <a:schemeClr val="bg1"/>
                          </a:solidFill>
                          <a:effectLst/>
                        </a:rPr>
                        <a:t>Kodak </a:t>
                      </a:r>
                      <a:r>
                        <a:rPr lang="cs-CZ" sz="900" dirty="0" err="1">
                          <a:solidFill>
                            <a:schemeClr val="bg1"/>
                          </a:solidFill>
                          <a:effectLst/>
                        </a:rPr>
                        <a:t>EasyShare</a:t>
                      </a:r>
                      <a:r>
                        <a:rPr lang="cs-CZ" sz="900" dirty="0">
                          <a:solidFill>
                            <a:schemeClr val="bg1"/>
                          </a:solidFill>
                          <a:effectLst/>
                        </a:rPr>
                        <a:t> M763</a:t>
                      </a:r>
                      <a:endParaRPr lang="cs-CZ" sz="1100" dirty="0">
                        <a:solidFill>
                          <a:schemeClr val="bg1"/>
                        </a:solidFill>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1/2.5"</a:t>
                      </a:r>
                      <a:endParaRPr lang="cs-CZ" sz="110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5.7 x 4.3 </a:t>
                      </a:r>
                      <a:endParaRPr lang="cs-CZ" sz="1100" dirty="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4:3</a:t>
                      </a:r>
                      <a:endParaRPr lang="cs-CZ" sz="1100" dirty="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0.25</a:t>
                      </a:r>
                      <a:endParaRPr lang="cs-CZ" sz="1100" dirty="0">
                        <a:effectLst/>
                        <a:latin typeface="Calibri"/>
                        <a:ea typeface="Calibri"/>
                        <a:cs typeface="Times New Roman"/>
                      </a:endParaRPr>
                    </a:p>
                  </a:txBody>
                  <a:tcPr marL="9525" marR="9525" marT="9525" marB="9525" anchor="ctr">
                    <a:solidFill>
                      <a:srgbClr val="FFCCFF"/>
                    </a:solidFill>
                  </a:tcPr>
                </a:tc>
              </a:tr>
            </a:tbl>
          </a:graphicData>
        </a:graphic>
      </p:graphicFrame>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87</a:t>
            </a:fld>
            <a:endParaRPr lang="cs-CZ"/>
          </a:p>
        </p:txBody>
      </p:sp>
      <p:sp>
        <p:nvSpPr>
          <p:cNvPr id="8" name="TextovéPole 7"/>
          <p:cNvSpPr txBox="1"/>
          <p:nvPr/>
        </p:nvSpPr>
        <p:spPr>
          <a:xfrm>
            <a:off x="539552" y="5229200"/>
            <a:ext cx="8316764" cy="646331"/>
          </a:xfrm>
          <a:prstGeom prst="rect">
            <a:avLst/>
          </a:prstGeom>
          <a:noFill/>
        </p:spPr>
        <p:txBody>
          <a:bodyPr wrap="none" rtlCol="0">
            <a:spAutoFit/>
          </a:bodyPr>
          <a:lstStyle/>
          <a:p>
            <a:r>
              <a:rPr lang="cs-CZ" sz="1800" dirty="0" smtClean="0">
                <a:latin typeface="Tahoma" pitchFamily="34" charset="0"/>
                <a:ea typeface="Tahoma" pitchFamily="34" charset="0"/>
                <a:cs typeface="Tahoma" pitchFamily="34" charset="0"/>
              </a:rPr>
              <a:t>Příklady velikosti </a:t>
            </a:r>
            <a:r>
              <a:rPr lang="cs-CZ" sz="1800" dirty="0">
                <a:latin typeface="Tahoma" pitchFamily="34" charset="0"/>
                <a:ea typeface="Tahoma" pitchFamily="34" charset="0"/>
                <a:cs typeface="Tahoma" pitchFamily="34" charset="0"/>
              </a:rPr>
              <a:t>některých senzorů používaných v dnešních </a:t>
            </a:r>
            <a:r>
              <a:rPr lang="cs-CZ" sz="1800" dirty="0" err="1">
                <a:latin typeface="Tahoma" pitchFamily="34" charset="0"/>
                <a:ea typeface="Tahoma" pitchFamily="34" charset="0"/>
                <a:cs typeface="Tahoma" pitchFamily="34" charset="0"/>
              </a:rPr>
              <a:t>středoformátových</a:t>
            </a:r>
            <a:r>
              <a:rPr lang="cs-CZ" sz="1800" dirty="0">
                <a:latin typeface="Tahoma" pitchFamily="34" charset="0"/>
                <a:ea typeface="Tahoma" pitchFamily="34" charset="0"/>
                <a:cs typeface="Tahoma" pitchFamily="34" charset="0"/>
              </a:rPr>
              <a:t> </a:t>
            </a:r>
            <a:endParaRPr lang="cs-CZ" sz="1800" dirty="0" smtClean="0">
              <a:latin typeface="Tahoma" pitchFamily="34" charset="0"/>
              <a:ea typeface="Tahoma" pitchFamily="34" charset="0"/>
              <a:cs typeface="Tahoma" pitchFamily="34" charset="0"/>
            </a:endParaRPr>
          </a:p>
          <a:p>
            <a:r>
              <a:rPr lang="cs-CZ" sz="1800" dirty="0" smtClean="0">
                <a:latin typeface="Tahoma" pitchFamily="34" charset="0"/>
                <a:ea typeface="Tahoma" pitchFamily="34" charset="0"/>
                <a:cs typeface="Tahoma" pitchFamily="34" charset="0"/>
              </a:rPr>
              <a:t>fotoaparátech (šedě), </a:t>
            </a:r>
            <a:r>
              <a:rPr lang="cs-CZ" sz="1800" dirty="0">
                <a:latin typeface="Tahoma" pitchFamily="34" charset="0"/>
                <a:ea typeface="Tahoma" pitchFamily="34" charset="0"/>
                <a:cs typeface="Tahoma" pitchFamily="34" charset="0"/>
              </a:rPr>
              <a:t>DSLR (žlutě) a kompaktních fotoaparátech (fialově</a:t>
            </a:r>
            <a:r>
              <a:rPr lang="cs-CZ" sz="1800" dirty="0" smtClean="0">
                <a:latin typeface="Tahoma" pitchFamily="34" charset="0"/>
                <a:ea typeface="Tahoma" pitchFamily="34" charset="0"/>
                <a:cs typeface="Tahoma" pitchFamily="34" charset="0"/>
              </a:rPr>
              <a:t>).</a:t>
            </a:r>
            <a:endParaRPr lang="cs-CZ" sz="18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9939920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6" name="Rectangle 4"/>
          <p:cNvSpPr>
            <a:spLocks noGrp="1" noChangeArrowheads="1"/>
          </p:cNvSpPr>
          <p:nvPr>
            <p:ph type="title"/>
          </p:nvPr>
        </p:nvSpPr>
        <p:spPr/>
        <p:txBody>
          <a:bodyPr/>
          <a:lstStyle/>
          <a:p>
            <a:pPr>
              <a:defRPr/>
            </a:pPr>
            <a:r>
              <a:rPr lang="cs-CZ" dirty="0" smtClean="0"/>
              <a:t>Formáty senzorů</a:t>
            </a:r>
          </a:p>
        </p:txBody>
      </p:sp>
      <p:sp>
        <p:nvSpPr>
          <p:cNvPr id="371717" name="Rectangle 5"/>
          <p:cNvSpPr>
            <a:spLocks noGrp="1" noChangeArrowheads="1"/>
          </p:cNvSpPr>
          <p:nvPr>
            <p:ph type="body" sz="half" idx="1"/>
          </p:nvPr>
        </p:nvSpPr>
        <p:spPr>
          <a:xfrm>
            <a:off x="468313" y="1773238"/>
            <a:ext cx="4348162" cy="4464050"/>
          </a:xfrm>
        </p:spPr>
        <p:txBody>
          <a:bodyPr/>
          <a:lstStyle/>
          <a:p>
            <a:pPr>
              <a:buFont typeface="Wingdings" pitchFamily="2" charset="2"/>
              <a:buNone/>
              <a:defRPr/>
            </a:pPr>
            <a:r>
              <a:rPr lang="cs-CZ" sz="2400" smtClean="0"/>
              <a:t>Full (24x36 mm) 864 mm</a:t>
            </a:r>
            <a:r>
              <a:rPr lang="cs-CZ" sz="2400" baseline="30000" smtClean="0"/>
              <a:t>2</a:t>
            </a:r>
          </a:p>
          <a:p>
            <a:pPr>
              <a:buFont typeface="Wingdings" pitchFamily="2" charset="2"/>
              <a:buNone/>
              <a:defRPr/>
            </a:pPr>
            <a:r>
              <a:rPr lang="cs-CZ" sz="2400" smtClean="0"/>
              <a:t>APS (24x16 mm) 384 mm</a:t>
            </a:r>
            <a:r>
              <a:rPr lang="cs-CZ" sz="2400" baseline="30000" smtClean="0"/>
              <a:t>2</a:t>
            </a:r>
          </a:p>
          <a:p>
            <a:pPr>
              <a:buFont typeface="Wingdings" pitchFamily="2" charset="2"/>
              <a:buNone/>
              <a:defRPr/>
            </a:pPr>
            <a:r>
              <a:rPr lang="cs-CZ" sz="2400" smtClean="0"/>
              <a:t>4/3“(17,8x13,4 mm) 239 mm</a:t>
            </a:r>
            <a:r>
              <a:rPr lang="cs-CZ" sz="2400" baseline="30000" smtClean="0"/>
              <a:t>2</a:t>
            </a:r>
          </a:p>
          <a:p>
            <a:pPr>
              <a:buFont typeface="Wingdings" pitchFamily="2" charset="2"/>
              <a:buNone/>
              <a:defRPr/>
            </a:pPr>
            <a:r>
              <a:rPr lang="cs-CZ" sz="2400" smtClean="0"/>
              <a:t>1“   (12,8x9,6 mm) 123 mm</a:t>
            </a:r>
            <a:r>
              <a:rPr lang="cs-CZ" sz="2400" baseline="30000" smtClean="0"/>
              <a:t>2</a:t>
            </a:r>
          </a:p>
          <a:p>
            <a:pPr>
              <a:buFont typeface="Wingdings" pitchFamily="2" charset="2"/>
              <a:buNone/>
              <a:defRPr/>
            </a:pPr>
            <a:r>
              <a:rPr lang="cs-CZ" sz="2400" smtClean="0"/>
              <a:t>2/3“(8,8x6,6 mm) 58 mm</a:t>
            </a:r>
            <a:r>
              <a:rPr lang="cs-CZ" sz="2400" baseline="30000" smtClean="0"/>
              <a:t>2</a:t>
            </a:r>
          </a:p>
          <a:p>
            <a:pPr>
              <a:buFont typeface="Wingdings" pitchFamily="2" charset="2"/>
              <a:buNone/>
              <a:defRPr/>
            </a:pPr>
            <a:r>
              <a:rPr lang="cs-CZ" sz="2400" smtClean="0"/>
              <a:t>1/1,7“(7,5x5,6 mm) 42 mm</a:t>
            </a:r>
            <a:r>
              <a:rPr lang="cs-CZ" sz="2400" baseline="30000" smtClean="0"/>
              <a:t>2</a:t>
            </a:r>
          </a:p>
          <a:p>
            <a:pPr>
              <a:buFont typeface="Wingdings" pitchFamily="2" charset="2"/>
              <a:buNone/>
              <a:defRPr/>
            </a:pPr>
            <a:r>
              <a:rPr lang="cs-CZ" sz="2400" smtClean="0"/>
              <a:t>1/2“(6,4x4,8 mm) 31 mm</a:t>
            </a:r>
            <a:r>
              <a:rPr lang="cs-CZ" sz="2400" baseline="30000" smtClean="0"/>
              <a:t>2</a:t>
            </a:r>
          </a:p>
          <a:p>
            <a:pPr>
              <a:buFont typeface="Wingdings" pitchFamily="2" charset="2"/>
              <a:buNone/>
              <a:defRPr/>
            </a:pPr>
            <a:r>
              <a:rPr lang="cs-CZ" sz="2400" smtClean="0"/>
              <a:t>1/3“(4,8x3,6 mm) 17 mm</a:t>
            </a:r>
            <a:r>
              <a:rPr lang="cs-CZ" sz="2400" baseline="30000" smtClean="0"/>
              <a:t>2</a:t>
            </a:r>
          </a:p>
          <a:p>
            <a:pPr>
              <a:buFont typeface="Wingdings" pitchFamily="2" charset="2"/>
              <a:buNone/>
              <a:defRPr/>
            </a:pPr>
            <a:r>
              <a:rPr lang="cs-CZ" sz="2400" smtClean="0"/>
              <a:t>1/4“(3,2x2,4 mm) 7,7 mm</a:t>
            </a:r>
            <a:r>
              <a:rPr lang="cs-CZ" sz="2400" baseline="30000" smtClean="0"/>
              <a:t>2</a:t>
            </a:r>
            <a:endParaRPr lang="cs-CZ" sz="2400" smtClean="0"/>
          </a:p>
          <a:p>
            <a:pPr>
              <a:buFont typeface="Wingdings" pitchFamily="2" charset="2"/>
              <a:buNone/>
              <a:defRPr/>
            </a:pPr>
            <a:endParaRPr lang="cs-CZ" sz="2400" baseline="30000" smtClean="0"/>
          </a:p>
        </p:txBody>
      </p:sp>
      <p:pic>
        <p:nvPicPr>
          <p:cNvPr id="32775" name="Picture 7" descr="formát"/>
          <p:cNvPicPr>
            <a:picLocks noGrp="1" noChangeAspect="1" noChangeArrowheads="1"/>
          </p:cNvPicPr>
          <p:nvPr>
            <p:ph sz="half" idx="2"/>
          </p:nvPr>
        </p:nvPicPr>
        <p:blipFill>
          <a:blip r:embed="rId3" cstate="print">
            <a:lum contrast="30000"/>
          </a:blip>
          <a:srcRect/>
          <a:stretch>
            <a:fillRect/>
          </a:stretch>
        </p:blipFill>
        <p:spPr>
          <a:xfrm>
            <a:off x="5148263" y="1700213"/>
            <a:ext cx="3027362" cy="4498975"/>
          </a:xfrm>
          <a:noFill/>
        </p:spPr>
      </p:pic>
      <p:sp>
        <p:nvSpPr>
          <p:cNvPr id="32776" name="Text Box 8"/>
          <p:cNvSpPr txBox="1">
            <a:spLocks noChangeArrowheads="1"/>
          </p:cNvSpPr>
          <p:nvPr/>
        </p:nvSpPr>
        <p:spPr bwMode="auto">
          <a:xfrm>
            <a:off x="6443663" y="1844675"/>
            <a:ext cx="1555750" cy="641350"/>
          </a:xfrm>
          <a:prstGeom prst="rect">
            <a:avLst/>
          </a:prstGeom>
          <a:noFill/>
          <a:ln w="12700" cap="sq">
            <a:noFill/>
            <a:miter lim="800000"/>
            <a:headEnd type="none" w="sm" len="sm"/>
            <a:tailEnd type="none" w="sm" len="sm"/>
          </a:ln>
        </p:spPr>
        <p:txBody>
          <a:bodyPr wrap="none">
            <a:spAutoFit/>
          </a:bodyPr>
          <a:lstStyle/>
          <a:p>
            <a:r>
              <a:rPr lang="cs-CZ" sz="1800" b="1"/>
              <a:t>Film formátu </a:t>
            </a:r>
          </a:p>
          <a:p>
            <a:r>
              <a:rPr lang="cs-CZ" sz="1800" b="1"/>
              <a:t>6x7 cm</a:t>
            </a:r>
          </a:p>
        </p:txBody>
      </p:sp>
      <p:sp>
        <p:nvSpPr>
          <p:cNvPr id="2" name="Zástupný symbol pro číslo snímku 1"/>
          <p:cNvSpPr>
            <a:spLocks noGrp="1"/>
          </p:cNvSpPr>
          <p:nvPr>
            <p:ph type="sldNum" sz="quarter" idx="12"/>
          </p:nvPr>
        </p:nvSpPr>
        <p:spPr/>
        <p:txBody>
          <a:bodyPr/>
          <a:lstStyle/>
          <a:p>
            <a:pPr>
              <a:defRPr/>
            </a:pPr>
            <a:fld id="{638C7DDA-2C4B-43B8-95DC-780E01BFA113}" type="slidenum">
              <a:rPr lang="cs-CZ" smtClean="0"/>
              <a:pPr>
                <a:defRPr/>
              </a:pPr>
              <a:t>88</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Formáty senzorů</a:t>
            </a:r>
            <a:endParaRPr lang="cs-CZ" dirty="0"/>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638C7DDA-2C4B-43B8-95DC-780E01BFA113}" type="slidenum">
              <a:rPr lang="cs-CZ" smtClean="0"/>
              <a:pPr>
                <a:defRPr/>
              </a:pPr>
              <a:t>89</a:t>
            </a:fld>
            <a:endParaRPr lang="cs-CZ"/>
          </a:p>
        </p:txBody>
      </p:sp>
      <p:pic>
        <p:nvPicPr>
          <p:cNvPr id="7170"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331640" y="1700808"/>
            <a:ext cx="6353818" cy="460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1744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C95BE721-B1D6-424B-B143-614D11F3C8DD}" type="slidenum">
              <a:rPr lang="cs-CZ"/>
              <a:pPr/>
              <a:t>9</a:t>
            </a:fld>
            <a:endParaRPr lang="cs-CZ"/>
          </a:p>
        </p:txBody>
      </p:sp>
      <p:sp>
        <p:nvSpPr>
          <p:cNvPr id="108550" name="Rectangle 6"/>
          <p:cNvSpPr>
            <a:spLocks noGrp="1" noChangeArrowheads="1"/>
          </p:cNvSpPr>
          <p:nvPr>
            <p:ph type="title"/>
          </p:nvPr>
        </p:nvSpPr>
        <p:spPr/>
        <p:txBody>
          <a:bodyPr/>
          <a:lstStyle/>
          <a:p>
            <a:r>
              <a:rPr lang="cs-CZ"/>
              <a:t>Přístroje na 35 mm film - Leica</a:t>
            </a:r>
          </a:p>
        </p:txBody>
      </p:sp>
      <p:sp>
        <p:nvSpPr>
          <p:cNvPr id="108547" name="Rectangle 3"/>
          <p:cNvSpPr>
            <a:spLocks noGrp="1" noChangeArrowheads="1"/>
          </p:cNvSpPr>
          <p:nvPr>
            <p:ph type="body" sz="half" idx="1"/>
          </p:nvPr>
        </p:nvSpPr>
        <p:spPr/>
        <p:txBody>
          <a:bodyPr/>
          <a:lstStyle/>
          <a:p>
            <a:pPr>
              <a:lnSpc>
                <a:spcPct val="90000"/>
              </a:lnSpc>
            </a:pPr>
            <a:r>
              <a:rPr lang="cs-CZ" sz="2500"/>
              <a:t>Firma Ernst Leitz ve Wetzlaru zahajuje roku 1925 sériovou výrobu přístrojů Leica podle konstrukce Oskara Barnacka z r. 1913. Nastává éra fotografie na malý formát. </a:t>
            </a:r>
          </a:p>
        </p:txBody>
      </p:sp>
      <p:pic>
        <p:nvPicPr>
          <p:cNvPr id="108552" name="Picture 8" descr="img_1639_original"/>
          <p:cNvPicPr>
            <a:picLocks noGrp="1" noChangeAspect="1" noChangeArrowheads="1"/>
          </p:cNvPicPr>
          <p:nvPr>
            <p:ph sz="half" idx="2"/>
          </p:nvPr>
        </p:nvPicPr>
        <p:blipFill>
          <a:blip r:embed="rId3" cstate="print"/>
          <a:srcRect t="8727" b="12537"/>
          <a:stretch>
            <a:fillRect/>
          </a:stretch>
        </p:blipFill>
        <p:spPr>
          <a:xfrm>
            <a:off x="2555875" y="3644900"/>
            <a:ext cx="4387850" cy="2592388"/>
          </a:xfrm>
          <a:noFill/>
          <a:ln/>
        </p:spPr>
      </p:pic>
    </p:spTree>
    <p:extLst>
      <p:ext uri="{BB962C8B-B14F-4D97-AF65-F5344CB8AC3E}">
        <p14:creationId xmlns:p14="http://schemas.microsoft.com/office/powerpoint/2010/main" val="19805944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pPr>
              <a:defRPr/>
            </a:pPr>
            <a:r>
              <a:rPr lang="cs-CZ" smtClean="0"/>
              <a:t>Záznam obrazových dat</a:t>
            </a:r>
          </a:p>
        </p:txBody>
      </p:sp>
      <p:sp>
        <p:nvSpPr>
          <p:cNvPr id="396291" name="Rectangle 3"/>
          <p:cNvSpPr>
            <a:spLocks noGrp="1" noChangeArrowheads="1"/>
          </p:cNvSpPr>
          <p:nvPr>
            <p:ph type="body" idx="1"/>
          </p:nvPr>
        </p:nvSpPr>
        <p:spPr>
          <a:xfrm>
            <a:off x="428596" y="1628775"/>
            <a:ext cx="8607900" cy="4608537"/>
          </a:xfrm>
        </p:spPr>
        <p:txBody>
          <a:bodyPr/>
          <a:lstStyle/>
          <a:p>
            <a:pPr>
              <a:lnSpc>
                <a:spcPct val="90000"/>
              </a:lnSpc>
              <a:defRPr/>
            </a:pPr>
            <a:r>
              <a:rPr lang="cs-CZ" dirty="0" smtClean="0"/>
              <a:t>interní paměť zabudovaná – </a:t>
            </a:r>
            <a:r>
              <a:rPr lang="cs-CZ" dirty="0" err="1" smtClean="0"/>
              <a:t>buffer</a:t>
            </a:r>
            <a:endParaRPr lang="cs-CZ" dirty="0" smtClean="0"/>
          </a:p>
          <a:p>
            <a:pPr marL="0" indent="0">
              <a:lnSpc>
                <a:spcPct val="90000"/>
              </a:lnSpc>
              <a:buNone/>
              <a:defRPr/>
            </a:pPr>
            <a:r>
              <a:rPr lang="cs-CZ" sz="2400" dirty="0" smtClean="0"/>
              <a:t>    (pro vnitřní potřeby zpracování obrazu)</a:t>
            </a:r>
          </a:p>
          <a:p>
            <a:pPr marL="0" indent="0">
              <a:lnSpc>
                <a:spcPct val="90000"/>
              </a:lnSpc>
              <a:buNone/>
              <a:defRPr/>
            </a:pPr>
            <a:endParaRPr lang="cs-CZ" sz="2400" dirty="0" smtClean="0"/>
          </a:p>
          <a:p>
            <a:pPr>
              <a:lnSpc>
                <a:spcPct val="90000"/>
              </a:lnSpc>
              <a:defRPr/>
            </a:pPr>
            <a:r>
              <a:rPr lang="cs-CZ" dirty="0" smtClean="0"/>
              <a:t>výměnné paměťové karty typu </a:t>
            </a:r>
            <a:r>
              <a:rPr lang="cs-CZ" dirty="0" err="1" smtClean="0"/>
              <a:t>Flash</a:t>
            </a:r>
            <a:r>
              <a:rPr lang="cs-CZ" dirty="0" smtClean="0"/>
              <a:t> (CF), SD, nové XQD </a:t>
            </a:r>
            <a:r>
              <a:rPr lang="cs-CZ" sz="2400" dirty="0" smtClean="0"/>
              <a:t>(tento typ pamětí nevyžaduje pro uchování dat napájení)</a:t>
            </a:r>
            <a:r>
              <a:rPr lang="cs-CZ" dirty="0" smtClean="0"/>
              <a:t>, záznamové kapacity až 256 </a:t>
            </a:r>
            <a:r>
              <a:rPr lang="cs-CZ" dirty="0" err="1" smtClean="0"/>
              <a:t>Gb</a:t>
            </a:r>
            <a:endParaRPr lang="cs-CZ" dirty="0" smtClean="0"/>
          </a:p>
          <a:p>
            <a:pPr marL="0" indent="0">
              <a:lnSpc>
                <a:spcPct val="90000"/>
              </a:lnSpc>
              <a:buNone/>
              <a:defRPr/>
            </a:pPr>
            <a:endParaRPr lang="cs-CZ" dirty="0" smtClean="0"/>
          </a:p>
          <a:p>
            <a:pPr>
              <a:lnSpc>
                <a:spcPct val="90000"/>
              </a:lnSpc>
              <a:defRPr/>
            </a:pPr>
            <a:r>
              <a:rPr lang="cs-CZ" dirty="0" smtClean="0"/>
              <a:t>pevný disk počítače, příp. přenosný HDD (obrazová banka)</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90</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p:txBody>
          <a:bodyPr/>
          <a:lstStyle/>
          <a:p>
            <a:pPr>
              <a:defRPr/>
            </a:pPr>
            <a:r>
              <a:rPr lang="cs-CZ" smtClean="0"/>
              <a:t>Komprese dat</a:t>
            </a:r>
          </a:p>
        </p:txBody>
      </p:sp>
      <p:sp>
        <p:nvSpPr>
          <p:cNvPr id="402435" name="Rectangle 3"/>
          <p:cNvSpPr>
            <a:spLocks noGrp="1" noChangeArrowheads="1"/>
          </p:cNvSpPr>
          <p:nvPr>
            <p:ph type="body" idx="1"/>
          </p:nvPr>
        </p:nvSpPr>
        <p:spPr/>
        <p:txBody>
          <a:bodyPr/>
          <a:lstStyle/>
          <a:p>
            <a:pPr>
              <a:lnSpc>
                <a:spcPct val="90000"/>
              </a:lnSpc>
              <a:defRPr/>
            </a:pPr>
            <a:r>
              <a:rPr lang="cs-CZ" sz="2400" smtClean="0">
                <a:solidFill>
                  <a:srgbClr val="CC3300"/>
                </a:solidFill>
              </a:rPr>
              <a:t>Bezztrátové kompresní</a:t>
            </a:r>
            <a:r>
              <a:rPr lang="cs-CZ" sz="2400" smtClean="0"/>
              <a:t> algoritmy pro obrazové soubory jsou např. matematické postupy označené zkratkou LZW nebo RLE odstraňují redundantní informace (př. při popisu stejnoměrně zbarvené zelené plochy 100x100 pixelů místo zápisu 10000 stejných hodnot zelené (TIFF) zapíšeme 100x100 zelená (LZW)</a:t>
            </a:r>
          </a:p>
          <a:p>
            <a:pPr>
              <a:lnSpc>
                <a:spcPct val="90000"/>
              </a:lnSpc>
              <a:defRPr/>
            </a:pPr>
            <a:r>
              <a:rPr lang="cs-CZ" sz="2400" smtClean="0">
                <a:solidFill>
                  <a:srgbClr val="CC3300"/>
                </a:solidFill>
              </a:rPr>
              <a:t>Ztrátové kompresní</a:t>
            </a:r>
            <a:r>
              <a:rPr lang="cs-CZ" sz="2400" smtClean="0"/>
              <a:t> algoritmy omezují počet informací za cenu snížení kvality obrazu. Obyvkle využívají vlastností lidského oka, např. že oko není schopno rozeznávat barvy v malých detailech obrazu. Poměr původního a zkomprimovaného objemu dat se nazývá </a:t>
            </a:r>
            <a:r>
              <a:rPr lang="cs-CZ" sz="2400" smtClean="0">
                <a:solidFill>
                  <a:srgbClr val="CC3300"/>
                </a:solidFill>
              </a:rPr>
              <a:t>kompresní poměr.</a:t>
            </a:r>
            <a:r>
              <a:rPr lang="cs-CZ" sz="2400" smtClean="0"/>
              <a:t> </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91</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idx="4294967295"/>
          </p:nvPr>
        </p:nvSpPr>
        <p:spPr>
          <a:xfrm>
            <a:off x="1447800" y="333375"/>
            <a:ext cx="7696200" cy="1066800"/>
          </a:xfrm>
        </p:spPr>
        <p:txBody>
          <a:bodyPr/>
          <a:lstStyle/>
          <a:p>
            <a:pPr>
              <a:defRPr/>
            </a:pPr>
            <a:r>
              <a:rPr lang="cs-CZ" smtClean="0"/>
              <a:t>Formáty zápisu obrazových dat</a:t>
            </a:r>
          </a:p>
        </p:txBody>
      </p:sp>
      <p:pic>
        <p:nvPicPr>
          <p:cNvPr id="38918" name="Picture 5" descr="digiskola9"/>
          <p:cNvPicPr>
            <a:picLocks noChangeAspect="1" noChangeArrowheads="1"/>
          </p:cNvPicPr>
          <p:nvPr/>
        </p:nvPicPr>
        <p:blipFill>
          <a:blip r:embed="rId2" cstate="print">
            <a:lum contrast="30000"/>
          </a:blip>
          <a:srcRect/>
          <a:stretch>
            <a:fillRect/>
          </a:stretch>
        </p:blipFill>
        <p:spPr bwMode="auto">
          <a:xfrm>
            <a:off x="755650" y="1628775"/>
            <a:ext cx="1860550" cy="1241425"/>
          </a:xfrm>
          <a:prstGeom prst="rect">
            <a:avLst/>
          </a:prstGeom>
          <a:noFill/>
          <a:ln w="9525">
            <a:noFill/>
            <a:miter lim="800000"/>
            <a:headEnd/>
            <a:tailEnd/>
          </a:ln>
        </p:spPr>
      </p:pic>
      <p:sp>
        <p:nvSpPr>
          <p:cNvPr id="38919" name="Text Box 6"/>
          <p:cNvSpPr txBox="1">
            <a:spLocks noChangeArrowheads="1"/>
          </p:cNvSpPr>
          <p:nvPr/>
        </p:nvSpPr>
        <p:spPr bwMode="auto">
          <a:xfrm>
            <a:off x="755650" y="3141663"/>
            <a:ext cx="5316547" cy="2308324"/>
          </a:xfrm>
          <a:prstGeom prst="rect">
            <a:avLst/>
          </a:prstGeom>
          <a:noFill/>
          <a:ln w="12700" cap="sq">
            <a:noFill/>
            <a:miter lim="800000"/>
            <a:headEnd type="none" w="sm" len="sm"/>
            <a:tailEnd type="none" w="sm" len="sm"/>
          </a:ln>
        </p:spPr>
        <p:txBody>
          <a:bodyPr wrap="square">
            <a:spAutoFit/>
          </a:bodyPr>
          <a:lstStyle/>
          <a:p>
            <a:r>
              <a:rPr lang="cs-CZ" dirty="0">
                <a:latin typeface="Tahoma" pitchFamily="34" charset="0"/>
              </a:rPr>
              <a:t>Digitální fotoaparáty nabízejí ukládání </a:t>
            </a:r>
          </a:p>
          <a:p>
            <a:r>
              <a:rPr lang="cs-CZ" dirty="0">
                <a:latin typeface="Tahoma" pitchFamily="34" charset="0"/>
              </a:rPr>
              <a:t>digitálních dat v různých formátech. </a:t>
            </a:r>
          </a:p>
          <a:p>
            <a:r>
              <a:rPr lang="cs-CZ" dirty="0">
                <a:latin typeface="Tahoma" pitchFamily="34" charset="0"/>
              </a:rPr>
              <a:t>Nejběžnější jsou JPEG, TIFF a RAW. </a:t>
            </a:r>
          </a:p>
          <a:p>
            <a:r>
              <a:rPr lang="cs-CZ" dirty="0">
                <a:latin typeface="Tahoma" pitchFamily="34" charset="0"/>
              </a:rPr>
              <a:t>Znát výhody a nevýhody jednotlivých </a:t>
            </a:r>
          </a:p>
          <a:p>
            <a:r>
              <a:rPr lang="cs-CZ" dirty="0">
                <a:latin typeface="Tahoma" pitchFamily="34" charset="0"/>
              </a:rPr>
              <a:t>formátů je důležitým základem </a:t>
            </a:r>
          </a:p>
          <a:p>
            <a:r>
              <a:rPr lang="cs-CZ" dirty="0">
                <a:latin typeface="Tahoma" pitchFamily="34" charset="0"/>
              </a:rPr>
              <a:t>pro práci s digitálními obrazy </a:t>
            </a:r>
          </a:p>
        </p:txBody>
      </p:sp>
      <p:pic>
        <p:nvPicPr>
          <p:cNvPr id="38921" name="Picture 9" descr="http://www.fotografovani.cz/images2/rom_proces51.gif"/>
          <p:cNvPicPr>
            <a:picLocks noChangeAspect="1" noChangeArrowheads="1"/>
          </p:cNvPicPr>
          <p:nvPr/>
        </p:nvPicPr>
        <p:blipFill>
          <a:blip r:embed="rId3" cstate="print"/>
          <a:srcRect/>
          <a:stretch>
            <a:fillRect/>
          </a:stretch>
        </p:blipFill>
        <p:spPr bwMode="auto">
          <a:xfrm>
            <a:off x="6143636" y="1643050"/>
            <a:ext cx="2719370" cy="4857784"/>
          </a:xfrm>
          <a:prstGeom prst="rect">
            <a:avLst/>
          </a:prstGeom>
          <a:noFill/>
        </p:spPr>
      </p:pic>
      <p:sp>
        <p:nvSpPr>
          <p:cNvPr id="2" name="Zástupný symbol pro číslo snímku 1"/>
          <p:cNvSpPr>
            <a:spLocks noGrp="1"/>
          </p:cNvSpPr>
          <p:nvPr>
            <p:ph type="sldNum" sz="quarter" idx="12"/>
          </p:nvPr>
        </p:nvSpPr>
        <p:spPr/>
        <p:txBody>
          <a:bodyPr/>
          <a:lstStyle/>
          <a:p>
            <a:pPr>
              <a:defRPr/>
            </a:pPr>
            <a:fld id="{BAB8D5A0-1146-4660-916F-68AD37289938}" type="slidenum">
              <a:rPr lang="cs-CZ" smtClean="0"/>
              <a:pPr>
                <a:defRPr/>
              </a:pPr>
              <a:t>92</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Zpracování dat ve </a:t>
            </a:r>
            <a:r>
              <a:rPr lang="cs-CZ" dirty="0" err="1" smtClean="0"/>
              <a:t>fotopřístroji</a:t>
            </a:r>
            <a:endParaRPr lang="cs-CZ" dirty="0"/>
          </a:p>
        </p:txBody>
      </p:sp>
      <p:pic>
        <p:nvPicPr>
          <p:cNvPr id="133123" name="Picture 3" descr="http://www.fotografovani.cz/images2/rom_proces33b.gif"/>
          <p:cNvPicPr>
            <a:picLocks noChangeAspect="1" noChangeArrowheads="1"/>
          </p:cNvPicPr>
          <p:nvPr/>
        </p:nvPicPr>
        <p:blipFill>
          <a:blip r:embed="rId2" cstate="print"/>
          <a:srcRect/>
          <a:stretch>
            <a:fillRect/>
          </a:stretch>
        </p:blipFill>
        <p:spPr bwMode="auto">
          <a:xfrm>
            <a:off x="3286116" y="1857364"/>
            <a:ext cx="2367659" cy="4143404"/>
          </a:xfrm>
          <a:prstGeom prst="rect">
            <a:avLst/>
          </a:prstGeom>
          <a:noFill/>
        </p:spPr>
      </p:pic>
      <p:pic>
        <p:nvPicPr>
          <p:cNvPr id="133124" name="Picture 4" descr="http://www.fotografovani.cz/images2/rom_proces33c.gif"/>
          <p:cNvPicPr>
            <a:picLocks noChangeAspect="1" noChangeArrowheads="1"/>
          </p:cNvPicPr>
          <p:nvPr/>
        </p:nvPicPr>
        <p:blipFill>
          <a:blip r:embed="rId3" cstate="print"/>
          <a:srcRect/>
          <a:stretch>
            <a:fillRect/>
          </a:stretch>
        </p:blipFill>
        <p:spPr bwMode="auto">
          <a:xfrm>
            <a:off x="6215073" y="1857364"/>
            <a:ext cx="2367659" cy="4143404"/>
          </a:xfrm>
          <a:prstGeom prst="rect">
            <a:avLst/>
          </a:prstGeom>
          <a:noFill/>
        </p:spPr>
      </p:pic>
      <p:pic>
        <p:nvPicPr>
          <p:cNvPr id="133122" name="Picture 2" descr="http://www.fotografovani.cz/images2/rom_proces33a.gif"/>
          <p:cNvPicPr>
            <a:picLocks noChangeAspect="1" noChangeArrowheads="1"/>
          </p:cNvPicPr>
          <p:nvPr/>
        </p:nvPicPr>
        <p:blipFill>
          <a:blip r:embed="rId4" cstate="print"/>
          <a:srcRect/>
          <a:stretch>
            <a:fillRect/>
          </a:stretch>
        </p:blipFill>
        <p:spPr bwMode="auto">
          <a:xfrm>
            <a:off x="500033" y="1857364"/>
            <a:ext cx="2367659" cy="4143404"/>
          </a:xfrm>
          <a:prstGeom prst="rect">
            <a:avLst/>
          </a:prstGeom>
          <a:noFill/>
        </p:spPr>
      </p:pic>
      <p:sp>
        <p:nvSpPr>
          <p:cNvPr id="5" name="Zástupný symbol pro číslo snímku 4"/>
          <p:cNvSpPr>
            <a:spLocks noGrp="1"/>
          </p:cNvSpPr>
          <p:nvPr>
            <p:ph type="sldNum" sz="quarter" idx="12"/>
          </p:nvPr>
        </p:nvSpPr>
        <p:spPr/>
        <p:txBody>
          <a:bodyPr/>
          <a:lstStyle/>
          <a:p>
            <a:pPr>
              <a:defRPr/>
            </a:pPr>
            <a:fld id="{3C1F8CB9-6A29-4E29-905A-98C2EC9E8EBB}" type="slidenum">
              <a:rPr lang="cs-CZ" smtClean="0">
                <a:solidFill>
                  <a:srgbClr val="FFFFFF"/>
                </a:solidFill>
              </a:rPr>
              <a:pPr>
                <a:defRPr/>
              </a:pPr>
              <a:t>93</a:t>
            </a:fld>
            <a:endParaRPr lang="cs-CZ">
              <a:solidFill>
                <a:srgbClr val="FFFFFF"/>
              </a:solidFill>
            </a:endParaRPr>
          </a:p>
        </p:txBody>
      </p:sp>
      <p:sp>
        <p:nvSpPr>
          <p:cNvPr id="6" name="Zástupný symbol pro datum 5"/>
          <p:cNvSpPr>
            <a:spLocks noGrp="1"/>
          </p:cNvSpPr>
          <p:nvPr>
            <p:ph type="dt" sz="half" idx="10"/>
          </p:nvPr>
        </p:nvSpPr>
        <p:spPr/>
        <p:txBody>
          <a:bodyPr/>
          <a:lstStyle/>
          <a:p>
            <a:pPr>
              <a:defRPr/>
            </a:pPr>
            <a:r>
              <a:rPr lang="cs-CZ" smtClean="0">
                <a:solidFill>
                  <a:srgbClr val="FFFFFF"/>
                </a:solidFill>
              </a:rPr>
              <a:t>2012</a:t>
            </a:r>
            <a:endParaRPr lang="cs-CZ">
              <a:solidFill>
                <a:srgbClr val="FFFFFF"/>
              </a:solidFill>
            </a:endParaRPr>
          </a:p>
        </p:txBody>
      </p:sp>
      <p:sp>
        <p:nvSpPr>
          <p:cNvPr id="8" name="Zástupný symbol pro zápatí 7"/>
          <p:cNvSpPr>
            <a:spLocks noGrp="1"/>
          </p:cNvSpPr>
          <p:nvPr>
            <p:ph type="ftr" sz="quarter" idx="11"/>
          </p:nvPr>
        </p:nvSpPr>
        <p:spPr/>
        <p:txBody>
          <a:bodyPr/>
          <a:lstStyle/>
          <a:p>
            <a:pPr>
              <a:defRPr/>
            </a:pPr>
            <a:r>
              <a:rPr lang="cs-CZ" smtClean="0">
                <a:solidFill>
                  <a:srgbClr val="FFFFFF"/>
                </a:solidFill>
              </a:rPr>
              <a:t>prof. Otruba</a:t>
            </a:r>
            <a:endParaRPr lang="cs-CZ">
              <a:solidFill>
                <a:srgbClr val="FFFFFF"/>
              </a:solidFill>
            </a:endParaRPr>
          </a:p>
        </p:txBody>
      </p:sp>
    </p:spTree>
    <p:extLst>
      <p:ext uri="{BB962C8B-B14F-4D97-AF65-F5344CB8AC3E}">
        <p14:creationId xmlns:p14="http://schemas.microsoft.com/office/powerpoint/2010/main" val="25050522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pPr>
              <a:defRPr/>
            </a:pPr>
            <a:r>
              <a:rPr lang="cs-CZ" smtClean="0"/>
              <a:t>TIFF (Tag Image File Format)</a:t>
            </a:r>
          </a:p>
        </p:txBody>
      </p:sp>
      <p:sp>
        <p:nvSpPr>
          <p:cNvPr id="398339" name="Rectangle 3"/>
          <p:cNvSpPr>
            <a:spLocks noGrp="1" noChangeArrowheads="1"/>
          </p:cNvSpPr>
          <p:nvPr>
            <p:ph type="body" idx="1"/>
          </p:nvPr>
        </p:nvSpPr>
        <p:spPr>
          <a:xfrm>
            <a:off x="755650" y="1700213"/>
            <a:ext cx="7696200" cy="4608512"/>
          </a:xfrm>
        </p:spPr>
        <p:txBody>
          <a:bodyPr/>
          <a:lstStyle/>
          <a:p>
            <a:pPr>
              <a:lnSpc>
                <a:spcPct val="80000"/>
              </a:lnSpc>
              <a:defRPr/>
            </a:pPr>
            <a:r>
              <a:rPr lang="cs-CZ" sz="2800" smtClean="0"/>
              <a:t>TIFF funguje tak, že pro každý jednotlivý bod se v tomto formátu ukládají tři hodnoty základních barev RGB. Velikost paměti, kterou pak daný bod zabere, záleží na barevné hloubce.Ve srovnání s JPEGem bez problému zabere až desetkrát více paměti. Výhodou TIFFu je, že mu rozumí většina obrazových editorů. Použití TIFFu jako bezeztrátového formátu má smysl pouze tehdy, pokud trváte na 100% zachování i nejdrobnějších detailů snímku. Podobný formát je BMP (Windows).</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94</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title"/>
          </p:nvPr>
        </p:nvSpPr>
        <p:spPr/>
        <p:txBody>
          <a:bodyPr/>
          <a:lstStyle/>
          <a:p>
            <a:r>
              <a:rPr lang="cs-CZ" dirty="0"/>
              <a:t>Výhody </a:t>
            </a:r>
            <a:r>
              <a:rPr lang="cs-CZ" dirty="0" smtClean="0"/>
              <a:t>TIFF</a:t>
            </a:r>
            <a:endParaRPr lang="cs-CZ" dirty="0"/>
          </a:p>
        </p:txBody>
      </p:sp>
      <p:sp>
        <p:nvSpPr>
          <p:cNvPr id="12" name="Zástupný symbol pro obsah 11"/>
          <p:cNvSpPr>
            <a:spLocks noGrp="1"/>
          </p:cNvSpPr>
          <p:nvPr>
            <p:ph idx="1"/>
          </p:nvPr>
        </p:nvSpPr>
        <p:spPr>
          <a:xfrm>
            <a:off x="467544" y="1628800"/>
            <a:ext cx="8056314" cy="4824561"/>
          </a:xfrm>
        </p:spPr>
        <p:txBody>
          <a:bodyPr>
            <a:normAutofit fontScale="77500" lnSpcReduction="20000"/>
          </a:bodyPr>
          <a:lstStyle/>
          <a:p>
            <a:r>
              <a:rPr lang="cs-CZ" dirty="0"/>
              <a:t>Díky kontejnerovému formátu a </a:t>
            </a:r>
            <a:r>
              <a:rPr lang="cs-CZ" dirty="0" err="1"/>
              <a:t>tagům</a:t>
            </a:r>
            <a:r>
              <a:rPr lang="cs-CZ" dirty="0"/>
              <a:t> disponuje vysokou variabilitou možností a použití.</a:t>
            </a:r>
          </a:p>
          <a:p>
            <a:r>
              <a:rPr lang="cs-CZ" dirty="0" smtClean="0"/>
              <a:t>Variabilní </a:t>
            </a:r>
            <a:r>
              <a:rPr lang="cs-CZ" dirty="0"/>
              <a:t>barevná hloubka (1 bit, 8 bitů, 24 bitů, 48 bitů a další) a variabilní barevný režim.</a:t>
            </a:r>
          </a:p>
          <a:p>
            <a:r>
              <a:rPr lang="cs-CZ" dirty="0" smtClean="0"/>
              <a:t>Možnost </a:t>
            </a:r>
            <a:r>
              <a:rPr lang="cs-CZ" dirty="0"/>
              <a:t>uložení zcela bez komprese, s bezeztrátovou kompresí i se ztrátovou kompresí typu JPEG.</a:t>
            </a:r>
          </a:p>
          <a:p>
            <a:r>
              <a:rPr lang="cs-CZ" dirty="0" smtClean="0"/>
              <a:t>Široce </a:t>
            </a:r>
            <a:r>
              <a:rPr lang="cs-CZ" dirty="0"/>
              <a:t>podporovaná průhlednost včetně plynulé průhlednosti pomocí alfa kanálu.</a:t>
            </a:r>
          </a:p>
          <a:p>
            <a:r>
              <a:rPr lang="cs-CZ" dirty="0" smtClean="0"/>
              <a:t>Možnost </a:t>
            </a:r>
            <a:r>
              <a:rPr lang="cs-CZ" dirty="0"/>
              <a:t>uložit ořezovou cestu.</a:t>
            </a:r>
          </a:p>
          <a:p>
            <a:r>
              <a:rPr lang="cs-CZ" dirty="0" smtClean="0"/>
              <a:t>Podpora </a:t>
            </a:r>
            <a:r>
              <a:rPr lang="cs-CZ" dirty="0"/>
              <a:t>uložení </a:t>
            </a:r>
            <a:r>
              <a:rPr lang="cs-CZ" dirty="0" err="1"/>
              <a:t>Exif</a:t>
            </a:r>
            <a:r>
              <a:rPr lang="cs-CZ" dirty="0"/>
              <a:t>.</a:t>
            </a:r>
          </a:p>
          <a:p>
            <a:r>
              <a:rPr lang="cs-CZ" dirty="0" smtClean="0"/>
              <a:t>Podpora </a:t>
            </a:r>
            <a:r>
              <a:rPr lang="cs-CZ" dirty="0"/>
              <a:t>uložení ICC profilů pro správu barev.</a:t>
            </a:r>
          </a:p>
          <a:p>
            <a:r>
              <a:rPr lang="cs-CZ" dirty="0" smtClean="0"/>
              <a:t>Možnost </a:t>
            </a:r>
            <a:r>
              <a:rPr lang="cs-CZ" dirty="0"/>
              <a:t>uložení více stránek a/nebo více vrstev dokumentu.</a:t>
            </a:r>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95</a:t>
            </a:fld>
            <a:endParaRPr lang="cs-CZ"/>
          </a:p>
        </p:txBody>
      </p:sp>
    </p:spTree>
    <p:extLst>
      <p:ext uri="{BB962C8B-B14F-4D97-AF65-F5344CB8AC3E}">
        <p14:creationId xmlns:p14="http://schemas.microsoft.com/office/powerpoint/2010/main" val="35677039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Nevýhody TIFF</a:t>
            </a:r>
            <a:endParaRPr lang="cs-CZ" dirty="0"/>
          </a:p>
        </p:txBody>
      </p:sp>
      <p:sp>
        <p:nvSpPr>
          <p:cNvPr id="3" name="Zástupný symbol pro obsah 2"/>
          <p:cNvSpPr>
            <a:spLocks noGrp="1"/>
          </p:cNvSpPr>
          <p:nvPr>
            <p:ph idx="1"/>
          </p:nvPr>
        </p:nvSpPr>
        <p:spPr>
          <a:xfrm>
            <a:off x="683568" y="1700808"/>
            <a:ext cx="7768282" cy="4608513"/>
          </a:xfrm>
        </p:spPr>
        <p:txBody>
          <a:bodyPr>
            <a:normAutofit fontScale="85000" lnSpcReduction="10000"/>
          </a:bodyPr>
          <a:lstStyle/>
          <a:p>
            <a:r>
              <a:rPr lang="cs-CZ" dirty="0" smtClean="0"/>
              <a:t>Díky dřívějším problémům </a:t>
            </a:r>
            <a:r>
              <a:rPr lang="cs-CZ" dirty="0"/>
              <a:t>s kompatibilitou </a:t>
            </a:r>
            <a:r>
              <a:rPr lang="cs-CZ" dirty="0" smtClean="0"/>
              <a:t>byla </a:t>
            </a:r>
            <a:r>
              <a:rPr lang="cs-CZ" dirty="0"/>
              <a:t>řada vlastností TIFF formátu problematicky použitelná, zejména </a:t>
            </a:r>
            <a:r>
              <a:rPr lang="cs-CZ" dirty="0" smtClean="0"/>
              <a:t>při obecném </a:t>
            </a:r>
            <a:r>
              <a:rPr lang="cs-CZ" dirty="0"/>
              <a:t>použití např. na internetu.</a:t>
            </a:r>
          </a:p>
          <a:p>
            <a:r>
              <a:rPr lang="cs-CZ" dirty="0" smtClean="0"/>
              <a:t>Aby </a:t>
            </a:r>
            <a:r>
              <a:rPr lang="cs-CZ" dirty="0"/>
              <a:t>bylo možné se na kompatibilitu spolehnout, je nutné ukládat data bez komprese, bez průhlednosti a </a:t>
            </a:r>
            <a:r>
              <a:rPr lang="cs-CZ" dirty="0" smtClean="0"/>
              <a:t>bez vrstev</a:t>
            </a:r>
            <a:r>
              <a:rPr lang="cs-CZ" dirty="0"/>
              <a:t>. U ostatních možností je otázkou, zda nebudou přijímací stranou ignorovány.</a:t>
            </a:r>
          </a:p>
          <a:p>
            <a:r>
              <a:rPr lang="pl-PL" dirty="0" smtClean="0"/>
              <a:t>Bez </a:t>
            </a:r>
            <a:r>
              <a:rPr lang="pl-PL" dirty="0"/>
              <a:t>komprese generuje TIFF </a:t>
            </a:r>
            <a:r>
              <a:rPr lang="pl-PL" b="1" dirty="0"/>
              <a:t>velké soubory</a:t>
            </a:r>
            <a:r>
              <a:rPr lang="pl-PL" dirty="0"/>
              <a:t>.</a:t>
            </a:r>
          </a:p>
          <a:p>
            <a:r>
              <a:rPr lang="cs-CZ" dirty="0" smtClean="0"/>
              <a:t>TIFF </a:t>
            </a:r>
            <a:r>
              <a:rPr lang="cs-CZ" dirty="0"/>
              <a:t>neumožňuje animaci.</a:t>
            </a:r>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96</a:t>
            </a:fld>
            <a:endParaRPr lang="cs-CZ"/>
          </a:p>
        </p:txBody>
      </p:sp>
    </p:spTree>
    <p:extLst>
      <p:ext uri="{BB962C8B-B14F-4D97-AF65-F5344CB8AC3E}">
        <p14:creationId xmlns:p14="http://schemas.microsoft.com/office/powerpoint/2010/main" val="14131370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Obsah RAW souboru</a:t>
            </a:r>
          </a:p>
        </p:txBody>
      </p:sp>
      <p:sp>
        <p:nvSpPr>
          <p:cNvPr id="3" name="Zástupný symbol pro obsah 2"/>
          <p:cNvSpPr>
            <a:spLocks noGrp="1"/>
          </p:cNvSpPr>
          <p:nvPr>
            <p:ph idx="1"/>
          </p:nvPr>
        </p:nvSpPr>
        <p:spPr/>
        <p:txBody>
          <a:bodyPr>
            <a:normAutofit/>
          </a:bodyPr>
          <a:lstStyle/>
          <a:p>
            <a:r>
              <a:rPr lang="cs-CZ" sz="2400" dirty="0">
                <a:latin typeface="Times New Roman" panose="02020603050405020304" pitchFamily="18" charset="0"/>
                <a:cs typeface="Times New Roman" panose="02020603050405020304" pitchFamily="18" charset="0"/>
              </a:rPr>
              <a:t>RAW soubor primárně obsahuje skutečně zcela </a:t>
            </a:r>
            <a:r>
              <a:rPr lang="cs-CZ" sz="2400" b="1" dirty="0">
                <a:latin typeface="Times New Roman" panose="02020603050405020304" pitchFamily="18" charset="0"/>
                <a:cs typeface="Times New Roman" panose="02020603050405020304" pitchFamily="18" charset="0"/>
              </a:rPr>
              <a:t>hrubá digitální data </a:t>
            </a:r>
            <a:r>
              <a:rPr lang="cs-CZ" sz="2400" dirty="0">
                <a:latin typeface="Times New Roman" panose="02020603050405020304" pitchFamily="18" charset="0"/>
                <a:cs typeface="Times New Roman" panose="02020603050405020304" pitchFamily="18" charset="0"/>
              </a:rPr>
              <a:t>toho, co uviděl senzor, a současně </a:t>
            </a:r>
            <a:r>
              <a:rPr lang="cs-CZ" sz="2400" dirty="0" smtClean="0">
                <a:latin typeface="Times New Roman" panose="02020603050405020304" pitchFamily="18" charset="0"/>
                <a:cs typeface="Times New Roman" panose="02020603050405020304" pitchFamily="18" charset="0"/>
              </a:rPr>
              <a:t>data sdělující </a:t>
            </a:r>
            <a:r>
              <a:rPr lang="cs-CZ" sz="2400" dirty="0">
                <a:latin typeface="Times New Roman" panose="02020603050405020304" pitchFamily="18" charset="0"/>
                <a:cs typeface="Times New Roman" panose="02020603050405020304" pitchFamily="18" charset="0"/>
              </a:rPr>
              <a:t>okolnosti pořízení snímku (</a:t>
            </a:r>
            <a:r>
              <a:rPr lang="cs-CZ" sz="2400" b="1" dirty="0" err="1">
                <a:latin typeface="Times New Roman" panose="02020603050405020304" pitchFamily="18" charset="0"/>
                <a:cs typeface="Times New Roman" panose="02020603050405020304" pitchFamily="18" charset="0"/>
              </a:rPr>
              <a:t>metadata</a:t>
            </a:r>
            <a:r>
              <a:rPr lang="cs-CZ" sz="2400" dirty="0">
                <a:latin typeface="Times New Roman" panose="02020603050405020304" pitchFamily="18" charset="0"/>
                <a:cs typeface="Times New Roman" panose="02020603050405020304" pitchFamily="18" charset="0"/>
              </a:rPr>
              <a:t>). RAW data tedy nejsou ukotvena k žádnému </a:t>
            </a:r>
            <a:r>
              <a:rPr lang="cs-CZ" sz="2400" dirty="0" smtClean="0">
                <a:latin typeface="Times New Roman" panose="02020603050405020304" pitchFamily="18" charset="0"/>
                <a:cs typeface="Times New Roman" panose="02020603050405020304" pitchFamily="18" charset="0"/>
              </a:rPr>
              <a:t>standardnímu barevnému </a:t>
            </a:r>
            <a:r>
              <a:rPr lang="cs-CZ" sz="2400" dirty="0">
                <a:latin typeface="Times New Roman" panose="02020603050405020304" pitchFamily="18" charset="0"/>
                <a:cs typeface="Times New Roman" panose="02020603050405020304" pitchFamily="18" charset="0"/>
              </a:rPr>
              <a:t>prostoru, v datech není vyvážena bílá, není definován bílý bod ani </a:t>
            </a:r>
            <a:r>
              <a:rPr lang="cs-CZ" sz="2400" dirty="0" err="1">
                <a:latin typeface="Times New Roman" panose="02020603050405020304" pitchFamily="18" charset="0"/>
                <a:cs typeface="Times New Roman" panose="02020603050405020304" pitchFamily="18" charset="0"/>
              </a:rPr>
              <a:t>gamma</a:t>
            </a:r>
            <a:r>
              <a:rPr lang="cs-CZ" sz="2400" dirty="0">
                <a:latin typeface="Times New Roman" panose="02020603050405020304" pitchFamily="18" charset="0"/>
                <a:cs typeface="Times New Roman" panose="02020603050405020304" pitchFamily="18" charset="0"/>
              </a:rPr>
              <a:t> křivka atd</a:t>
            </a:r>
            <a:r>
              <a:rPr lang="cs-CZ" sz="2400" dirty="0" smtClean="0">
                <a:latin typeface="Times New Roman" panose="02020603050405020304" pitchFamily="18" charset="0"/>
                <a:cs typeface="Times New Roman" panose="02020603050405020304" pitchFamily="18" charset="0"/>
              </a:rPr>
              <a:t>.</a:t>
            </a:r>
          </a:p>
          <a:p>
            <a:r>
              <a:rPr lang="cs-CZ" sz="2400" dirty="0">
                <a:latin typeface="Times New Roman" panose="02020603050405020304" pitchFamily="18" charset="0"/>
                <a:cs typeface="Times New Roman" panose="02020603050405020304" pitchFamily="18" charset="0"/>
              </a:rPr>
              <a:t>Za normálních okolností by RAW soubor měl velikost jako TIFF soubor, který také ukládá tři barevné </a:t>
            </a:r>
            <a:r>
              <a:rPr lang="cs-CZ" sz="2400" dirty="0" smtClean="0">
                <a:latin typeface="Times New Roman" panose="02020603050405020304" pitchFamily="18" charset="0"/>
                <a:cs typeface="Times New Roman" panose="02020603050405020304" pitchFamily="18" charset="0"/>
              </a:rPr>
              <a:t>RGB složky </a:t>
            </a:r>
            <a:r>
              <a:rPr lang="cs-CZ" sz="2400" dirty="0">
                <a:latin typeface="Times New Roman" panose="02020603050405020304" pitchFamily="18" charset="0"/>
                <a:cs typeface="Times New Roman" panose="02020603050405020304" pitchFamily="18" charset="0"/>
              </a:rPr>
              <a:t>pro každý pixel. Je ale třeba si uvědomit, že RAW ukládá data senzoru před Bayerovou interpolací </a:t>
            </a:r>
            <a:r>
              <a:rPr lang="cs-CZ" sz="2400" dirty="0" smtClean="0">
                <a:latin typeface="Times New Roman" panose="02020603050405020304" pitchFamily="18" charset="0"/>
                <a:cs typeface="Times New Roman" panose="02020603050405020304" pitchFamily="18" charset="0"/>
              </a:rPr>
              <a:t>a tedy </a:t>
            </a:r>
            <a:r>
              <a:rPr lang="cs-CZ" sz="2400" dirty="0">
                <a:latin typeface="Times New Roman" panose="02020603050405020304" pitchFamily="18" charset="0"/>
                <a:cs typeface="Times New Roman" panose="02020603050405020304" pitchFamily="18" charset="0"/>
              </a:rPr>
              <a:t>„bez barev“. RAW je tedy menší než </a:t>
            </a:r>
            <a:r>
              <a:rPr lang="cs-CZ" sz="2400" dirty="0" smtClean="0">
                <a:latin typeface="Times New Roman" panose="02020603050405020304" pitchFamily="18" charset="0"/>
                <a:cs typeface="Times New Roman" panose="02020603050405020304" pitchFamily="18" charset="0"/>
              </a:rPr>
              <a:t>TIFF</a:t>
            </a:r>
            <a:endParaRPr lang="cs-CZ" sz="2400" dirty="0">
              <a:latin typeface="Times New Roman" panose="02020603050405020304" pitchFamily="18" charset="0"/>
              <a:cs typeface="Times New Roman" panose="02020603050405020304" pitchFamily="18" charset="0"/>
            </a:endParaRPr>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97</a:t>
            </a:fld>
            <a:endParaRPr lang="cs-CZ"/>
          </a:p>
        </p:txBody>
      </p:sp>
    </p:spTree>
    <p:extLst>
      <p:ext uri="{BB962C8B-B14F-4D97-AF65-F5344CB8AC3E}">
        <p14:creationId xmlns:p14="http://schemas.microsoft.com/office/powerpoint/2010/main" val="16362599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pPr>
              <a:defRPr/>
            </a:pPr>
            <a:r>
              <a:rPr lang="cs-CZ" sz="3600" smtClean="0"/>
              <a:t>RAW (</a:t>
            </a:r>
            <a:r>
              <a:rPr lang="cs-CZ" sz="3600" i="1" smtClean="0"/>
              <a:t>raw</a:t>
            </a:r>
            <a:r>
              <a:rPr lang="cs-CZ" sz="3600" smtClean="0"/>
              <a:t> – surový, nezpracovaný)</a:t>
            </a:r>
          </a:p>
        </p:txBody>
      </p:sp>
      <p:sp>
        <p:nvSpPr>
          <p:cNvPr id="399363" name="Rectangle 3"/>
          <p:cNvSpPr>
            <a:spLocks noGrp="1" noChangeArrowheads="1"/>
          </p:cNvSpPr>
          <p:nvPr>
            <p:ph type="body" idx="1"/>
          </p:nvPr>
        </p:nvSpPr>
        <p:spPr>
          <a:xfrm>
            <a:off x="539750" y="1773238"/>
            <a:ext cx="8135938" cy="4752975"/>
          </a:xfrm>
        </p:spPr>
        <p:txBody>
          <a:bodyPr>
            <a:normAutofit lnSpcReduction="10000"/>
          </a:bodyPr>
          <a:lstStyle/>
          <a:p>
            <a:pPr>
              <a:lnSpc>
                <a:spcPct val="80000"/>
              </a:lnSpc>
              <a:defRPr/>
            </a:pPr>
            <a:r>
              <a:rPr lang="cs-CZ" sz="2400" dirty="0" smtClean="0"/>
              <a:t>Je to souhrn "syrových" informací z CCD, který je třeba „</a:t>
            </a:r>
            <a:r>
              <a:rPr lang="cs-CZ" sz="2400" dirty="0" err="1" smtClean="0"/>
              <a:t>zprocesovat</a:t>
            </a:r>
            <a:r>
              <a:rPr lang="cs-CZ" sz="2400" dirty="0" smtClean="0"/>
              <a:t>“ na počítači. </a:t>
            </a:r>
          </a:p>
          <a:p>
            <a:pPr>
              <a:lnSpc>
                <a:spcPct val="80000"/>
              </a:lnSpc>
              <a:defRPr/>
            </a:pPr>
            <a:r>
              <a:rPr lang="cs-CZ" sz="2400" dirty="0" smtClean="0"/>
              <a:t>RAW formáty jsou z principu méně datově náročné než </a:t>
            </a:r>
            <a:r>
              <a:rPr lang="cs-CZ" sz="2400" dirty="0" err="1" smtClean="0"/>
              <a:t>TIFFy</a:t>
            </a:r>
            <a:r>
              <a:rPr lang="cs-CZ" sz="2400" dirty="0" smtClean="0"/>
              <a:t> - jejich používáním se tak může ušetřit mnoho cenného prostoru na paměťové kartě. </a:t>
            </a:r>
          </a:p>
          <a:p>
            <a:pPr>
              <a:lnSpc>
                <a:spcPct val="80000"/>
              </a:lnSpc>
              <a:defRPr/>
            </a:pPr>
            <a:r>
              <a:rPr lang="cs-CZ" sz="2400" dirty="0" smtClean="0"/>
              <a:t>Hlavní nevýhodou je svázanost s daným typem přístroje. RAW (způsob uložení dat v tomto formátu) je u každého výrobce zcela jedinečný. Problém proto nastává při čtení v obrazových editorech.  Proto výrobci přišli </a:t>
            </a:r>
            <a:r>
              <a:rPr lang="cs-CZ" sz="2400" dirty="0"/>
              <a:t>s konceptem RAW+JPEG. </a:t>
            </a:r>
            <a:r>
              <a:rPr lang="cs-CZ" sz="2400" dirty="0" smtClean="0"/>
              <a:t>Jednoduše uloží </a:t>
            </a:r>
            <a:r>
              <a:rPr lang="cs-CZ" sz="2400" dirty="0"/>
              <a:t>na kartu oba formáty a na kartě jsou potom opravdu </a:t>
            </a:r>
            <a:r>
              <a:rPr lang="cs-CZ" sz="2400" dirty="0" smtClean="0"/>
              <a:t>dva soubory </a:t>
            </a:r>
            <a:r>
              <a:rPr lang="cs-CZ" sz="2400" dirty="0"/>
              <a:t>obsahující stejnou fotografii - jeden JPEG, druhý RAW.</a:t>
            </a:r>
            <a:endParaRPr lang="cs-CZ" sz="2400" dirty="0" smtClean="0"/>
          </a:p>
          <a:p>
            <a:pPr>
              <a:lnSpc>
                <a:spcPct val="80000"/>
              </a:lnSpc>
              <a:defRPr/>
            </a:pPr>
            <a:r>
              <a:rPr lang="cs-CZ" sz="2400" dirty="0" smtClean="0"/>
              <a:t>Hlavní výhodou je možnost vhodného zpracování dat až v počítači – úprava expozice, barevného vyvážení, </a:t>
            </a:r>
            <a:r>
              <a:rPr lang="cs-CZ" sz="2400" dirty="0" err="1" smtClean="0"/>
              <a:t>doostření</a:t>
            </a:r>
            <a:r>
              <a:rPr lang="cs-CZ" sz="2400" dirty="0" smtClean="0"/>
              <a:t> atd.</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98</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3050"/>
            <a:ext cx="4330824" cy="1162050"/>
          </a:xfrm>
        </p:spPr>
        <p:txBody>
          <a:bodyPr/>
          <a:lstStyle/>
          <a:p>
            <a:r>
              <a:rPr lang="cs-CZ" sz="4000" b="0" dirty="0" smtClean="0"/>
              <a:t>RAW + </a:t>
            </a:r>
            <a:r>
              <a:rPr lang="cs-CZ" sz="4000" b="0" dirty="0" err="1" smtClean="0"/>
              <a:t>Photoshop</a:t>
            </a:r>
            <a:endParaRPr lang="cs-CZ" sz="4000" b="0" dirty="0"/>
          </a:p>
        </p:txBody>
      </p:sp>
      <p:sp>
        <p:nvSpPr>
          <p:cNvPr id="9" name="Zástupný symbol pro text 8"/>
          <p:cNvSpPr>
            <a:spLocks noGrp="1"/>
          </p:cNvSpPr>
          <p:nvPr>
            <p:ph type="body" sz="half" idx="2"/>
          </p:nvPr>
        </p:nvSpPr>
        <p:spPr>
          <a:xfrm>
            <a:off x="467544" y="1556792"/>
            <a:ext cx="4330824" cy="4691063"/>
          </a:xfrm>
        </p:spPr>
        <p:txBody>
          <a:bodyPr/>
          <a:lstStyle/>
          <a:p>
            <a:r>
              <a:rPr lang="cs-CZ" sz="2400" dirty="0"/>
              <a:t>Ukázka malé části parametrů, které nabízí Adobe </a:t>
            </a:r>
            <a:r>
              <a:rPr lang="cs-CZ" sz="2400" dirty="0" err="1"/>
              <a:t>Photoshop</a:t>
            </a:r>
            <a:r>
              <a:rPr lang="cs-CZ" sz="2400" dirty="0"/>
              <a:t> CS3 </a:t>
            </a:r>
            <a:r>
              <a:rPr lang="cs-CZ" sz="2400" dirty="0" smtClean="0"/>
              <a:t>modulu </a:t>
            </a:r>
            <a:r>
              <a:rPr lang="cs-CZ" sz="2400" dirty="0" err="1"/>
              <a:t>Camera</a:t>
            </a:r>
            <a:r>
              <a:rPr lang="cs-CZ" sz="2400" dirty="0"/>
              <a:t> RAW. </a:t>
            </a:r>
            <a:r>
              <a:rPr lang="cs-CZ" sz="2400" dirty="0" smtClean="0"/>
              <a:t>To vše </a:t>
            </a:r>
            <a:r>
              <a:rPr lang="cs-CZ" sz="2400" dirty="0"/>
              <a:t>při 100% on </a:t>
            </a:r>
            <a:r>
              <a:rPr lang="cs-CZ" sz="2400" dirty="0" smtClean="0"/>
              <a:t>line a celoobrazovkovém </a:t>
            </a:r>
            <a:r>
              <a:rPr lang="cs-CZ" sz="2400" dirty="0"/>
              <a:t>náhledu. Nastavit parametry a vyvolat RAW </a:t>
            </a:r>
            <a:r>
              <a:rPr lang="cs-CZ" sz="2400" dirty="0" smtClean="0"/>
              <a:t>proto ale </a:t>
            </a:r>
            <a:r>
              <a:rPr lang="cs-CZ" sz="2400" dirty="0"/>
              <a:t>není proces na 5 vteřin. Samozřejmě můžete vše nechat na standardních </a:t>
            </a:r>
            <a:r>
              <a:rPr lang="cs-CZ" sz="2400" dirty="0" smtClean="0"/>
              <a:t>hodnotách, otázkou </a:t>
            </a:r>
            <a:r>
              <a:rPr lang="cs-CZ" sz="2400" dirty="0"/>
              <a:t>však potom je, proč jste do RAW vlastně </a:t>
            </a:r>
            <a:r>
              <a:rPr lang="cs-CZ" sz="2400" dirty="0" smtClean="0"/>
              <a:t>snímali.</a:t>
            </a:r>
            <a:endParaRPr lang="cs-CZ" sz="2400" dirty="0"/>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99</a:t>
            </a:fld>
            <a:endParaRPr lang="cs-CZ"/>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319087"/>
            <a:ext cx="2743200" cy="621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7450633"/>
      </p:ext>
    </p:extLst>
  </p:cSld>
  <p:clrMapOvr>
    <a:masterClrMapping/>
  </p:clrMapOvr>
</p:sld>
</file>

<file path=ppt/theme/theme1.xml><?xml version="1.0" encoding="utf-8"?>
<a:theme xmlns:a="http://schemas.openxmlformats.org/drawingml/2006/main" name="Šablona návrhu Zářící díly skládačky [1]">
  <a:themeElements>
    <a:clrScheme name="Šablona návrhu Zářící díly skládačky [1] 1">
      <a:dk1>
        <a:srgbClr val="000000"/>
      </a:dk1>
      <a:lt1>
        <a:srgbClr val="FFFFFF"/>
      </a:lt1>
      <a:dk2>
        <a:srgbClr val="000000"/>
      </a:dk2>
      <a:lt2>
        <a:srgbClr val="E8EDF2"/>
      </a:lt2>
      <a:accent1>
        <a:srgbClr val="D8E1EC"/>
      </a:accent1>
      <a:accent2>
        <a:srgbClr val="CFD795"/>
      </a:accent2>
      <a:accent3>
        <a:srgbClr val="AAAAAA"/>
      </a:accent3>
      <a:accent4>
        <a:srgbClr val="DADADA"/>
      </a:accent4>
      <a:accent5>
        <a:srgbClr val="E9EEF4"/>
      </a:accent5>
      <a:accent6>
        <a:srgbClr val="BBC387"/>
      </a:accent6>
      <a:hlink>
        <a:srgbClr val="D59F07"/>
      </a:hlink>
      <a:folHlink>
        <a:srgbClr val="94B26C"/>
      </a:folHlink>
    </a:clrScheme>
    <a:fontScheme name="Šablona návrhu Zářící díly skládačky [1]">
      <a:majorFont>
        <a:latin typeface="Tahoma"/>
        <a:ea typeface=""/>
        <a:cs typeface=""/>
      </a:majorFont>
      <a:minorFont>
        <a:latin typeface="Tahom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ablona návrhu Zářící díly skládačky [1] 1">
        <a:dk1>
          <a:srgbClr val="000000"/>
        </a:dk1>
        <a:lt1>
          <a:srgbClr val="FFFFFF"/>
        </a:lt1>
        <a:dk2>
          <a:srgbClr val="000000"/>
        </a:dk2>
        <a:lt2>
          <a:srgbClr val="E8EDF2"/>
        </a:lt2>
        <a:accent1>
          <a:srgbClr val="D8E1EC"/>
        </a:accent1>
        <a:accent2>
          <a:srgbClr val="CFD795"/>
        </a:accent2>
        <a:accent3>
          <a:srgbClr val="AAAAAA"/>
        </a:accent3>
        <a:accent4>
          <a:srgbClr val="DADADA"/>
        </a:accent4>
        <a:accent5>
          <a:srgbClr val="E9EEF4"/>
        </a:accent5>
        <a:accent6>
          <a:srgbClr val="BBC387"/>
        </a:accent6>
        <a:hlink>
          <a:srgbClr val="D59F07"/>
        </a:hlink>
        <a:folHlink>
          <a:srgbClr val="94B26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Šablona návrhu Zářící díly skládačky [1]</Template>
  <TotalTime>4833</TotalTime>
  <Words>6885</Words>
  <Application>Microsoft Office PowerPoint</Application>
  <PresentationFormat>Předvádění na obrazovce (4:3)</PresentationFormat>
  <Paragraphs>1007</Paragraphs>
  <Slides>111</Slides>
  <Notes>62</Notes>
  <HiddenSlides>0</HiddenSlides>
  <MMClips>0</MMClips>
  <ScaleCrop>false</ScaleCrop>
  <HeadingPairs>
    <vt:vector size="4" baseType="variant">
      <vt:variant>
        <vt:lpstr>Motiv</vt:lpstr>
      </vt:variant>
      <vt:variant>
        <vt:i4>1</vt:i4>
      </vt:variant>
      <vt:variant>
        <vt:lpstr>Nadpisy snímků</vt:lpstr>
      </vt:variant>
      <vt:variant>
        <vt:i4>111</vt:i4>
      </vt:variant>
    </vt:vector>
  </HeadingPairs>
  <TitlesOfParts>
    <vt:vector size="112" baseType="lpstr">
      <vt:lpstr>Šablona návrhu Zářící díly skládačky [1]</vt:lpstr>
      <vt:lpstr>Fotografie bez chemie</vt:lpstr>
      <vt:lpstr>Proč ne digitální fotografie</vt:lpstr>
      <vt:lpstr>Proč ano digitální fotografie</vt:lpstr>
      <vt:lpstr>Schéma klasického sklopného fotopřístroje</vt:lpstr>
      <vt:lpstr>Dguerrotypické přístroje</vt:lpstr>
      <vt:lpstr>Daguerrotypický přístroj firmy Voigtlander, 1840</vt:lpstr>
      <vt:lpstr>Klasické měchové přístroje</vt:lpstr>
      <vt:lpstr>Lidová fotografie – Kodak Brownie</vt:lpstr>
      <vt:lpstr>Přístroje na 35 mm film - Leica</vt:lpstr>
      <vt:lpstr>Rolleiflex model 622  Werke Franke &amp; Heidecke, Braunschweig, Germany </vt:lpstr>
      <vt:lpstr>Zeiss  Super Ikonta C </vt:lpstr>
      <vt:lpstr>Exakta  Ihagee Dresden</vt:lpstr>
      <vt:lpstr>Flexette Optikotechna Přerov</vt:lpstr>
      <vt:lpstr>Flexaret Meopta Přerov</vt:lpstr>
      <vt:lpstr>Magnola Meopta Přerov</vt:lpstr>
      <vt:lpstr>Cola Optikotechna Přerov</vt:lpstr>
      <vt:lpstr>Kinofilmové přístroje Meopta</vt:lpstr>
      <vt:lpstr>Pankopta Meopta Přerov</vt:lpstr>
      <vt:lpstr>Historie digitální fotografie</vt:lpstr>
      <vt:lpstr>Kompaktní digitální přístroje</vt:lpstr>
      <vt:lpstr>„Elektronická zrcadlovka“ (EVF)</vt:lpstr>
      <vt:lpstr>„Bezzrcadlovka“ (Mirrorless)</vt:lpstr>
      <vt:lpstr>Dvouoká zrcadlovka (TLR)</vt:lpstr>
      <vt:lpstr>Pravá zrcadlovka (DSRL) amatérské třídy Nikon D50</vt:lpstr>
      <vt:lpstr>Pravá zrcadlovka (DSRL) poloprofesionální třídy Nikon D7200</vt:lpstr>
      <vt:lpstr>Profesionální DSRL Canon EOS 1 Ds Mark II</vt:lpstr>
      <vt:lpstr>Profesionální DSRL Nikon D5</vt:lpstr>
      <vt:lpstr>Hasselblad Ixpress CF</vt:lpstr>
      <vt:lpstr>Hasselblad H6D-50 a H6D-100</vt:lpstr>
      <vt:lpstr>Digitální stěna Aptus-II 10R</vt:lpstr>
      <vt:lpstr>Sinarback 54H</vt:lpstr>
      <vt:lpstr>Princip pravé digitální zrcadlovky (DSLR)</vt:lpstr>
      <vt:lpstr>Zaostření objektivu</vt:lpstr>
      <vt:lpstr>Automatické zaostřovací systémy (Auto Focus, AF)</vt:lpstr>
      <vt:lpstr>Automatické zaostřovací systémy (Auto Focus, AF)</vt:lpstr>
      <vt:lpstr>Automatické zaostřovací systémy (Auto Focus, AF)</vt:lpstr>
      <vt:lpstr>Konstrukce AF na DSLR</vt:lpstr>
      <vt:lpstr>Závěrka</vt:lpstr>
      <vt:lpstr>Závěrka</vt:lpstr>
      <vt:lpstr>Centrální závěrka</vt:lpstr>
      <vt:lpstr>Štěrbinová závěrka</vt:lpstr>
      <vt:lpstr>Jak pracuje digitální fotopřístroj</vt:lpstr>
      <vt:lpstr>Rasterizace - vzorkování</vt:lpstr>
      <vt:lpstr>Rasterizace – vzorkování při 4 bitové hloubce barev</vt:lpstr>
      <vt:lpstr>Bitová hloubka</vt:lpstr>
      <vt:lpstr>Barevná hloubka</vt:lpstr>
      <vt:lpstr>Posterizace</vt:lpstr>
      <vt:lpstr>Pixel</vt:lpstr>
      <vt:lpstr>Pixely</vt:lpstr>
      <vt:lpstr>Rozlišení v pixelech</vt:lpstr>
      <vt:lpstr>Senzor</vt:lpstr>
      <vt:lpstr>Varianty snímačů</vt:lpstr>
      <vt:lpstr>Buňka senzoru</vt:lpstr>
      <vt:lpstr>Buňka senzoru</vt:lpstr>
      <vt:lpstr>Elementární buňka CCD </vt:lpstr>
      <vt:lpstr>Funkce CCD</vt:lpstr>
      <vt:lpstr>Akumulace náboje</vt:lpstr>
      <vt:lpstr>Čtení (přenos náboje)</vt:lpstr>
      <vt:lpstr>Fotočlánky typu CCD</vt:lpstr>
      <vt:lpstr>CCD senzor</vt:lpstr>
      <vt:lpstr>CMOS detektory</vt:lpstr>
      <vt:lpstr>CMOS detektory</vt:lpstr>
      <vt:lpstr>CMOS vs CCD detektory</vt:lpstr>
      <vt:lpstr>CMOS vs CCD detektory</vt:lpstr>
      <vt:lpstr>Obrazová buňka snímače</vt:lpstr>
      <vt:lpstr>Spektrální citlivost fotodiod</vt:lpstr>
      <vt:lpstr>Záznam barev senzorem</vt:lpstr>
      <vt:lpstr>Záznam barev – výměnné filtry</vt:lpstr>
      <vt:lpstr>Triliniový snímací prvek</vt:lpstr>
      <vt:lpstr>Uspořádání se třemi senzory</vt:lpstr>
      <vt:lpstr>Foveon</vt:lpstr>
      <vt:lpstr>Barevná maska (Color filter array, CFA)</vt:lpstr>
      <vt:lpstr>Bayerova maska (Bayer filter)</vt:lpstr>
      <vt:lpstr>Interpolace</vt:lpstr>
      <vt:lpstr>Používané barevné mozaiky </vt:lpstr>
      <vt:lpstr>Interpolace</vt:lpstr>
      <vt:lpstr>Důsledky Bayerovy masky a následné interpolace</vt:lpstr>
      <vt:lpstr>Aliasing</vt:lpstr>
      <vt:lpstr>Moaré</vt:lpstr>
      <vt:lpstr>Senzorové filtry</vt:lpstr>
      <vt:lpstr>Low-Pass filtr</vt:lpstr>
      <vt:lpstr>Digitální šum</vt:lpstr>
      <vt:lpstr>Digitální šum</vt:lpstr>
      <vt:lpstr>Digitální šum</vt:lpstr>
      <vt:lpstr>Digitální šum</vt:lpstr>
      <vt:lpstr>Velikost senzoru</vt:lpstr>
      <vt:lpstr>Velikost senzoru</vt:lpstr>
      <vt:lpstr>Formáty senzorů</vt:lpstr>
      <vt:lpstr>Formáty senzorů</vt:lpstr>
      <vt:lpstr>Záznam obrazových dat</vt:lpstr>
      <vt:lpstr>Komprese dat</vt:lpstr>
      <vt:lpstr>Formáty zápisu obrazových dat</vt:lpstr>
      <vt:lpstr>Zpracování dat ve fotopřístroji</vt:lpstr>
      <vt:lpstr>TIFF (Tag Image File Format)</vt:lpstr>
      <vt:lpstr>Výhody TIFF</vt:lpstr>
      <vt:lpstr>Nevýhody TIFF</vt:lpstr>
      <vt:lpstr>Obsah RAW souboru</vt:lpstr>
      <vt:lpstr>RAW (raw – surový, nezpracovaný)</vt:lpstr>
      <vt:lpstr>RAW + Photoshop</vt:lpstr>
      <vt:lpstr>RAW - Odstín barev</vt:lpstr>
      <vt:lpstr>Barevné korekce</vt:lpstr>
      <vt:lpstr>Doostření v RAW</vt:lpstr>
      <vt:lpstr>Redukce šumu a korekce objektivů</vt:lpstr>
      <vt:lpstr>Další možnosti editoru RAW</vt:lpstr>
      <vt:lpstr>DNG (digitální negativ)</vt:lpstr>
      <vt:lpstr>JPEG (Joint Photographic Experts Group)</vt:lpstr>
      <vt:lpstr>Nevýhody JPEG</vt:lpstr>
      <vt:lpstr>JPEG artefakty</vt:lpstr>
      <vt:lpstr>JPEG artefakty</vt:lpstr>
      <vt:lpstr>Stupeň komprese prakticky</vt:lpstr>
      <vt:lpstr>GIF</vt:lpstr>
    </vt:vector>
  </TitlesOfParts>
  <Company>MU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Fotografie bez chemie</dc:title>
  <dc:creator>Vitezslav Otruba</dc:creator>
  <cp:lastModifiedBy>Richard</cp:lastModifiedBy>
  <cp:revision>160</cp:revision>
  <dcterms:created xsi:type="dcterms:W3CDTF">2006-02-14T20:34:36Z</dcterms:created>
  <dcterms:modified xsi:type="dcterms:W3CDTF">2016-05-10T07:50:34Z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TC011407991029</vt:lpwstr>
  </property>
</Properties>
</file>