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26"/>
  </p:notesMasterIdLst>
  <p:sldIdLst>
    <p:sldId id="256" r:id="rId2"/>
    <p:sldId id="257" r:id="rId3"/>
    <p:sldId id="273" r:id="rId4"/>
    <p:sldId id="274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9" r:id="rId19"/>
    <p:sldId id="271" r:id="rId20"/>
    <p:sldId id="272" r:id="rId21"/>
    <p:sldId id="275" r:id="rId22"/>
    <p:sldId id="277" r:id="rId23"/>
    <p:sldId id="278" r:id="rId24"/>
    <p:sldId id="27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KHAqTTgC7BbnNY8VvIZJA==" hashData="BAMti8LDQ+WfB+xCbsM9xjUBkl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78623E"/>
    <a:srgbClr val="B2B2B2"/>
    <a:srgbClr val="FFFFFF"/>
    <a:srgbClr val="FF6600"/>
    <a:srgbClr val="FF9900"/>
    <a:srgbClr val="00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114" d="100"/>
          <a:sy n="114" d="100"/>
        </p:scale>
        <p:origin x="-147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AF0FA-6C4B-4C9B-B20A-CA94E712A42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01C865C-F50F-48DE-A9AC-2540018BCB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Měření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expozice</a:t>
          </a:r>
        </a:p>
      </dgm:t>
    </dgm:pt>
    <dgm:pt modelId="{86BD2C3E-8333-4BE7-A517-F29980C43F7C}" type="parTrans" cxnId="{FCD53C22-3E27-4703-A4EB-3810757D1C7B}">
      <dgm:prSet/>
      <dgm:spPr/>
    </dgm:pt>
    <dgm:pt modelId="{68C05FCD-509B-4833-A98C-EA6B3B6AFD45}" type="sibTrans" cxnId="{FCD53C22-3E27-4703-A4EB-3810757D1C7B}">
      <dgm:prSet/>
      <dgm:spPr/>
    </dgm:pt>
    <dgm:pt modelId="{583ACB46-CE84-4D50-92A9-711D3D4D0B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bodové</a:t>
          </a:r>
        </a:p>
      </dgm:t>
    </dgm:pt>
    <dgm:pt modelId="{5C332928-603E-4A15-8379-B277CD6E6903}" type="parTrans" cxnId="{BEAB57C2-A71F-4ABD-BFF2-2FC3F1B30AAD}">
      <dgm:prSet/>
      <dgm:spPr/>
    </dgm:pt>
    <dgm:pt modelId="{5CB37A8D-173B-4F83-BA42-534B9F16D0EA}" type="sibTrans" cxnId="{BEAB57C2-A71F-4ABD-BFF2-2FC3F1B30AAD}">
      <dgm:prSet/>
      <dgm:spPr/>
    </dgm:pt>
    <dgm:pt modelId="{38C17108-F10A-4487-BF42-970833E590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V záběru</a:t>
          </a:r>
        </a:p>
      </dgm:t>
    </dgm:pt>
    <dgm:pt modelId="{79107DC2-6CCD-4D2B-A382-988A974EA050}" type="parTrans" cxnId="{77B0F0F8-C3FC-4E38-83E2-893F74EDF5C2}">
      <dgm:prSet/>
      <dgm:spPr/>
    </dgm:pt>
    <dgm:pt modelId="{82CFA8BF-1B47-4840-8062-96B759D0E412}" type="sibTrans" cxnId="{77B0F0F8-C3FC-4E38-83E2-893F74EDF5C2}">
      <dgm:prSet/>
      <dgm:spPr/>
    </dgm:pt>
    <dgm:pt modelId="{CA2FAED0-306E-4E13-BADC-2011626E85B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V obraze</a:t>
          </a:r>
        </a:p>
      </dgm:t>
    </dgm:pt>
    <dgm:pt modelId="{63841B71-9B84-4CFB-A0EB-AF0341D91D6C}" type="parTrans" cxnId="{D975CEB5-2759-49DD-865B-FAC0E06AE812}">
      <dgm:prSet/>
      <dgm:spPr/>
    </dgm:pt>
    <dgm:pt modelId="{384DF229-099F-4B98-B7CF-034357D130F8}" type="sibTrans" cxnId="{D975CEB5-2759-49DD-865B-FAC0E06AE812}">
      <dgm:prSet/>
      <dgm:spPr/>
    </dgm:pt>
    <dgm:pt modelId="{3235977C-F403-49B0-A2A7-418A871B19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součtové</a:t>
          </a:r>
        </a:p>
      </dgm:t>
    </dgm:pt>
    <dgm:pt modelId="{1CF92645-237D-4A89-B1A1-40EB58D89FF4}" type="parTrans" cxnId="{9EDD5609-2F2D-47EF-BCAD-ED9F65D4CE63}">
      <dgm:prSet/>
      <dgm:spPr/>
    </dgm:pt>
    <dgm:pt modelId="{54D74ECE-93FE-4954-923E-6A844A290C59}" type="sibTrans" cxnId="{9EDD5609-2F2D-47EF-BCAD-ED9F65D4CE63}">
      <dgm:prSet/>
      <dgm:spPr/>
    </dgm:pt>
    <dgm:pt modelId="{FD532A2A-909C-4C01-BDB3-4E03FCAEE2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Osvětlení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obrazu</a:t>
          </a:r>
        </a:p>
      </dgm:t>
    </dgm:pt>
    <dgm:pt modelId="{9E796029-E9C6-416C-8AED-2897E071F07B}" type="parTrans" cxnId="{4F645DA8-8CB7-436E-A91A-208FC03661D0}">
      <dgm:prSet/>
      <dgm:spPr/>
    </dgm:pt>
    <dgm:pt modelId="{9742CE0D-F84C-4AD9-B669-E70D053637A2}" type="sibTrans" cxnId="{4F645DA8-8CB7-436E-A91A-208FC03661D0}">
      <dgm:prSet/>
      <dgm:spPr/>
    </dgm:pt>
    <dgm:pt modelId="{F8E4A956-FC99-4F9F-AE59-4E920AF0C6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Jas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záběru</a:t>
          </a:r>
        </a:p>
      </dgm:t>
    </dgm:pt>
    <dgm:pt modelId="{B174F9B8-BA11-4853-A32A-FE6F13BD8FC6}" type="parTrans" cxnId="{1A8E2488-0E33-4DA9-92FA-25C380A26619}">
      <dgm:prSet/>
      <dgm:spPr/>
    </dgm:pt>
    <dgm:pt modelId="{65A82B1C-276C-4468-BBC5-B68D8DDF0428}" type="sibTrans" cxnId="{1A8E2488-0E33-4DA9-92FA-25C380A26619}">
      <dgm:prSet/>
      <dgm:spPr/>
    </dgm:pt>
    <dgm:pt modelId="{4DB6ED33-3449-461F-B4F8-CF3C05D8D2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Osvětlení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záběru</a:t>
          </a:r>
        </a:p>
      </dgm:t>
    </dgm:pt>
    <dgm:pt modelId="{D3EB02FF-469B-46C2-9B36-9FC08105A46A}" type="parTrans" cxnId="{4D8DEC27-D0D0-41A9-8065-AE4A9D1EDC97}">
      <dgm:prSet/>
      <dgm:spPr/>
    </dgm:pt>
    <dgm:pt modelId="{99C88607-8665-4FB9-8713-178319913125}" type="sibTrans" cxnId="{4D8DEC27-D0D0-41A9-8065-AE4A9D1EDC97}">
      <dgm:prSet/>
      <dgm:spPr/>
    </dgm:pt>
    <dgm:pt modelId="{0504C5FB-7BEA-462A-A2B7-853638DC5FBE}" type="pres">
      <dgm:prSet presAssocID="{C55AF0FA-6C4B-4C9B-B20A-CA94E712A4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D66D2F-8C4A-4F4C-993D-F00BCE0648FF}" type="pres">
      <dgm:prSet presAssocID="{D01C865C-F50F-48DE-A9AC-2540018BCB24}" presName="hierRoot1" presStyleCnt="0">
        <dgm:presLayoutVars>
          <dgm:hierBranch val="r"/>
        </dgm:presLayoutVars>
      </dgm:prSet>
      <dgm:spPr/>
    </dgm:pt>
    <dgm:pt modelId="{EA1C11C9-FA72-4634-9BBC-716D1D9D3610}" type="pres">
      <dgm:prSet presAssocID="{D01C865C-F50F-48DE-A9AC-2540018BCB24}" presName="rootComposite1" presStyleCnt="0"/>
      <dgm:spPr/>
    </dgm:pt>
    <dgm:pt modelId="{37E99F7D-7233-49A7-AD42-7E958B59105A}" type="pres">
      <dgm:prSet presAssocID="{D01C865C-F50F-48DE-A9AC-2540018BCB2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3D55187-39E6-4E36-8897-B398CC99052B}" type="pres">
      <dgm:prSet presAssocID="{D01C865C-F50F-48DE-A9AC-2540018BCB24}" presName="rootConnector1" presStyleLbl="node1" presStyleIdx="0" presStyleCnt="0"/>
      <dgm:spPr/>
      <dgm:t>
        <a:bodyPr/>
        <a:lstStyle/>
        <a:p>
          <a:endParaRPr lang="cs-CZ"/>
        </a:p>
      </dgm:t>
    </dgm:pt>
    <dgm:pt modelId="{524B2798-E317-40BC-B4AD-F646EC8E1068}" type="pres">
      <dgm:prSet presAssocID="{D01C865C-F50F-48DE-A9AC-2540018BCB24}" presName="hierChild2" presStyleCnt="0"/>
      <dgm:spPr/>
    </dgm:pt>
    <dgm:pt modelId="{9FFE2F07-1C2D-43BF-BF69-4FA85309BFB6}" type="pres">
      <dgm:prSet presAssocID="{5C332928-603E-4A15-8379-B277CD6E6903}" presName="Name50" presStyleLbl="parChTrans1D2" presStyleIdx="0" presStyleCnt="3"/>
      <dgm:spPr/>
    </dgm:pt>
    <dgm:pt modelId="{371D0ED4-B312-4C4D-9635-3F736BD2F70B}" type="pres">
      <dgm:prSet presAssocID="{583ACB46-CE84-4D50-92A9-711D3D4D0B74}" presName="hierRoot2" presStyleCnt="0">
        <dgm:presLayoutVars>
          <dgm:hierBranch/>
        </dgm:presLayoutVars>
      </dgm:prSet>
      <dgm:spPr/>
    </dgm:pt>
    <dgm:pt modelId="{84028596-E45B-4660-99E5-77B6E17EA84F}" type="pres">
      <dgm:prSet presAssocID="{583ACB46-CE84-4D50-92A9-711D3D4D0B74}" presName="rootComposite" presStyleCnt="0"/>
      <dgm:spPr/>
    </dgm:pt>
    <dgm:pt modelId="{4F3138C5-275F-4DD5-83B7-F94A606B0CB0}" type="pres">
      <dgm:prSet presAssocID="{583ACB46-CE84-4D50-92A9-711D3D4D0B7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7D934C4-1236-4C89-9CE8-2DBD53C7F2C7}" type="pres">
      <dgm:prSet presAssocID="{583ACB46-CE84-4D50-92A9-711D3D4D0B74}" presName="rootConnector" presStyleLbl="node2" presStyleIdx="0" presStyleCnt="3"/>
      <dgm:spPr/>
      <dgm:t>
        <a:bodyPr/>
        <a:lstStyle/>
        <a:p>
          <a:endParaRPr lang="cs-CZ"/>
        </a:p>
      </dgm:t>
    </dgm:pt>
    <dgm:pt modelId="{075DBC9F-AFE3-45D1-9EFF-0A2E01B5F71C}" type="pres">
      <dgm:prSet presAssocID="{583ACB46-CE84-4D50-92A9-711D3D4D0B74}" presName="hierChild4" presStyleCnt="0"/>
      <dgm:spPr/>
    </dgm:pt>
    <dgm:pt modelId="{33143BA3-D435-421F-B463-8EE5D142FE46}" type="pres">
      <dgm:prSet presAssocID="{79107DC2-6CCD-4D2B-A382-988A974EA050}" presName="Name35" presStyleLbl="parChTrans1D3" presStyleIdx="0" presStyleCnt="4"/>
      <dgm:spPr/>
    </dgm:pt>
    <dgm:pt modelId="{FBF70324-C485-4415-8392-A711508F2BBE}" type="pres">
      <dgm:prSet presAssocID="{38C17108-F10A-4487-BF42-970833E5903E}" presName="hierRoot2" presStyleCnt="0">
        <dgm:presLayoutVars>
          <dgm:hierBranch val="r"/>
        </dgm:presLayoutVars>
      </dgm:prSet>
      <dgm:spPr/>
    </dgm:pt>
    <dgm:pt modelId="{8992E843-A898-41DC-941E-ADE48EFBD29A}" type="pres">
      <dgm:prSet presAssocID="{38C17108-F10A-4487-BF42-970833E5903E}" presName="rootComposite" presStyleCnt="0"/>
      <dgm:spPr/>
    </dgm:pt>
    <dgm:pt modelId="{F6524CEB-0382-494E-8E32-1BB95227C1AE}" type="pres">
      <dgm:prSet presAssocID="{38C17108-F10A-4487-BF42-970833E5903E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F168E14-8594-4240-8D81-02F24EE3E05C}" type="pres">
      <dgm:prSet presAssocID="{38C17108-F10A-4487-BF42-970833E5903E}" presName="rootConnector" presStyleLbl="node3" presStyleIdx="0" presStyleCnt="4"/>
      <dgm:spPr/>
      <dgm:t>
        <a:bodyPr/>
        <a:lstStyle/>
        <a:p>
          <a:endParaRPr lang="cs-CZ"/>
        </a:p>
      </dgm:t>
    </dgm:pt>
    <dgm:pt modelId="{ED504722-0634-4752-9358-B2E61531AB4E}" type="pres">
      <dgm:prSet presAssocID="{38C17108-F10A-4487-BF42-970833E5903E}" presName="hierChild4" presStyleCnt="0"/>
      <dgm:spPr/>
    </dgm:pt>
    <dgm:pt modelId="{07AAD832-04F1-44A4-8158-83ED5F814670}" type="pres">
      <dgm:prSet presAssocID="{38C17108-F10A-4487-BF42-970833E5903E}" presName="hierChild5" presStyleCnt="0"/>
      <dgm:spPr/>
    </dgm:pt>
    <dgm:pt modelId="{69910751-9471-47A0-A59D-51AA5E2B4BA8}" type="pres">
      <dgm:prSet presAssocID="{63841B71-9B84-4CFB-A0EB-AF0341D91D6C}" presName="Name35" presStyleLbl="parChTrans1D3" presStyleIdx="1" presStyleCnt="4"/>
      <dgm:spPr/>
    </dgm:pt>
    <dgm:pt modelId="{C8B14E94-5AED-4517-9154-959BD25C35D6}" type="pres">
      <dgm:prSet presAssocID="{CA2FAED0-306E-4E13-BADC-2011626E85B4}" presName="hierRoot2" presStyleCnt="0">
        <dgm:presLayoutVars>
          <dgm:hierBranch val="r"/>
        </dgm:presLayoutVars>
      </dgm:prSet>
      <dgm:spPr/>
    </dgm:pt>
    <dgm:pt modelId="{1FFF94AE-E1F1-47D1-9561-97D241F1E754}" type="pres">
      <dgm:prSet presAssocID="{CA2FAED0-306E-4E13-BADC-2011626E85B4}" presName="rootComposite" presStyleCnt="0"/>
      <dgm:spPr/>
    </dgm:pt>
    <dgm:pt modelId="{A4E52213-47B9-4350-892C-6402838BBD16}" type="pres">
      <dgm:prSet presAssocID="{CA2FAED0-306E-4E13-BADC-2011626E85B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373B00-640E-4888-9D25-44096C0439C7}" type="pres">
      <dgm:prSet presAssocID="{CA2FAED0-306E-4E13-BADC-2011626E85B4}" presName="rootConnector" presStyleLbl="node3" presStyleIdx="1" presStyleCnt="4"/>
      <dgm:spPr/>
      <dgm:t>
        <a:bodyPr/>
        <a:lstStyle/>
        <a:p>
          <a:endParaRPr lang="cs-CZ"/>
        </a:p>
      </dgm:t>
    </dgm:pt>
    <dgm:pt modelId="{7D23C8C9-BBA9-4265-8750-F777215FE8EE}" type="pres">
      <dgm:prSet presAssocID="{CA2FAED0-306E-4E13-BADC-2011626E85B4}" presName="hierChild4" presStyleCnt="0"/>
      <dgm:spPr/>
    </dgm:pt>
    <dgm:pt modelId="{82B2E86B-A12E-4DA3-997D-DDB6FA145178}" type="pres">
      <dgm:prSet presAssocID="{CA2FAED0-306E-4E13-BADC-2011626E85B4}" presName="hierChild5" presStyleCnt="0"/>
      <dgm:spPr/>
    </dgm:pt>
    <dgm:pt modelId="{FF2237C8-148C-4F93-BB08-E086A73BD26C}" type="pres">
      <dgm:prSet presAssocID="{583ACB46-CE84-4D50-92A9-711D3D4D0B74}" presName="hierChild5" presStyleCnt="0"/>
      <dgm:spPr/>
    </dgm:pt>
    <dgm:pt modelId="{5E519AAB-04D1-40C6-9DFF-8A71D0BE4FE8}" type="pres">
      <dgm:prSet presAssocID="{1CF92645-237D-4A89-B1A1-40EB58D89FF4}" presName="Name50" presStyleLbl="parChTrans1D2" presStyleIdx="1" presStyleCnt="3"/>
      <dgm:spPr/>
    </dgm:pt>
    <dgm:pt modelId="{15061839-157F-4FBE-855E-EFC0A829682A}" type="pres">
      <dgm:prSet presAssocID="{3235977C-F403-49B0-A2A7-418A871B19C5}" presName="hierRoot2" presStyleCnt="0">
        <dgm:presLayoutVars>
          <dgm:hierBranch/>
        </dgm:presLayoutVars>
      </dgm:prSet>
      <dgm:spPr/>
    </dgm:pt>
    <dgm:pt modelId="{24B3C98E-B179-42FD-8237-85B0311FFCA2}" type="pres">
      <dgm:prSet presAssocID="{3235977C-F403-49B0-A2A7-418A871B19C5}" presName="rootComposite" presStyleCnt="0"/>
      <dgm:spPr/>
    </dgm:pt>
    <dgm:pt modelId="{18AFBF20-5F70-4324-BB5E-34FF65174123}" type="pres">
      <dgm:prSet presAssocID="{3235977C-F403-49B0-A2A7-418A871B19C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A8D41E7-15C0-4885-9959-C993BC4EFF2E}" type="pres">
      <dgm:prSet presAssocID="{3235977C-F403-49B0-A2A7-418A871B19C5}" presName="rootConnector" presStyleLbl="node2" presStyleIdx="1" presStyleCnt="3"/>
      <dgm:spPr/>
      <dgm:t>
        <a:bodyPr/>
        <a:lstStyle/>
        <a:p>
          <a:endParaRPr lang="cs-CZ"/>
        </a:p>
      </dgm:t>
    </dgm:pt>
    <dgm:pt modelId="{3281BA36-095E-422F-8BE2-79C64F166ADE}" type="pres">
      <dgm:prSet presAssocID="{3235977C-F403-49B0-A2A7-418A871B19C5}" presName="hierChild4" presStyleCnt="0"/>
      <dgm:spPr/>
    </dgm:pt>
    <dgm:pt modelId="{202F0E81-FB50-4B4F-9520-74DAC71BF048}" type="pres">
      <dgm:prSet presAssocID="{9E796029-E9C6-416C-8AED-2897E071F07B}" presName="Name35" presStyleLbl="parChTrans1D3" presStyleIdx="2" presStyleCnt="4"/>
      <dgm:spPr/>
    </dgm:pt>
    <dgm:pt modelId="{C409C25B-F74B-4A24-8475-ED7EB3828009}" type="pres">
      <dgm:prSet presAssocID="{FD532A2A-909C-4C01-BDB3-4E03FCAEE20E}" presName="hierRoot2" presStyleCnt="0">
        <dgm:presLayoutVars>
          <dgm:hierBranch val="r"/>
        </dgm:presLayoutVars>
      </dgm:prSet>
      <dgm:spPr/>
    </dgm:pt>
    <dgm:pt modelId="{B5604DBC-FA40-4A69-8715-76FF9E13D4B2}" type="pres">
      <dgm:prSet presAssocID="{FD532A2A-909C-4C01-BDB3-4E03FCAEE20E}" presName="rootComposite" presStyleCnt="0"/>
      <dgm:spPr/>
    </dgm:pt>
    <dgm:pt modelId="{D2F0388D-D435-46C3-941C-4CB2797F0964}" type="pres">
      <dgm:prSet presAssocID="{FD532A2A-909C-4C01-BDB3-4E03FCAEE2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A511A24-2FD3-490A-B4D4-21662EC4A9F1}" type="pres">
      <dgm:prSet presAssocID="{FD532A2A-909C-4C01-BDB3-4E03FCAEE20E}" presName="rootConnector" presStyleLbl="node3" presStyleIdx="2" presStyleCnt="4"/>
      <dgm:spPr/>
      <dgm:t>
        <a:bodyPr/>
        <a:lstStyle/>
        <a:p>
          <a:endParaRPr lang="cs-CZ"/>
        </a:p>
      </dgm:t>
    </dgm:pt>
    <dgm:pt modelId="{D11DDD08-5CB3-4C9A-AC59-8A76A3E69A86}" type="pres">
      <dgm:prSet presAssocID="{FD532A2A-909C-4C01-BDB3-4E03FCAEE20E}" presName="hierChild4" presStyleCnt="0"/>
      <dgm:spPr/>
    </dgm:pt>
    <dgm:pt modelId="{D6FD9913-2F56-4438-B350-A2EA95C38407}" type="pres">
      <dgm:prSet presAssocID="{FD532A2A-909C-4C01-BDB3-4E03FCAEE20E}" presName="hierChild5" presStyleCnt="0"/>
      <dgm:spPr/>
    </dgm:pt>
    <dgm:pt modelId="{8B6054E4-5FCD-44A2-8AAE-1843B95F91AF}" type="pres">
      <dgm:prSet presAssocID="{B174F9B8-BA11-4853-A32A-FE6F13BD8FC6}" presName="Name35" presStyleLbl="parChTrans1D3" presStyleIdx="3" presStyleCnt="4"/>
      <dgm:spPr/>
    </dgm:pt>
    <dgm:pt modelId="{14B2EB9F-9492-4C98-B4FA-DF3EDA024A59}" type="pres">
      <dgm:prSet presAssocID="{F8E4A956-FC99-4F9F-AE59-4E920AF0C6D7}" presName="hierRoot2" presStyleCnt="0">
        <dgm:presLayoutVars>
          <dgm:hierBranch val="r"/>
        </dgm:presLayoutVars>
      </dgm:prSet>
      <dgm:spPr/>
    </dgm:pt>
    <dgm:pt modelId="{72145D7C-7492-4EFF-9B33-97048C57C94C}" type="pres">
      <dgm:prSet presAssocID="{F8E4A956-FC99-4F9F-AE59-4E920AF0C6D7}" presName="rootComposite" presStyleCnt="0"/>
      <dgm:spPr/>
    </dgm:pt>
    <dgm:pt modelId="{715DE041-7533-4604-B1AC-B129573D9748}" type="pres">
      <dgm:prSet presAssocID="{F8E4A956-FC99-4F9F-AE59-4E920AF0C6D7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ACDB41-E88B-41EF-B006-C19023382995}" type="pres">
      <dgm:prSet presAssocID="{F8E4A956-FC99-4F9F-AE59-4E920AF0C6D7}" presName="rootConnector" presStyleLbl="node3" presStyleIdx="3" presStyleCnt="4"/>
      <dgm:spPr/>
      <dgm:t>
        <a:bodyPr/>
        <a:lstStyle/>
        <a:p>
          <a:endParaRPr lang="cs-CZ"/>
        </a:p>
      </dgm:t>
    </dgm:pt>
    <dgm:pt modelId="{76448D72-BDFC-47DE-8039-19CFDAA279E4}" type="pres">
      <dgm:prSet presAssocID="{F8E4A956-FC99-4F9F-AE59-4E920AF0C6D7}" presName="hierChild4" presStyleCnt="0"/>
      <dgm:spPr/>
    </dgm:pt>
    <dgm:pt modelId="{B2093A91-44AA-4FDE-B7B2-CB19E2BCCCD4}" type="pres">
      <dgm:prSet presAssocID="{F8E4A956-FC99-4F9F-AE59-4E920AF0C6D7}" presName="hierChild5" presStyleCnt="0"/>
      <dgm:spPr/>
    </dgm:pt>
    <dgm:pt modelId="{CF7FFAD1-0004-4109-9C5B-B894B42BFD33}" type="pres">
      <dgm:prSet presAssocID="{3235977C-F403-49B0-A2A7-418A871B19C5}" presName="hierChild5" presStyleCnt="0"/>
      <dgm:spPr/>
    </dgm:pt>
    <dgm:pt modelId="{613125B3-BC97-45BE-A158-64C8D8CFC7F3}" type="pres">
      <dgm:prSet presAssocID="{D3EB02FF-469B-46C2-9B36-9FC08105A46A}" presName="Name50" presStyleLbl="parChTrans1D2" presStyleIdx="2" presStyleCnt="3"/>
      <dgm:spPr/>
    </dgm:pt>
    <dgm:pt modelId="{8357F664-DDDE-4B81-9122-AF73581F6C38}" type="pres">
      <dgm:prSet presAssocID="{4DB6ED33-3449-461F-B4F8-CF3C05D8D20B}" presName="hierRoot2" presStyleCnt="0">
        <dgm:presLayoutVars>
          <dgm:hierBranch/>
        </dgm:presLayoutVars>
      </dgm:prSet>
      <dgm:spPr/>
    </dgm:pt>
    <dgm:pt modelId="{2EC2697D-4159-4050-896B-C0629671CF82}" type="pres">
      <dgm:prSet presAssocID="{4DB6ED33-3449-461F-B4F8-CF3C05D8D20B}" presName="rootComposite" presStyleCnt="0"/>
      <dgm:spPr/>
    </dgm:pt>
    <dgm:pt modelId="{4CCCDB05-CE62-431A-A8E6-711E5C40F491}" type="pres">
      <dgm:prSet presAssocID="{4DB6ED33-3449-461F-B4F8-CF3C05D8D20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4A921DB-800E-4F41-A41E-86D8AC65254E}" type="pres">
      <dgm:prSet presAssocID="{4DB6ED33-3449-461F-B4F8-CF3C05D8D20B}" presName="rootConnector" presStyleLbl="node2" presStyleIdx="2" presStyleCnt="3"/>
      <dgm:spPr/>
      <dgm:t>
        <a:bodyPr/>
        <a:lstStyle/>
        <a:p>
          <a:endParaRPr lang="cs-CZ"/>
        </a:p>
      </dgm:t>
    </dgm:pt>
    <dgm:pt modelId="{B970E533-2D2B-4F65-995F-460FC19BA39E}" type="pres">
      <dgm:prSet presAssocID="{4DB6ED33-3449-461F-B4F8-CF3C05D8D20B}" presName="hierChild4" presStyleCnt="0"/>
      <dgm:spPr/>
    </dgm:pt>
    <dgm:pt modelId="{872B3B70-1159-40FF-9CFF-87531ED16F0D}" type="pres">
      <dgm:prSet presAssocID="{4DB6ED33-3449-461F-B4F8-CF3C05D8D20B}" presName="hierChild5" presStyleCnt="0"/>
      <dgm:spPr/>
    </dgm:pt>
    <dgm:pt modelId="{79F4031B-FE0C-47CE-B6EE-83FCA7BEC959}" type="pres">
      <dgm:prSet presAssocID="{D01C865C-F50F-48DE-A9AC-2540018BCB24}" presName="hierChild3" presStyleCnt="0"/>
      <dgm:spPr/>
    </dgm:pt>
  </dgm:ptLst>
  <dgm:cxnLst>
    <dgm:cxn modelId="{5A8FC6F1-94E1-4046-A7B9-89A4E4D718D8}" type="presOf" srcId="{FD532A2A-909C-4C01-BDB3-4E03FCAEE20E}" destId="{8A511A24-2FD3-490A-B4D4-21662EC4A9F1}" srcOrd="1" destOrd="0" presId="urn:microsoft.com/office/officeart/2005/8/layout/orgChart1"/>
    <dgm:cxn modelId="{FCD53C22-3E27-4703-A4EB-3810757D1C7B}" srcId="{C55AF0FA-6C4B-4C9B-B20A-CA94E712A425}" destId="{D01C865C-F50F-48DE-A9AC-2540018BCB24}" srcOrd="0" destOrd="0" parTransId="{86BD2C3E-8333-4BE7-A517-F29980C43F7C}" sibTransId="{68C05FCD-509B-4833-A98C-EA6B3B6AFD45}"/>
    <dgm:cxn modelId="{8210EF1F-8D81-4215-BEB5-79A7710E4FDD}" type="presOf" srcId="{583ACB46-CE84-4D50-92A9-711D3D4D0B74}" destId="{D7D934C4-1236-4C89-9CE8-2DBD53C7F2C7}" srcOrd="1" destOrd="0" presId="urn:microsoft.com/office/officeart/2005/8/layout/orgChart1"/>
    <dgm:cxn modelId="{1A8E2488-0E33-4DA9-92FA-25C380A26619}" srcId="{3235977C-F403-49B0-A2A7-418A871B19C5}" destId="{F8E4A956-FC99-4F9F-AE59-4E920AF0C6D7}" srcOrd="1" destOrd="0" parTransId="{B174F9B8-BA11-4853-A32A-FE6F13BD8FC6}" sibTransId="{65A82B1C-276C-4468-BBC5-B68D8DDF0428}"/>
    <dgm:cxn modelId="{AE79AEE3-0687-40D8-B327-E594A7A4CD31}" type="presOf" srcId="{C55AF0FA-6C4B-4C9B-B20A-CA94E712A425}" destId="{0504C5FB-7BEA-462A-A2B7-853638DC5FBE}" srcOrd="0" destOrd="0" presId="urn:microsoft.com/office/officeart/2005/8/layout/orgChart1"/>
    <dgm:cxn modelId="{2712B18C-2722-4721-BE21-6C2FCA250D7D}" type="presOf" srcId="{D01C865C-F50F-48DE-A9AC-2540018BCB24}" destId="{A3D55187-39E6-4E36-8897-B398CC99052B}" srcOrd="1" destOrd="0" presId="urn:microsoft.com/office/officeart/2005/8/layout/orgChart1"/>
    <dgm:cxn modelId="{F7CD899C-4106-49D8-A3E9-7C35BBCD0476}" type="presOf" srcId="{63841B71-9B84-4CFB-A0EB-AF0341D91D6C}" destId="{69910751-9471-47A0-A59D-51AA5E2B4BA8}" srcOrd="0" destOrd="0" presId="urn:microsoft.com/office/officeart/2005/8/layout/orgChart1"/>
    <dgm:cxn modelId="{28C88AF3-1DC0-46D3-8708-0417105C0A36}" type="presOf" srcId="{D3EB02FF-469B-46C2-9B36-9FC08105A46A}" destId="{613125B3-BC97-45BE-A158-64C8D8CFC7F3}" srcOrd="0" destOrd="0" presId="urn:microsoft.com/office/officeart/2005/8/layout/orgChart1"/>
    <dgm:cxn modelId="{4D8DEC27-D0D0-41A9-8065-AE4A9D1EDC97}" srcId="{D01C865C-F50F-48DE-A9AC-2540018BCB24}" destId="{4DB6ED33-3449-461F-B4F8-CF3C05D8D20B}" srcOrd="2" destOrd="0" parTransId="{D3EB02FF-469B-46C2-9B36-9FC08105A46A}" sibTransId="{99C88607-8665-4FB9-8713-178319913125}"/>
    <dgm:cxn modelId="{9EDD5609-2F2D-47EF-BCAD-ED9F65D4CE63}" srcId="{D01C865C-F50F-48DE-A9AC-2540018BCB24}" destId="{3235977C-F403-49B0-A2A7-418A871B19C5}" srcOrd="1" destOrd="0" parTransId="{1CF92645-237D-4A89-B1A1-40EB58D89FF4}" sibTransId="{54D74ECE-93FE-4954-923E-6A844A290C59}"/>
    <dgm:cxn modelId="{77B0F0F8-C3FC-4E38-83E2-893F74EDF5C2}" srcId="{583ACB46-CE84-4D50-92A9-711D3D4D0B74}" destId="{38C17108-F10A-4487-BF42-970833E5903E}" srcOrd="0" destOrd="0" parTransId="{79107DC2-6CCD-4D2B-A382-988A974EA050}" sibTransId="{82CFA8BF-1B47-4840-8062-96B759D0E412}"/>
    <dgm:cxn modelId="{5C3F54E4-94B4-4842-A128-7004A5E6D58F}" type="presOf" srcId="{1CF92645-237D-4A89-B1A1-40EB58D89FF4}" destId="{5E519AAB-04D1-40C6-9DFF-8A71D0BE4FE8}" srcOrd="0" destOrd="0" presId="urn:microsoft.com/office/officeart/2005/8/layout/orgChart1"/>
    <dgm:cxn modelId="{D71D7DB3-CF8C-44D5-89DF-1FE110DED335}" type="presOf" srcId="{FD532A2A-909C-4C01-BDB3-4E03FCAEE20E}" destId="{D2F0388D-D435-46C3-941C-4CB2797F0964}" srcOrd="0" destOrd="0" presId="urn:microsoft.com/office/officeart/2005/8/layout/orgChart1"/>
    <dgm:cxn modelId="{555D6122-8169-4F92-A0D9-09F07611751C}" type="presOf" srcId="{F8E4A956-FC99-4F9F-AE59-4E920AF0C6D7}" destId="{715DE041-7533-4604-B1AC-B129573D9748}" srcOrd="0" destOrd="0" presId="urn:microsoft.com/office/officeart/2005/8/layout/orgChart1"/>
    <dgm:cxn modelId="{3E1556FE-D5DF-4E14-B66A-93BBC4B21C82}" type="presOf" srcId="{38C17108-F10A-4487-BF42-970833E5903E}" destId="{F6524CEB-0382-494E-8E32-1BB95227C1AE}" srcOrd="0" destOrd="0" presId="urn:microsoft.com/office/officeart/2005/8/layout/orgChart1"/>
    <dgm:cxn modelId="{C8B56850-AB92-43AA-BE89-543783577B20}" type="presOf" srcId="{3235977C-F403-49B0-A2A7-418A871B19C5}" destId="{18AFBF20-5F70-4324-BB5E-34FF65174123}" srcOrd="0" destOrd="0" presId="urn:microsoft.com/office/officeart/2005/8/layout/orgChart1"/>
    <dgm:cxn modelId="{A9B79ABA-3268-420D-AF98-1A8399EA6EF0}" type="presOf" srcId="{38C17108-F10A-4487-BF42-970833E5903E}" destId="{9F168E14-8594-4240-8D81-02F24EE3E05C}" srcOrd="1" destOrd="0" presId="urn:microsoft.com/office/officeart/2005/8/layout/orgChart1"/>
    <dgm:cxn modelId="{87EB73D0-0FF5-4907-A59C-591C0E26116E}" type="presOf" srcId="{3235977C-F403-49B0-A2A7-418A871B19C5}" destId="{9A8D41E7-15C0-4885-9959-C993BC4EFF2E}" srcOrd="1" destOrd="0" presId="urn:microsoft.com/office/officeart/2005/8/layout/orgChart1"/>
    <dgm:cxn modelId="{B4AF7093-93C0-4F23-86FE-5A41291510F8}" type="presOf" srcId="{F8E4A956-FC99-4F9F-AE59-4E920AF0C6D7}" destId="{D3ACDB41-E88B-41EF-B006-C19023382995}" srcOrd="1" destOrd="0" presId="urn:microsoft.com/office/officeart/2005/8/layout/orgChart1"/>
    <dgm:cxn modelId="{D975CEB5-2759-49DD-865B-FAC0E06AE812}" srcId="{583ACB46-CE84-4D50-92A9-711D3D4D0B74}" destId="{CA2FAED0-306E-4E13-BADC-2011626E85B4}" srcOrd="1" destOrd="0" parTransId="{63841B71-9B84-4CFB-A0EB-AF0341D91D6C}" sibTransId="{384DF229-099F-4B98-B7CF-034357D130F8}"/>
    <dgm:cxn modelId="{4F645DA8-8CB7-436E-A91A-208FC03661D0}" srcId="{3235977C-F403-49B0-A2A7-418A871B19C5}" destId="{FD532A2A-909C-4C01-BDB3-4E03FCAEE20E}" srcOrd="0" destOrd="0" parTransId="{9E796029-E9C6-416C-8AED-2897E071F07B}" sibTransId="{9742CE0D-F84C-4AD9-B669-E70D053637A2}"/>
    <dgm:cxn modelId="{03F4C35A-A99B-407E-A5B6-B52B1C02F137}" type="presOf" srcId="{4DB6ED33-3449-461F-B4F8-CF3C05D8D20B}" destId="{C4A921DB-800E-4F41-A41E-86D8AC65254E}" srcOrd="1" destOrd="0" presId="urn:microsoft.com/office/officeart/2005/8/layout/orgChart1"/>
    <dgm:cxn modelId="{D72245DD-242C-4F69-A59D-60F36DECDCE0}" type="presOf" srcId="{79107DC2-6CCD-4D2B-A382-988A974EA050}" destId="{33143BA3-D435-421F-B463-8EE5D142FE46}" srcOrd="0" destOrd="0" presId="urn:microsoft.com/office/officeart/2005/8/layout/orgChart1"/>
    <dgm:cxn modelId="{13C618B7-49FD-4ECA-BCCC-9B4A95B6CD33}" type="presOf" srcId="{4DB6ED33-3449-461F-B4F8-CF3C05D8D20B}" destId="{4CCCDB05-CE62-431A-A8E6-711E5C40F491}" srcOrd="0" destOrd="0" presId="urn:microsoft.com/office/officeart/2005/8/layout/orgChart1"/>
    <dgm:cxn modelId="{54822011-03DD-4FD3-A317-89FC993DC5BA}" type="presOf" srcId="{9E796029-E9C6-416C-8AED-2897E071F07B}" destId="{202F0E81-FB50-4B4F-9520-74DAC71BF048}" srcOrd="0" destOrd="0" presId="urn:microsoft.com/office/officeart/2005/8/layout/orgChart1"/>
    <dgm:cxn modelId="{B317746C-60DB-4AC9-B357-81BAED9D7D60}" type="presOf" srcId="{CA2FAED0-306E-4E13-BADC-2011626E85B4}" destId="{A4E52213-47B9-4350-892C-6402838BBD16}" srcOrd="0" destOrd="0" presId="urn:microsoft.com/office/officeart/2005/8/layout/orgChart1"/>
    <dgm:cxn modelId="{5F37C7DB-7FD2-421C-868A-5CB0B97EB080}" type="presOf" srcId="{583ACB46-CE84-4D50-92A9-711D3D4D0B74}" destId="{4F3138C5-275F-4DD5-83B7-F94A606B0CB0}" srcOrd="0" destOrd="0" presId="urn:microsoft.com/office/officeart/2005/8/layout/orgChart1"/>
    <dgm:cxn modelId="{FBE2BE77-851B-4E6D-8B2E-267B8103DF3A}" type="presOf" srcId="{B174F9B8-BA11-4853-A32A-FE6F13BD8FC6}" destId="{8B6054E4-5FCD-44A2-8AAE-1843B95F91AF}" srcOrd="0" destOrd="0" presId="urn:microsoft.com/office/officeart/2005/8/layout/orgChart1"/>
    <dgm:cxn modelId="{0FC1ED5A-62F5-4C3F-9480-EF40B7D3FAE7}" type="presOf" srcId="{5C332928-603E-4A15-8379-B277CD6E6903}" destId="{9FFE2F07-1C2D-43BF-BF69-4FA85309BFB6}" srcOrd="0" destOrd="0" presId="urn:microsoft.com/office/officeart/2005/8/layout/orgChart1"/>
    <dgm:cxn modelId="{C1195275-10B6-405B-BB74-366E0424CB14}" type="presOf" srcId="{CA2FAED0-306E-4E13-BADC-2011626E85B4}" destId="{6D373B00-640E-4888-9D25-44096C0439C7}" srcOrd="1" destOrd="0" presId="urn:microsoft.com/office/officeart/2005/8/layout/orgChart1"/>
    <dgm:cxn modelId="{0C5FC07C-397B-458D-AA99-2AF47C6A6701}" type="presOf" srcId="{D01C865C-F50F-48DE-A9AC-2540018BCB24}" destId="{37E99F7D-7233-49A7-AD42-7E958B59105A}" srcOrd="0" destOrd="0" presId="urn:microsoft.com/office/officeart/2005/8/layout/orgChart1"/>
    <dgm:cxn modelId="{BEAB57C2-A71F-4ABD-BFF2-2FC3F1B30AAD}" srcId="{D01C865C-F50F-48DE-A9AC-2540018BCB24}" destId="{583ACB46-CE84-4D50-92A9-711D3D4D0B74}" srcOrd="0" destOrd="0" parTransId="{5C332928-603E-4A15-8379-B277CD6E6903}" sibTransId="{5CB37A8D-173B-4F83-BA42-534B9F16D0EA}"/>
    <dgm:cxn modelId="{C9A23B91-6E17-475D-BA33-4F5CDC072087}" type="presParOf" srcId="{0504C5FB-7BEA-462A-A2B7-853638DC5FBE}" destId="{1FD66D2F-8C4A-4F4C-993D-F00BCE0648FF}" srcOrd="0" destOrd="0" presId="urn:microsoft.com/office/officeart/2005/8/layout/orgChart1"/>
    <dgm:cxn modelId="{5C0FAF9E-D3C9-4B70-9CF8-3F3C1AB8DCBD}" type="presParOf" srcId="{1FD66D2F-8C4A-4F4C-993D-F00BCE0648FF}" destId="{EA1C11C9-FA72-4634-9BBC-716D1D9D3610}" srcOrd="0" destOrd="0" presId="urn:microsoft.com/office/officeart/2005/8/layout/orgChart1"/>
    <dgm:cxn modelId="{DF8393CD-073F-47C0-A42E-D39426A5DBF6}" type="presParOf" srcId="{EA1C11C9-FA72-4634-9BBC-716D1D9D3610}" destId="{37E99F7D-7233-49A7-AD42-7E958B59105A}" srcOrd="0" destOrd="0" presId="urn:microsoft.com/office/officeart/2005/8/layout/orgChart1"/>
    <dgm:cxn modelId="{4BAFCE68-E6F3-4D67-9916-EAD38DFC1F8A}" type="presParOf" srcId="{EA1C11C9-FA72-4634-9BBC-716D1D9D3610}" destId="{A3D55187-39E6-4E36-8897-B398CC99052B}" srcOrd="1" destOrd="0" presId="urn:microsoft.com/office/officeart/2005/8/layout/orgChart1"/>
    <dgm:cxn modelId="{A3E0F5F4-1DFC-4EA3-BD4C-08D6E77191E4}" type="presParOf" srcId="{1FD66D2F-8C4A-4F4C-993D-F00BCE0648FF}" destId="{524B2798-E317-40BC-B4AD-F646EC8E1068}" srcOrd="1" destOrd="0" presId="urn:microsoft.com/office/officeart/2005/8/layout/orgChart1"/>
    <dgm:cxn modelId="{B13A657C-44AB-43E7-8DA7-968861C10635}" type="presParOf" srcId="{524B2798-E317-40BC-B4AD-F646EC8E1068}" destId="{9FFE2F07-1C2D-43BF-BF69-4FA85309BFB6}" srcOrd="0" destOrd="0" presId="urn:microsoft.com/office/officeart/2005/8/layout/orgChart1"/>
    <dgm:cxn modelId="{C46040A2-BF87-4E8D-8F2D-4918C41A58A7}" type="presParOf" srcId="{524B2798-E317-40BC-B4AD-F646EC8E1068}" destId="{371D0ED4-B312-4C4D-9635-3F736BD2F70B}" srcOrd="1" destOrd="0" presId="urn:microsoft.com/office/officeart/2005/8/layout/orgChart1"/>
    <dgm:cxn modelId="{9422DBDB-B831-4493-8C07-14A7D7362A39}" type="presParOf" srcId="{371D0ED4-B312-4C4D-9635-3F736BD2F70B}" destId="{84028596-E45B-4660-99E5-77B6E17EA84F}" srcOrd="0" destOrd="0" presId="urn:microsoft.com/office/officeart/2005/8/layout/orgChart1"/>
    <dgm:cxn modelId="{D1FC5E2D-E6B2-4480-B1BD-B372DCA1826F}" type="presParOf" srcId="{84028596-E45B-4660-99E5-77B6E17EA84F}" destId="{4F3138C5-275F-4DD5-83B7-F94A606B0CB0}" srcOrd="0" destOrd="0" presId="urn:microsoft.com/office/officeart/2005/8/layout/orgChart1"/>
    <dgm:cxn modelId="{E1E65A86-966C-4D10-8F2D-70D5A4A469D5}" type="presParOf" srcId="{84028596-E45B-4660-99E5-77B6E17EA84F}" destId="{D7D934C4-1236-4C89-9CE8-2DBD53C7F2C7}" srcOrd="1" destOrd="0" presId="urn:microsoft.com/office/officeart/2005/8/layout/orgChart1"/>
    <dgm:cxn modelId="{1972D265-AC55-4A7D-AF4F-3E9B73D4D3E8}" type="presParOf" srcId="{371D0ED4-B312-4C4D-9635-3F736BD2F70B}" destId="{075DBC9F-AFE3-45D1-9EFF-0A2E01B5F71C}" srcOrd="1" destOrd="0" presId="urn:microsoft.com/office/officeart/2005/8/layout/orgChart1"/>
    <dgm:cxn modelId="{AF17E916-1184-4F78-9D8D-217B50F19F77}" type="presParOf" srcId="{075DBC9F-AFE3-45D1-9EFF-0A2E01B5F71C}" destId="{33143BA3-D435-421F-B463-8EE5D142FE46}" srcOrd="0" destOrd="0" presId="urn:microsoft.com/office/officeart/2005/8/layout/orgChart1"/>
    <dgm:cxn modelId="{F8A7725D-C841-4428-9A75-C63CC0DBA825}" type="presParOf" srcId="{075DBC9F-AFE3-45D1-9EFF-0A2E01B5F71C}" destId="{FBF70324-C485-4415-8392-A711508F2BBE}" srcOrd="1" destOrd="0" presId="urn:microsoft.com/office/officeart/2005/8/layout/orgChart1"/>
    <dgm:cxn modelId="{77E15C85-FF9C-42A4-8A8B-CDC57424163A}" type="presParOf" srcId="{FBF70324-C485-4415-8392-A711508F2BBE}" destId="{8992E843-A898-41DC-941E-ADE48EFBD29A}" srcOrd="0" destOrd="0" presId="urn:microsoft.com/office/officeart/2005/8/layout/orgChart1"/>
    <dgm:cxn modelId="{F7F5BAD2-A5C1-4A1A-90FD-F6C03393D35C}" type="presParOf" srcId="{8992E843-A898-41DC-941E-ADE48EFBD29A}" destId="{F6524CEB-0382-494E-8E32-1BB95227C1AE}" srcOrd="0" destOrd="0" presId="urn:microsoft.com/office/officeart/2005/8/layout/orgChart1"/>
    <dgm:cxn modelId="{752D090D-4F51-4781-93DA-7C5E0BB12F9F}" type="presParOf" srcId="{8992E843-A898-41DC-941E-ADE48EFBD29A}" destId="{9F168E14-8594-4240-8D81-02F24EE3E05C}" srcOrd="1" destOrd="0" presId="urn:microsoft.com/office/officeart/2005/8/layout/orgChart1"/>
    <dgm:cxn modelId="{B1A6B7A0-B545-417D-910C-F252334E94D0}" type="presParOf" srcId="{FBF70324-C485-4415-8392-A711508F2BBE}" destId="{ED504722-0634-4752-9358-B2E61531AB4E}" srcOrd="1" destOrd="0" presId="urn:microsoft.com/office/officeart/2005/8/layout/orgChart1"/>
    <dgm:cxn modelId="{A7E68ED3-677D-4FD1-A203-E0E041509BD1}" type="presParOf" srcId="{FBF70324-C485-4415-8392-A711508F2BBE}" destId="{07AAD832-04F1-44A4-8158-83ED5F814670}" srcOrd="2" destOrd="0" presId="urn:microsoft.com/office/officeart/2005/8/layout/orgChart1"/>
    <dgm:cxn modelId="{DD065E9C-8BF5-4B8D-9888-E562C550BA30}" type="presParOf" srcId="{075DBC9F-AFE3-45D1-9EFF-0A2E01B5F71C}" destId="{69910751-9471-47A0-A59D-51AA5E2B4BA8}" srcOrd="2" destOrd="0" presId="urn:microsoft.com/office/officeart/2005/8/layout/orgChart1"/>
    <dgm:cxn modelId="{D790514D-E416-4ED3-B4B2-39D29FD5FF5F}" type="presParOf" srcId="{075DBC9F-AFE3-45D1-9EFF-0A2E01B5F71C}" destId="{C8B14E94-5AED-4517-9154-959BD25C35D6}" srcOrd="3" destOrd="0" presId="urn:microsoft.com/office/officeart/2005/8/layout/orgChart1"/>
    <dgm:cxn modelId="{ED4BF859-29DA-495C-B9DB-1AF74509AAAE}" type="presParOf" srcId="{C8B14E94-5AED-4517-9154-959BD25C35D6}" destId="{1FFF94AE-E1F1-47D1-9561-97D241F1E754}" srcOrd="0" destOrd="0" presId="urn:microsoft.com/office/officeart/2005/8/layout/orgChart1"/>
    <dgm:cxn modelId="{F1229865-CF5E-4D12-BACE-575682398516}" type="presParOf" srcId="{1FFF94AE-E1F1-47D1-9561-97D241F1E754}" destId="{A4E52213-47B9-4350-892C-6402838BBD16}" srcOrd="0" destOrd="0" presId="urn:microsoft.com/office/officeart/2005/8/layout/orgChart1"/>
    <dgm:cxn modelId="{43DC1542-F427-48DC-B538-C772AB952AA6}" type="presParOf" srcId="{1FFF94AE-E1F1-47D1-9561-97D241F1E754}" destId="{6D373B00-640E-4888-9D25-44096C0439C7}" srcOrd="1" destOrd="0" presId="urn:microsoft.com/office/officeart/2005/8/layout/orgChart1"/>
    <dgm:cxn modelId="{2EA2FB8C-59CB-4E0D-AACB-57FBE8AF72BC}" type="presParOf" srcId="{C8B14E94-5AED-4517-9154-959BD25C35D6}" destId="{7D23C8C9-BBA9-4265-8750-F777215FE8EE}" srcOrd="1" destOrd="0" presId="urn:microsoft.com/office/officeart/2005/8/layout/orgChart1"/>
    <dgm:cxn modelId="{1A8ACF28-39BC-487F-84D3-A541CD20EB7A}" type="presParOf" srcId="{C8B14E94-5AED-4517-9154-959BD25C35D6}" destId="{82B2E86B-A12E-4DA3-997D-DDB6FA145178}" srcOrd="2" destOrd="0" presId="urn:microsoft.com/office/officeart/2005/8/layout/orgChart1"/>
    <dgm:cxn modelId="{194F6D34-6EBD-4BCC-B150-91C0B315CAA4}" type="presParOf" srcId="{371D0ED4-B312-4C4D-9635-3F736BD2F70B}" destId="{FF2237C8-148C-4F93-BB08-E086A73BD26C}" srcOrd="2" destOrd="0" presId="urn:microsoft.com/office/officeart/2005/8/layout/orgChart1"/>
    <dgm:cxn modelId="{CE18AA32-51F8-47B0-BDBC-EFFE14EAABAC}" type="presParOf" srcId="{524B2798-E317-40BC-B4AD-F646EC8E1068}" destId="{5E519AAB-04D1-40C6-9DFF-8A71D0BE4FE8}" srcOrd="2" destOrd="0" presId="urn:microsoft.com/office/officeart/2005/8/layout/orgChart1"/>
    <dgm:cxn modelId="{4973D583-9FFB-4655-8F5D-E9DA5F6B070F}" type="presParOf" srcId="{524B2798-E317-40BC-B4AD-F646EC8E1068}" destId="{15061839-157F-4FBE-855E-EFC0A829682A}" srcOrd="3" destOrd="0" presId="urn:microsoft.com/office/officeart/2005/8/layout/orgChart1"/>
    <dgm:cxn modelId="{5C29C35C-6B6D-4D78-972E-8EF531304EEE}" type="presParOf" srcId="{15061839-157F-4FBE-855E-EFC0A829682A}" destId="{24B3C98E-B179-42FD-8237-85B0311FFCA2}" srcOrd="0" destOrd="0" presId="urn:microsoft.com/office/officeart/2005/8/layout/orgChart1"/>
    <dgm:cxn modelId="{051CCC13-8ECA-4869-B3F2-16B345C97070}" type="presParOf" srcId="{24B3C98E-B179-42FD-8237-85B0311FFCA2}" destId="{18AFBF20-5F70-4324-BB5E-34FF65174123}" srcOrd="0" destOrd="0" presId="urn:microsoft.com/office/officeart/2005/8/layout/orgChart1"/>
    <dgm:cxn modelId="{CCB94DC5-2183-4F66-BBF4-CAC4E3CD8502}" type="presParOf" srcId="{24B3C98E-B179-42FD-8237-85B0311FFCA2}" destId="{9A8D41E7-15C0-4885-9959-C993BC4EFF2E}" srcOrd="1" destOrd="0" presId="urn:microsoft.com/office/officeart/2005/8/layout/orgChart1"/>
    <dgm:cxn modelId="{043903F7-59B3-4A95-970B-6CE482ECBB85}" type="presParOf" srcId="{15061839-157F-4FBE-855E-EFC0A829682A}" destId="{3281BA36-095E-422F-8BE2-79C64F166ADE}" srcOrd="1" destOrd="0" presId="urn:microsoft.com/office/officeart/2005/8/layout/orgChart1"/>
    <dgm:cxn modelId="{5D0C378C-2E54-4F85-BCB3-5C0102535A49}" type="presParOf" srcId="{3281BA36-095E-422F-8BE2-79C64F166ADE}" destId="{202F0E81-FB50-4B4F-9520-74DAC71BF048}" srcOrd="0" destOrd="0" presId="urn:microsoft.com/office/officeart/2005/8/layout/orgChart1"/>
    <dgm:cxn modelId="{1642C563-F9EC-44F2-BF09-AA90C5C6CAE8}" type="presParOf" srcId="{3281BA36-095E-422F-8BE2-79C64F166ADE}" destId="{C409C25B-F74B-4A24-8475-ED7EB3828009}" srcOrd="1" destOrd="0" presId="urn:microsoft.com/office/officeart/2005/8/layout/orgChart1"/>
    <dgm:cxn modelId="{6E039FB7-BA55-4665-B26D-FBD2AF1A82FC}" type="presParOf" srcId="{C409C25B-F74B-4A24-8475-ED7EB3828009}" destId="{B5604DBC-FA40-4A69-8715-76FF9E13D4B2}" srcOrd="0" destOrd="0" presId="urn:microsoft.com/office/officeart/2005/8/layout/orgChart1"/>
    <dgm:cxn modelId="{D91866C5-CABC-49C0-AFF2-58E3E319ACBA}" type="presParOf" srcId="{B5604DBC-FA40-4A69-8715-76FF9E13D4B2}" destId="{D2F0388D-D435-46C3-941C-4CB2797F0964}" srcOrd="0" destOrd="0" presId="urn:microsoft.com/office/officeart/2005/8/layout/orgChart1"/>
    <dgm:cxn modelId="{08A5492A-1453-4E29-AB3D-E32C55BBAB93}" type="presParOf" srcId="{B5604DBC-FA40-4A69-8715-76FF9E13D4B2}" destId="{8A511A24-2FD3-490A-B4D4-21662EC4A9F1}" srcOrd="1" destOrd="0" presId="urn:microsoft.com/office/officeart/2005/8/layout/orgChart1"/>
    <dgm:cxn modelId="{6ECF19C1-D5DF-4549-B0F1-B07F9CD66072}" type="presParOf" srcId="{C409C25B-F74B-4A24-8475-ED7EB3828009}" destId="{D11DDD08-5CB3-4C9A-AC59-8A76A3E69A86}" srcOrd="1" destOrd="0" presId="urn:microsoft.com/office/officeart/2005/8/layout/orgChart1"/>
    <dgm:cxn modelId="{77004578-030A-45E4-A495-B668AC9084B1}" type="presParOf" srcId="{C409C25B-F74B-4A24-8475-ED7EB3828009}" destId="{D6FD9913-2F56-4438-B350-A2EA95C38407}" srcOrd="2" destOrd="0" presId="urn:microsoft.com/office/officeart/2005/8/layout/orgChart1"/>
    <dgm:cxn modelId="{0E2705DF-58AC-4108-BE7A-5230390E1857}" type="presParOf" srcId="{3281BA36-095E-422F-8BE2-79C64F166ADE}" destId="{8B6054E4-5FCD-44A2-8AAE-1843B95F91AF}" srcOrd="2" destOrd="0" presId="urn:microsoft.com/office/officeart/2005/8/layout/orgChart1"/>
    <dgm:cxn modelId="{2CA186CA-24BE-4834-A815-21286E5C8F07}" type="presParOf" srcId="{3281BA36-095E-422F-8BE2-79C64F166ADE}" destId="{14B2EB9F-9492-4C98-B4FA-DF3EDA024A59}" srcOrd="3" destOrd="0" presId="urn:microsoft.com/office/officeart/2005/8/layout/orgChart1"/>
    <dgm:cxn modelId="{8AA893A7-60FA-4FAF-A16D-D255D2EDFFD7}" type="presParOf" srcId="{14B2EB9F-9492-4C98-B4FA-DF3EDA024A59}" destId="{72145D7C-7492-4EFF-9B33-97048C57C94C}" srcOrd="0" destOrd="0" presId="urn:microsoft.com/office/officeart/2005/8/layout/orgChart1"/>
    <dgm:cxn modelId="{B0979288-1847-42B9-AD94-6B11E04D7796}" type="presParOf" srcId="{72145D7C-7492-4EFF-9B33-97048C57C94C}" destId="{715DE041-7533-4604-B1AC-B129573D9748}" srcOrd="0" destOrd="0" presId="urn:microsoft.com/office/officeart/2005/8/layout/orgChart1"/>
    <dgm:cxn modelId="{85D949CC-CEDB-4384-9A71-DC7F6BE7940F}" type="presParOf" srcId="{72145D7C-7492-4EFF-9B33-97048C57C94C}" destId="{D3ACDB41-E88B-41EF-B006-C19023382995}" srcOrd="1" destOrd="0" presId="urn:microsoft.com/office/officeart/2005/8/layout/orgChart1"/>
    <dgm:cxn modelId="{6D7E44FF-4399-4AA5-BD9C-4314A766124C}" type="presParOf" srcId="{14B2EB9F-9492-4C98-B4FA-DF3EDA024A59}" destId="{76448D72-BDFC-47DE-8039-19CFDAA279E4}" srcOrd="1" destOrd="0" presId="urn:microsoft.com/office/officeart/2005/8/layout/orgChart1"/>
    <dgm:cxn modelId="{C1B610CD-E372-40CF-A433-1AA15E92171E}" type="presParOf" srcId="{14B2EB9F-9492-4C98-B4FA-DF3EDA024A59}" destId="{B2093A91-44AA-4FDE-B7B2-CB19E2BCCCD4}" srcOrd="2" destOrd="0" presId="urn:microsoft.com/office/officeart/2005/8/layout/orgChart1"/>
    <dgm:cxn modelId="{BF6B3587-E47A-4383-BD38-253F09D9084F}" type="presParOf" srcId="{15061839-157F-4FBE-855E-EFC0A829682A}" destId="{CF7FFAD1-0004-4109-9C5B-B894B42BFD33}" srcOrd="2" destOrd="0" presId="urn:microsoft.com/office/officeart/2005/8/layout/orgChart1"/>
    <dgm:cxn modelId="{1BF55FA3-4C7F-41C8-A5A8-FB0116C930B0}" type="presParOf" srcId="{524B2798-E317-40BC-B4AD-F646EC8E1068}" destId="{613125B3-BC97-45BE-A158-64C8D8CFC7F3}" srcOrd="4" destOrd="0" presId="urn:microsoft.com/office/officeart/2005/8/layout/orgChart1"/>
    <dgm:cxn modelId="{913C06C5-E12A-4A1E-87EC-EFA31E1CC957}" type="presParOf" srcId="{524B2798-E317-40BC-B4AD-F646EC8E1068}" destId="{8357F664-DDDE-4B81-9122-AF73581F6C38}" srcOrd="5" destOrd="0" presId="urn:microsoft.com/office/officeart/2005/8/layout/orgChart1"/>
    <dgm:cxn modelId="{2506FDC8-28DF-4CE6-B1D6-246F9B0F2BCA}" type="presParOf" srcId="{8357F664-DDDE-4B81-9122-AF73581F6C38}" destId="{2EC2697D-4159-4050-896B-C0629671CF82}" srcOrd="0" destOrd="0" presId="urn:microsoft.com/office/officeart/2005/8/layout/orgChart1"/>
    <dgm:cxn modelId="{4B11A258-535B-40F4-8139-CBE95F420E93}" type="presParOf" srcId="{2EC2697D-4159-4050-896B-C0629671CF82}" destId="{4CCCDB05-CE62-431A-A8E6-711E5C40F491}" srcOrd="0" destOrd="0" presId="urn:microsoft.com/office/officeart/2005/8/layout/orgChart1"/>
    <dgm:cxn modelId="{608DFA7B-52F4-46D2-82F5-AEA645FD47CC}" type="presParOf" srcId="{2EC2697D-4159-4050-896B-C0629671CF82}" destId="{C4A921DB-800E-4F41-A41E-86D8AC65254E}" srcOrd="1" destOrd="0" presId="urn:microsoft.com/office/officeart/2005/8/layout/orgChart1"/>
    <dgm:cxn modelId="{06358313-92F4-4143-A1DA-D89F4A222102}" type="presParOf" srcId="{8357F664-DDDE-4B81-9122-AF73581F6C38}" destId="{B970E533-2D2B-4F65-995F-460FC19BA39E}" srcOrd="1" destOrd="0" presId="urn:microsoft.com/office/officeart/2005/8/layout/orgChart1"/>
    <dgm:cxn modelId="{F9218893-5D2C-4490-9DCB-AF6B709A4EB8}" type="presParOf" srcId="{8357F664-DDDE-4B81-9122-AF73581F6C38}" destId="{872B3B70-1159-40FF-9CFF-87531ED16F0D}" srcOrd="2" destOrd="0" presId="urn:microsoft.com/office/officeart/2005/8/layout/orgChart1"/>
    <dgm:cxn modelId="{D28D84A6-18FA-4971-8F15-CB21CE13F85C}" type="presParOf" srcId="{1FD66D2F-8C4A-4F4C-993D-F00BCE0648FF}" destId="{79F4031B-FE0C-47CE-B6EE-83FCA7BEC9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125B3-BC97-45BE-A158-64C8D8CFC7F3}">
      <dsp:nvSpPr>
        <dsp:cNvPr id="0" name=""/>
        <dsp:cNvSpPr/>
      </dsp:nvSpPr>
      <dsp:spPr>
        <a:xfrm>
          <a:off x="690963" y="588105"/>
          <a:ext cx="175906" cy="386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9941"/>
              </a:lnTo>
              <a:lnTo>
                <a:pt x="175906" y="3869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054E4-5FCD-44A2-8AAE-1843B95F91AF}">
      <dsp:nvSpPr>
        <dsp:cNvPr id="0" name=""/>
        <dsp:cNvSpPr/>
      </dsp:nvSpPr>
      <dsp:spPr>
        <a:xfrm>
          <a:off x="2162713" y="3085976"/>
          <a:ext cx="709489" cy="24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34"/>
              </a:lnTo>
              <a:lnTo>
                <a:pt x="709489" y="123134"/>
              </a:lnTo>
              <a:lnTo>
                <a:pt x="709489" y="2462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F0E81-FB50-4B4F-9520-74DAC71BF048}">
      <dsp:nvSpPr>
        <dsp:cNvPr id="0" name=""/>
        <dsp:cNvSpPr/>
      </dsp:nvSpPr>
      <dsp:spPr>
        <a:xfrm>
          <a:off x="1453224" y="3085976"/>
          <a:ext cx="709489" cy="246268"/>
        </a:xfrm>
        <a:custGeom>
          <a:avLst/>
          <a:gdLst/>
          <a:ahLst/>
          <a:cxnLst/>
          <a:rect l="0" t="0" r="0" b="0"/>
          <a:pathLst>
            <a:path>
              <a:moveTo>
                <a:pt x="709489" y="0"/>
              </a:moveTo>
              <a:lnTo>
                <a:pt x="709489" y="123134"/>
              </a:lnTo>
              <a:lnTo>
                <a:pt x="0" y="123134"/>
              </a:lnTo>
              <a:lnTo>
                <a:pt x="0" y="2462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19AAB-04D1-40C6-9DFF-8A71D0BE4FE8}">
      <dsp:nvSpPr>
        <dsp:cNvPr id="0" name=""/>
        <dsp:cNvSpPr/>
      </dsp:nvSpPr>
      <dsp:spPr>
        <a:xfrm>
          <a:off x="690963" y="588105"/>
          <a:ext cx="885395" cy="2204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693"/>
              </a:lnTo>
              <a:lnTo>
                <a:pt x="885395" y="2204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10751-9471-47A0-A59D-51AA5E2B4BA8}">
      <dsp:nvSpPr>
        <dsp:cNvPr id="0" name=""/>
        <dsp:cNvSpPr/>
      </dsp:nvSpPr>
      <dsp:spPr>
        <a:xfrm>
          <a:off x="2162713" y="1420729"/>
          <a:ext cx="709489" cy="24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34"/>
              </a:lnTo>
              <a:lnTo>
                <a:pt x="709489" y="123134"/>
              </a:lnTo>
              <a:lnTo>
                <a:pt x="709489" y="2462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43BA3-D435-421F-B463-8EE5D142FE46}">
      <dsp:nvSpPr>
        <dsp:cNvPr id="0" name=""/>
        <dsp:cNvSpPr/>
      </dsp:nvSpPr>
      <dsp:spPr>
        <a:xfrm>
          <a:off x="1453224" y="1420729"/>
          <a:ext cx="709489" cy="246268"/>
        </a:xfrm>
        <a:custGeom>
          <a:avLst/>
          <a:gdLst/>
          <a:ahLst/>
          <a:cxnLst/>
          <a:rect l="0" t="0" r="0" b="0"/>
          <a:pathLst>
            <a:path>
              <a:moveTo>
                <a:pt x="709489" y="0"/>
              </a:moveTo>
              <a:lnTo>
                <a:pt x="709489" y="123134"/>
              </a:lnTo>
              <a:lnTo>
                <a:pt x="0" y="123134"/>
              </a:lnTo>
              <a:lnTo>
                <a:pt x="0" y="2462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E2F07-1C2D-43BF-BF69-4FA85309BFB6}">
      <dsp:nvSpPr>
        <dsp:cNvPr id="0" name=""/>
        <dsp:cNvSpPr/>
      </dsp:nvSpPr>
      <dsp:spPr>
        <a:xfrm>
          <a:off x="690963" y="588105"/>
          <a:ext cx="885395" cy="53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46"/>
              </a:lnTo>
              <a:lnTo>
                <a:pt x="885395" y="539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99F7D-7233-49A7-AD42-7E958B59105A}">
      <dsp:nvSpPr>
        <dsp:cNvPr id="0" name=""/>
        <dsp:cNvSpPr/>
      </dsp:nvSpPr>
      <dsp:spPr>
        <a:xfrm>
          <a:off x="573692" y="1750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Měření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expozice</a:t>
          </a:r>
        </a:p>
      </dsp:txBody>
      <dsp:txXfrm>
        <a:off x="573692" y="1750"/>
        <a:ext cx="1172709" cy="586354"/>
      </dsp:txXfrm>
    </dsp:sp>
    <dsp:sp modelId="{4F3138C5-275F-4DD5-83B7-F94A606B0CB0}">
      <dsp:nvSpPr>
        <dsp:cNvPr id="0" name=""/>
        <dsp:cNvSpPr/>
      </dsp:nvSpPr>
      <dsp:spPr>
        <a:xfrm>
          <a:off x="1576358" y="834374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bodové</a:t>
          </a:r>
        </a:p>
      </dsp:txBody>
      <dsp:txXfrm>
        <a:off x="1576358" y="834374"/>
        <a:ext cx="1172709" cy="586354"/>
      </dsp:txXfrm>
    </dsp:sp>
    <dsp:sp modelId="{F6524CEB-0382-494E-8E32-1BB95227C1AE}">
      <dsp:nvSpPr>
        <dsp:cNvPr id="0" name=""/>
        <dsp:cNvSpPr/>
      </dsp:nvSpPr>
      <dsp:spPr>
        <a:xfrm>
          <a:off x="866869" y="1666998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V záběru</a:t>
          </a:r>
        </a:p>
      </dsp:txBody>
      <dsp:txXfrm>
        <a:off x="866869" y="1666998"/>
        <a:ext cx="1172709" cy="586354"/>
      </dsp:txXfrm>
    </dsp:sp>
    <dsp:sp modelId="{A4E52213-47B9-4350-892C-6402838BBD16}">
      <dsp:nvSpPr>
        <dsp:cNvPr id="0" name=""/>
        <dsp:cNvSpPr/>
      </dsp:nvSpPr>
      <dsp:spPr>
        <a:xfrm>
          <a:off x="2285848" y="1666998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V obraze</a:t>
          </a:r>
        </a:p>
      </dsp:txBody>
      <dsp:txXfrm>
        <a:off x="2285848" y="1666998"/>
        <a:ext cx="1172709" cy="586354"/>
      </dsp:txXfrm>
    </dsp:sp>
    <dsp:sp modelId="{18AFBF20-5F70-4324-BB5E-34FF65174123}">
      <dsp:nvSpPr>
        <dsp:cNvPr id="0" name=""/>
        <dsp:cNvSpPr/>
      </dsp:nvSpPr>
      <dsp:spPr>
        <a:xfrm>
          <a:off x="1576358" y="2499621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součtové</a:t>
          </a:r>
        </a:p>
      </dsp:txBody>
      <dsp:txXfrm>
        <a:off x="1576358" y="2499621"/>
        <a:ext cx="1172709" cy="586354"/>
      </dsp:txXfrm>
    </dsp:sp>
    <dsp:sp modelId="{D2F0388D-D435-46C3-941C-4CB2797F0964}">
      <dsp:nvSpPr>
        <dsp:cNvPr id="0" name=""/>
        <dsp:cNvSpPr/>
      </dsp:nvSpPr>
      <dsp:spPr>
        <a:xfrm>
          <a:off x="866869" y="3332245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Osvětlení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obrazu</a:t>
          </a:r>
        </a:p>
      </dsp:txBody>
      <dsp:txXfrm>
        <a:off x="866869" y="3332245"/>
        <a:ext cx="1172709" cy="586354"/>
      </dsp:txXfrm>
    </dsp:sp>
    <dsp:sp modelId="{715DE041-7533-4604-B1AC-B129573D9748}">
      <dsp:nvSpPr>
        <dsp:cNvPr id="0" name=""/>
        <dsp:cNvSpPr/>
      </dsp:nvSpPr>
      <dsp:spPr>
        <a:xfrm>
          <a:off x="2285848" y="3332245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Jas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záběru</a:t>
          </a:r>
        </a:p>
      </dsp:txBody>
      <dsp:txXfrm>
        <a:off x="2285848" y="3332245"/>
        <a:ext cx="1172709" cy="586354"/>
      </dsp:txXfrm>
    </dsp:sp>
    <dsp:sp modelId="{4CCCDB05-CE62-431A-A8E6-711E5C40F491}">
      <dsp:nvSpPr>
        <dsp:cNvPr id="0" name=""/>
        <dsp:cNvSpPr/>
      </dsp:nvSpPr>
      <dsp:spPr>
        <a:xfrm>
          <a:off x="866869" y="4164869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Osvětlení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záběru</a:t>
          </a:r>
        </a:p>
      </dsp:txBody>
      <dsp:txXfrm>
        <a:off x="866869" y="4164869"/>
        <a:ext cx="1172709" cy="586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3D5D537-26CB-4872-8580-E25F66EA3C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588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CBA041-67F6-4677-A503-E10F2353B204}" type="slidenum">
              <a:rPr lang="cs-CZ" sz="1200" smtClean="0"/>
              <a:pPr/>
              <a:t>1</a:t>
            </a:fld>
            <a:endParaRPr lang="cs-CZ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79B5F8-ABDC-4778-B172-C9A18F9A7506}" type="slidenum">
              <a:rPr lang="cs-CZ" sz="1200" smtClean="0"/>
              <a:pPr/>
              <a:t>12</a:t>
            </a:fld>
            <a:endParaRPr lang="cs-CZ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B51E9E-CCFD-4FF7-A76C-105C91FCBC62}" type="slidenum">
              <a:rPr lang="cs-CZ" sz="1200" smtClean="0"/>
              <a:pPr/>
              <a:t>13</a:t>
            </a:fld>
            <a:endParaRPr lang="cs-CZ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7FFB45-800E-4CAD-BD45-6FC568B0D214}" type="slidenum">
              <a:rPr lang="cs-CZ" sz="1200" smtClean="0"/>
              <a:pPr/>
              <a:t>14</a:t>
            </a:fld>
            <a:endParaRPr lang="cs-CZ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1BD3C7-2889-4B5E-8529-F91F1F665530}" type="slidenum">
              <a:rPr lang="cs-CZ" sz="1200" smtClean="0"/>
              <a:pPr/>
              <a:t>15</a:t>
            </a:fld>
            <a:endParaRPr lang="cs-CZ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395993-7396-4213-AFC5-5879BFD1579E}" type="slidenum">
              <a:rPr lang="cs-CZ" sz="1200" smtClean="0"/>
              <a:pPr/>
              <a:t>16</a:t>
            </a:fld>
            <a:endParaRPr lang="cs-CZ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B38163-21D3-4995-A0F9-4421AA2627CF}" type="slidenum">
              <a:rPr lang="cs-CZ" sz="1200" smtClean="0"/>
              <a:pPr/>
              <a:t>17</a:t>
            </a:fld>
            <a:endParaRPr lang="cs-CZ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B38163-21D3-4995-A0F9-4421AA2627CF}" type="slidenum">
              <a:rPr lang="cs-CZ" sz="1200" smtClean="0">
                <a:solidFill>
                  <a:prstClr val="black"/>
                </a:solidFill>
              </a:rPr>
              <a:pPr/>
              <a:t>18</a:t>
            </a:fld>
            <a:endParaRPr lang="cs-CZ" sz="1200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FC2070-D3BA-476C-B2E9-F04A8B5907C9}" type="slidenum">
              <a:rPr lang="cs-CZ" sz="1200" smtClean="0"/>
              <a:pPr/>
              <a:t>19</a:t>
            </a:fld>
            <a:endParaRPr lang="cs-CZ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9CC03F-7EBF-4499-8CE6-29D1E7E1B602}" type="slidenum">
              <a:rPr lang="cs-CZ" sz="1200" smtClean="0"/>
              <a:pPr/>
              <a:t>20</a:t>
            </a:fld>
            <a:endParaRPr lang="cs-CZ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47CEFF-6190-4F52-A27C-BDE9E759AA18}" type="slidenum">
              <a:rPr lang="cs-CZ" sz="1200" smtClean="0"/>
              <a:pPr/>
              <a:t>2</a:t>
            </a:fld>
            <a:endParaRPr lang="cs-CZ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F892A6-E175-4ACE-92EF-B7EF21583035}" type="slidenum">
              <a:rPr lang="cs-CZ" sz="1200" smtClean="0"/>
              <a:pPr/>
              <a:t>5</a:t>
            </a:fld>
            <a:endParaRPr lang="cs-CZ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11339A-F80E-4356-8F58-E83B09C092CB}" type="slidenum">
              <a:rPr lang="cs-CZ" sz="1200" smtClean="0"/>
              <a:pPr/>
              <a:t>6</a:t>
            </a:fld>
            <a:endParaRPr lang="cs-CZ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EF5E48-9390-4D1B-938E-9ABD867B1A1E}" type="slidenum">
              <a:rPr lang="cs-CZ" sz="1200" smtClean="0"/>
              <a:pPr/>
              <a:t>7</a:t>
            </a:fld>
            <a:endParaRPr lang="cs-CZ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E0CF97-EDDC-44D4-9211-3E7E28EA3502}" type="slidenum">
              <a:rPr lang="cs-CZ" sz="1200" smtClean="0"/>
              <a:pPr/>
              <a:t>8</a:t>
            </a:fld>
            <a:endParaRPr lang="cs-CZ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6C6DE-F4DB-410B-AA00-C7EA3F61F157}" type="slidenum">
              <a:rPr lang="cs-CZ" sz="1200" smtClean="0"/>
              <a:pPr/>
              <a:t>9</a:t>
            </a:fld>
            <a:endParaRPr lang="cs-CZ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1F46D7-340A-480C-9573-C97358EDF354}" type="slidenum">
              <a:rPr lang="cs-CZ" sz="1200" smtClean="0"/>
              <a:pPr/>
              <a:t>10</a:t>
            </a:fld>
            <a:endParaRPr lang="cs-CZ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51455B-9D39-472F-B996-7EAF51007C46}" type="slidenum">
              <a:rPr lang="cs-CZ" sz="1200" smtClean="0"/>
              <a:pPr/>
              <a:t>11</a:t>
            </a:fld>
            <a:endParaRPr lang="cs-CZ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81525"/>
            <a:ext cx="8064500" cy="866775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nadpisu.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5925"/>
            <a:ext cx="80645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r>
              <a:rPr lang="cs-CZ"/>
              <a:t>Klepnutím lze upravit styl podnadpisu.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9AEB9-83FF-4D3F-BA9C-6BE7232995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54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AF6D-9227-4374-B51C-8636E58162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34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09A5-7BF3-4E17-9E3C-2EDC13BF05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6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ADDD-52A0-4418-ABD1-A796FF852F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20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95288" y="1557338"/>
            <a:ext cx="8280400" cy="23352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288" y="4044950"/>
            <a:ext cx="8280400" cy="2336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481DD-0478-4973-8014-8158364897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59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95288" y="1557338"/>
            <a:ext cx="8280400" cy="482441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277F-66AE-4DA0-B734-4DE67EC140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63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B895-EB79-466F-AE42-C490B63E5D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56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32130-E0E9-4392-9F6A-3CD5A3D3F4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7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CAC55-0A48-4D05-876B-B7ED356968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12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310E7-4E5C-4BC2-A03A-B99680E482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33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066C-82E0-4473-8B77-73384CAA58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82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88291-6834-4901-A9D8-D2188AC7BA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51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50DF-5423-476F-A7B8-6B5A4360F1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78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C3125-E1C8-4612-B3EE-E528705CF7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6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80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		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4A1A8AA8-3B32-40B6-BE45-C81CB52EE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FB6726-3FF2-46B3-8F45-6C24A9FC1EB1}" type="slidenum">
              <a:rPr lang="cs-CZ" sz="1400" smtClean="0"/>
              <a:pPr/>
              <a:t>1</a:t>
            </a:fld>
            <a:endParaRPr lang="cs-CZ" sz="1400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Světlo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smtClean="0"/>
              <a:t>a fotografie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229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229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9577A8-90B2-4175-A26C-B83DCDDD6C9F}" type="slidenum">
              <a:rPr lang="cs-CZ" sz="1400" smtClean="0"/>
              <a:pPr/>
              <a:t>10</a:t>
            </a:fld>
            <a:endParaRPr lang="cs-CZ" sz="1400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Jas plošného zdroje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i="1" smtClean="0"/>
              <a:t>Jas L</a:t>
            </a:r>
            <a:r>
              <a:rPr lang="cs-CZ" sz="2800" i="1" smtClean="0"/>
              <a:t> v daném bodě plochy zdroje a v daném směru je podíl svítivosti plošného elementu zdroje v daném směru a průmětu plošného elementu do roviny kolmé k danému směru:          L = dI/(dS cos </a:t>
            </a:r>
            <a:r>
              <a:rPr lang="el-GR" sz="2800" i="1" smtClean="0">
                <a:cs typeface="Arial" charset="0"/>
              </a:rPr>
              <a:t>α</a:t>
            </a:r>
            <a:r>
              <a:rPr lang="cs-CZ" sz="2800" i="1" smtClean="0">
                <a:cs typeface="Arial" charset="0"/>
              </a:rPr>
              <a:t>), příp. L = I/(S cos</a:t>
            </a:r>
            <a:r>
              <a:rPr lang="el-GR" sz="2800" i="1" smtClean="0">
                <a:cs typeface="Arial" charset="0"/>
              </a:rPr>
              <a:t>α</a:t>
            </a:r>
            <a:r>
              <a:rPr lang="cs-CZ" sz="2800" i="1" smtClean="0">
                <a:cs typeface="Arial" charset="0"/>
              </a:rPr>
              <a:t>) </a:t>
            </a:r>
            <a:endParaRPr lang="el-GR" sz="280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sz="2800" smtClean="0">
                <a:cs typeface="Arial" charset="0"/>
              </a:rPr>
              <a:t>Jednotkou jasu je </a:t>
            </a:r>
            <a:r>
              <a:rPr lang="cs-CZ" sz="2800" b="1" smtClean="0">
                <a:cs typeface="Arial" charset="0"/>
              </a:rPr>
              <a:t>1 nit, 1 nt = 1 cd/m</a:t>
            </a:r>
            <a:r>
              <a:rPr lang="cs-CZ" sz="2800" b="1" baseline="30000" smtClean="0">
                <a:cs typeface="Arial" charset="0"/>
              </a:rPr>
              <a:t>2</a:t>
            </a:r>
            <a:r>
              <a:rPr lang="cs-CZ" sz="2800" smtClean="0">
                <a:cs typeface="Arial" charset="0"/>
              </a:rPr>
              <a:t>. Je to jas světelného zdroje, jehož svítivost na 1 m</a:t>
            </a:r>
            <a:r>
              <a:rPr lang="cs-CZ" sz="2800" baseline="30000" smtClean="0">
                <a:cs typeface="Arial" charset="0"/>
              </a:rPr>
              <a:t>2</a:t>
            </a:r>
            <a:r>
              <a:rPr lang="cs-CZ" sz="2800" smtClean="0">
                <a:cs typeface="Arial" charset="0"/>
              </a:rPr>
              <a:t> zdánlivé plochy je 1 cd.</a:t>
            </a:r>
          </a:p>
          <a:p>
            <a:pPr>
              <a:lnSpc>
                <a:spcPct val="80000"/>
              </a:lnSpc>
            </a:pPr>
            <a:r>
              <a:rPr lang="cs-CZ" sz="2800" smtClean="0">
                <a:cs typeface="Arial" charset="0"/>
              </a:rPr>
              <a:t>Jas je měřítkem účinku svítící plochy na zrakový orgán, tedy udává jak jasnou se jeví plocha zdroje pozorovateli v daném směru. U Lambertovských zářičů (difúzních) jas nezávisí na směru pozorování.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331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8C880A-A31D-476A-BDA3-641788675FC6}" type="slidenum">
              <a:rPr lang="cs-CZ" sz="1400" smtClean="0"/>
              <a:pPr/>
              <a:t>11</a:t>
            </a:fld>
            <a:endParaRPr lang="cs-CZ" sz="140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Jas některých plošných zdrojů</a:t>
            </a:r>
          </a:p>
        </p:txBody>
      </p:sp>
      <p:graphicFrame>
        <p:nvGraphicFramePr>
          <p:cNvPr id="150583" name="Group 55"/>
          <p:cNvGraphicFramePr>
            <a:graphicFrameLocks noGrp="1"/>
          </p:cNvGraphicFramePr>
          <p:nvPr>
            <p:ph idx="1"/>
          </p:nvPr>
        </p:nvGraphicFramePr>
        <p:xfrm>
          <a:off x="395288" y="1557338"/>
          <a:ext cx="8280400" cy="4679952"/>
        </p:xfrm>
        <a:graphic>
          <a:graphicData uri="http://schemas.openxmlformats.org/drawingml/2006/table">
            <a:tbl>
              <a:tblPr/>
              <a:tblGrid>
                <a:gridCol w="5616575"/>
                <a:gridCol w="2663825"/>
              </a:tblGrid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Zdroj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Jas (nt)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Slunce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2.10</a:t>
                      </a:r>
                      <a:r>
                        <a:rPr kumimoji="1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1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Oblouková lampa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2.10</a:t>
                      </a:r>
                      <a:r>
                        <a:rPr kumimoji="1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1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Vlákno žárovky (2700 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1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1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Bílý papír osvětlený sluncem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2.10</a:t>
                      </a:r>
                      <a:r>
                        <a:rPr kumimoji="1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1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Plamen svíčky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5.10</a:t>
                      </a:r>
                      <a:r>
                        <a:rPr kumimoji="1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1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LCD monitor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Bílý papír osvětlený úplňkem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3.10</a:t>
                      </a:r>
                      <a:r>
                        <a:rPr kumimoji="1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endParaRPr kumimoji="1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433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434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CA4F79-3E2A-4A7B-B270-6E5343F7A6F5}" type="slidenum">
              <a:rPr lang="cs-CZ" sz="1400" smtClean="0"/>
              <a:pPr/>
              <a:t>12</a:t>
            </a:fld>
            <a:endParaRPr lang="cs-CZ" sz="1400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Osvětlení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 i="1" smtClean="0"/>
              <a:t>Osvětlení E</a:t>
            </a:r>
            <a:r>
              <a:rPr lang="cs-CZ" sz="2800" i="1" smtClean="0"/>
              <a:t> v daném bodě plochy je určeno podílem světelného toku dopadajícího na element plochy a velikosti tohoto plošného elementu:      </a:t>
            </a:r>
            <a:r>
              <a:rPr lang="cs-CZ" sz="2800" b="1" i="1" smtClean="0"/>
              <a:t>E = </a:t>
            </a:r>
            <a:r>
              <a:rPr lang="el-GR" sz="2800" b="1" i="1" smtClean="0">
                <a:cs typeface="Arial" charset="0"/>
              </a:rPr>
              <a:t>Φ</a:t>
            </a:r>
            <a:r>
              <a:rPr lang="cs-CZ" sz="2800" b="1" i="1" smtClean="0">
                <a:cs typeface="Arial" charset="0"/>
              </a:rPr>
              <a:t>/dS</a:t>
            </a:r>
          </a:p>
          <a:p>
            <a:r>
              <a:rPr lang="cs-CZ" sz="2800" smtClean="0">
                <a:cs typeface="Arial" charset="0"/>
              </a:rPr>
              <a:t>Při rovnoměrném rozdělení světelného toku je osvětlení udáno podílem světelného toku a plochy: </a:t>
            </a:r>
            <a:r>
              <a:rPr lang="cs-CZ" sz="2800" b="1" smtClean="0">
                <a:cs typeface="Arial" charset="0"/>
              </a:rPr>
              <a:t>E = </a:t>
            </a:r>
            <a:r>
              <a:rPr lang="el-GR" sz="2800" b="1" smtClean="0">
                <a:cs typeface="Arial" charset="0"/>
              </a:rPr>
              <a:t>Φ</a:t>
            </a:r>
            <a:r>
              <a:rPr lang="cs-CZ" sz="2800" b="1" smtClean="0">
                <a:cs typeface="Arial" charset="0"/>
              </a:rPr>
              <a:t>/S</a:t>
            </a:r>
          </a:p>
          <a:p>
            <a:r>
              <a:rPr lang="cs-CZ" sz="2800" smtClean="0">
                <a:cs typeface="Arial" charset="0"/>
              </a:rPr>
              <a:t>Jednotkou osvětlení je </a:t>
            </a:r>
            <a:r>
              <a:rPr lang="cs-CZ" sz="2800" b="1" smtClean="0">
                <a:cs typeface="Arial" charset="0"/>
              </a:rPr>
              <a:t>1 lux (lx),</a:t>
            </a:r>
            <a:r>
              <a:rPr lang="cs-CZ" sz="2800" smtClean="0">
                <a:cs typeface="Arial" charset="0"/>
              </a:rPr>
              <a:t> tj. osvětlení, při kterém na plochu 1 m</a:t>
            </a:r>
            <a:r>
              <a:rPr lang="cs-CZ" sz="2800" baseline="30000" smtClean="0">
                <a:cs typeface="Arial" charset="0"/>
              </a:rPr>
              <a:t>2</a:t>
            </a:r>
            <a:r>
              <a:rPr lang="cs-CZ" sz="2800" smtClean="0">
                <a:cs typeface="Arial" charset="0"/>
              </a:rPr>
              <a:t> dopadá rovnoměrně rozprostřený tok jednoho lumenu.</a:t>
            </a:r>
            <a:endParaRPr lang="el-GR" sz="280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0B5446-A19E-4F55-B14B-03CDA04FDD41}" type="slidenum">
              <a:rPr lang="cs-CZ" sz="1400" smtClean="0"/>
              <a:pPr/>
              <a:t>13</a:t>
            </a:fld>
            <a:endParaRPr lang="cs-CZ" sz="140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Některá osvětlení</a:t>
            </a:r>
          </a:p>
        </p:txBody>
      </p:sp>
      <p:graphicFrame>
        <p:nvGraphicFramePr>
          <p:cNvPr id="155680" name="Group 32"/>
          <p:cNvGraphicFramePr>
            <a:graphicFrameLocks noGrp="1"/>
          </p:cNvGraphicFramePr>
          <p:nvPr>
            <p:ph idx="1"/>
          </p:nvPr>
        </p:nvGraphicFramePr>
        <p:xfrm>
          <a:off x="395288" y="1557338"/>
          <a:ext cx="8280400" cy="4567477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6698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Druh osvětlení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Osvětlení (lx)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6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Přímé sluneční světlo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100 000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Rozptýlené denní světlo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Osvětlení v místnosti za jasného dne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Dobré umělé osvětlení místnosti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Měsíční světlo za úplňku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3F92EB-82C8-4FD2-99C1-75199594102D}" type="slidenum">
              <a:rPr lang="cs-CZ" sz="1400" smtClean="0"/>
              <a:pPr/>
              <a:t>14</a:t>
            </a:fld>
            <a:endParaRPr lang="cs-CZ" sz="140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Doporučená osvětlení pracovišť</a:t>
            </a:r>
          </a:p>
        </p:txBody>
      </p:sp>
      <p:graphicFrame>
        <p:nvGraphicFramePr>
          <p:cNvPr id="159791" name="Group 47"/>
          <p:cNvGraphicFramePr>
            <a:graphicFrameLocks noGrp="1"/>
          </p:cNvGraphicFramePr>
          <p:nvPr>
            <p:ph idx="1"/>
          </p:nvPr>
        </p:nvGraphicFramePr>
        <p:xfrm>
          <a:off x="395288" y="1557338"/>
          <a:ext cx="8280400" cy="4572000"/>
        </p:xfrm>
        <a:graphic>
          <a:graphicData uri="http://schemas.openxmlformats.org/drawingml/2006/table">
            <a:tbl>
              <a:tblPr/>
              <a:tblGrid>
                <a:gridCol w="5976937"/>
                <a:gridCol w="2303463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Práce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Osvětlení (lux)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 všeobecnou orientaci (chodby, schody…)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– 40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 hrubou práci (sklady, balení, umývárny)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– 100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 střední práci (čtení a psaní, obchody, šití světlých látek, zámečnické práce)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– 300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 jemnou práci (rýsování, šití z tmavých látek, jemná mechanika)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– 1 000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 velmi jemnou práci (rozeznávání barev, operace, hodinářství, rytectví)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1 000 – 10 000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02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02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2D0CD7-C4B4-47BB-AD9F-4157EFAFC37D}" type="slidenum">
              <a:rPr lang="cs-CZ" sz="1400" smtClean="0"/>
              <a:pPr/>
              <a:t>15</a:t>
            </a:fld>
            <a:endParaRPr lang="cs-CZ" sz="1400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Osvit 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i="1" smtClean="0"/>
              <a:t>Osvit H</a:t>
            </a:r>
            <a:r>
              <a:rPr lang="cs-CZ" sz="2800" smtClean="0"/>
              <a:t> </a:t>
            </a:r>
            <a:r>
              <a:rPr lang="cs-CZ" sz="2800" i="1" smtClean="0"/>
              <a:t>neboli expozice je určen součinem osvětlení a doby, po kterou osvětlení trvalo:</a:t>
            </a:r>
          </a:p>
          <a:p>
            <a:pPr>
              <a:lnSpc>
                <a:spcPct val="90000"/>
              </a:lnSpc>
            </a:pPr>
            <a:endParaRPr lang="cs-CZ" sz="2800" i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800" i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	Měří se v luxsekundách. Název osvit (expozice) se nesprávně používá pro dobu, po kterou osvětlení trvalo. Zde je správný termín „doba osvitu“. Fotografická emulze má jinou spektrální citlivost než oko, takže osvit v luxsekundách nevyjadřuje správně účinek dopadajícího záření na emulzi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827088" y="2349500"/>
          <a:ext cx="3744912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Rovnice" r:id="rId4" imgW="1600200" imgH="482600" progId="Equation.3">
                  <p:embed/>
                </p:oleObj>
              </mc:Choice>
              <mc:Fallback>
                <p:oleObj name="Rovnice" r:id="rId4" imgW="16002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349500"/>
                        <a:ext cx="3744912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2068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2069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A1AE26-71DF-4ABC-97D3-CF9866CD66F7}" type="slidenum">
              <a:rPr lang="cs-CZ" sz="1400" smtClean="0"/>
              <a:pPr/>
              <a:t>16</a:t>
            </a:fld>
            <a:endParaRPr lang="cs-CZ" sz="1400" smtClean="0"/>
          </a:p>
        </p:txBody>
      </p:sp>
      <p:sp>
        <p:nvSpPr>
          <p:cNvPr id="20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Měření expozice</a:t>
            </a:r>
          </a:p>
        </p:txBody>
      </p:sp>
      <p:sp>
        <p:nvSpPr>
          <p:cNvPr id="20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4643438" cy="48244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	je metodika, jíž se na základě měřených světelných podmínek určí hodnota kombinace clonového čísla a doby osvitu, příp. hodnota EV. Většina </a:t>
            </a:r>
            <a:r>
              <a:rPr lang="cs-CZ" sz="2000" b="1" smtClean="0"/>
              <a:t>expozimetrů</a:t>
            </a:r>
            <a:r>
              <a:rPr lang="cs-CZ" sz="2000" smtClean="0"/>
              <a:t> měří střední jas záběru, některé expozimetry mohou měřit bodově jas záběru (úhel od 1°). Osvětlení záběru se měří </a:t>
            </a:r>
            <a:r>
              <a:rPr lang="cs-CZ" sz="2000" b="1" smtClean="0"/>
              <a:t>luxmetry </a:t>
            </a:r>
            <a:r>
              <a:rPr lang="cs-CZ" sz="2000" smtClean="0"/>
              <a:t>s</a:t>
            </a:r>
            <a:r>
              <a:rPr lang="cs-CZ" sz="2000" b="1" smtClean="0"/>
              <a:t> </a:t>
            </a:r>
            <a:r>
              <a:rPr lang="cs-CZ" sz="2000" smtClean="0"/>
              <a:t>rovinnou nebo půlkulovou rozptylnou destičkou. Expozice elektronickým bleskem se měří tzv. </a:t>
            </a:r>
            <a:r>
              <a:rPr lang="cs-CZ" sz="2000" b="1" smtClean="0"/>
              <a:t>flashmetrem. </a:t>
            </a:r>
            <a:r>
              <a:rPr lang="cs-CZ" sz="2000" smtClean="0"/>
              <a:t>Profesionální expozimetry jsou uzpůsobeny pro měření všemi uvedenými metodami. Profesionální kamery mohou měřit bodovou sondou jas v obraze.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92638" y="1547813"/>
          <a:ext cx="403225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741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741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BDE56E-1F48-42F2-9AEC-B861118F6C4B}" type="slidenum">
              <a:rPr lang="cs-CZ" sz="1400" smtClean="0"/>
              <a:pPr/>
              <a:t>17</a:t>
            </a:fld>
            <a:endParaRPr lang="cs-CZ" sz="14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dirty="0"/>
              <a:t>EV </a:t>
            </a:r>
            <a:r>
              <a:rPr lang="cs-CZ" sz="3200" dirty="0"/>
              <a:t>(</a:t>
            </a:r>
            <a:r>
              <a:rPr lang="cs-CZ" sz="3200" dirty="0" err="1"/>
              <a:t>exposure</a:t>
            </a:r>
            <a:r>
              <a:rPr lang="cs-CZ" sz="3200" dirty="0"/>
              <a:t> </a:t>
            </a:r>
            <a:r>
              <a:rPr lang="cs-CZ" sz="3200" dirty="0" err="1"/>
              <a:t>value</a:t>
            </a:r>
            <a:r>
              <a:rPr lang="cs-CZ" sz="3200" dirty="0"/>
              <a:t>) </a:t>
            </a:r>
            <a:endParaRPr lang="cs-CZ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675688" cy="48244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Zkratka EV pochází z anglického </a:t>
            </a:r>
            <a:r>
              <a:rPr lang="cs-CZ" sz="1800" dirty="0" err="1" smtClean="0"/>
              <a:t>Exposure</a:t>
            </a:r>
            <a:r>
              <a:rPr lang="cs-CZ" sz="1800" dirty="0" smtClean="0"/>
              <a:t> </a:t>
            </a:r>
            <a:r>
              <a:rPr lang="cs-CZ" sz="1800" dirty="0" err="1" smtClean="0"/>
              <a:t>Value</a:t>
            </a:r>
            <a:r>
              <a:rPr lang="cs-CZ" sz="1800" dirty="0" smtClean="0"/>
              <a:t>, čili </a:t>
            </a:r>
            <a:r>
              <a:rPr lang="cs-CZ" sz="1800" b="1" dirty="0" smtClean="0"/>
              <a:t>hodnota expozice</a:t>
            </a:r>
            <a:r>
              <a:rPr lang="cs-CZ" sz="1800" dirty="0" smtClean="0"/>
              <a:t>. Má se zde na mysli expozici ve smyslu </a:t>
            </a:r>
            <a:r>
              <a:rPr lang="cs-CZ" sz="1800" b="1" dirty="0" smtClean="0"/>
              <a:t>kombinace času a clony</a:t>
            </a:r>
            <a:r>
              <a:rPr lang="cs-CZ" sz="1800" dirty="0" smtClean="0"/>
              <a:t>. Vzhledem k tomu, že při dané citlivosti filmu odpovídá určité hladině osvětlení jistá správná expozice, tak se EV používá také pro vyjádření </a:t>
            </a:r>
            <a:r>
              <a:rPr lang="cs-CZ" sz="1800" b="1" dirty="0" smtClean="0"/>
              <a:t>úrovně osvětlení</a:t>
            </a:r>
            <a:r>
              <a:rPr lang="cs-CZ" sz="1800" dirty="0" smtClean="0"/>
              <a:t>. Standardně se uvažuje citlivost filmu 100 ASA. V tomto smyslu EV 0 je taková úroveň osvětlení scény, při které by s filmem o citlivosti 100 ASA vyšel pro správnou expozici při cloně 1,0 čas 1s. Hladina osvětlení EV </a:t>
            </a:r>
            <a:r>
              <a:rPr lang="cs-CZ" sz="1800" i="1" dirty="0" smtClean="0"/>
              <a:t>n</a:t>
            </a:r>
            <a:r>
              <a:rPr lang="cs-CZ" sz="1800" dirty="0" smtClean="0"/>
              <a:t> je tam, kde je světla 2</a:t>
            </a:r>
            <a:r>
              <a:rPr lang="cs-CZ" sz="1800" i="1" dirty="0" smtClean="0"/>
              <a:t>n</a:t>
            </a:r>
            <a:r>
              <a:rPr lang="cs-CZ" sz="1800" dirty="0" smtClean="0"/>
              <a:t> krát více. Vzhledem k tomu, že EV 0 představuje úroveň osvětlení o hodnotě 2,69 luxu, pro převod na hodnotu v luxech platí vzorec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i="1" dirty="0" smtClean="0"/>
              <a:t>				</a:t>
            </a:r>
            <a:r>
              <a:rPr lang="cs-CZ" sz="1800" i="1" dirty="0" smtClean="0">
                <a:solidFill>
                  <a:srgbClr val="CC3300"/>
                </a:solidFill>
              </a:rPr>
              <a:t>E</a:t>
            </a:r>
            <a:r>
              <a:rPr lang="cs-CZ" sz="1800" dirty="0" smtClean="0">
                <a:solidFill>
                  <a:srgbClr val="CC3300"/>
                </a:solidFill>
              </a:rPr>
              <a:t> [lux] = 2,69 . 2</a:t>
            </a:r>
            <a:r>
              <a:rPr lang="cs-CZ" sz="1800" baseline="30000" dirty="0" smtClean="0">
                <a:solidFill>
                  <a:srgbClr val="CC3300"/>
                </a:solidFill>
              </a:rPr>
              <a:t>EV</a:t>
            </a:r>
            <a:r>
              <a:rPr lang="cs-CZ" sz="18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Zde EV je EV při 100 ASA. Naměříme-li pro film o citlivosti ISO (ASA) pro clonu </a:t>
            </a:r>
            <a:r>
              <a:rPr lang="cs-CZ" sz="1800" i="1" dirty="0" smtClean="0"/>
              <a:t>N</a:t>
            </a:r>
            <a:r>
              <a:rPr lang="cs-CZ" sz="1800" dirty="0" smtClean="0"/>
              <a:t> čas </a:t>
            </a:r>
            <a:r>
              <a:rPr lang="cs-CZ" sz="1800" i="1" dirty="0" smtClean="0"/>
              <a:t>t</a:t>
            </a:r>
            <a:r>
              <a:rPr lang="cs-CZ" sz="1800" dirty="0" smtClean="0"/>
              <a:t> (v sekundách), znamená to, že osvětlení je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i="1" dirty="0" smtClean="0"/>
              <a:t>	       </a:t>
            </a:r>
            <a:r>
              <a:rPr lang="cs-CZ" sz="1800" i="1" dirty="0" smtClean="0">
                <a:solidFill>
                  <a:srgbClr val="CC3300"/>
                </a:solidFill>
              </a:rPr>
              <a:t>E</a:t>
            </a:r>
            <a:r>
              <a:rPr lang="cs-CZ" sz="1800" dirty="0" smtClean="0">
                <a:solidFill>
                  <a:srgbClr val="CC3300"/>
                </a:solidFill>
              </a:rPr>
              <a:t> [lux] = 2,69 (100/ISO) </a:t>
            </a:r>
            <a:r>
              <a:rPr lang="cs-CZ" sz="1800" i="1" dirty="0" smtClean="0">
                <a:solidFill>
                  <a:srgbClr val="CC3300"/>
                </a:solidFill>
              </a:rPr>
              <a:t>N</a:t>
            </a:r>
            <a:r>
              <a:rPr lang="cs-CZ" sz="1800" baseline="30000" dirty="0" smtClean="0">
                <a:solidFill>
                  <a:srgbClr val="CC3300"/>
                </a:solidFill>
              </a:rPr>
              <a:t>2</a:t>
            </a:r>
            <a:r>
              <a:rPr lang="cs-CZ" sz="1800" dirty="0" smtClean="0">
                <a:solidFill>
                  <a:srgbClr val="CC3300"/>
                </a:solidFill>
              </a:rPr>
              <a:t>/</a:t>
            </a:r>
            <a:r>
              <a:rPr lang="cs-CZ" sz="1800" i="1" dirty="0" smtClean="0">
                <a:solidFill>
                  <a:srgbClr val="CC3300"/>
                </a:solidFill>
              </a:rPr>
              <a:t>t</a:t>
            </a:r>
            <a:r>
              <a:rPr lang="cs-CZ" sz="1800" i="1" dirty="0" smtClean="0"/>
              <a:t> </a:t>
            </a:r>
            <a:r>
              <a:rPr lang="cs-CZ" sz="1800" dirty="0" smtClean="0"/>
              <a:t>  (</a:t>
            </a:r>
            <a:r>
              <a:rPr lang="cs-CZ" sz="1800" i="1" dirty="0" smtClean="0"/>
              <a:t>N</a:t>
            </a:r>
            <a:r>
              <a:rPr lang="cs-CZ" sz="1800" dirty="0" smtClean="0"/>
              <a:t> = clonové číslo, </a:t>
            </a:r>
            <a:r>
              <a:rPr lang="cs-CZ" sz="1800" i="1" dirty="0" smtClean="0"/>
              <a:t>t</a:t>
            </a:r>
            <a:r>
              <a:rPr lang="cs-CZ" sz="1800" dirty="0" smtClean="0"/>
              <a:t> = doba expozice)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A konečně, pokud je známá hladina osvětlení v EV, pak víme, že pro správnou expozici s filmem o citlivosti ISO (ASA) je zapotřebí čas (v sekundách)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i="1" dirty="0" smtClean="0"/>
              <a:t>	                                  </a:t>
            </a:r>
            <a:r>
              <a:rPr lang="cs-CZ" sz="1800" i="1" dirty="0" smtClean="0">
                <a:solidFill>
                  <a:srgbClr val="CC3300"/>
                </a:solidFill>
              </a:rPr>
              <a:t>t</a:t>
            </a:r>
            <a:r>
              <a:rPr lang="cs-CZ" sz="1800" dirty="0" smtClean="0">
                <a:solidFill>
                  <a:srgbClr val="CC3300"/>
                </a:solidFill>
              </a:rPr>
              <a:t> = (100/ISO) </a:t>
            </a:r>
            <a:r>
              <a:rPr lang="cs-CZ" sz="1800" i="1" dirty="0" smtClean="0">
                <a:solidFill>
                  <a:srgbClr val="CC3300"/>
                </a:solidFill>
              </a:rPr>
              <a:t>N</a:t>
            </a:r>
            <a:r>
              <a:rPr lang="cs-CZ" sz="1800" baseline="30000" dirty="0" smtClean="0">
                <a:solidFill>
                  <a:srgbClr val="CC3300"/>
                </a:solidFill>
              </a:rPr>
              <a:t>2</a:t>
            </a:r>
            <a:r>
              <a:rPr lang="cs-CZ" sz="1800" dirty="0" smtClean="0">
                <a:solidFill>
                  <a:srgbClr val="CC3300"/>
                </a:solidFill>
              </a:rPr>
              <a:t>/2</a:t>
            </a:r>
            <a:r>
              <a:rPr lang="cs-CZ" sz="1800" baseline="30000" dirty="0" smtClean="0">
                <a:solidFill>
                  <a:srgbClr val="CC3300"/>
                </a:solidFill>
              </a:rPr>
              <a:t>EV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je-li ve specifikacích u expozimetru uvedeno, že jeho rozsah je EV 0 až 20, znamená to, že s ním lze úspěšně měřit, pokud se osvětlení scény pohybuje v rozsahu 2,69 až 2,69 . 2</a:t>
            </a:r>
            <a:r>
              <a:rPr lang="cs-CZ" sz="1800" baseline="30000" dirty="0" smtClean="0"/>
              <a:t>20</a:t>
            </a:r>
            <a:r>
              <a:rPr lang="cs-CZ" sz="1800" dirty="0" smtClean="0"/>
              <a:t> = 2 820 669 luxů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dirty="0" smtClean="0"/>
              <a:t>EV </a:t>
            </a:r>
            <a:r>
              <a:rPr lang="cs-CZ" sz="3200" dirty="0" smtClean="0"/>
              <a:t>(</a:t>
            </a:r>
            <a:r>
              <a:rPr lang="cs-CZ" sz="3200" dirty="0" err="1" smtClean="0"/>
              <a:t>exposure</a:t>
            </a:r>
            <a:r>
              <a:rPr lang="cs-CZ" sz="3200" dirty="0" smtClean="0"/>
              <a:t> </a:t>
            </a:r>
            <a:r>
              <a:rPr lang="cs-CZ" sz="3200" dirty="0" err="1" smtClean="0"/>
              <a:t>value</a:t>
            </a:r>
            <a:r>
              <a:rPr lang="cs-CZ" sz="3200" dirty="0" smtClean="0"/>
              <a:t>) </a:t>
            </a:r>
            <a:endParaRPr lang="cs-CZ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675688" cy="48244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dirty="0" smtClean="0"/>
              <a:t>V praxi není důležitá absolutní hodnota EV, ale její </a:t>
            </a:r>
            <a:r>
              <a:rPr lang="cs-CZ" sz="1800" b="1" dirty="0" smtClean="0"/>
              <a:t>změna </a:t>
            </a:r>
            <a:r>
              <a:rPr lang="cs-CZ" sz="1800" dirty="0" smtClean="0"/>
              <a:t>– je dan</a:t>
            </a:r>
            <a:r>
              <a:rPr lang="cs-CZ" sz="1800" dirty="0" smtClean="0"/>
              <a:t>á změnou některého z parametrů – čas závěrky, clona a citlivost.</a:t>
            </a:r>
          </a:p>
          <a:p>
            <a:pPr indent="17463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Základní změna těchto parametrů znamenají změnu o 1 EV, tj</a:t>
            </a:r>
            <a:r>
              <a:rPr lang="cs-CZ" sz="1800" dirty="0" smtClean="0"/>
              <a:t>. na senzor se dostane </a:t>
            </a:r>
            <a:r>
              <a:rPr lang="cs-CZ" sz="1800" b="1" dirty="0" smtClean="0"/>
              <a:t>dvojnásobek</a:t>
            </a:r>
            <a:r>
              <a:rPr lang="cs-CZ" sz="1800" dirty="0" smtClean="0"/>
              <a:t> nebo </a:t>
            </a:r>
            <a:r>
              <a:rPr lang="cs-CZ" sz="1800" b="1" dirty="0" smtClean="0"/>
              <a:t>polovina</a:t>
            </a:r>
            <a:r>
              <a:rPr lang="cs-CZ" sz="1800" dirty="0" smtClean="0"/>
              <a:t> množství světla:</a:t>
            </a:r>
          </a:p>
          <a:p>
            <a:pPr indent="17463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 indent="0">
              <a:lnSpc>
                <a:spcPct val="80000"/>
              </a:lnSpc>
              <a:buNone/>
            </a:pPr>
            <a:r>
              <a:rPr lang="cs-CZ" sz="1800" dirty="0" smtClean="0"/>
              <a:t>1) </a:t>
            </a:r>
            <a:r>
              <a:rPr lang="cs-CZ" sz="1800" b="1" dirty="0" smtClean="0"/>
              <a:t>Clonové číslo </a:t>
            </a:r>
            <a:r>
              <a:rPr lang="cs-CZ" sz="1800" dirty="0" smtClean="0"/>
              <a:t>- základní </a:t>
            </a:r>
            <a:r>
              <a:rPr lang="cs-CZ" sz="1800" dirty="0"/>
              <a:t>stupnice clonových </a:t>
            </a:r>
            <a:r>
              <a:rPr lang="cs-CZ" sz="1800" dirty="0" smtClean="0"/>
              <a:t>čísel:</a:t>
            </a:r>
            <a:endParaRPr lang="cs-CZ" sz="1800" dirty="0"/>
          </a:p>
          <a:p>
            <a:pPr marL="990600" indent="0">
              <a:buNone/>
            </a:pPr>
            <a:r>
              <a:rPr lang="cs-CZ" sz="1800" b="1" i="1" dirty="0"/>
              <a:t>1.0, 1.4, 2.0, 2.8, 4.0, 5.6, 8, 11, 16, 22, 32, </a:t>
            </a:r>
            <a:r>
              <a:rPr lang="cs-CZ" sz="1800" b="1" i="1" dirty="0" smtClean="0"/>
              <a:t>45</a:t>
            </a:r>
            <a:r>
              <a:rPr lang="cs-CZ" sz="1800" i="1" dirty="0" smtClean="0"/>
              <a:t>… </a:t>
            </a:r>
          </a:p>
          <a:p>
            <a:pPr marL="990600" indent="0">
              <a:buNone/>
            </a:pPr>
            <a:endParaRPr lang="cs-CZ" sz="1050" i="1" dirty="0" smtClean="0"/>
          </a:p>
          <a:p>
            <a:pPr marL="990600" indent="0">
              <a:buNone/>
            </a:pPr>
            <a:r>
              <a:rPr lang="cs-CZ" sz="1600" i="1" dirty="0" smtClean="0"/>
              <a:t>(</a:t>
            </a:r>
            <a:r>
              <a:rPr lang="cs-CZ" sz="1600" dirty="0"/>
              <a:t>plocha clony roste s druhou mocninou průměru </a:t>
            </a:r>
            <a:r>
              <a:rPr lang="cs-CZ" sz="1600" dirty="0" smtClean="0"/>
              <a:t>clony, proto hodnoty nejsou </a:t>
            </a:r>
            <a:r>
              <a:rPr lang="cs-CZ" sz="1600" dirty="0"/>
              <a:t>násobky 2 ale násobky odmocniny ze 2 tj. ~</a:t>
            </a:r>
            <a:r>
              <a:rPr lang="cs-CZ" sz="1600" dirty="0" smtClean="0"/>
              <a:t>1.4)</a:t>
            </a:r>
          </a:p>
          <a:p>
            <a:pPr marL="990600" indent="0">
              <a:buNone/>
            </a:pPr>
            <a:endParaRPr lang="cs-CZ" sz="1600" dirty="0"/>
          </a:p>
          <a:p>
            <a:pPr indent="0">
              <a:lnSpc>
                <a:spcPct val="80000"/>
              </a:lnSpc>
              <a:buNone/>
            </a:pPr>
            <a:r>
              <a:rPr lang="cs-CZ" sz="1800" dirty="0" smtClean="0"/>
              <a:t>2) </a:t>
            </a:r>
            <a:r>
              <a:rPr lang="cs-CZ" sz="1800" b="1" dirty="0" smtClean="0"/>
              <a:t>Čas závěrky </a:t>
            </a:r>
            <a:r>
              <a:rPr lang="cs-CZ" sz="1800" dirty="0" smtClean="0"/>
              <a:t>– dvojnásobný nebo poloviční čas:  1/250, 1/125, 1/60, 1/30…..</a:t>
            </a:r>
          </a:p>
          <a:p>
            <a:pPr indent="0">
              <a:lnSpc>
                <a:spcPct val="80000"/>
              </a:lnSpc>
              <a:buNone/>
            </a:pPr>
            <a:endParaRPr lang="cs-CZ" sz="1800" dirty="0"/>
          </a:p>
          <a:p>
            <a:pPr indent="0">
              <a:lnSpc>
                <a:spcPct val="80000"/>
              </a:lnSpc>
              <a:buNone/>
            </a:pPr>
            <a:r>
              <a:rPr lang="cs-CZ" sz="1800" dirty="0" smtClean="0"/>
              <a:t>3) </a:t>
            </a:r>
            <a:r>
              <a:rPr lang="cs-CZ" sz="1800" b="1" dirty="0" smtClean="0"/>
              <a:t>Citlivost ISO </a:t>
            </a:r>
            <a:r>
              <a:rPr lang="cs-CZ" sz="1800" dirty="0" smtClean="0"/>
              <a:t>– dvojnásobná/poloviční citlivost znamená takové zesílení signálu, které odpovídá dopadu dvojnásobku/poloviny světla na senzor:</a:t>
            </a:r>
          </a:p>
          <a:p>
            <a:pPr indent="0">
              <a:lnSpc>
                <a:spcPct val="80000"/>
              </a:lnSpc>
              <a:buNone/>
            </a:pPr>
            <a:endParaRPr lang="cs-CZ" sz="1800" dirty="0" smtClean="0"/>
          </a:p>
          <a:p>
            <a:pPr indent="0">
              <a:lnSpc>
                <a:spcPct val="80000"/>
              </a:lnSpc>
              <a:buNone/>
            </a:pPr>
            <a:r>
              <a:rPr lang="cs-CZ" sz="1800" dirty="0"/>
              <a:t>	</a:t>
            </a:r>
            <a:r>
              <a:rPr lang="cs-CZ" sz="1800" dirty="0" smtClean="0"/>
              <a:t>50, 100, 200, 400, 800, 1600, 3200, 6400…..</a:t>
            </a:r>
            <a:r>
              <a:rPr lang="cs-CZ" sz="1800" dirty="0" smtClean="0"/>
              <a:t> </a:t>
            </a:r>
          </a:p>
          <a:p>
            <a:pPr indent="0">
              <a:lnSpc>
                <a:spcPct val="80000"/>
              </a:lnSpc>
              <a:buNone/>
            </a:pPr>
            <a:endParaRPr lang="cs-CZ" sz="1800" dirty="0"/>
          </a:p>
          <a:p>
            <a:pPr indent="0">
              <a:lnSpc>
                <a:spcPct val="80000"/>
              </a:lnSpc>
              <a:buNone/>
            </a:pPr>
            <a:r>
              <a:rPr lang="cs-CZ" sz="1800" dirty="0" smtClean="0"/>
              <a:t>- v praxi se používá jemnější dělení hodnot, zpravidla po ½ nebo 1/3 </a:t>
            </a:r>
            <a:endParaRPr lang="cs-CZ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855466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843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843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A994B1-BDF0-486A-B950-60B76FAA9613}" type="slidenum">
              <a:rPr lang="cs-CZ" sz="1400" smtClean="0"/>
              <a:pPr/>
              <a:t>19</a:t>
            </a:fld>
            <a:endParaRPr lang="cs-CZ" sz="14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Základní postupy při měření expozice</a:t>
            </a:r>
          </a:p>
        </p:txBody>
      </p:sp>
      <p:pic>
        <p:nvPicPr>
          <p:cNvPr id="18438" name="Picture 5" descr="~LWF00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9"/>
          <a:stretch>
            <a:fillRect/>
          </a:stretch>
        </p:blipFill>
        <p:spPr>
          <a:xfrm>
            <a:off x="395288" y="1484313"/>
            <a:ext cx="6192837" cy="4633912"/>
          </a:xfrm>
          <a:noFill/>
        </p:spPr>
      </p:pic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6659563" y="1604963"/>
            <a:ext cx="223996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000">
                <a:latin typeface="Arial" charset="0"/>
              </a:rPr>
              <a:t>1 - měření </a:t>
            </a:r>
          </a:p>
          <a:p>
            <a:pPr eaLnBrk="1" hangingPunct="1"/>
            <a:r>
              <a:rPr lang="cs-CZ" sz="2000">
                <a:latin typeface="Arial" charset="0"/>
              </a:rPr>
              <a:t>součtového jasu</a:t>
            </a:r>
          </a:p>
          <a:p>
            <a:pPr eaLnBrk="1" hangingPunct="1"/>
            <a:r>
              <a:rPr lang="cs-CZ" sz="2000">
                <a:latin typeface="Arial" charset="0"/>
              </a:rPr>
              <a:t>2 - měření </a:t>
            </a:r>
          </a:p>
          <a:p>
            <a:pPr eaLnBrk="1" hangingPunct="1"/>
            <a:r>
              <a:rPr lang="cs-CZ" sz="2000">
                <a:latin typeface="Arial" charset="0"/>
              </a:rPr>
              <a:t>dílčího jasu</a:t>
            </a:r>
          </a:p>
          <a:p>
            <a:pPr eaLnBrk="1" hangingPunct="1"/>
            <a:r>
              <a:rPr lang="cs-CZ" sz="2000">
                <a:latin typeface="Arial" charset="0"/>
              </a:rPr>
              <a:t>3 - měření </a:t>
            </a:r>
          </a:p>
          <a:p>
            <a:pPr eaLnBrk="1" hangingPunct="1"/>
            <a:r>
              <a:rPr lang="cs-CZ" sz="2000">
                <a:latin typeface="Arial" charset="0"/>
              </a:rPr>
              <a:t>osvětlení</a:t>
            </a:r>
          </a:p>
          <a:p>
            <a:pPr eaLnBrk="1" hangingPunct="1"/>
            <a:r>
              <a:rPr lang="cs-CZ" sz="2000">
                <a:latin typeface="Arial" charset="0"/>
              </a:rPr>
              <a:t>4,5 - měření </a:t>
            </a:r>
          </a:p>
          <a:p>
            <a:pPr eaLnBrk="1" hangingPunct="1"/>
            <a:r>
              <a:rPr lang="cs-CZ" sz="2000">
                <a:latin typeface="Arial" charset="0"/>
              </a:rPr>
              <a:t>osvětlení </a:t>
            </a:r>
          </a:p>
          <a:p>
            <a:pPr eaLnBrk="1" hangingPunct="1"/>
            <a:r>
              <a:rPr lang="cs-CZ" sz="2000">
                <a:latin typeface="Arial" charset="0"/>
              </a:rPr>
              <a:t>z různých směrů</a:t>
            </a:r>
          </a:p>
          <a:p>
            <a:pPr eaLnBrk="1" hangingPunct="1"/>
            <a:r>
              <a:rPr lang="cs-CZ" sz="2000">
                <a:latin typeface="Arial" charset="0"/>
              </a:rPr>
              <a:t>(měření kontrastu </a:t>
            </a:r>
          </a:p>
          <a:p>
            <a:pPr eaLnBrk="1" hangingPunct="1"/>
            <a:r>
              <a:rPr lang="cs-CZ" sz="2000">
                <a:latin typeface="Arial" charset="0"/>
              </a:rPr>
              <a:t>osvětlení)</a:t>
            </a:r>
          </a:p>
          <a:p>
            <a:pPr eaLnBrk="1" hangingPunct="1"/>
            <a:endParaRPr lang="cs-CZ" sz="20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F2AFA3-0942-4206-A644-AB35EEB5DA9B}" type="slidenum">
              <a:rPr lang="cs-CZ" sz="1400" smtClean="0"/>
              <a:pPr/>
              <a:t>2</a:t>
            </a:fld>
            <a:endParaRPr lang="cs-CZ" sz="140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Definice světla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80400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 smtClean="0"/>
              <a:t>Podle definice je světlo pásmem </a:t>
            </a:r>
            <a:r>
              <a:rPr lang="cs-CZ" sz="2000" b="1" dirty="0" smtClean="0"/>
              <a:t>elektromagnetického vlnění</a:t>
            </a:r>
            <a:r>
              <a:rPr lang="cs-CZ" sz="2000" dirty="0" smtClean="0"/>
              <a:t>, které je lidské oko schopné vnímat. Tomuto pásmu vlnových délek se říká viditelná část spektra. Jestliže světlo o určité vlnové délce z této části spektra zasáhne lidské oko, dostaví se zrakový vjem, jehož barva závisí na vlnové délce světla. Nejdelší vlnovou délku má červená barva (kolem 740 </a:t>
            </a:r>
            <a:r>
              <a:rPr lang="cs-CZ" sz="2000" dirty="0" err="1" smtClean="0"/>
              <a:t>nm</a:t>
            </a:r>
            <a:r>
              <a:rPr lang="cs-CZ" sz="2000" dirty="0" smtClean="0"/>
              <a:t>), nejkratší barva fialová (asi 390 </a:t>
            </a:r>
            <a:r>
              <a:rPr lang="cs-CZ" sz="2000" dirty="0" err="1" smtClean="0"/>
              <a:t>nm</a:t>
            </a:r>
            <a:r>
              <a:rPr lang="cs-CZ" sz="2000" dirty="0" smtClean="0"/>
              <a:t>). Barvy viditelné části spektra přecházejí plynule jedna v druhou, ale v zásadě se dělí na sedm takzvaných spektrálních barev nebo také barev duhy - červenou, oranžovou, žlutou, zelenou, modrou, indigově modrou a fialovou. Smícháním nejméně třech barev spektra (například červené, zelené a modré) ve vhodném poměru vzniká bílé světlo, v jiném poměru jiná barva. Na světelné spektrum navazují infračervené a ultrafialové pásmo. Lidské oko je schopno vnímat jen velmi malou část elektromagnetického spektra, ale zato dokáže rozlišit nečekaně obrovské množství barevných odstínů. Podle některých expertů až několik milionů. </a:t>
            </a:r>
          </a:p>
          <a:p>
            <a:pPr>
              <a:lnSpc>
                <a:spcPct val="80000"/>
              </a:lnSpc>
            </a:pPr>
            <a:r>
              <a:rPr lang="cs-CZ" sz="2000" b="1" dirty="0" smtClean="0"/>
              <a:t>Norma ČSN 01 1701</a:t>
            </a:r>
            <a:r>
              <a:rPr lang="cs-CZ" sz="2000" dirty="0" smtClean="0"/>
              <a:t> – definice světla, názvů, značek a definice fotometrických a energetických veličin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9459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9460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1F3AA9-7616-4A15-B76E-92F92BA24C6F}" type="slidenum">
              <a:rPr lang="cs-CZ" sz="1400" smtClean="0"/>
              <a:pPr/>
              <a:t>20</a:t>
            </a:fld>
            <a:endParaRPr lang="cs-CZ" sz="140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Multifunkční expozimeter Sekonic Dualmaster L-558</a:t>
            </a:r>
            <a:br>
              <a:rPr lang="cs-CZ" sz="3600" smtClean="0"/>
            </a:br>
            <a:endParaRPr lang="cs-CZ" sz="3600" smtClean="0"/>
          </a:p>
        </p:txBody>
      </p:sp>
      <p:sp>
        <p:nvSpPr>
          <p:cNvPr id="1946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11638" y="1557338"/>
            <a:ext cx="4752975" cy="4824412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</a:t>
            </a:r>
            <a:r>
              <a:rPr lang="cs-CZ" sz="1600" b="1" smtClean="0"/>
              <a:t>Technická specifikace</a:t>
            </a:r>
            <a:br>
              <a:rPr lang="cs-CZ" sz="1600" b="1" smtClean="0"/>
            </a:br>
            <a:r>
              <a:rPr lang="cs-CZ" sz="1600" smtClean="0"/>
              <a:t>systémy měření dopadající a odražené bleskové i přirozené, bodové přirozené s úhlem záběru 1°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fotobuňky křemíkové fotodiody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rozsah měření (ISO 100):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přirozené dopadající: -2 až 22,9 EV</a:t>
            </a:r>
            <a:br>
              <a:rPr lang="cs-CZ" sz="1600" smtClean="0"/>
            </a:br>
            <a:r>
              <a:rPr lang="cs-CZ" sz="1600" smtClean="0"/>
              <a:t>přirozené odražené: 1 až 24,4 EV</a:t>
            </a:r>
            <a:br>
              <a:rPr lang="cs-CZ" sz="1600" smtClean="0"/>
            </a:br>
            <a:r>
              <a:rPr lang="cs-CZ" sz="1600" smtClean="0"/>
              <a:t>zábleskové dopadající 0,5 až 161,2 EV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rozsah časů pro dopadající světlo:                  30 min až 1/8 000 s (po 1, 1/2 nebo 1/3)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kompenzace expozice -9,9 až +9,9 EV kalibrace -1,0 až +1,0 EV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kompenzace filtru -5,0 až +5,0 EV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uživatelská nastavení L-558: 6 položek</a:t>
            </a:r>
            <a:br>
              <a:rPr lang="cs-CZ" sz="1600" smtClean="0"/>
            </a:br>
            <a:r>
              <a:rPr lang="cs-CZ" sz="1600" smtClean="0"/>
              <a:t>příslušenství bezdrátový radio trigger systém, modul radiového přenašeče RT-32, rádio reciever RR-32/RR-4, synchronizační kabel, 2× konvertor úhlu, 18% šedá tabulka</a:t>
            </a:r>
          </a:p>
        </p:txBody>
      </p:sp>
      <p:pic>
        <p:nvPicPr>
          <p:cNvPr id="19463" name="Picture 7" descr="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1628775"/>
            <a:ext cx="2771775" cy="467995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expozice zrcadlovkou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64000" cy="482441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 zrcadlovek je obvykle možné používat tři režimy měření expozice:</a:t>
            </a:r>
          </a:p>
          <a:p>
            <a:pPr lvl="1"/>
            <a:r>
              <a:rPr lang="cs-CZ" dirty="0" smtClean="0"/>
              <a:t>Měření integrálního jasu scény, obvykle se zdůrazněným středem</a:t>
            </a:r>
          </a:p>
          <a:p>
            <a:pPr lvl="1"/>
            <a:r>
              <a:rPr lang="cs-CZ" dirty="0" smtClean="0"/>
              <a:t>Měření jasu střední části scény, obvykle 10% plochy snímku</a:t>
            </a:r>
          </a:p>
          <a:p>
            <a:pPr lvl="1"/>
            <a:r>
              <a:rPr lang="cs-CZ" dirty="0" smtClean="0"/>
              <a:t>Bodové měření ve středu scény, obvykle 2% plochy snímku.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57" y="1556792"/>
            <a:ext cx="4320480" cy="3053139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CAC55-0A48-4D05-876B-B7ED35696828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16016" y="1700808"/>
            <a:ext cx="4079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Plocha měření integrálního jasu scény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72000" y="4941168"/>
            <a:ext cx="1933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Plocha měření </a:t>
            </a:r>
          </a:p>
          <a:p>
            <a:r>
              <a:rPr lang="cs-CZ" sz="2000" dirty="0" smtClean="0"/>
              <a:t>jasu středu scény</a:t>
            </a:r>
            <a:endParaRPr lang="cs-CZ" sz="2000" dirty="0"/>
          </a:p>
        </p:txBody>
      </p:sp>
      <p:cxnSp>
        <p:nvCxnSpPr>
          <p:cNvPr id="12" name="Přímá spojnice se šipkou 11"/>
          <p:cNvCxnSpPr/>
          <p:nvPr/>
        </p:nvCxnSpPr>
        <p:spPr bwMode="auto">
          <a:xfrm flipH="1">
            <a:off x="5220072" y="3501008"/>
            <a:ext cx="1086537" cy="144016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ovéPole 12"/>
          <p:cNvSpPr txBox="1"/>
          <p:nvPr/>
        </p:nvSpPr>
        <p:spPr>
          <a:xfrm>
            <a:off x="6876256" y="4941168"/>
            <a:ext cx="1992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Oblast bodového </a:t>
            </a:r>
          </a:p>
          <a:p>
            <a:r>
              <a:rPr lang="cs-CZ" sz="2000" dirty="0" smtClean="0"/>
              <a:t>měření jasu</a:t>
            </a:r>
            <a:endParaRPr lang="cs-CZ" sz="2000" dirty="0"/>
          </a:p>
        </p:txBody>
      </p:sp>
      <p:cxnSp>
        <p:nvCxnSpPr>
          <p:cNvPr id="15" name="Přímá spojnice se šipkou 14"/>
          <p:cNvCxnSpPr/>
          <p:nvPr/>
        </p:nvCxnSpPr>
        <p:spPr bwMode="auto">
          <a:xfrm>
            <a:off x="6755997" y="3140968"/>
            <a:ext cx="408291" cy="18002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ovéPole 15"/>
          <p:cNvSpPr txBox="1"/>
          <p:nvPr/>
        </p:nvSpPr>
        <p:spPr>
          <a:xfrm>
            <a:off x="5164054" y="5891626"/>
            <a:ext cx="3183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Oblast automatického ostření</a:t>
            </a:r>
            <a:endParaRPr lang="cs-CZ" sz="2000" dirty="0"/>
          </a:p>
        </p:txBody>
      </p:sp>
      <p:cxnSp>
        <p:nvCxnSpPr>
          <p:cNvPr id="18" name="Přímá spojnice se šipkou 17"/>
          <p:cNvCxnSpPr/>
          <p:nvPr/>
        </p:nvCxnSpPr>
        <p:spPr bwMode="auto">
          <a:xfrm>
            <a:off x="6405225" y="3192742"/>
            <a:ext cx="383797" cy="275065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60891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zrcadlovka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Většina moderních DSLR má několik režimů měření expozice. Liší se v podstatě plochou, kterou z celkové scény berou v úvahu pro </a:t>
            </a:r>
            <a:r>
              <a:rPr lang="cs-CZ" dirty="0" smtClean="0"/>
              <a:t>měření, podobně jako u klasických zrcadlovek. </a:t>
            </a:r>
            <a:r>
              <a:rPr lang="cs-CZ" dirty="0"/>
              <a:t>Přitom různé režimy se hodí při různých situacích. </a:t>
            </a:r>
            <a:r>
              <a:rPr lang="cs-CZ" dirty="0" smtClean="0"/>
              <a:t>Nejuniverzálnější </a:t>
            </a:r>
            <a:r>
              <a:rPr lang="cs-CZ" dirty="0"/>
              <a:t>poměrové (zónové či maticové měření - různí výrobci používají různé názvy) pracuje na principu rozdělení celé fotografie na určitý počet zón. Canon používá 35 zón, </a:t>
            </a:r>
            <a:r>
              <a:rPr lang="cs-CZ" dirty="0" err="1"/>
              <a:t>Nikon</a:t>
            </a:r>
            <a:r>
              <a:rPr lang="cs-CZ" dirty="0"/>
              <a:t> 1005, </a:t>
            </a:r>
            <a:r>
              <a:rPr lang="cs-CZ" dirty="0" err="1"/>
              <a:t>Olympus</a:t>
            </a:r>
            <a:r>
              <a:rPr lang="cs-CZ" dirty="0"/>
              <a:t> 49 atd. V každé zóně je zjištěn průměrný jas v EV jednotkách (barva se zcela ignoruje a pracuje se pouze s černobílým jasem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CAC55-0A48-4D05-876B-B7ED35696828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84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Měření dopadajícího světla na střední šedou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Do </a:t>
            </a:r>
            <a:r>
              <a:rPr lang="cs-CZ" dirty="0"/>
              <a:t>scény umístíme </a:t>
            </a:r>
            <a:r>
              <a:rPr lang="cs-CZ" dirty="0" smtClean="0"/>
              <a:t>standardní šedou tabulku. Střední </a:t>
            </a:r>
            <a:r>
              <a:rPr lang="cs-CZ" dirty="0"/>
              <a:t>šedá je definována jako šedá, která odráží 18% dopadajícího </a:t>
            </a:r>
            <a:r>
              <a:rPr lang="cs-CZ" dirty="0" smtClean="0"/>
              <a:t>světla.</a:t>
            </a:r>
          </a:p>
          <a:p>
            <a:r>
              <a:rPr lang="cs-CZ" dirty="0" smtClean="0"/>
              <a:t>Přepneme </a:t>
            </a:r>
            <a:r>
              <a:rPr lang="cs-CZ" dirty="0"/>
              <a:t>na bodové měření expozice a naměříme expozici ve středu tabulky. Tabulka však musí vyplňovat dostatečnou plochu fotografie (pro jistotu minimálně středový kruh), aby bodové měření zaručeně nebylo rušeno okolím tabulky. </a:t>
            </a:r>
          </a:p>
          <a:p>
            <a:r>
              <a:rPr lang="cs-CZ" dirty="0" smtClean="0"/>
              <a:t>Naměřené </a:t>
            </a:r>
            <a:r>
              <a:rPr lang="cs-CZ" dirty="0"/>
              <a:t>hodnoty buď uzamkneme, lepší je ale přepnout na manuální režim (M) a nastavit je ručně (vlastně opsat). </a:t>
            </a:r>
            <a:r>
              <a:rPr lang="cs-CZ" dirty="0" smtClean="0"/>
              <a:t>Tabulku </a:t>
            </a:r>
            <a:r>
              <a:rPr lang="cs-CZ" dirty="0"/>
              <a:t>ze scény odstraníme a exponujeme zjištěnými hodnotami ostrý záběr.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7B895-EB79-466F-AE42-C490B63E5DC4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768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Velkoformátové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 analogovou fotografii se používají především fotometrické sondy (aktivní plocha několik mm</a:t>
            </a:r>
            <a:r>
              <a:rPr lang="cs-CZ" baseline="30000" dirty="0" smtClean="0"/>
              <a:t>2</a:t>
            </a:r>
            <a:r>
              <a:rPr lang="cs-CZ" dirty="0" smtClean="0"/>
              <a:t> ), kterými je možné pohybovat v obrazové rovině (před matnicí)</a:t>
            </a:r>
          </a:p>
          <a:p>
            <a:r>
              <a:rPr lang="cs-CZ" dirty="0" smtClean="0"/>
              <a:t>U digitálních stěn je používáno až několik desítek měřících bodů pro určení expozice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CAC55-0A48-4D05-876B-B7ED35696828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9557"/>
            <a:ext cx="4104456" cy="466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86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lidského vidění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Lidské oko je jen první částí řetězce vidění. Má jednoduchý objektiv o 2 členech - rohovka (</a:t>
            </a:r>
            <a:r>
              <a:rPr lang="cs-CZ" dirty="0" err="1"/>
              <a:t>cornea</a:t>
            </a:r>
            <a:r>
              <a:rPr lang="cs-CZ" dirty="0"/>
              <a:t>) je vnější člen </a:t>
            </a:r>
            <a:r>
              <a:rPr lang="cs-CZ" dirty="0" smtClean="0"/>
              <a:t>a čočka </a:t>
            </a:r>
            <a:r>
              <a:rPr lang="cs-CZ" dirty="0"/>
              <a:t>(</a:t>
            </a:r>
            <a:r>
              <a:rPr lang="cs-CZ" dirty="0" err="1"/>
              <a:t>lens</a:t>
            </a:r>
            <a:r>
              <a:rPr lang="cs-CZ" dirty="0"/>
              <a:t>) vnitřní. Množství světla, které vstupuje do oka, je řízeno duhovkou (clonou, iris), která je mezi </a:t>
            </a:r>
            <a:r>
              <a:rPr lang="cs-CZ" dirty="0" smtClean="0"/>
              <a:t>nimi. Světlo </a:t>
            </a:r>
            <a:r>
              <a:rPr lang="cs-CZ" dirty="0"/>
              <a:t>se potom šíří průhledným sklivcem (</a:t>
            </a:r>
            <a:r>
              <a:rPr lang="cs-CZ" dirty="0" err="1"/>
              <a:t>vitreous</a:t>
            </a:r>
            <a:r>
              <a:rPr lang="cs-CZ" dirty="0"/>
              <a:t> humor) a na </a:t>
            </a:r>
            <a:r>
              <a:rPr lang="cs-CZ" dirty="0" err="1"/>
              <a:t>světlocitlivé</a:t>
            </a:r>
            <a:r>
              <a:rPr lang="cs-CZ" dirty="0"/>
              <a:t> sítnici (retina) vytváří otočený obraz</a:t>
            </a:r>
            <a:r>
              <a:rPr lang="cs-CZ" dirty="0" smtClean="0"/>
              <a:t>.</a:t>
            </a:r>
          </a:p>
          <a:p>
            <a:r>
              <a:rPr lang="cs-CZ" dirty="0"/>
              <a:t>Sítnice je </a:t>
            </a:r>
            <a:r>
              <a:rPr lang="cs-CZ" dirty="0" err="1"/>
              <a:t>světlocitlivá</a:t>
            </a:r>
            <a:r>
              <a:rPr lang="cs-CZ" dirty="0"/>
              <a:t> část oka a odpovídá CCD/CMOS senzoru, případně filmu ve fotoaparátu. </a:t>
            </a:r>
            <a:r>
              <a:rPr lang="cs-CZ" dirty="0" smtClean="0"/>
              <a:t>Sítnice je tvořena </a:t>
            </a:r>
            <a:r>
              <a:rPr lang="cs-CZ" dirty="0" err="1"/>
              <a:t>světlocitlivými</a:t>
            </a:r>
            <a:r>
              <a:rPr lang="cs-CZ" dirty="0"/>
              <a:t> buňkami - asi 130 miliony tyčinek (</a:t>
            </a:r>
            <a:r>
              <a:rPr lang="cs-CZ" dirty="0" err="1"/>
              <a:t>rods</a:t>
            </a:r>
            <a:r>
              <a:rPr lang="cs-CZ" dirty="0"/>
              <a:t>) a 7 miliony čípků (</a:t>
            </a:r>
            <a:r>
              <a:rPr lang="cs-CZ" dirty="0" err="1"/>
              <a:t>cones</a:t>
            </a:r>
            <a:r>
              <a:rPr lang="cs-CZ" dirty="0"/>
              <a:t>). V tomto smyslu je </a:t>
            </a:r>
            <a:r>
              <a:rPr lang="cs-CZ" dirty="0" smtClean="0"/>
              <a:t>oko vlastně </a:t>
            </a:r>
            <a:r>
              <a:rPr lang="cs-CZ" dirty="0"/>
              <a:t>137 megapixelový fotoaparát! Čípky jsou </a:t>
            </a:r>
            <a:r>
              <a:rPr lang="cs-CZ" dirty="0" smtClean="0"/>
              <a:t>méně </a:t>
            </a:r>
            <a:r>
              <a:rPr lang="cs-CZ" dirty="0"/>
              <a:t>citlivé, ale </a:t>
            </a:r>
            <a:r>
              <a:rPr lang="cs-CZ" dirty="0" smtClean="0"/>
              <a:t>dokáží </a:t>
            </a:r>
            <a:r>
              <a:rPr lang="cs-CZ" dirty="0"/>
              <a:t>rozlišovat barvu. Naproti </a:t>
            </a:r>
            <a:r>
              <a:rPr lang="cs-CZ" dirty="0" smtClean="0"/>
              <a:t>tomu tyčinky </a:t>
            </a:r>
            <a:r>
              <a:rPr lang="cs-CZ" dirty="0"/>
              <a:t>jsou velmi citlivé, ale "černobílé". Proto </a:t>
            </a:r>
            <a:r>
              <a:rPr lang="cs-CZ" dirty="0" smtClean="0"/>
              <a:t>lidé </a:t>
            </a:r>
            <a:r>
              <a:rPr lang="cs-CZ" dirty="0"/>
              <a:t>v šeru </a:t>
            </a:r>
            <a:r>
              <a:rPr lang="cs-CZ" dirty="0" smtClean="0"/>
              <a:t>vidí </a:t>
            </a:r>
            <a:r>
              <a:rPr lang="cs-CZ" dirty="0"/>
              <a:t>jen černobíle</a:t>
            </a:r>
            <a:r>
              <a:rPr lang="cs-CZ" dirty="0" smtClean="0"/>
              <a:t>.</a:t>
            </a:r>
          </a:p>
          <a:p>
            <a:r>
              <a:rPr lang="cs-CZ" dirty="0"/>
              <a:t>Žlutá skvrna (fovea) je místo na sítnici o průměru cca 0,2-0,5 mm. Nachází se na ose oka a je to místo </a:t>
            </a:r>
            <a:r>
              <a:rPr lang="cs-CZ" dirty="0" smtClean="0"/>
              <a:t>nejostřejšího vidění. Na </a:t>
            </a:r>
            <a:r>
              <a:rPr lang="cs-CZ" dirty="0"/>
              <a:t>1 mm</a:t>
            </a:r>
            <a:r>
              <a:rPr lang="cs-CZ" baseline="30000" dirty="0"/>
              <a:t>2</a:t>
            </a:r>
            <a:r>
              <a:rPr lang="cs-CZ" dirty="0"/>
              <a:t> tam připadá asi 150 000 čípků </a:t>
            </a:r>
            <a:r>
              <a:rPr lang="cs-CZ" dirty="0" smtClean="0"/>
              <a:t>a </a:t>
            </a:r>
            <a:r>
              <a:rPr lang="cs-CZ" dirty="0"/>
              <a:t>nejsou tam skoro žádné tyčinky. Žlutá skvrna slouží k ostrému a barevnému dennímu vidění a </a:t>
            </a:r>
            <a:r>
              <a:rPr lang="cs-CZ" dirty="0" smtClean="0"/>
              <a:t>vysoké rozlišení </a:t>
            </a:r>
            <a:r>
              <a:rPr lang="cs-CZ" dirty="0"/>
              <a:t>podporuje i fakt, že každý čípek ve žluté skvrně má svůj vlastní optický nerv (vlákno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7B895-EB79-466F-AE42-C490B63E5DC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91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Lidské oko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Objektiv o dvou členech v přední části promítá obraz na sítnici oka. Množství procházejícího světla reguluje </a:t>
            </a:r>
            <a:r>
              <a:rPr lang="cs-CZ" dirty="0" smtClean="0"/>
              <a:t>duhovka - </a:t>
            </a:r>
            <a:r>
              <a:rPr lang="cs-CZ" dirty="0"/>
              <a:t>obdoba clony ve fotoaparátu. Sítnice potom obsahuje buňky citlivé na různé barvy, přičemž nejvyšší koncentrace </a:t>
            </a:r>
            <a:r>
              <a:rPr lang="cs-CZ" dirty="0" smtClean="0"/>
              <a:t>je v </a:t>
            </a:r>
            <a:r>
              <a:rPr lang="cs-CZ" dirty="0"/>
              <a:t>okolí žluté skvrny, kde oko dosahuje mimořádného rozlišení.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7B895-EB79-466F-AE42-C490B63E5DC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33918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7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717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EF25FA-7A6D-44FB-AB9D-B23E157AA2B5}" type="slidenum">
              <a:rPr lang="cs-CZ" sz="1400" smtClean="0"/>
              <a:pPr/>
              <a:t>5</a:t>
            </a:fld>
            <a:endParaRPr lang="cs-CZ" sz="1400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Fotometrické veličiny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 dirty="0" smtClean="0"/>
              <a:t>Fotometrie</a:t>
            </a:r>
            <a:r>
              <a:rPr lang="cs-CZ" sz="2800" dirty="0" smtClean="0"/>
              <a:t> se zabývá pouze světlem, tj. viditelným zářením, a posuzuje je z hlediska vnímání světla lidským okem.</a:t>
            </a:r>
          </a:p>
          <a:p>
            <a:r>
              <a:rPr lang="cs-CZ" sz="2800" dirty="0" smtClean="0"/>
              <a:t>Vlastním receptorem světla v lidském oku je sítnice, která se skládá z čípků a tyčinek. Čípky rozeznávají barvy, reagují jen na vyšší intenzity světla (</a:t>
            </a:r>
            <a:r>
              <a:rPr lang="cs-CZ" sz="2800" b="1" i="1" dirty="0" smtClean="0"/>
              <a:t>fotopické</a:t>
            </a:r>
            <a:r>
              <a:rPr lang="cs-CZ" sz="2800" dirty="0" smtClean="0"/>
              <a:t> vidění). Tyčinky nemají schopnost rozeznávat barvy, vnímají ale světlo i při velmi malých intenzitách (</a:t>
            </a:r>
            <a:r>
              <a:rPr lang="cs-CZ" sz="2800" b="1" i="1" dirty="0" smtClean="0"/>
              <a:t>skotopické</a:t>
            </a:r>
            <a:r>
              <a:rPr lang="cs-CZ" sz="2800" b="1" dirty="0" smtClean="0"/>
              <a:t> </a:t>
            </a:r>
            <a:r>
              <a:rPr lang="cs-CZ" sz="2800" dirty="0" smtClean="0"/>
              <a:t>vidění, až jednotky fotonů).</a:t>
            </a:r>
          </a:p>
          <a:p>
            <a:endParaRPr lang="cs-CZ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8195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8196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62888B-F2E9-4BE6-80F5-84A1C1828BBD}" type="slidenum">
              <a:rPr lang="cs-CZ" sz="1400" smtClean="0"/>
              <a:pPr/>
              <a:t>6</a:t>
            </a:fld>
            <a:endParaRPr lang="cs-CZ" sz="140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Citlivost lidského oka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392613" cy="4032250"/>
          </a:xfrm>
        </p:spPr>
        <p:txBody>
          <a:bodyPr/>
          <a:lstStyle/>
          <a:p>
            <a:r>
              <a:rPr lang="cs-CZ" sz="2200" b="1" i="1" smtClean="0"/>
              <a:t>Světelný tok </a:t>
            </a:r>
            <a:r>
              <a:rPr lang="el-GR" sz="2200" b="1" i="1" smtClean="0">
                <a:cs typeface="Arial" charset="0"/>
              </a:rPr>
              <a:t>Φ</a:t>
            </a:r>
            <a:r>
              <a:rPr lang="cs-CZ" sz="2200" i="1" smtClean="0">
                <a:cs typeface="Arial" charset="0"/>
              </a:rPr>
              <a:t> je charakteristická veličina zářivého toku, vyjadřující jeho schopnost způsobit zrakový vjem, určená pomocí přijatých hodnot poměrné světelné účinnosti.</a:t>
            </a:r>
          </a:p>
          <a:p>
            <a:r>
              <a:rPr lang="cs-CZ" sz="2200" smtClean="0">
                <a:cs typeface="Arial" charset="0"/>
              </a:rPr>
              <a:t>Světelný tok je udáván v lumenech, zářivý (</a:t>
            </a:r>
            <a:r>
              <a:rPr lang="cs-CZ" sz="2200" i="1" smtClean="0">
                <a:cs typeface="Arial" charset="0"/>
              </a:rPr>
              <a:t>P</a:t>
            </a:r>
            <a:r>
              <a:rPr lang="cs-CZ" sz="2200" smtClean="0">
                <a:cs typeface="Arial" charset="0"/>
              </a:rPr>
              <a:t>) ve wattech, koeficient úměrnosti K</a:t>
            </a:r>
            <a:r>
              <a:rPr lang="cs-CZ" sz="2200" baseline="-25000" smtClean="0">
                <a:cs typeface="Arial" charset="0"/>
              </a:rPr>
              <a:t>m</a:t>
            </a:r>
            <a:r>
              <a:rPr lang="cs-CZ" sz="2200" smtClean="0">
                <a:cs typeface="Arial" charset="0"/>
              </a:rPr>
              <a:t> (lm-W):</a:t>
            </a:r>
            <a:endParaRPr lang="el-GR" sz="2200" smtClean="0">
              <a:cs typeface="Arial" charset="0"/>
            </a:endParaRPr>
          </a:p>
        </p:txBody>
      </p:sp>
      <p:pic>
        <p:nvPicPr>
          <p:cNvPr id="8199" name="Picture 6" descr="~LWF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b="12677"/>
          <a:stretch>
            <a:fillRect/>
          </a:stretch>
        </p:blipFill>
        <p:spPr>
          <a:xfrm>
            <a:off x="4787900" y="1916113"/>
            <a:ext cx="3959225" cy="3889375"/>
          </a:xfrm>
          <a:noFill/>
        </p:spPr>
      </p:pic>
      <p:pic>
        <p:nvPicPr>
          <p:cNvPr id="8200" name="Picture 7" descr="~LWF0004"/>
          <p:cNvPicPr>
            <a:picLocks noChangeAspect="1" noChangeArrowheads="1"/>
          </p:cNvPicPr>
          <p:nvPr/>
        </p:nvPicPr>
        <p:blipFill>
          <a:blip r:embed="rId4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12941" r="18428" b="69092"/>
          <a:stretch>
            <a:fillRect/>
          </a:stretch>
        </p:blipFill>
        <p:spPr bwMode="auto">
          <a:xfrm>
            <a:off x="539750" y="5516563"/>
            <a:ext cx="38163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716463" y="5753100"/>
            <a:ext cx="4665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000">
                <a:latin typeface="Arial" charset="0"/>
              </a:rPr>
              <a:t>a – fotopické, b – skotopické vidění</a:t>
            </a:r>
            <a:r>
              <a:rPr lang="cs-CZ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682ACA-84E0-493D-92E1-C7926C8823D1}" type="slidenum">
              <a:rPr lang="cs-CZ" sz="1400" smtClean="0"/>
              <a:pPr/>
              <a:t>7</a:t>
            </a:fld>
            <a:endParaRPr lang="cs-CZ" sz="14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Světelný tok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Světelný tok celého spektra zdroje je pak dán pro čípkové vidění integrálem</a:t>
            </a:r>
          </a:p>
          <a:p>
            <a:pPr>
              <a:lnSpc>
                <a:spcPct val="90000"/>
              </a:lnSpc>
            </a:pPr>
            <a:endParaRPr lang="cs-CZ" smtClean="0"/>
          </a:p>
          <a:p>
            <a:pPr>
              <a:lnSpc>
                <a:spcPct val="90000"/>
              </a:lnSpc>
            </a:pPr>
            <a:endParaRPr lang="cs-CZ" smtClean="0"/>
          </a:p>
          <a:p>
            <a:pPr>
              <a:lnSpc>
                <a:spcPct val="90000"/>
              </a:lnSpc>
            </a:pPr>
            <a:r>
              <a:rPr lang="cs-CZ" smtClean="0"/>
              <a:t>Jednotkou světelného toku je 1 lumen. Je to světelný tok, který vysílá černé těleso při teplotě tuhnoucí platiny s plochou o velikosti S</a:t>
            </a:r>
            <a:r>
              <a:rPr lang="cs-CZ" baseline="-25000" smtClean="0"/>
              <a:t>1</a:t>
            </a:r>
            <a:r>
              <a:rPr lang="cs-CZ" smtClean="0"/>
              <a:t>= 5,305.10</a:t>
            </a:r>
            <a:r>
              <a:rPr lang="cs-CZ" baseline="30000" smtClean="0"/>
              <a:t>-7</a:t>
            </a:r>
            <a:r>
              <a:rPr lang="cs-CZ" smtClean="0"/>
              <a:t> m</a:t>
            </a:r>
            <a:r>
              <a:rPr lang="cs-CZ" baseline="30000" smtClean="0"/>
              <a:t>2</a:t>
            </a:r>
            <a:r>
              <a:rPr lang="cs-CZ" smtClean="0"/>
              <a:t>. Převodní číslo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mtClean="0"/>
              <a:t>	K</a:t>
            </a:r>
            <a:r>
              <a:rPr lang="cs-CZ" baseline="-25000" smtClean="0"/>
              <a:t>m</a:t>
            </a:r>
            <a:r>
              <a:rPr lang="cs-CZ" smtClean="0"/>
              <a:t>= 680 lm/W, K</a:t>
            </a:r>
            <a:r>
              <a:rPr lang="cs-CZ" baseline="-25000" smtClean="0"/>
              <a:t>m</a:t>
            </a:r>
            <a:r>
              <a:rPr lang="cs-CZ" smtClean="0"/>
              <a:t>´= 1746 lm/W</a:t>
            </a:r>
          </a:p>
        </p:txBody>
      </p:sp>
      <p:pic>
        <p:nvPicPr>
          <p:cNvPr id="9223" name="Picture 4" descr="~LWF0004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0" t="55533" r="27042" b="13582"/>
          <a:stretch>
            <a:fillRect/>
          </a:stretch>
        </p:blipFill>
        <p:spPr bwMode="auto">
          <a:xfrm>
            <a:off x="2411413" y="2492375"/>
            <a:ext cx="316865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024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024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7638F6-217F-4BF2-A99B-2B0A85E9BF21}" type="slidenum">
              <a:rPr lang="cs-CZ" sz="1400" smtClean="0"/>
              <a:pPr/>
              <a:t>8</a:t>
            </a:fld>
            <a:endParaRPr lang="cs-CZ" sz="14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Svítivost zdroje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i="1" smtClean="0"/>
              <a:t>Svítivostí I </a:t>
            </a:r>
            <a:r>
              <a:rPr lang="cs-CZ" sz="2800" i="1" smtClean="0"/>
              <a:t>zdroje v daném směru rozumíme podíl světelného toku vyzářeného zdrojem </a:t>
            </a:r>
            <a:r>
              <a:rPr lang="cs-CZ" sz="2800" smtClean="0"/>
              <a:t>(nebo elementem zdroje) </a:t>
            </a:r>
            <a:r>
              <a:rPr lang="cs-CZ" sz="2800" i="1" smtClean="0"/>
              <a:t>v tomto směru do nekonečně malého prostorového úhlu a tohoto úhlu: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i="1" smtClean="0"/>
              <a:t>	I = d</a:t>
            </a:r>
            <a:r>
              <a:rPr lang="el-GR" sz="2800" i="1" smtClean="0">
                <a:cs typeface="Arial" charset="0"/>
              </a:rPr>
              <a:t>Φ</a:t>
            </a:r>
            <a:r>
              <a:rPr lang="cs-CZ" sz="2800" i="1" smtClean="0">
                <a:cs typeface="Arial" charset="0"/>
              </a:rPr>
              <a:t>/d</a:t>
            </a:r>
            <a:r>
              <a:rPr lang="el-GR" sz="2800" i="1" smtClean="0">
                <a:cs typeface="Arial" charset="0"/>
              </a:rPr>
              <a:t>Ω</a:t>
            </a:r>
            <a:r>
              <a:rPr lang="cs-CZ" sz="2800" i="1" smtClean="0">
                <a:cs typeface="Arial" charset="0"/>
              </a:rPr>
              <a:t>. </a:t>
            </a:r>
            <a:r>
              <a:rPr lang="cs-CZ" sz="2800" smtClean="0">
                <a:cs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s-CZ" sz="2800" smtClean="0">
                <a:cs typeface="Arial" charset="0"/>
              </a:rPr>
              <a:t>Je-li světelný tok v prostoru rovnoměrně rozložen, je možné nahradit podíl elementárních veličin nahradit podílem světelného toku a prostorového úhlu I = </a:t>
            </a:r>
            <a:r>
              <a:rPr lang="el-GR" sz="2800" smtClean="0">
                <a:cs typeface="Arial" charset="0"/>
              </a:rPr>
              <a:t>Φ</a:t>
            </a:r>
            <a:r>
              <a:rPr lang="cs-CZ" sz="2800" smtClean="0">
                <a:cs typeface="Arial" charset="0"/>
              </a:rPr>
              <a:t>/</a:t>
            </a:r>
            <a:r>
              <a:rPr lang="el-GR" sz="2800" smtClean="0">
                <a:cs typeface="Arial" charset="0"/>
              </a:rPr>
              <a:t>Ω</a:t>
            </a:r>
            <a:r>
              <a:rPr lang="cs-CZ" sz="2800" smtClean="0">
                <a:cs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sz="2800" smtClean="0">
                <a:cs typeface="Arial" charset="0"/>
              </a:rPr>
              <a:t>Jednotkou svítivosti je </a:t>
            </a:r>
            <a:r>
              <a:rPr lang="cs-CZ" sz="2800" b="1" smtClean="0">
                <a:cs typeface="Arial" charset="0"/>
              </a:rPr>
              <a:t>kandela (cd), </a:t>
            </a:r>
            <a:r>
              <a:rPr lang="cs-CZ" sz="2800" smtClean="0">
                <a:cs typeface="Arial" charset="0"/>
              </a:rPr>
              <a:t>definovaná jako kolmá svítivost 1/600 000 m</a:t>
            </a:r>
            <a:r>
              <a:rPr lang="cs-CZ" sz="2800" baseline="30000" smtClean="0">
                <a:cs typeface="Arial" charset="0"/>
              </a:rPr>
              <a:t>2</a:t>
            </a:r>
            <a:r>
              <a:rPr lang="cs-CZ" sz="2800" smtClean="0">
                <a:cs typeface="Arial" charset="0"/>
              </a:rPr>
              <a:t> plochy černého tělesa při teplotě tuhnoucí platiny. </a:t>
            </a:r>
            <a:endParaRPr lang="el-GR" sz="2800" b="1" smtClean="0"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1267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1268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FE804D-1663-4E11-990B-66EBBA38D64F}" type="slidenum">
              <a:rPr lang="cs-CZ" sz="1400" smtClean="0"/>
              <a:pPr/>
              <a:t>9</a:t>
            </a:fld>
            <a:endParaRPr lang="cs-CZ" sz="14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Fotometrické těleso</a:t>
            </a: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400" smtClean="0"/>
              <a:t>Směrové rozložení svítivosti znázorňujeme tak, že hodnoty svítivosti vyneseme jako úsečky v příslušných směrech z jednoho bodu. Koncové body těchto úseček omezují </a:t>
            </a:r>
            <a:r>
              <a:rPr lang="cs-CZ" sz="2400" b="1" smtClean="0"/>
              <a:t>fotometrické těleso. </a:t>
            </a:r>
            <a:r>
              <a:rPr lang="cs-CZ" sz="2400" smtClean="0"/>
              <a:t>Osový řez fotometrickým tělesem je </a:t>
            </a:r>
            <a:r>
              <a:rPr lang="cs-CZ" sz="2400" b="1" smtClean="0"/>
              <a:t>fotometrický diagram.</a:t>
            </a:r>
            <a:r>
              <a:rPr lang="cs-CZ" sz="2400" smtClean="0"/>
              <a:t> V grafech je příklad fotometrického diagramu žárovky a obloukové lampy.</a:t>
            </a:r>
            <a:endParaRPr lang="cs-CZ" sz="2400" b="1" smtClean="0"/>
          </a:p>
        </p:txBody>
      </p:sp>
      <p:pic>
        <p:nvPicPr>
          <p:cNvPr id="11271" name="Picture 7" descr="~LWF0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" b="13795"/>
          <a:stretch>
            <a:fillRect/>
          </a:stretch>
        </p:blipFill>
        <p:spPr>
          <a:xfrm>
            <a:off x="1331913" y="3933825"/>
            <a:ext cx="6192837" cy="229235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Šablona návrhu Eskalátor">
  <a:themeElements>
    <a:clrScheme name="Šablona návrhu Eskalátor 1">
      <a:dk1>
        <a:srgbClr val="1D4337"/>
      </a:dk1>
      <a:lt1>
        <a:srgbClr val="DDFFDD"/>
      </a:lt1>
      <a:dk2>
        <a:srgbClr val="1D4944"/>
      </a:dk2>
      <a:lt2>
        <a:srgbClr val="220011"/>
      </a:lt2>
      <a:accent1>
        <a:srgbClr val="71AD49"/>
      </a:accent1>
      <a:accent2>
        <a:srgbClr val="15692B"/>
      </a:accent2>
      <a:accent3>
        <a:srgbClr val="EBFFEB"/>
      </a:accent3>
      <a:accent4>
        <a:srgbClr val="17382D"/>
      </a:accent4>
      <a:accent5>
        <a:srgbClr val="BBD3B1"/>
      </a:accent5>
      <a:accent6>
        <a:srgbClr val="125E26"/>
      </a:accent6>
      <a:hlink>
        <a:srgbClr val="7A8E32"/>
      </a:hlink>
      <a:folHlink>
        <a:srgbClr val="DFE34F"/>
      </a:folHlink>
    </a:clrScheme>
    <a:fontScheme name="Šablona návrhu Eskalát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Šablona návrhu Eskalátor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Eskalátor</Template>
  <TotalTime>429</TotalTime>
  <Words>1589</Words>
  <Application>Microsoft Office PowerPoint</Application>
  <PresentationFormat>Předvádění na obrazovce (4:3)</PresentationFormat>
  <Paragraphs>253</Paragraphs>
  <Slides>24</Slides>
  <Notes>18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Šablona návrhu Eskalátor</vt:lpstr>
      <vt:lpstr>Rovnice</vt:lpstr>
      <vt:lpstr>Světlo</vt:lpstr>
      <vt:lpstr>Definice světla</vt:lpstr>
      <vt:lpstr>Základy lidského vidění</vt:lpstr>
      <vt:lpstr>Lidské oko</vt:lpstr>
      <vt:lpstr>Fotometrické veličiny</vt:lpstr>
      <vt:lpstr>Citlivost lidského oka</vt:lpstr>
      <vt:lpstr>Světelný tok</vt:lpstr>
      <vt:lpstr>Svítivost zdroje</vt:lpstr>
      <vt:lpstr>Fotometrické těleso</vt:lpstr>
      <vt:lpstr>Jas plošného zdroje</vt:lpstr>
      <vt:lpstr>Jas některých plošných zdrojů</vt:lpstr>
      <vt:lpstr>Osvětlení</vt:lpstr>
      <vt:lpstr>Některá osvětlení</vt:lpstr>
      <vt:lpstr>Doporučená osvětlení pracovišť</vt:lpstr>
      <vt:lpstr>Osvit </vt:lpstr>
      <vt:lpstr>Měření expozice</vt:lpstr>
      <vt:lpstr>Co je to EV (exposure value) </vt:lpstr>
      <vt:lpstr>Co je to EV (exposure value) </vt:lpstr>
      <vt:lpstr>Základní postupy při měření expozice</vt:lpstr>
      <vt:lpstr>Multifunkční expozimeter Sekonic Dualmaster L-558 </vt:lpstr>
      <vt:lpstr>Měření expozice zrcadlovkou</vt:lpstr>
      <vt:lpstr>Digitální zrcadlovka</vt:lpstr>
      <vt:lpstr>Měření dopadajícího světla na střední šedou</vt:lpstr>
      <vt:lpstr>Velkoformátové přístroje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Vitezslav Otruba</dc:creator>
  <cp:lastModifiedBy>Richard</cp:lastModifiedBy>
  <cp:revision>30</cp:revision>
  <dcterms:created xsi:type="dcterms:W3CDTF">2006-02-22T08:14:08Z</dcterms:created>
  <dcterms:modified xsi:type="dcterms:W3CDTF">2016-04-19T07:48:33Z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TC011408051029</vt:lpwstr>
  </property>
</Properties>
</file>