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12" r:id="rId2"/>
    <p:sldId id="263" r:id="rId3"/>
    <p:sldId id="297" r:id="rId4"/>
    <p:sldId id="295" r:id="rId5"/>
    <p:sldId id="310" r:id="rId6"/>
    <p:sldId id="280" r:id="rId7"/>
    <p:sldId id="338" r:id="rId8"/>
    <p:sldId id="325" r:id="rId9"/>
    <p:sldId id="326" r:id="rId10"/>
    <p:sldId id="277" r:id="rId11"/>
    <p:sldId id="274" r:id="rId12"/>
    <p:sldId id="290" r:id="rId13"/>
    <p:sldId id="289" r:id="rId14"/>
    <p:sldId id="291" r:id="rId15"/>
    <p:sldId id="270" r:id="rId16"/>
    <p:sldId id="271" r:id="rId17"/>
    <p:sldId id="272" r:id="rId18"/>
    <p:sldId id="293" r:id="rId19"/>
    <p:sldId id="269" r:id="rId20"/>
    <p:sldId id="287" r:id="rId21"/>
    <p:sldId id="300" r:id="rId22"/>
    <p:sldId id="301" r:id="rId23"/>
    <p:sldId id="302" r:id="rId24"/>
    <p:sldId id="303" r:id="rId25"/>
    <p:sldId id="307" r:id="rId26"/>
    <p:sldId id="304" r:id="rId27"/>
    <p:sldId id="286" r:id="rId28"/>
    <p:sldId id="298" r:id="rId29"/>
    <p:sldId id="278" r:id="rId30"/>
    <p:sldId id="299" r:id="rId31"/>
    <p:sldId id="281" r:id="rId32"/>
    <p:sldId id="282" r:id="rId33"/>
    <p:sldId id="259" r:id="rId34"/>
    <p:sldId id="260" r:id="rId35"/>
    <p:sldId id="283" r:id="rId36"/>
    <p:sldId id="285" r:id="rId37"/>
    <p:sldId id="284" r:id="rId38"/>
    <p:sldId id="261" r:id="rId39"/>
    <p:sldId id="309" r:id="rId40"/>
    <p:sldId id="258" r:id="rId41"/>
    <p:sldId id="257" r:id="rId42"/>
    <p:sldId id="266" r:id="rId43"/>
    <p:sldId id="264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72" d="100"/>
          <a:sy n="72" d="100"/>
        </p:scale>
        <p:origin x="7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1529B-6976-4D89-AE28-B7F1380F9F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6890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45FFE-C53E-4681-86C4-4932F55375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481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9DB57-59A2-43F9-BBD0-5B82D06471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870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0250A-28D5-476A-94EF-22B9F6348D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9167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3A8014-9B62-4BBE-BF54-8303555651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88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D029FC-8662-4CCA-A837-BA71149B11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41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7D5C16-5251-4DFF-BCCF-FC952EE2F3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523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78976-82B3-4B68-8834-93D5CC67BD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074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9850FA-CF7E-4100-A64E-92C60FC4BB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544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FDCBA-DBA1-4D74-83F9-3F70180007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235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305F6-99A7-460F-A6C0-30B5510F18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04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66BA0-7E7F-44E0-A2BA-5AECE04BBE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55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7F934-889B-44A3-9FA0-3F8CFA95B0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2B2AB-8467-4D56-86DA-EADF042BE2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457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CA36D-F66F-42E7-92B6-A5E57CB830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40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A04B7-FBC0-4D33-ACB2-43867ED508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913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6653-C953-415B-986D-7D1A44DA7D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927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90D296-2A00-47B8-A41F-C54BB5DE318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Čištění laserem</a:t>
            </a:r>
          </a:p>
        </p:txBody>
      </p:sp>
      <p:pic>
        <p:nvPicPr>
          <p:cNvPr id="5" name="Picture 2" descr="https://encrypted-tbn1.gstatic.com/images?q=tbn:ANd9GcTVDA5Nyt-Zjz53GP3j0lYdUQ0UxE1ku-FtKQpCI8A_XsIP8Rv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18" y="2132856"/>
            <a:ext cx="6031963" cy="39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98" name="Picture 1050" descr="Salimbeni20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8785225" cy="6359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1028" descr="laser r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613" y="404813"/>
            <a:ext cx="5370512" cy="6110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5" name="Picture 1035" descr="th_0507ils_application3f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27432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8" name="Picture 1038" descr="ABTRAGweb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437063"/>
            <a:ext cx="3017837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sz="3600"/>
              <a:t>Termická expanze částic</a:t>
            </a:r>
          </a:p>
        </p:txBody>
      </p:sp>
      <p:pic>
        <p:nvPicPr>
          <p:cNvPr id="98307" name="Picture 1027" descr="abl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349500"/>
            <a:ext cx="8064500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1" name="Rectangle 1033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4043363" cy="1282700"/>
          </a:xfrm>
        </p:spPr>
        <p:txBody>
          <a:bodyPr/>
          <a:lstStyle/>
          <a:p>
            <a:r>
              <a:rPr lang="cs-CZ" altLang="cs-CZ" sz="3600">
                <a:solidFill>
                  <a:schemeClr val="tx1"/>
                </a:solidFill>
              </a:rPr>
              <a:t>Angulární čištění (α&lt; 90°) 	</a:t>
            </a:r>
          </a:p>
        </p:txBody>
      </p:sp>
      <p:pic>
        <p:nvPicPr>
          <p:cNvPr id="95237" name="Picture 1029" descr="angcle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549275"/>
            <a:ext cx="4302125" cy="2935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6" name="Rectangle 1028"/>
          <p:cNvSpPr>
            <a:spLocks noChangeArrowheads="1"/>
          </p:cNvSpPr>
          <p:nvPr/>
        </p:nvSpPr>
        <p:spPr bwMode="auto">
          <a:xfrm>
            <a:off x="179388" y="3213100"/>
            <a:ext cx="878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/>
              <a:t>Efektivnější než klasicky používané kolmé uspořádání, největší absorptivita při Brewstrově úhlu.</a:t>
            </a:r>
          </a:p>
        </p:txBody>
      </p:sp>
      <p:pic>
        <p:nvPicPr>
          <p:cNvPr id="95240" name="Picture 1032" descr="Watkins20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644900"/>
            <a:ext cx="5688013" cy="2962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43" name="Rectangle 1035"/>
          <p:cNvSpPr>
            <a:spLocks noChangeArrowheads="1"/>
          </p:cNvSpPr>
          <p:nvPr/>
        </p:nvSpPr>
        <p:spPr bwMode="auto">
          <a:xfrm>
            <a:off x="395288" y="5157788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Index lomu materiálu = tan(Brewstrova úhlu).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sz="3600">
                <a:solidFill>
                  <a:schemeClr val="tx1"/>
                </a:solidFill>
              </a:rPr>
              <a:t>Čištění rázovou vlnou</a:t>
            </a:r>
          </a:p>
        </p:txBody>
      </p:sp>
      <p:pic>
        <p:nvPicPr>
          <p:cNvPr id="99332" name="Picture 4" descr="Watkins20015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997200"/>
            <a:ext cx="6516688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292100" y="1557338"/>
            <a:ext cx="8388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ctr"/>
            <a:r>
              <a:rPr lang="cs-CZ" altLang="cs-CZ"/>
              <a:t>Je účinná jen pro malé a silně vázané částice, pro čištění památek se nepoužívá.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Steam cleaning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21161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1800"/>
              <a:t>= aplikace filmu kapaliny na povrch artefaktu</a:t>
            </a:r>
          </a:p>
          <a:p>
            <a:endParaRPr lang="cs-CZ" altLang="cs-CZ" sz="1800"/>
          </a:p>
          <a:p>
            <a:r>
              <a:rPr lang="cs-CZ" altLang="cs-CZ" sz="1800"/>
              <a:t>Nečistoty jsou vázány pevně na povrch artefaktu a nelze je odstranit suchým čištěním.</a:t>
            </a:r>
          </a:p>
          <a:p>
            <a:r>
              <a:rPr lang="cs-CZ" altLang="cs-CZ" sz="1800"/>
              <a:t>Povrch artefaktu je křehký a je tedy třeba použít menší hustotu energie.</a:t>
            </a:r>
          </a:p>
          <a:p>
            <a:endParaRPr lang="cs-CZ" altLang="cs-CZ" sz="1800"/>
          </a:p>
          <a:p>
            <a:endParaRPr lang="cs-CZ" altLang="cs-CZ" sz="1800"/>
          </a:p>
          <a:p>
            <a:endParaRPr lang="cs-CZ" altLang="cs-CZ" sz="1800"/>
          </a:p>
          <a:p>
            <a:pPr>
              <a:buFontTx/>
              <a:buNone/>
            </a:pPr>
            <a:endParaRPr lang="cs-CZ" altLang="cs-CZ" sz="1800"/>
          </a:p>
          <a:p>
            <a:pPr>
              <a:buFontTx/>
              <a:buNone/>
            </a:pPr>
            <a:endParaRPr lang="cs-CZ" altLang="cs-CZ" sz="1800"/>
          </a:p>
          <a:p>
            <a:pPr>
              <a:buFontTx/>
              <a:buNone/>
            </a:pPr>
            <a:endParaRPr lang="cs-CZ" altLang="cs-CZ" sz="1800"/>
          </a:p>
          <a:p>
            <a:pPr>
              <a:buFontTx/>
              <a:buNone/>
            </a:pPr>
            <a:endParaRPr lang="cs-CZ" altLang="cs-CZ" sz="180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539750" y="3644900"/>
            <a:ext cx="25923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cs-CZ"/>
              <a:t>Nejpoužívanější kapalinou je voda, možné je i použití organických rozpouštědel.</a:t>
            </a:r>
          </a:p>
        </p:txBody>
      </p:sp>
      <p:pic>
        <p:nvPicPr>
          <p:cNvPr id="38921" name="Picture 9" descr="Hong2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3567113"/>
            <a:ext cx="5334000" cy="2987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250825" y="6208713"/>
            <a:ext cx="417671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1800"/>
              <a:t>Kavitace – další možný mechanismus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Ablace v kapalině</a:t>
            </a:r>
          </a:p>
        </p:txBody>
      </p:sp>
      <p:pic>
        <p:nvPicPr>
          <p:cNvPr id="39943" name="Picture 7" descr="abl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2863"/>
            <a:ext cx="8964613" cy="554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Ablace koroze v kapalině </a:t>
            </a:r>
            <a:br>
              <a:rPr lang="cs-CZ" altLang="cs-CZ" sz="3600"/>
            </a:br>
            <a:r>
              <a:rPr lang="cs-CZ" altLang="cs-CZ" sz="3600"/>
              <a:t>(s vloženým napětím)</a:t>
            </a:r>
          </a:p>
        </p:txBody>
      </p:sp>
      <p:pic>
        <p:nvPicPr>
          <p:cNvPr id="40964" name="Picture 4" descr="olt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16113"/>
            <a:ext cx="648970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Pasquet1999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68313"/>
            <a:ext cx="6911975" cy="367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68313" y="4292600"/>
            <a:ext cx="84248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/>
              <a:t>Na železný předmět v borátovém pufru (pH = 10) v tříelektrodovém uspořádání (předmět = katoda) se vloží kontrolovaný potenciál (-2 V). Vodík vznikající katodickou redukcí se zachycuje na oxidové vrstvě. Laserový puls (Nd:YAG 1064 nm) způsobí rozpínání vodíku a mechanickou destrukci korozní vrstvy.</a:t>
            </a:r>
          </a:p>
          <a:p>
            <a:r>
              <a:rPr lang="cs-CZ" altLang="cs-CZ"/>
              <a:t>Monitorování průběhu čištění se provádí např. cyklickou voltametrií.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Aplikace laserů pro likvidaci mikroorganismů</a:t>
            </a:r>
          </a:p>
        </p:txBody>
      </p:sp>
      <p:pic>
        <p:nvPicPr>
          <p:cNvPr id="37896" name="Picture 8" descr="Troll20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8748712" cy="45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Čištění laserovým paprskem</a:t>
            </a:r>
          </a:p>
        </p:txBody>
      </p:sp>
      <p:sp>
        <p:nvSpPr>
          <p:cNvPr id="20487" name="Text Box 1031"/>
          <p:cNvSpPr txBox="1">
            <a:spLocks noChangeArrowheads="1"/>
          </p:cNvSpPr>
          <p:nvPr/>
        </p:nvSpPr>
        <p:spPr bwMode="auto">
          <a:xfrm>
            <a:off x="519113" y="1720850"/>
            <a:ext cx="1352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Nd:YAG</a:t>
            </a:r>
          </a:p>
          <a:p>
            <a:r>
              <a:rPr lang="cs-CZ" altLang="cs-CZ"/>
              <a:t>Excimer</a:t>
            </a:r>
          </a:p>
          <a:p>
            <a:r>
              <a:rPr lang="cs-CZ" altLang="cs-CZ"/>
              <a:t>Er:YAG</a:t>
            </a:r>
          </a:p>
          <a:p>
            <a:r>
              <a:rPr lang="cs-CZ" altLang="cs-CZ"/>
              <a:t>Pulsní CO2</a:t>
            </a:r>
          </a:p>
        </p:txBody>
      </p:sp>
      <p:sp>
        <p:nvSpPr>
          <p:cNvPr id="20488" name="Text Box 1032"/>
          <p:cNvSpPr txBox="1">
            <a:spLocks noChangeArrowheads="1"/>
          </p:cNvSpPr>
          <p:nvPr/>
        </p:nvSpPr>
        <p:spPr bwMode="auto">
          <a:xfrm>
            <a:off x="684213" y="3860800"/>
            <a:ext cx="20510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/>
              <a:t>Průmysl</a:t>
            </a:r>
            <a:r>
              <a:rPr lang="cs-CZ" altLang="cs-CZ"/>
              <a:t>:</a:t>
            </a:r>
          </a:p>
          <a:p>
            <a:endParaRPr lang="cs-CZ" altLang="cs-CZ"/>
          </a:p>
          <a:p>
            <a:r>
              <a:rPr lang="cs-CZ" altLang="cs-CZ"/>
              <a:t>Polymerní povlaky</a:t>
            </a:r>
          </a:p>
          <a:p>
            <a:r>
              <a:rPr lang="cs-CZ" altLang="cs-CZ"/>
              <a:t>Koroze</a:t>
            </a:r>
          </a:p>
          <a:p>
            <a:r>
              <a:rPr lang="cs-CZ" altLang="cs-CZ"/>
              <a:t>Ropné produkty </a:t>
            </a:r>
          </a:p>
          <a:p>
            <a:r>
              <a:rPr lang="cs-CZ" altLang="cs-CZ"/>
              <a:t>Částice nečistot</a:t>
            </a:r>
          </a:p>
          <a:p>
            <a:r>
              <a:rPr lang="cs-CZ" altLang="cs-CZ"/>
              <a:t>Dezinfekce</a:t>
            </a:r>
          </a:p>
          <a:p>
            <a:endParaRPr lang="cs-CZ" altLang="cs-CZ"/>
          </a:p>
        </p:txBody>
      </p:sp>
      <p:sp>
        <p:nvSpPr>
          <p:cNvPr id="20494" name="Text Box 1038"/>
          <p:cNvSpPr txBox="1">
            <a:spLocks noChangeArrowheads="1"/>
          </p:cNvSpPr>
          <p:nvPr/>
        </p:nvSpPr>
        <p:spPr bwMode="auto">
          <a:xfrm>
            <a:off x="4643438" y="3716338"/>
            <a:ext cx="17970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i="1"/>
              <a:t>Ochrana KD:</a:t>
            </a:r>
          </a:p>
          <a:p>
            <a:endParaRPr lang="cs-CZ" altLang="cs-CZ"/>
          </a:p>
          <a:p>
            <a:r>
              <a:rPr lang="cs-CZ" altLang="cs-CZ"/>
              <a:t>Koroze</a:t>
            </a:r>
          </a:p>
          <a:p>
            <a:r>
              <a:rPr lang="cs-CZ" altLang="cs-CZ"/>
              <a:t>Inkrustace</a:t>
            </a:r>
          </a:p>
          <a:p>
            <a:r>
              <a:rPr lang="cs-CZ" altLang="cs-CZ"/>
              <a:t>Sediment</a:t>
            </a:r>
          </a:p>
          <a:p>
            <a:r>
              <a:rPr lang="cs-CZ" altLang="cs-CZ"/>
              <a:t>Mikroorganismy</a:t>
            </a:r>
          </a:p>
          <a:p>
            <a:r>
              <a:rPr lang="cs-CZ" altLang="cs-CZ"/>
              <a:t>Graffitti</a:t>
            </a:r>
          </a:p>
          <a:p>
            <a:r>
              <a:rPr lang="cs-CZ" altLang="cs-CZ"/>
              <a:t>Přemalby</a:t>
            </a:r>
          </a:p>
        </p:txBody>
      </p:sp>
      <p:pic>
        <p:nvPicPr>
          <p:cNvPr id="20508" name="Picture 1052" descr="clean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773238"/>
            <a:ext cx="6407150" cy="173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Troll200005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88913"/>
            <a:ext cx="5364163" cy="421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684213" y="1196975"/>
            <a:ext cx="25209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Bakterie</a:t>
            </a:r>
          </a:p>
          <a:p>
            <a:r>
              <a:rPr lang="cs-CZ" altLang="cs-CZ"/>
              <a:t>Plísně</a:t>
            </a:r>
          </a:p>
          <a:p>
            <a:r>
              <a:rPr lang="cs-CZ" altLang="cs-CZ"/>
              <a:t>Lišejníky</a:t>
            </a:r>
          </a:p>
          <a:p>
            <a:endParaRPr lang="cs-CZ" altLang="cs-CZ"/>
          </a:p>
        </p:txBody>
      </p:sp>
      <p:pic>
        <p:nvPicPr>
          <p:cNvPr id="89101" name="Picture 13" descr="100_0281 bakter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951288"/>
            <a:ext cx="3384550" cy="2536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229600" cy="1641475"/>
          </a:xfrm>
        </p:spPr>
        <p:txBody>
          <a:bodyPr/>
          <a:lstStyle/>
          <a:p>
            <a:r>
              <a:rPr lang="cs-CZ" altLang="cs-CZ" dirty="0"/>
              <a:t>Monitorování procesu laserového čištění</a:t>
            </a:r>
          </a:p>
        </p:txBody>
      </p:sp>
      <p:pic>
        <p:nvPicPr>
          <p:cNvPr id="3" name="Picture 2" descr="http://36.media.tumblr.com/tumblr_lqnadblzU81qea4gyo1_r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7" y="2132856"/>
            <a:ext cx="741282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5410200" cy="850900"/>
          </a:xfrm>
        </p:spPr>
        <p:txBody>
          <a:bodyPr/>
          <a:lstStyle/>
          <a:p>
            <a:r>
              <a:rPr lang="cs-CZ" altLang="cs-CZ" sz="3600"/>
              <a:t>LIBS</a:t>
            </a:r>
          </a:p>
        </p:txBody>
      </p:sp>
      <p:pic>
        <p:nvPicPr>
          <p:cNvPr id="125959" name="Picture 7" descr="dag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0338" y="333375"/>
            <a:ext cx="3535362" cy="6108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611188" y="616585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Daguerrotypie, 19. stol.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V="1">
            <a:off x="3419475" y="6165850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25966" name="Picture 14" descr="th_0602lf06f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3951288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Gómez2006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844675"/>
            <a:ext cx="4470400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68313" y="2997200"/>
            <a:ext cx="3816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Molekulové pásy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Spojení s Ramanovou spektrometrií</a:t>
            </a:r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/>
              <a:t>LIBS</a:t>
            </a:r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2555875" y="321310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Hildenhagen200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17575"/>
            <a:ext cx="8064500" cy="578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4335463" y="1144588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Měření na dané čáře v UV-VIS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 descr="Lee2000b05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333375"/>
            <a:ext cx="4759325" cy="2486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2340" name="Picture 4" descr="Gómez200604b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97200"/>
            <a:ext cx="5256213" cy="3578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Sledování akustického projevu</a:t>
            </a:r>
          </a:p>
        </p:txBody>
      </p:sp>
      <p:pic>
        <p:nvPicPr>
          <p:cNvPr id="132110" name="Picture 14" descr="Lee2000b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12875"/>
            <a:ext cx="5843588" cy="4886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29600" cy="2074862"/>
          </a:xfrm>
        </p:spPr>
        <p:txBody>
          <a:bodyPr/>
          <a:lstStyle/>
          <a:p>
            <a:r>
              <a:rPr lang="cs-CZ" altLang="cs-CZ"/>
              <a:t>Zařízení na laserové čištění uměleckých artefaktů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Salimbeni2006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836613"/>
            <a:ext cx="6985000" cy="555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lliad_fu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36613"/>
            <a:ext cx="3082925" cy="4748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39" name="Picture 23" descr="engine0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04813"/>
            <a:ext cx="4032250" cy="3125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46" name="Picture 30" descr="Laser-Cleaning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789363"/>
            <a:ext cx="1643063" cy="259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026" descr="Koh20060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8316912" cy="4573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777875"/>
          </a:xfrm>
          <a:noFill/>
          <a:ln/>
        </p:spPr>
        <p:txBody>
          <a:bodyPr/>
          <a:lstStyle/>
          <a:p>
            <a:r>
              <a:rPr lang="cs-CZ" altLang="cs-CZ" sz="3600"/>
              <a:t>Čištění laserovým paprskem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8" name="Picture 12" descr="lorraine_laser_lar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933825"/>
            <a:ext cx="3384550" cy="2251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2" name="Picture 16" descr="prikl 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33375"/>
            <a:ext cx="4537075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9" name="Picture 23" descr="ghostbuster-las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860800"/>
            <a:ext cx="4500562" cy="2609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cs-CZ" altLang="cs-CZ" dirty="0"/>
              <a:t>Povrchové úpravy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Nitridace a karburizace povrchu</a:t>
            </a:r>
          </a:p>
        </p:txBody>
      </p:sp>
      <p:pic>
        <p:nvPicPr>
          <p:cNvPr id="72707" name="Picture 3" descr="Schaaf200302 kop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644900"/>
            <a:ext cx="4559300" cy="275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156325" y="1989138"/>
            <a:ext cx="2076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Nitridace (N2)</a:t>
            </a:r>
          </a:p>
          <a:p>
            <a:endParaRPr lang="cs-CZ" altLang="cs-CZ"/>
          </a:p>
          <a:p>
            <a:r>
              <a:rPr lang="cs-CZ" altLang="cs-CZ"/>
              <a:t>Karburizace (CH4)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318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Snaha zabránit korozi železa.</a:t>
            </a:r>
          </a:p>
        </p:txBody>
      </p:sp>
      <p:pic>
        <p:nvPicPr>
          <p:cNvPr id="72710" name="Picture 6" descr="Metev2003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73238"/>
            <a:ext cx="3743325" cy="326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713788" cy="863600"/>
          </a:xfrm>
        </p:spPr>
        <p:txBody>
          <a:bodyPr/>
          <a:lstStyle/>
          <a:p>
            <a:r>
              <a:rPr lang="cs-CZ" altLang="cs-CZ" sz="3600"/>
              <a:t>Naprašování povrchových vrstev</a:t>
            </a:r>
          </a:p>
        </p:txBody>
      </p:sp>
      <p:pic>
        <p:nvPicPr>
          <p:cNvPr id="7176" name="Picture 8" descr="image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860800"/>
            <a:ext cx="3876675" cy="2592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84213" y="1412875"/>
            <a:ext cx="1301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Kovy</a:t>
            </a:r>
          </a:p>
          <a:p>
            <a:endParaRPr lang="cs-CZ" altLang="cs-CZ"/>
          </a:p>
          <a:p>
            <a:r>
              <a:rPr lang="cs-CZ" altLang="cs-CZ"/>
              <a:t>Polovodiče</a:t>
            </a:r>
          </a:p>
          <a:p>
            <a:endParaRPr lang="cs-CZ" altLang="cs-CZ"/>
          </a:p>
          <a:p>
            <a:r>
              <a:rPr lang="cs-CZ" altLang="cs-CZ"/>
              <a:t>Polymery</a:t>
            </a:r>
          </a:p>
        </p:txBody>
      </p:sp>
      <p:pic>
        <p:nvPicPr>
          <p:cNvPr id="7192" name="Picture 24" descr="Ashfold200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16338"/>
            <a:ext cx="4176713" cy="2732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4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z="3600"/>
              <a:t>Natavování povrchových vrstev</a:t>
            </a:r>
          </a:p>
        </p:txBody>
      </p:sp>
      <p:pic>
        <p:nvPicPr>
          <p:cNvPr id="8203" name="Picture 11" descr="blown powder cladding schemat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57450"/>
            <a:ext cx="4402138" cy="306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" name="Picture 20" descr="laser coat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133600"/>
            <a:ext cx="2840038" cy="3700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sz="3600"/>
              <a:t>Změny fyzikálních vlastností</a:t>
            </a:r>
          </a:p>
        </p:txBody>
      </p:sp>
      <p:pic>
        <p:nvPicPr>
          <p:cNvPr id="76804" name="Picture 4" descr="Metev20034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708275"/>
            <a:ext cx="7272338" cy="293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539750" y="1628775"/>
            <a:ext cx="319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Změna indexu lomu polymeru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sz="3600"/>
              <a:t>Změny fyzikálních vlastností</a:t>
            </a:r>
          </a:p>
        </p:txBody>
      </p:sp>
      <p:pic>
        <p:nvPicPr>
          <p:cNvPr id="81928" name="Picture 8" descr="Chan199633uv harden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73238"/>
            <a:ext cx="4014787" cy="276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11188" y="1989138"/>
            <a:ext cx="29733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Vytrvrzování polymerního materiálu působením UV laseru</a:t>
            </a:r>
          </a:p>
        </p:txBody>
      </p:sp>
      <p:pic>
        <p:nvPicPr>
          <p:cNvPr id="81932" name="Picture 12" descr="50_04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16338"/>
            <a:ext cx="4787900" cy="2735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3708400" y="2565400"/>
            <a:ext cx="576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Zergioti1999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060575"/>
            <a:ext cx="67691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noFill/>
          <a:ln/>
        </p:spPr>
        <p:txBody>
          <a:bodyPr/>
          <a:lstStyle/>
          <a:p>
            <a:r>
              <a:rPr lang="cs-CZ" altLang="cs-CZ" sz="3600"/>
              <a:t>Změny fyzikálních vlastností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47675" y="136048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Přechod sol-gel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323850" y="549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/>
              <a:t>Obrábění laserovým paprskem</a:t>
            </a:r>
          </a:p>
        </p:txBody>
      </p:sp>
      <p:pic>
        <p:nvPicPr>
          <p:cNvPr id="176130" name="Picture 2" descr="051215_laser_100x90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4608512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1028" descr="oa3451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173163"/>
            <a:ext cx="5834062" cy="5240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438" name="Text Box 1030"/>
          <p:cNvSpPr txBox="1">
            <a:spLocks noChangeArrowheads="1"/>
          </p:cNvSpPr>
          <p:nvPr/>
        </p:nvSpPr>
        <p:spPr bwMode="auto">
          <a:xfrm>
            <a:off x="539750" y="692150"/>
            <a:ext cx="19796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/>
              <a:t>Řezání</a:t>
            </a:r>
          </a:p>
          <a:p>
            <a:endParaRPr lang="cs-CZ" altLang="cs-CZ" sz="2400"/>
          </a:p>
          <a:p>
            <a:r>
              <a:rPr lang="cs-CZ" altLang="cs-CZ" sz="2400"/>
              <a:t>Vrtání</a:t>
            </a:r>
          </a:p>
          <a:p>
            <a:endParaRPr lang="cs-CZ" altLang="cs-CZ" sz="2400"/>
          </a:p>
          <a:p>
            <a:r>
              <a:rPr lang="cs-CZ" altLang="cs-CZ" sz="2400"/>
              <a:t>Rytí a leptání</a:t>
            </a:r>
          </a:p>
          <a:p>
            <a:endParaRPr lang="cs-CZ" altLang="cs-CZ" sz="2400"/>
          </a:p>
          <a:p>
            <a:r>
              <a:rPr lang="cs-CZ" altLang="cs-CZ" sz="2400"/>
              <a:t>Sváření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cs-CZ" altLang="cs-CZ" dirty="0"/>
              <a:t>Mechanismy čištění laserem</a:t>
            </a:r>
          </a:p>
        </p:txBody>
      </p:sp>
      <p:pic>
        <p:nvPicPr>
          <p:cNvPr id="1028" name="Picture 4" descr="contaminated-surface-with-laser-cleaning_eng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36" y="2780928"/>
            <a:ext cx="5688632" cy="35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3898900" cy="1143000"/>
          </a:xfrm>
        </p:spPr>
        <p:txBody>
          <a:bodyPr/>
          <a:lstStyle/>
          <a:p>
            <a:r>
              <a:rPr lang="cs-CZ" altLang="cs-CZ" sz="3600"/>
              <a:t>Řezání laserovým paprskem</a:t>
            </a:r>
          </a:p>
        </p:txBody>
      </p:sp>
      <p:pic>
        <p:nvPicPr>
          <p:cNvPr id="5132" name="Picture 12" descr="laser-cutting(unc8f2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6913" y="333375"/>
            <a:ext cx="4470400" cy="619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0" name="Picture 20" descr="big_633280406202300000 cutting of tub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141663"/>
            <a:ext cx="3024188" cy="300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Vrtání laserem</a:t>
            </a:r>
          </a:p>
        </p:txBody>
      </p:sp>
      <p:pic>
        <p:nvPicPr>
          <p:cNvPr id="3083" name="Picture 11" descr="Laser_drilling_principle_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9138"/>
            <a:ext cx="3743325" cy="290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7" descr="th_141189 drill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3789363"/>
            <a:ext cx="2546350" cy="254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Rytí a leptání</a:t>
            </a:r>
          </a:p>
        </p:txBody>
      </p:sp>
      <p:pic>
        <p:nvPicPr>
          <p:cNvPr id="32772" name="Picture 4" descr="newhe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0" name="Picture 12" descr="Metev20031 kopie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1600200"/>
            <a:ext cx="312578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82" name="Picture 14" descr="glass-separation-diagram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5413" y="3938588"/>
            <a:ext cx="292417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cs-CZ" altLang="cs-CZ" sz="3600"/>
              <a:t>Sváření	laserovým paprskem</a:t>
            </a:r>
            <a:br>
              <a:rPr lang="cs-CZ" altLang="cs-CZ" sz="3600"/>
            </a:br>
            <a:r>
              <a:rPr lang="cs-CZ" altLang="cs-CZ" sz="3600"/>
              <a:t>(laser welding)</a:t>
            </a:r>
          </a:p>
        </p:txBody>
      </p:sp>
      <p:pic>
        <p:nvPicPr>
          <p:cNvPr id="24580" name="Picture 4" descr="laser weld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016250"/>
            <a:ext cx="4686300" cy="3506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50825" y="2781300"/>
            <a:ext cx="3536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Svařování různorodých materiálů</a:t>
            </a:r>
          </a:p>
          <a:p>
            <a:endParaRPr lang="cs-CZ" altLang="cs-CZ"/>
          </a:p>
          <a:p>
            <a:r>
              <a:rPr lang="cs-CZ" altLang="cs-CZ"/>
              <a:t>Navařování malých součástek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Bezpečnost práce s lasery</a:t>
            </a:r>
          </a:p>
        </p:txBody>
      </p:sp>
      <p:pic>
        <p:nvPicPr>
          <p:cNvPr id="238595" name="Picture 3" descr="yod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41259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laser safety issu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8713788" cy="4865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250825" y="620713"/>
            <a:ext cx="84248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/>
              <a:t>Pokud laser pracuje na určitých vlnových délkách, na které je schopno se oko soustředit a které mohou být dobře soustředěny sítnicí a rohovkou oka, tak vysoká koherence a malý rozptyl laserového paprsku může u některých typů laserů způsobit, že je přijímaný paprsek soustředěn pouze do extrémně malého bodu na sítnici. To vede k bodovému přehřátí sítnice a k trvalému poškození zraku. </a:t>
            </a:r>
          </a:p>
        </p:txBody>
      </p:sp>
      <p:pic>
        <p:nvPicPr>
          <p:cNvPr id="240643" name="Picture 3" descr="lasersafety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276475"/>
            <a:ext cx="3167062" cy="435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44" name="Picture 4" descr="lasersafetyfigur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213100"/>
            <a:ext cx="4038600" cy="275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4906962" cy="1143000"/>
          </a:xfrm>
        </p:spPr>
        <p:txBody>
          <a:bodyPr/>
          <a:lstStyle/>
          <a:p>
            <a:r>
              <a:rPr lang="cs-CZ" altLang="cs-CZ" sz="2800"/>
              <a:t>Poškození oka laserem</a:t>
            </a:r>
          </a:p>
        </p:txBody>
      </p:sp>
      <p:graphicFrame>
        <p:nvGraphicFramePr>
          <p:cNvPr id="241667" name="Group 3"/>
          <p:cNvGraphicFramePr>
            <a:graphicFrameLocks noGrp="1"/>
          </p:cNvGraphicFramePr>
          <p:nvPr>
            <p:ph sz="half" idx="1"/>
          </p:nvPr>
        </p:nvGraphicFramePr>
        <p:xfrm>
          <a:off x="179388" y="2060575"/>
          <a:ext cx="8785225" cy="4464050"/>
        </p:xfrm>
        <a:graphic>
          <a:graphicData uri="http://schemas.openxmlformats.org/drawingml/2006/table">
            <a:tbl>
              <a:tblPr/>
              <a:tblGrid>
                <a:gridCol w="2641600"/>
                <a:gridCol w="6143625"/>
              </a:tblGrid>
              <a:tr h="646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Vlnová délka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180–315 nm (UV-B, UV-C)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fotokeratitida (zánět rohovky)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315–400 nm (UV-A)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fotochemický zákal oční čočky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400–780 nm (visible)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fotochemické poškození sítnice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780–1400 nm (near-IR)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zákal, popálení sítnice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1.4–3.0μm (IR)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Proteiny v komorovém moku, zákal, popálení sítnice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 μm–1 mm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popálení sítnice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1686" name="Picture 22" descr="ok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549275"/>
            <a:ext cx="3055937" cy="2792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Bezpečnostní třídy laserů</a:t>
            </a:r>
          </a:p>
        </p:txBody>
      </p:sp>
      <p:pic>
        <p:nvPicPr>
          <p:cNvPr id="242691" name="Picture 3" descr="cl1vi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005263"/>
            <a:ext cx="3462337" cy="226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611188" y="1774825"/>
            <a:ext cx="82089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8050" anchor="ctr">
            <a:spAutoFit/>
          </a:bodyPr>
          <a:lstStyle/>
          <a:p>
            <a:r>
              <a:rPr lang="cs-CZ" altLang="cs-CZ" sz="2000" b="1"/>
              <a:t>Třída I</a:t>
            </a:r>
            <a:r>
              <a:rPr lang="cs-CZ" altLang="cs-CZ" sz="2000"/>
              <a:t>: viditelné záření, velmi malý výkon, nevyžadují bezpečnostní 	opatření.</a:t>
            </a:r>
          </a:p>
          <a:p>
            <a:endParaRPr lang="cs-CZ" altLang="cs-CZ" sz="2000"/>
          </a:p>
          <a:p>
            <a:r>
              <a:rPr lang="cs-CZ" altLang="cs-CZ" sz="2000" b="1"/>
              <a:t>Třída 1M</a:t>
            </a:r>
            <a:r>
              <a:rPr lang="cs-CZ" altLang="cs-CZ" sz="2000"/>
              <a:t>: laser je bezpečný, kromě toho kdy paprsek prochází 		    zvětšovací optikou (mikroscop, dalekohled).  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592138" y="4024313"/>
            <a:ext cx="19748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Laserové tiskárny</a:t>
            </a:r>
          </a:p>
          <a:p>
            <a:endParaRPr lang="cs-CZ" altLang="cs-CZ"/>
          </a:p>
          <a:p>
            <a:r>
              <a:rPr lang="cs-CZ" altLang="cs-CZ"/>
              <a:t>CD-ROM</a:t>
            </a:r>
          </a:p>
          <a:p>
            <a:endParaRPr lang="cs-CZ" altLang="cs-CZ"/>
          </a:p>
          <a:p>
            <a:r>
              <a:rPr lang="cs-CZ" altLang="cs-CZ"/>
              <a:t>CD přehrávače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Bezpečnostní třídy laserů</a:t>
            </a:r>
          </a:p>
        </p:txBody>
      </p:sp>
      <p:pic>
        <p:nvPicPr>
          <p:cNvPr id="243715" name="Picture 3" descr="cl2he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789363"/>
            <a:ext cx="3600450" cy="235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50825" y="1557338"/>
            <a:ext cx="85725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000" b="1"/>
              <a:t>Třída II</a:t>
            </a:r>
            <a:r>
              <a:rPr lang="cs-CZ" altLang="cs-CZ" sz="2000"/>
              <a:t>: </a:t>
            </a:r>
          </a:p>
          <a:p>
            <a:endParaRPr lang="cs-CZ" altLang="cs-CZ" sz="2000"/>
          </a:p>
          <a:p>
            <a:r>
              <a:rPr lang="cs-CZ" altLang="cs-CZ" sz="2000"/>
              <a:t>	kontinuální laser, viditelné záření, nízký výkon (méně než 1 mW) </a:t>
            </a:r>
          </a:p>
          <a:p>
            <a:endParaRPr lang="cs-CZ" altLang="cs-CZ" sz="2000"/>
          </a:p>
          <a:p>
            <a:r>
              <a:rPr lang="cs-CZ" altLang="cs-CZ" sz="2000"/>
              <a:t>	přímý pohled do zdroje možný, oko ochrání mrkací reflex 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808038" y="4024313"/>
            <a:ext cx="2343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Laserová ukazovátka</a:t>
            </a:r>
          </a:p>
          <a:p>
            <a:endParaRPr lang="cs-CZ" altLang="cs-CZ"/>
          </a:p>
          <a:p>
            <a:r>
              <a:rPr lang="cs-CZ" altLang="cs-CZ"/>
              <a:t>Geodetické lasery </a:t>
            </a:r>
          </a:p>
          <a:p>
            <a:r>
              <a:rPr lang="cs-CZ" altLang="cs-CZ"/>
              <a:t>(vyměřování)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3" name="Rectangle 103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altLang="cs-CZ" sz="3600"/>
              <a:t>Fokusace laserového paprsku</a:t>
            </a:r>
          </a:p>
        </p:txBody>
      </p:sp>
      <p:pic>
        <p:nvPicPr>
          <p:cNvPr id="166920" name="Picture 1032" descr="laser rezhan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4437063"/>
            <a:ext cx="4608513" cy="221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6922" name="Picture 1034" descr="abl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412875"/>
            <a:ext cx="6696075" cy="318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Bezpečnostní třídy laserů</a:t>
            </a:r>
          </a:p>
        </p:txBody>
      </p:sp>
      <p:pic>
        <p:nvPicPr>
          <p:cNvPr id="244739" name="Picture 3" descr="cl3adio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716338"/>
            <a:ext cx="4321175" cy="282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179388" y="1331913"/>
            <a:ext cx="87852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sz="2000" b="1"/>
              <a:t>Třída IIIa</a:t>
            </a:r>
            <a:r>
              <a:rPr lang="cs-CZ" altLang="cs-CZ" sz="2000"/>
              <a:t>: </a:t>
            </a:r>
          </a:p>
          <a:p>
            <a:endParaRPr lang="cs-CZ" altLang="cs-CZ" sz="2000"/>
          </a:p>
          <a:p>
            <a:r>
              <a:rPr lang="cs-CZ" altLang="cs-CZ" sz="2000"/>
              <a:t>	kontinuální laser, střední výkon (1 mW až 5 mW), jinak totéž jako 	třída II</a:t>
            </a:r>
          </a:p>
          <a:p>
            <a:r>
              <a:rPr lang="cs-CZ" altLang="cs-CZ" sz="2000"/>
              <a:t>	</a:t>
            </a:r>
          </a:p>
          <a:p>
            <a:r>
              <a:rPr lang="cs-CZ" altLang="cs-CZ" sz="2000"/>
              <a:t>	oko již může být poškozeno za pohledu do zdroje pomocí optické 	soustavy (např. dalekohled). </a:t>
            </a:r>
          </a:p>
          <a:p>
            <a:pPr eaLnBrk="0" hangingPunct="0"/>
            <a:endParaRPr lang="cs-CZ" altLang="cs-CZ" sz="2000"/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76238" y="4168775"/>
            <a:ext cx="2343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Laserová ukazovátka</a:t>
            </a:r>
          </a:p>
          <a:p>
            <a:endParaRPr lang="cs-CZ" altLang="cs-CZ"/>
          </a:p>
          <a:p>
            <a:r>
              <a:rPr lang="cs-CZ" altLang="cs-CZ"/>
              <a:t>Laserové skenery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Bezpečnostní třídy laserů</a:t>
            </a:r>
          </a:p>
        </p:txBody>
      </p:sp>
      <p:pic>
        <p:nvPicPr>
          <p:cNvPr id="245763" name="Picture 3" descr="cl3bar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16338"/>
            <a:ext cx="4038600" cy="2646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395288" y="1252538"/>
            <a:ext cx="84248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8050" anchor="ctr">
            <a:spAutoFit/>
          </a:bodyPr>
          <a:lstStyle/>
          <a:p>
            <a:endParaRPr lang="cs-CZ" altLang="cs-CZ" sz="2000"/>
          </a:p>
          <a:p>
            <a:r>
              <a:rPr lang="cs-CZ" altLang="cs-CZ" sz="2000" b="1"/>
              <a:t>Třída IIIb</a:t>
            </a:r>
            <a:r>
              <a:rPr lang="cs-CZ" altLang="cs-CZ" sz="2000"/>
              <a:t>:</a:t>
            </a:r>
          </a:p>
          <a:p>
            <a:endParaRPr lang="cs-CZ" altLang="cs-CZ" sz="2000"/>
          </a:p>
          <a:p>
            <a:r>
              <a:rPr lang="cs-CZ" altLang="cs-CZ" sz="2000"/>
              <a:t>	IR a VIS lasery, </a:t>
            </a:r>
            <a:r>
              <a:rPr lang="cs-CZ" altLang="cs-CZ"/>
              <a:t>střední </a:t>
            </a:r>
            <a:r>
              <a:rPr lang="cs-CZ" altLang="cs-CZ" sz="2000"/>
              <a:t>výkon (cw: 5 - 500mW, pulsní 10 J/cm</a:t>
            </a:r>
            <a:r>
              <a:rPr lang="cs-CZ" altLang="cs-CZ" baseline="30000"/>
              <a:t>2</a:t>
            </a:r>
            <a:r>
              <a:rPr lang="cs-CZ" altLang="cs-CZ" sz="2000"/>
              <a:t>) </a:t>
            </a:r>
          </a:p>
          <a:p>
            <a:endParaRPr lang="cs-CZ" altLang="cs-CZ" sz="2000"/>
          </a:p>
          <a:p>
            <a:r>
              <a:rPr lang="cs-CZ" altLang="cs-CZ" sz="2000"/>
              <a:t>	nebezpečí poškození oka, nutno používat ochranné pomůcky (i 	při pozorování odrazu).</a:t>
            </a:r>
          </a:p>
          <a:p>
            <a:pPr eaLnBrk="0" hangingPunct="0"/>
            <a:endParaRPr lang="cs-CZ" altLang="cs-CZ" sz="2000"/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663575" y="4097338"/>
            <a:ext cx="17208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Spektrometrie</a:t>
            </a:r>
          </a:p>
          <a:p>
            <a:endParaRPr lang="cs-CZ" altLang="cs-CZ"/>
          </a:p>
          <a:p>
            <a:r>
              <a:rPr lang="cs-CZ" altLang="cs-CZ"/>
              <a:t>Stereolitografie</a:t>
            </a:r>
          </a:p>
          <a:p>
            <a:endParaRPr lang="cs-CZ" altLang="cs-CZ"/>
          </a:p>
          <a:p>
            <a:r>
              <a:rPr lang="cs-CZ" altLang="cs-CZ"/>
              <a:t>Laserové show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Bezpečnostní třídy laserů</a:t>
            </a:r>
          </a:p>
        </p:txBody>
      </p:sp>
      <p:pic>
        <p:nvPicPr>
          <p:cNvPr id="246787" name="Picture 3" descr="cl4kry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573463"/>
            <a:ext cx="4038600" cy="2646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788" name="Rectangle 4"/>
          <p:cNvSpPr>
            <a:spLocks noChangeArrowheads="1"/>
          </p:cNvSpPr>
          <p:nvPr/>
        </p:nvSpPr>
        <p:spPr bwMode="auto">
          <a:xfrm>
            <a:off x="323850" y="2093913"/>
            <a:ext cx="8734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8050" anchor="ctr">
            <a:spAutoFit/>
          </a:bodyPr>
          <a:lstStyle/>
          <a:p>
            <a:r>
              <a:rPr lang="cs-CZ" altLang="cs-CZ" sz="2000" b="1"/>
              <a:t>Třída IV</a:t>
            </a:r>
            <a:r>
              <a:rPr lang="cs-CZ" altLang="cs-CZ" sz="2000"/>
              <a:t>: </a:t>
            </a:r>
          </a:p>
          <a:p>
            <a:r>
              <a:rPr lang="cs-CZ" altLang="cs-CZ" sz="2000"/>
              <a:t>	totéž jako třída III b), vysoký výkon střední výkon (cw: nad 	500mW, pulsní nad 10 J/cm2) 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592138" y="3808413"/>
            <a:ext cx="2901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Chirurgie</a:t>
            </a:r>
          </a:p>
          <a:p>
            <a:endParaRPr lang="cs-CZ" altLang="cs-CZ"/>
          </a:p>
          <a:p>
            <a:r>
              <a:rPr lang="cs-CZ" altLang="cs-CZ"/>
              <a:t>Obrábění </a:t>
            </a:r>
          </a:p>
          <a:p>
            <a:r>
              <a:rPr lang="cs-CZ" altLang="cs-CZ"/>
              <a:t>(řezání, sváření, vrtání, …)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LaserRepai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429000"/>
            <a:ext cx="3529012" cy="2646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23850" y="981075"/>
            <a:ext cx="850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t"/>
            <a:r>
              <a:rPr lang="cs-CZ" altLang="cs-CZ"/>
              <a:t>Běžně dostupné lasery bývají maximálně ve třídě III (optické soustavy cd přehrávačů)</a:t>
            </a: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250825" y="1916113"/>
            <a:ext cx="842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t"/>
            <a:r>
              <a:rPr lang="cs-CZ" altLang="cs-CZ"/>
              <a:t>Výkonné lasery (třídy IV) jsou schopné způsobit popáleniny, řezné nebo tržné rány; případně způsobit požár. </a:t>
            </a:r>
          </a:p>
        </p:txBody>
      </p:sp>
      <p:pic>
        <p:nvPicPr>
          <p:cNvPr id="247813" name="Picture 5" descr="df9706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357563"/>
            <a:ext cx="4038600" cy="299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Nejen záření je nebezpečné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323850" y="1628775"/>
            <a:ext cx="842486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cs-CZ" altLang="cs-CZ" sz="2000"/>
              <a:t> Vysoké elektrické napětí (např. pro výbojky).</a:t>
            </a:r>
          </a:p>
          <a:p>
            <a:pPr eaLnBrk="0" hangingPunct="0"/>
            <a:r>
              <a:rPr lang="cs-CZ" altLang="cs-CZ" sz="2000"/>
              <a:t> </a:t>
            </a:r>
          </a:p>
          <a:p>
            <a:pPr eaLnBrk="0" hangingPunct="0">
              <a:buFontTx/>
              <a:buChar char="•"/>
            </a:pPr>
            <a:r>
              <a:rPr lang="cs-CZ" altLang="cs-CZ" sz="2000"/>
              <a:t> Použití nebezpečných chemikálií.</a:t>
            </a:r>
          </a:p>
          <a:p>
            <a:pPr eaLnBrk="0" hangingPunct="0"/>
            <a:r>
              <a:rPr lang="cs-CZ" altLang="cs-CZ" sz="2000"/>
              <a:t> </a:t>
            </a:r>
          </a:p>
          <a:p>
            <a:pPr eaLnBrk="0" hangingPunct="0">
              <a:buFontTx/>
              <a:buChar char="•"/>
            </a:pPr>
            <a:r>
              <a:rPr lang="cs-CZ" altLang="cs-CZ" sz="2000"/>
              <a:t> Potenciálně explodující nebo implodující skleněné trubice (např. obloukové lampy).</a:t>
            </a:r>
          </a:p>
          <a:p>
            <a:pPr eaLnBrk="0" hangingPunct="0">
              <a:buFontTx/>
              <a:buChar char="•"/>
            </a:pPr>
            <a:endParaRPr lang="cs-CZ" altLang="cs-CZ" sz="2000"/>
          </a:p>
          <a:p>
            <a:pPr eaLnBrk="0" hangingPunct="0">
              <a:buFontTx/>
              <a:buChar char="•"/>
            </a:pPr>
            <a:r>
              <a:rPr lang="cs-CZ" altLang="cs-CZ" sz="2000"/>
              <a:t> Nebezpečí požáru.</a:t>
            </a:r>
          </a:p>
          <a:p>
            <a:pPr eaLnBrk="0" hangingPunct="0"/>
            <a:r>
              <a:rPr lang="cs-CZ" altLang="cs-CZ" sz="2000"/>
              <a:t> </a:t>
            </a:r>
          </a:p>
          <a:p>
            <a:pPr eaLnBrk="0" hangingPunct="0">
              <a:buFontTx/>
              <a:buChar char="•"/>
            </a:pPr>
            <a:r>
              <a:rPr lang="cs-CZ" altLang="cs-CZ" sz="2000"/>
              <a:t> Výpary, prach, horké kapky roztaveného materiálu (např. pří obrábění laserem).</a:t>
            </a:r>
          </a:p>
          <a:p>
            <a:pPr eaLnBrk="0" hangingPunct="0"/>
            <a:r>
              <a:rPr lang="cs-CZ" altLang="cs-CZ" sz="2000"/>
              <a:t> </a:t>
            </a:r>
          </a:p>
          <a:p>
            <a:pPr eaLnBrk="0" hangingPunct="0">
              <a:buFontTx/>
              <a:buChar char="•"/>
            </a:pPr>
            <a:r>
              <a:rPr lang="cs-CZ" altLang="cs-CZ" sz="2000"/>
              <a:t> Sekundární záření (např. UV nebo RTG záření), vznikající interakcí laserového paprsku s materiálem.</a:t>
            </a:r>
          </a:p>
          <a:p>
            <a:pPr eaLnBrk="0" hangingPunct="0">
              <a:buFontTx/>
              <a:buChar char="•"/>
            </a:pPr>
            <a:endParaRPr lang="cs-CZ" altLang="cs-CZ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7" name="Picture 11" descr="Fekrsanati20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49275"/>
            <a:ext cx="8243887" cy="2417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8" name="Picture 12" descr="th_0507ils_application3f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357563"/>
            <a:ext cx="3382962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51" name="Picture 15" descr="th_0507ils_application3f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025" y="3357563"/>
            <a:ext cx="3133725" cy="319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2894012" cy="4906962"/>
          </a:xfrm>
          <a:noFill/>
          <a:ln/>
        </p:spPr>
      </p:pic>
      <p:pic>
        <p:nvPicPr>
          <p:cNvPr id="25088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3429000"/>
            <a:ext cx="4537075" cy="2500313"/>
          </a:xfrm>
          <a:noFill/>
          <a:ln/>
        </p:spPr>
      </p:pic>
      <p:pic>
        <p:nvPicPr>
          <p:cNvPr id="250884" name="Picture 4" descr="2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692150"/>
            <a:ext cx="5178425" cy="198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981075"/>
            <a:ext cx="2849562" cy="4946650"/>
          </a:xfrm>
          <a:noFill/>
          <a:ln/>
        </p:spPr>
      </p:pic>
      <p:pic>
        <p:nvPicPr>
          <p:cNvPr id="2324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96975"/>
            <a:ext cx="3519487" cy="2873375"/>
          </a:xfrm>
          <a:noFill/>
          <a:ln/>
        </p:spPr>
      </p:pic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95288" y="5157788"/>
            <a:ext cx="5003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/>
              <a:t>Time-resolved photography of the material ejection process upon irradiation of a doped polymer (248 nm).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3721902"/>
            <a:ext cx="5087930" cy="2397968"/>
          </a:xfrm>
          <a:noFill/>
          <a:ln/>
        </p:spPr>
      </p:pic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467544" y="6155772"/>
            <a:ext cx="8083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dirty="0" err="1"/>
              <a:t>Schematic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(a) </a:t>
            </a:r>
            <a:r>
              <a:rPr lang="cs-CZ" altLang="cs-CZ" sz="1600" dirty="0" err="1"/>
              <a:t>degraded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coating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removal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from</a:t>
            </a:r>
            <a:r>
              <a:rPr lang="cs-CZ" altLang="cs-CZ" sz="1600" dirty="0"/>
              <a:t> a </a:t>
            </a:r>
            <a:r>
              <a:rPr lang="cs-CZ" altLang="cs-CZ" sz="1600" dirty="0" err="1"/>
              <a:t>painted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artwork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i.e</a:t>
            </a:r>
            <a:r>
              <a:rPr lang="cs-CZ" altLang="cs-CZ" sz="1600" dirty="0"/>
              <a:t>., case</a:t>
            </a:r>
          </a:p>
          <a:p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removal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a </a:t>
            </a:r>
            <a:r>
              <a:rPr lang="cs-CZ" altLang="cs-CZ" sz="1600" dirty="0" err="1"/>
              <a:t>coating</a:t>
            </a:r>
            <a:r>
              <a:rPr lang="cs-CZ" altLang="cs-CZ" sz="1600" dirty="0"/>
              <a:t>) and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(b) </a:t>
            </a:r>
            <a:r>
              <a:rPr lang="cs-CZ" altLang="cs-CZ" sz="1600" dirty="0" err="1"/>
              <a:t>isolated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absorbing</a:t>
            </a:r>
            <a:r>
              <a:rPr lang="cs-CZ" altLang="cs-CZ" sz="1600" dirty="0"/>
              <a:t> </a:t>
            </a:r>
            <a:r>
              <a:rPr lang="cs-CZ" altLang="cs-CZ" sz="1600" dirty="0" err="1"/>
              <a:t>impurities</a:t>
            </a:r>
            <a:r>
              <a:rPr lang="cs-CZ" altLang="cs-CZ" sz="1600" dirty="0"/>
              <a:t>/</a:t>
            </a:r>
            <a:r>
              <a:rPr lang="cs-CZ" altLang="cs-CZ" sz="1600" dirty="0" err="1"/>
              <a:t>stains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from</a:t>
            </a:r>
            <a:r>
              <a:rPr lang="cs-CZ" altLang="cs-CZ" sz="1600" dirty="0"/>
              <a:t> a </a:t>
            </a:r>
            <a:r>
              <a:rPr lang="cs-CZ" altLang="cs-CZ" sz="1600" dirty="0" err="1"/>
              <a:t>substrate</a:t>
            </a:r>
            <a:r>
              <a:rPr lang="cs-CZ" altLang="cs-CZ" sz="1600" dirty="0"/>
              <a:t>.</a:t>
            </a:r>
          </a:p>
        </p:txBody>
      </p:sp>
      <p:pic>
        <p:nvPicPr>
          <p:cNvPr id="235528" name="Picture 8" descr="AM-2006-1-R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204" y="0"/>
            <a:ext cx="6644866" cy="35663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624</Words>
  <Application>Microsoft Office PowerPoint</Application>
  <PresentationFormat>Předvádění na obrazovce (4:3)</PresentationFormat>
  <Paragraphs>181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6" baseType="lpstr">
      <vt:lpstr>Arial</vt:lpstr>
      <vt:lpstr>Výchozí návrh</vt:lpstr>
      <vt:lpstr>Čištění laserem</vt:lpstr>
      <vt:lpstr>Čištění laserovým paprskem</vt:lpstr>
      <vt:lpstr>Čištění laserovým paprskem</vt:lpstr>
      <vt:lpstr>Mechanismy čištění laserem</vt:lpstr>
      <vt:lpstr>Fokusace laserového paprsku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Termická expanze částic</vt:lpstr>
      <vt:lpstr>Angulární čištění (α&lt; 90°)  </vt:lpstr>
      <vt:lpstr>Čištění rázovou vlnou</vt:lpstr>
      <vt:lpstr>Steam cleaning</vt:lpstr>
      <vt:lpstr>Ablace v kapalině</vt:lpstr>
      <vt:lpstr>Ablace koroze v kapalině  (s vloženým napětím)</vt:lpstr>
      <vt:lpstr>Prezentace aplikace PowerPoint</vt:lpstr>
      <vt:lpstr>Aplikace laserů pro likvidaci mikroorganismů</vt:lpstr>
      <vt:lpstr>Prezentace aplikace PowerPoint</vt:lpstr>
      <vt:lpstr>Monitorování procesu laserového čištění</vt:lpstr>
      <vt:lpstr>LIBS</vt:lpstr>
      <vt:lpstr>LIBS</vt:lpstr>
      <vt:lpstr>Prezentace aplikace PowerPoint</vt:lpstr>
      <vt:lpstr>Prezentace aplikace PowerPoint</vt:lpstr>
      <vt:lpstr>Sledování akustického projevu</vt:lpstr>
      <vt:lpstr>Zařízení na laserové čištění uměleckých artefaktů</vt:lpstr>
      <vt:lpstr>Prezentace aplikace PowerPoint</vt:lpstr>
      <vt:lpstr>Prezentace aplikace PowerPoint</vt:lpstr>
      <vt:lpstr>Prezentace aplikace PowerPoint</vt:lpstr>
      <vt:lpstr>Povrchové úpravy</vt:lpstr>
      <vt:lpstr>Nitridace a karburizace povrchu</vt:lpstr>
      <vt:lpstr>Naprašování povrchových vrstev</vt:lpstr>
      <vt:lpstr>Natavování povrchových vrstev</vt:lpstr>
      <vt:lpstr>Změny fyzikálních vlastností</vt:lpstr>
      <vt:lpstr>Změny fyzikálních vlastností</vt:lpstr>
      <vt:lpstr>Změny fyzikálních vlastností</vt:lpstr>
      <vt:lpstr>Prezentace aplikace PowerPoint</vt:lpstr>
      <vt:lpstr>Prezentace aplikace PowerPoint</vt:lpstr>
      <vt:lpstr>Řezání laserovým paprskem</vt:lpstr>
      <vt:lpstr>Vrtání laserem</vt:lpstr>
      <vt:lpstr>Rytí a leptání</vt:lpstr>
      <vt:lpstr>Sváření laserovým paprskem (laser welding)</vt:lpstr>
      <vt:lpstr>Bezpečnost práce s lasery</vt:lpstr>
      <vt:lpstr>Prezentace aplikace PowerPoint</vt:lpstr>
      <vt:lpstr>Prezentace aplikace PowerPoint</vt:lpstr>
      <vt:lpstr>Poškození oka laserem</vt:lpstr>
      <vt:lpstr>Bezpečnostní třídy laserů</vt:lpstr>
      <vt:lpstr>Bezpečnostní třídy laserů</vt:lpstr>
      <vt:lpstr>Bezpečnostní třídy laserů</vt:lpstr>
      <vt:lpstr>Bezpečnostní třídy laserů</vt:lpstr>
      <vt:lpstr>Bezpečnostní třídy laserů</vt:lpstr>
      <vt:lpstr>Prezentace aplikace PowerPoint</vt:lpstr>
      <vt:lpstr>Nejen záření je nebezpečné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Lubomír Prokeš</cp:lastModifiedBy>
  <cp:revision>207</cp:revision>
  <dcterms:created xsi:type="dcterms:W3CDTF">2008-03-21T21:30:48Z</dcterms:created>
  <dcterms:modified xsi:type="dcterms:W3CDTF">2016-04-03T22:50:36Z</dcterms:modified>
</cp:coreProperties>
</file>