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7"/>
  </p:notesMasterIdLst>
  <p:sldIdLst>
    <p:sldId id="338" r:id="rId2"/>
    <p:sldId id="339" r:id="rId3"/>
    <p:sldId id="342" r:id="rId4"/>
    <p:sldId id="594" r:id="rId5"/>
    <p:sldId id="595" r:id="rId6"/>
    <p:sldId id="343" r:id="rId7"/>
    <p:sldId id="350" r:id="rId8"/>
    <p:sldId id="358" r:id="rId9"/>
    <p:sldId id="400" r:id="rId10"/>
    <p:sldId id="463" r:id="rId11"/>
    <p:sldId id="404" r:id="rId12"/>
    <p:sldId id="685" r:id="rId13"/>
    <p:sldId id="686" r:id="rId14"/>
    <p:sldId id="682" r:id="rId15"/>
    <p:sldId id="684" r:id="rId16"/>
    <p:sldId id="679" r:id="rId17"/>
    <p:sldId id="683" r:id="rId18"/>
    <p:sldId id="402" r:id="rId19"/>
    <p:sldId id="477" r:id="rId20"/>
    <p:sldId id="425" r:id="rId21"/>
    <p:sldId id="476" r:id="rId22"/>
    <p:sldId id="426" r:id="rId23"/>
    <p:sldId id="458" r:id="rId24"/>
    <p:sldId id="344" r:id="rId25"/>
    <p:sldId id="399" r:id="rId26"/>
    <p:sldId id="401" r:id="rId27"/>
    <p:sldId id="424" r:id="rId28"/>
    <p:sldId id="478" r:id="rId29"/>
    <p:sldId id="480" r:id="rId30"/>
    <p:sldId id="482" r:id="rId31"/>
    <p:sldId id="481" r:id="rId32"/>
    <p:sldId id="484" r:id="rId33"/>
    <p:sldId id="483" r:id="rId34"/>
    <p:sldId id="711" r:id="rId35"/>
    <p:sldId id="712" r:id="rId36"/>
    <p:sldId id="713" r:id="rId37"/>
    <p:sldId id="714" r:id="rId38"/>
    <p:sldId id="715" r:id="rId39"/>
    <p:sldId id="690" r:id="rId40"/>
    <p:sldId id="628" r:id="rId41"/>
    <p:sldId id="629" r:id="rId42"/>
    <p:sldId id="630" r:id="rId43"/>
    <p:sldId id="631" r:id="rId44"/>
    <p:sldId id="691" r:id="rId45"/>
    <p:sldId id="632" r:id="rId46"/>
    <p:sldId id="692" r:id="rId47"/>
    <p:sldId id="693" r:id="rId48"/>
    <p:sldId id="694" r:id="rId49"/>
    <p:sldId id="697" r:id="rId50"/>
    <p:sldId id="698" r:id="rId51"/>
    <p:sldId id="699" r:id="rId52"/>
    <p:sldId id="700" r:id="rId53"/>
    <p:sldId id="701" r:id="rId54"/>
    <p:sldId id="702" r:id="rId55"/>
    <p:sldId id="703" r:id="rId56"/>
    <p:sldId id="705" r:id="rId57"/>
    <p:sldId id="706" r:id="rId58"/>
    <p:sldId id="707" r:id="rId59"/>
    <p:sldId id="708" r:id="rId60"/>
    <p:sldId id="709" r:id="rId61"/>
    <p:sldId id="710" r:id="rId62"/>
    <p:sldId id="634" r:id="rId63"/>
    <p:sldId id="636" r:id="rId64"/>
    <p:sldId id="716" r:id="rId65"/>
    <p:sldId id="717" r:id="rId66"/>
    <p:sldId id="637" r:id="rId67"/>
    <p:sldId id="667" r:id="rId68"/>
    <p:sldId id="668" r:id="rId69"/>
    <p:sldId id="669" r:id="rId70"/>
    <p:sldId id="670" r:id="rId71"/>
    <p:sldId id="687" r:id="rId72"/>
    <p:sldId id="688" r:id="rId73"/>
    <p:sldId id="672" r:id="rId74"/>
    <p:sldId id="673" r:id="rId75"/>
    <p:sldId id="718" r:id="rId76"/>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řední styl 2 – zvýraznění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Střední styl 2 – zvýraznění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7853C-536D-4A76-A0AE-DD22124D55A5}" styleName="Styl s motivem 1 – zvýraznění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576" autoAdjust="0"/>
  </p:normalViewPr>
  <p:slideViewPr>
    <p:cSldViewPr>
      <p:cViewPr varScale="1">
        <p:scale>
          <a:sx n="103" d="100"/>
          <a:sy n="103" d="100"/>
        </p:scale>
        <p:origin x="234" y="102"/>
      </p:cViewPr>
      <p:guideLst>
        <p:guide orient="horz" pos="2160"/>
        <p:guide pos="2880"/>
      </p:guideLst>
    </p:cSldViewPr>
  </p:slideViewPr>
  <p:outlineViewPr>
    <p:cViewPr>
      <p:scale>
        <a:sx n="33" d="100"/>
        <a:sy n="33" d="100"/>
      </p:scale>
      <p:origin x="48" y="2854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63BF71-E7FB-4663-88E8-B47A561A1E6D}" type="datetimeFigureOut">
              <a:rPr lang="cs-CZ" smtClean="0"/>
              <a:pPr/>
              <a:t>17. 3. 2016</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1C4D3E-D139-4E53-A7EF-9685B0B611FD}" type="slidenum">
              <a:rPr lang="cs-CZ" smtClean="0"/>
              <a:pPr/>
              <a:t>‹#›</a:t>
            </a:fld>
            <a:endParaRPr lang="cs-CZ"/>
          </a:p>
        </p:txBody>
      </p:sp>
    </p:spTree>
    <p:extLst>
      <p:ext uri="{BB962C8B-B14F-4D97-AF65-F5344CB8AC3E}">
        <p14:creationId xmlns:p14="http://schemas.microsoft.com/office/powerpoint/2010/main" val="1839353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fld id="{79FCFF2A-0A06-49EF-8553-FA3F81ACA99B}" type="slidenum">
              <a:rPr lang="cs-CZ" smtClean="0">
                <a:latin typeface="Times" pitchFamily="18" charset="0"/>
              </a:rPr>
              <a:pPr/>
              <a:t>14</a:t>
            </a:fld>
            <a:endParaRPr lang="cs-CZ" smtClean="0">
              <a:latin typeface="Times" pitchFamily="18"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smtClean="0"/>
          </a:p>
        </p:txBody>
      </p:sp>
    </p:spTree>
    <p:extLst>
      <p:ext uri="{BB962C8B-B14F-4D97-AF65-F5344CB8AC3E}">
        <p14:creationId xmlns:p14="http://schemas.microsoft.com/office/powerpoint/2010/main" val="1141602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fld id="{79FCFF2A-0A06-49EF-8553-FA3F81ACA99B}" type="slidenum">
              <a:rPr lang="cs-CZ" smtClean="0">
                <a:latin typeface="Times" pitchFamily="18" charset="0"/>
              </a:rPr>
              <a:pPr/>
              <a:t>17</a:t>
            </a:fld>
            <a:endParaRPr lang="cs-CZ" smtClean="0">
              <a:latin typeface="Times" pitchFamily="18"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smtClean="0"/>
          </a:p>
        </p:txBody>
      </p:sp>
    </p:spTree>
    <p:extLst>
      <p:ext uri="{BB962C8B-B14F-4D97-AF65-F5344CB8AC3E}">
        <p14:creationId xmlns:p14="http://schemas.microsoft.com/office/powerpoint/2010/main" val="3752248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1E1C4D3E-D139-4E53-A7EF-9685B0B611FD}" type="slidenum">
              <a:rPr lang="cs-CZ" smtClean="0"/>
              <a:pPr/>
              <a:t>53</a:t>
            </a:fld>
            <a:endParaRPr lang="cs-CZ"/>
          </a:p>
        </p:txBody>
      </p:sp>
    </p:spTree>
    <p:extLst>
      <p:ext uri="{BB962C8B-B14F-4D97-AF65-F5344CB8AC3E}">
        <p14:creationId xmlns:p14="http://schemas.microsoft.com/office/powerpoint/2010/main" val="696160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84F7A935-3DDD-41DA-861C-A2B87977DFEC}" type="slidenum">
              <a:rPr lang="cs-CZ" smtClean="0"/>
              <a:t>73</a:t>
            </a:fld>
            <a:endParaRPr lang="cs-CZ"/>
          </a:p>
        </p:txBody>
      </p:sp>
    </p:spTree>
    <p:extLst>
      <p:ext uri="{BB962C8B-B14F-4D97-AF65-F5344CB8AC3E}">
        <p14:creationId xmlns:p14="http://schemas.microsoft.com/office/powerpoint/2010/main" val="4205347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95EC1D4A-A796-47C3-A63E-CE236FB377E2}" type="datetimeFigureOut">
              <a:rPr lang="cs-CZ" smtClean="0"/>
              <a:pPr/>
              <a:t>17. 3. 2016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5EC1D4A-A796-47C3-A63E-CE236FB377E2}" type="datetimeFigureOut">
              <a:rPr lang="cs-CZ" smtClean="0"/>
              <a:pPr/>
              <a:t>17. 3. 2016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5EC1D4A-A796-47C3-A63E-CE236FB377E2}" type="datetimeFigureOut">
              <a:rPr lang="cs-CZ" smtClean="0"/>
              <a:pPr/>
              <a:t>17. 3. 2016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5EC1D4A-A796-47C3-A63E-CE236FB377E2}" type="datetimeFigureOut">
              <a:rPr lang="cs-CZ" smtClean="0"/>
              <a:pPr/>
              <a:t>17. 3. 2016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95EC1D4A-A796-47C3-A63E-CE236FB377E2}" type="datetimeFigureOut">
              <a:rPr lang="cs-CZ" smtClean="0"/>
              <a:pPr/>
              <a:t>17. 3. 2016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95EC1D4A-A796-47C3-A63E-CE236FB377E2}" type="datetimeFigureOut">
              <a:rPr lang="cs-CZ" smtClean="0"/>
              <a:pPr/>
              <a:t>17. 3. 2016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95EC1D4A-A796-47C3-A63E-CE236FB377E2}" type="datetimeFigureOut">
              <a:rPr lang="cs-CZ" smtClean="0"/>
              <a:pPr/>
              <a:t>17. 3. 2016</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AC57A5DF-1266-40EA-9282-1E66B9DE06C0}"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95EC1D4A-A796-47C3-A63E-CE236FB377E2}" type="datetimeFigureOut">
              <a:rPr lang="cs-CZ" smtClean="0"/>
              <a:pPr/>
              <a:t>17. 3. 2016</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AC57A5DF-1266-40EA-9282-1E66B9DE06C0}"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95EC1D4A-A796-47C3-A63E-CE236FB377E2}" type="datetimeFigureOut">
              <a:rPr lang="cs-CZ" smtClean="0"/>
              <a:pPr/>
              <a:t>17. 3. 2016</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AC57A5DF-1266-40EA-9282-1E66B9DE06C0}"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95EC1D4A-A796-47C3-A63E-CE236FB377E2}" type="datetimeFigureOut">
              <a:rPr lang="cs-CZ" smtClean="0"/>
              <a:pPr/>
              <a:t>17. 3. 2016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95EC1D4A-A796-47C3-A63E-CE236FB377E2}" type="datetimeFigureOut">
              <a:rPr lang="cs-CZ" smtClean="0"/>
              <a:pPr/>
              <a:t>17. 3. 2016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EC1D4A-A796-47C3-A63E-CE236FB377E2}" type="datetimeFigureOut">
              <a:rPr lang="cs-CZ" smtClean="0"/>
              <a:pPr/>
              <a:t>17. 3. 2016</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57A5DF-1266-40EA-9282-1E66B9DE06C0}"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mailto:plinhart@med.muni.cz" TargetMode="Externa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6.gif"/><Relationship Id="rId5" Type="http://schemas.openxmlformats.org/officeDocument/2006/relationships/image" Target="../media/image15.jpeg"/><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8" Type="http://schemas.openxmlformats.org/officeDocument/2006/relationships/image" Target="../media/image22.png"/><Relationship Id="rId3" Type="http://schemas.microsoft.com/office/2007/relationships/hdphoto" Target="../media/hdphoto1.wdp"/><Relationship Id="rId7"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jpeg"/></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6.jpeg"/><Relationship Id="rId1" Type="http://schemas.openxmlformats.org/officeDocument/2006/relationships/slideLayout" Target="../slideLayouts/slideLayout2.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ncbi.nlm.nih.gov/pubmed/?term=Croy%20I%5bAuthor%5d&amp;cauthor=true&amp;cauthor_uid=23345577" TargetMode="External"/><Relationship Id="rId7" Type="http://schemas.microsoft.com/office/2007/relationships/hdphoto" Target="../media/hdphoto1.wdp"/><Relationship Id="rId2" Type="http://schemas.openxmlformats.org/officeDocument/2006/relationships/hyperlink" Target="http://www.ncbi.nlm.nih.gov/pubmed/?term=Milinski%20M%5bAuthor%5d&amp;cauthor=true&amp;cauthor_uid=23345577" TargetMode="Externa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www.ncbi.nlm.nih.gov/pubmed/?term=Boehm%20T%5bAuthor%5d&amp;cauthor=true&amp;cauthor_uid=23345577" TargetMode="External"/><Relationship Id="rId4" Type="http://schemas.openxmlformats.org/officeDocument/2006/relationships/hyperlink" Target="http://www.ncbi.nlm.nih.gov/pubmed/?term=Hummel%20T%5bAuthor%5d&amp;cauthor=true&amp;cauthor_uid=23345577" TargetMode="External"/></Relationships>
</file>

<file path=ppt/slides/_rels/slide4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8.jpeg"/><Relationship Id="rId1" Type="http://schemas.openxmlformats.org/officeDocument/2006/relationships/slideLayout" Target="../slideLayouts/slideLayout2.xml"/><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image" Target="../media/image39.gif"/><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4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2.png"/><Relationship Id="rId1" Type="http://schemas.openxmlformats.org/officeDocument/2006/relationships/slideLayout" Target="../slideLayouts/slideLayout2.xml"/><Relationship Id="rId4" Type="http://schemas.microsoft.com/office/2007/relationships/hdphoto" Target="../media/hdphoto1.wdp"/></Relationships>
</file>

<file path=ppt/slides/_rels/slide4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www.wikiskripta.eu/index.php?title=Prolaktinom&amp;action=edit&amp;section=3" TargetMode="Externa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png"/></Relationships>
</file>

<file path=ppt/slides/_rels/slide4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5.xml.rels><?xml version="1.0" encoding="UTF-8" standalone="yes"?>
<Relationships xmlns="http://schemas.openxmlformats.org/package/2006/relationships"><Relationship Id="rId8" Type="http://schemas.openxmlformats.org/officeDocument/2006/relationships/hyperlink" Target="http://www.ncbi.nlm.nih.gov/pubmed/?term=Jones%20BC%5bAuthor%5d&amp;cauthor=true&amp;cauthor_uid=24818612" TargetMode="External"/><Relationship Id="rId3" Type="http://schemas.openxmlformats.org/officeDocument/2006/relationships/hyperlink" Target="http://www.ncbi.nlm.nih.gov/pubmed/?term=Little%20AC%5bAuthor%5d&amp;cauthor=true&amp;cauthor_uid=24818612" TargetMode="External"/><Relationship Id="rId7" Type="http://schemas.openxmlformats.org/officeDocument/2006/relationships/hyperlink" Target="http://www.ncbi.nlm.nih.gov/pubmed/?term=Havl%C3%AD%C4%8Dek%20J%5bAuthor%5d&amp;cauthor=true&amp;cauthor_uid=24818612" TargetMode="External"/><Relationship Id="rId12" Type="http://schemas.microsoft.com/office/2007/relationships/hdphoto" Target="../media/hdphoto1.wdp"/><Relationship Id="rId2" Type="http://schemas.openxmlformats.org/officeDocument/2006/relationships/hyperlink" Target="http://www.ncbi.nlm.nih.gov/pubmed/?term=Roberts%20SC%5bAuthor%5d&amp;cauthor=true&amp;cauthor_uid=24818612" TargetMode="External"/><Relationship Id="rId1" Type="http://schemas.openxmlformats.org/officeDocument/2006/relationships/slideLayout" Target="../slideLayouts/slideLayout2.xml"/><Relationship Id="rId6" Type="http://schemas.openxmlformats.org/officeDocument/2006/relationships/hyperlink" Target="http://www.ncbi.nlm.nih.gov/pubmed/?term=Klapilov%C3%A1%20K%5bAuthor%5d&amp;cauthor=true&amp;cauthor_uid=24818612" TargetMode="External"/><Relationship Id="rId11" Type="http://schemas.openxmlformats.org/officeDocument/2006/relationships/image" Target="../media/image1.png"/><Relationship Id="rId5" Type="http://schemas.openxmlformats.org/officeDocument/2006/relationships/hyperlink" Target="http://www.ncbi.nlm.nih.gov/pubmed/?term=Cobey%20KD%5bAuthor%5d&amp;cauthor=true&amp;cauthor_uid=24818612" TargetMode="External"/><Relationship Id="rId10" Type="http://schemas.openxmlformats.org/officeDocument/2006/relationships/hyperlink" Target="http://www.ncbi.nlm.nih.gov/pubmed/?term=Petrie%20M%5bAuthor%5d&amp;cauthor=true&amp;cauthor_uid=24818612" TargetMode="External"/><Relationship Id="rId4" Type="http://schemas.openxmlformats.org/officeDocument/2006/relationships/hyperlink" Target="http://www.ncbi.nlm.nih.gov/pubmed/?term=Burriss%20RP%5bAuthor%5d&amp;cauthor=true&amp;cauthor_uid=24818612" TargetMode="External"/><Relationship Id="rId9" Type="http://schemas.openxmlformats.org/officeDocument/2006/relationships/hyperlink" Target="http://www.ncbi.nlm.nih.gov/pubmed/?term=DeBruine%20L%5bAuthor%5d&amp;cauthor=true&amp;cauthor_uid=24818612" TargetMode="External"/></Relationships>
</file>

<file path=ppt/slides/_rels/slide5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5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5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5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5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6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9.png"/><Relationship Id="rId1" Type="http://schemas.openxmlformats.org/officeDocument/2006/relationships/slideLayout" Target="../slideLayouts/slideLayout2.xml"/><Relationship Id="rId4" Type="http://schemas.microsoft.com/office/2007/relationships/hdphoto" Target="../media/hdphoto1.wdp"/></Relationships>
</file>

<file path=ppt/slides/_rels/slide6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0.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png"/></Relationships>
</file>

<file path=ppt/slides/_rels/slide6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1.png"/><Relationship Id="rId1" Type="http://schemas.openxmlformats.org/officeDocument/2006/relationships/slideLayout" Target="../slideLayouts/slideLayout2.xml"/><Relationship Id="rId4" Type="http://schemas.microsoft.com/office/2007/relationships/hdphoto" Target="../media/hdphoto1.wdp"/></Relationships>
</file>

<file path=ppt/slides/_rels/slide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2.jpeg"/><Relationship Id="rId1" Type="http://schemas.openxmlformats.org/officeDocument/2006/relationships/slideLayout" Target="../slideLayouts/slideLayout2.xml"/><Relationship Id="rId4" Type="http://schemas.microsoft.com/office/2007/relationships/hdphoto" Target="../media/hdphoto1.wdp"/></Relationships>
</file>

<file path=ppt/slides/_rels/slide6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3.jpeg"/><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7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5.jpeg"/><Relationship Id="rId1" Type="http://schemas.openxmlformats.org/officeDocument/2006/relationships/slideLayout" Target="../slideLayouts/slideLayout7.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1026" name="Picture 2"/>
          <p:cNvPicPr>
            <a:picLocks noChangeAspect="1" noChangeArrowheads="1"/>
          </p:cNvPicPr>
          <p:nvPr/>
        </p:nvPicPr>
        <p:blipFill rotWithShape="1">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rcRect l="17875" t="14678" r="3042" b="60242"/>
          <a:stretch/>
        </p:blipFill>
        <p:spPr bwMode="auto">
          <a:xfrm>
            <a:off x="-13993" y="0"/>
            <a:ext cx="9157993" cy="244614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2"/>
          <p:cNvSpPr txBox="1">
            <a:spLocks noChangeArrowheads="1"/>
          </p:cNvSpPr>
          <p:nvPr/>
        </p:nvSpPr>
        <p:spPr>
          <a:xfrm>
            <a:off x="1030597" y="2446141"/>
            <a:ext cx="7200800" cy="1558923"/>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cs-CZ" sz="3000" dirty="0" smtClean="0"/>
          </a:p>
          <a:p>
            <a:endParaRPr lang="cs-CZ" sz="3000" dirty="0" smtClean="0"/>
          </a:p>
          <a:p>
            <a:r>
              <a:rPr lang="cs-CZ" sz="3000" dirty="0" smtClean="0"/>
              <a:t>Patofyziologie </a:t>
            </a:r>
          </a:p>
          <a:p>
            <a:r>
              <a:rPr lang="cs-CZ" sz="3000" dirty="0" smtClean="0"/>
              <a:t>endokrinního systému</a:t>
            </a:r>
            <a:endParaRPr lang="cs-CZ" sz="3000" dirty="0"/>
          </a:p>
          <a:p>
            <a:endParaRPr lang="cs-CZ" sz="3000" dirty="0" smtClean="0"/>
          </a:p>
        </p:txBody>
      </p:sp>
      <p:sp>
        <p:nvSpPr>
          <p:cNvPr id="6" name="Rectangle 4"/>
          <p:cNvSpPr>
            <a:spLocks noChangeArrowheads="1"/>
          </p:cNvSpPr>
          <p:nvPr/>
        </p:nvSpPr>
        <p:spPr bwMode="auto">
          <a:xfrm>
            <a:off x="1763688" y="5869721"/>
            <a:ext cx="592455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cs-CZ" sz="2000" dirty="0"/>
              <a:t>Mgr. Petra Bořilová </a:t>
            </a:r>
            <a:r>
              <a:rPr lang="cs-CZ" sz="2000" dirty="0" smtClean="0"/>
              <a:t>Linhartová, Ph.D</a:t>
            </a:r>
            <a:r>
              <a:rPr lang="cs-CZ" sz="2000" dirty="0"/>
              <a:t>.</a:t>
            </a:r>
            <a:endParaRPr lang="cs-CZ" sz="2000" dirty="0" smtClean="0"/>
          </a:p>
          <a:p>
            <a:pPr algn="ctr"/>
            <a:r>
              <a:rPr lang="cs-CZ" sz="2000" dirty="0" smtClean="0">
                <a:hlinkClick r:id="rId4"/>
              </a:rPr>
              <a:t>plinhart@med.muni.cz</a:t>
            </a:r>
            <a:endParaRPr lang="cs-CZ" sz="2000" dirty="0" smtClean="0"/>
          </a:p>
          <a:p>
            <a:pPr algn="ctr"/>
            <a:endParaRPr lang="cs-CZ" sz="2000" dirty="0"/>
          </a:p>
        </p:txBody>
      </p:sp>
      <p:sp>
        <p:nvSpPr>
          <p:cNvPr id="4" name="AutoShape 2" descr="Výsledek obrázku pro úst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3" name="Obrázek 2"/>
          <p:cNvPicPr>
            <a:picLocks noChangeAspect="1"/>
          </p:cNvPicPr>
          <p:nvPr/>
        </p:nvPicPr>
        <p:blipFill rotWithShape="1">
          <a:blip r:embed="rId5"/>
          <a:srcRect l="1741" t="42702" r="1741" b="2845"/>
          <a:stretch/>
        </p:blipFill>
        <p:spPr>
          <a:xfrm>
            <a:off x="2836811" y="4077072"/>
            <a:ext cx="3456384" cy="1296144"/>
          </a:xfrm>
          <a:prstGeom prst="rect">
            <a:avLst/>
          </a:prstGeom>
        </p:spPr>
      </p:pic>
    </p:spTree>
    <p:extLst>
      <p:ext uri="{BB962C8B-B14F-4D97-AF65-F5344CB8AC3E}">
        <p14:creationId xmlns:p14="http://schemas.microsoft.com/office/powerpoint/2010/main" val="10151518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Endokrinní systém</a:t>
            </a:r>
            <a:endParaRPr lang="cs-CZ" dirty="0"/>
          </a:p>
        </p:txBody>
      </p:sp>
      <p:sp>
        <p:nvSpPr>
          <p:cNvPr id="3" name="Zástupný symbol pro obsah 2"/>
          <p:cNvSpPr>
            <a:spLocks noGrp="1"/>
          </p:cNvSpPr>
          <p:nvPr>
            <p:ph idx="1"/>
          </p:nvPr>
        </p:nvSpPr>
        <p:spPr>
          <a:xfrm>
            <a:off x="1331640" y="1196752"/>
            <a:ext cx="7418426" cy="5257800"/>
          </a:xfrm>
        </p:spPr>
        <p:txBody>
          <a:bodyPr>
            <a:normAutofit/>
          </a:bodyPr>
          <a:lstStyle/>
          <a:p>
            <a:pPr marL="0" indent="0">
              <a:buNone/>
            </a:pPr>
            <a:r>
              <a:rPr lang="cs-CZ" sz="2000" b="1" dirty="0" smtClean="0">
                <a:solidFill>
                  <a:schemeClr val="accent3"/>
                </a:solidFill>
              </a:rPr>
              <a:t>Hydrofilní hormony</a:t>
            </a:r>
          </a:p>
          <a:p>
            <a:pPr>
              <a:lnSpc>
                <a:spcPct val="120000"/>
              </a:lnSpc>
            </a:pPr>
            <a:r>
              <a:rPr lang="cs-CZ" sz="2000" dirty="0" smtClean="0"/>
              <a:t>peptidové hormony - kódované specifickými geny</a:t>
            </a:r>
          </a:p>
          <a:p>
            <a:pPr>
              <a:lnSpc>
                <a:spcPct val="120000"/>
              </a:lnSpc>
            </a:pPr>
            <a:r>
              <a:rPr lang="cs-CZ" sz="2000" b="1" dirty="0" smtClean="0">
                <a:solidFill>
                  <a:schemeClr val="accent2"/>
                </a:solidFill>
              </a:rPr>
              <a:t>syntéza katecholaminů </a:t>
            </a:r>
            <a:r>
              <a:rPr lang="cs-CZ" sz="2000" dirty="0" smtClean="0"/>
              <a:t>– z </a:t>
            </a:r>
            <a:r>
              <a:rPr lang="cs-CZ" sz="2000" dirty="0" err="1" smtClean="0"/>
              <a:t>Tyr</a:t>
            </a:r>
            <a:r>
              <a:rPr lang="cs-CZ" sz="2000" dirty="0" smtClean="0"/>
              <a:t> </a:t>
            </a:r>
            <a:r>
              <a:rPr lang="cs-CZ" sz="2000" b="1" dirty="0" smtClean="0"/>
              <a:t>(Kde?) </a:t>
            </a:r>
            <a:r>
              <a:rPr lang="cs-CZ" sz="2000" dirty="0" smtClean="0">
                <a:solidFill>
                  <a:schemeClr val="bg1"/>
                </a:solidFill>
              </a:rPr>
              <a:t>dřeň nadledvin</a:t>
            </a:r>
          </a:p>
          <a:p>
            <a:pPr marL="0" indent="0">
              <a:buNone/>
            </a:pPr>
            <a:endParaRPr lang="cs-CZ" sz="2000" dirty="0"/>
          </a:p>
        </p:txBody>
      </p:sp>
      <p:pic>
        <p:nvPicPr>
          <p:cNvPr id="4" name="Picture 2"/>
          <p:cNvPicPr>
            <a:picLocks noChangeAspect="1" noChangeArrowheads="1"/>
          </p:cNvPicPr>
          <p:nvPr/>
        </p:nvPicPr>
        <p:blipFill rotWithShape="1">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rcRect l="17875" t="19446" r="3042" b="62363"/>
          <a:stretch/>
        </p:blipFill>
        <p:spPr bwMode="auto">
          <a:xfrm rot="16200000">
            <a:off x="-2775127" y="2767690"/>
            <a:ext cx="6865423" cy="133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044" name="Picture 4" descr="Synteza katecholaminu-01"/>
          <p:cNvPicPr>
            <a:picLocks noChangeAspect="1" noChangeArrowheads="1"/>
          </p:cNvPicPr>
          <p:nvPr/>
        </p:nvPicPr>
        <p:blipFill>
          <a:blip r:embed="rId4" cstate="print"/>
          <a:srcRect l="37227" t="13508" r="2906" b="16538"/>
          <a:stretch>
            <a:fillRect/>
          </a:stretch>
        </p:blipFill>
        <p:spPr bwMode="auto">
          <a:xfrm>
            <a:off x="1403647" y="4653136"/>
            <a:ext cx="7681711" cy="2088232"/>
          </a:xfrm>
          <a:prstGeom prst="rect">
            <a:avLst/>
          </a:prstGeom>
          <a:noFill/>
        </p:spPr>
      </p:pic>
      <p:pic>
        <p:nvPicPr>
          <p:cNvPr id="7" name="Picture 4" descr="Synteza katecholaminu-01"/>
          <p:cNvPicPr>
            <a:picLocks noChangeAspect="1" noChangeArrowheads="1"/>
          </p:cNvPicPr>
          <p:nvPr/>
        </p:nvPicPr>
        <p:blipFill>
          <a:blip r:embed="rId4" cstate="print"/>
          <a:srcRect t="14287" r="62773" b="17134"/>
          <a:stretch>
            <a:fillRect/>
          </a:stretch>
        </p:blipFill>
        <p:spPr bwMode="auto">
          <a:xfrm>
            <a:off x="2483768" y="2513470"/>
            <a:ext cx="4824536" cy="2067658"/>
          </a:xfrm>
          <a:prstGeom prst="rect">
            <a:avLst/>
          </a:prstGeom>
          <a:noFill/>
        </p:spPr>
      </p:pic>
    </p:spTree>
    <p:extLst>
      <p:ext uri="{BB962C8B-B14F-4D97-AF65-F5344CB8AC3E}">
        <p14:creationId xmlns:p14="http://schemas.microsoft.com/office/powerpoint/2010/main" val="25582086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Endokrinní systém</a:t>
            </a:r>
            <a:endParaRPr lang="cs-CZ" dirty="0"/>
          </a:p>
        </p:txBody>
      </p:sp>
      <p:sp>
        <p:nvSpPr>
          <p:cNvPr id="3" name="Zástupný symbol pro obsah 2"/>
          <p:cNvSpPr>
            <a:spLocks noGrp="1"/>
          </p:cNvSpPr>
          <p:nvPr>
            <p:ph idx="1"/>
          </p:nvPr>
        </p:nvSpPr>
        <p:spPr>
          <a:xfrm>
            <a:off x="1331640" y="1484784"/>
            <a:ext cx="7418426" cy="5373216"/>
          </a:xfrm>
        </p:spPr>
        <p:txBody>
          <a:bodyPr>
            <a:normAutofit/>
          </a:bodyPr>
          <a:lstStyle/>
          <a:p>
            <a:pPr fontAlgn="base">
              <a:buNone/>
            </a:pPr>
            <a:r>
              <a:rPr lang="cs-CZ" sz="2000" b="1" dirty="0" smtClean="0">
                <a:solidFill>
                  <a:schemeClr val="accent3"/>
                </a:solidFill>
              </a:rPr>
              <a:t>Hydrofilní hormony</a:t>
            </a:r>
            <a:endParaRPr lang="cs-CZ" sz="2000" dirty="0" smtClean="0"/>
          </a:p>
          <a:p>
            <a:pPr fontAlgn="base"/>
            <a:r>
              <a:rPr lang="cs-CZ" sz="2000" dirty="0" smtClean="0"/>
              <a:t>ukončení </a:t>
            </a:r>
            <a:r>
              <a:rPr lang="cs-CZ" sz="2000" dirty="0" err="1" smtClean="0"/>
              <a:t>neurotransmise</a:t>
            </a:r>
            <a:r>
              <a:rPr lang="cs-CZ" sz="2000" dirty="0" smtClean="0"/>
              <a:t> je podmíněno </a:t>
            </a:r>
            <a:r>
              <a:rPr lang="cs-CZ" sz="2000" b="1" dirty="0" err="1" smtClean="0">
                <a:solidFill>
                  <a:schemeClr val="accent2"/>
                </a:solidFill>
              </a:rPr>
              <a:t>reuptakem</a:t>
            </a:r>
            <a:r>
              <a:rPr lang="cs-CZ" sz="2000" b="1" dirty="0" smtClean="0">
                <a:solidFill>
                  <a:schemeClr val="accent2"/>
                </a:solidFill>
              </a:rPr>
              <a:t> katecholaminů</a:t>
            </a:r>
            <a:r>
              <a:rPr lang="cs-CZ" sz="2000" dirty="0" smtClean="0"/>
              <a:t> a jejich následnou intracelulární inaktivací, kterou katalyzují:</a:t>
            </a:r>
          </a:p>
          <a:p>
            <a:pPr fontAlgn="base">
              <a:buFont typeface="Courier New" pitchFamily="49" charset="0"/>
              <a:buChar char="o"/>
            </a:pPr>
            <a:r>
              <a:rPr lang="cs-CZ" sz="2000" dirty="0" smtClean="0">
                <a:solidFill>
                  <a:schemeClr val="tx2"/>
                </a:solidFill>
              </a:rPr>
              <a:t>katechol-o-</a:t>
            </a:r>
            <a:r>
              <a:rPr lang="cs-CZ" sz="2000" dirty="0" err="1" smtClean="0">
                <a:solidFill>
                  <a:schemeClr val="tx2"/>
                </a:solidFill>
              </a:rPr>
              <a:t>methyltransferáza</a:t>
            </a:r>
            <a:r>
              <a:rPr lang="cs-CZ" sz="2000" dirty="0" smtClean="0">
                <a:solidFill>
                  <a:schemeClr val="tx2"/>
                </a:solidFill>
              </a:rPr>
              <a:t> (COMT)</a:t>
            </a:r>
          </a:p>
          <a:p>
            <a:pPr fontAlgn="base">
              <a:buFont typeface="Courier New" pitchFamily="49" charset="0"/>
              <a:buChar char="o"/>
            </a:pPr>
            <a:r>
              <a:rPr lang="cs-CZ" sz="2000" dirty="0" smtClean="0">
                <a:solidFill>
                  <a:schemeClr val="tx2"/>
                </a:solidFill>
              </a:rPr>
              <a:t>monoaminooxidáza (MAO)</a:t>
            </a:r>
            <a:endParaRPr lang="cs-CZ" sz="2100" dirty="0" smtClean="0"/>
          </a:p>
          <a:p>
            <a:pPr fontAlgn="base">
              <a:buFont typeface="Courier New" pitchFamily="49" charset="0"/>
              <a:buChar char="o"/>
            </a:pPr>
            <a:endParaRPr lang="cs-CZ" sz="2100" dirty="0" smtClean="0"/>
          </a:p>
          <a:p>
            <a:pPr fontAlgn="base">
              <a:buFont typeface="Courier New" pitchFamily="49" charset="0"/>
              <a:buChar char="o"/>
            </a:pPr>
            <a:endParaRPr lang="cs-CZ" sz="2100" dirty="0" smtClean="0"/>
          </a:p>
          <a:p>
            <a:pPr fontAlgn="base">
              <a:buFont typeface="Courier New" pitchFamily="49" charset="0"/>
              <a:buChar char="o"/>
            </a:pPr>
            <a:endParaRPr lang="cs-CZ" sz="2100" dirty="0" smtClean="0"/>
          </a:p>
          <a:p>
            <a:pPr fontAlgn="base">
              <a:buFont typeface="Courier New" pitchFamily="49" charset="0"/>
              <a:buChar char="o"/>
            </a:pPr>
            <a:endParaRPr lang="cs-CZ" sz="2100" dirty="0" smtClean="0"/>
          </a:p>
          <a:p>
            <a:pPr fontAlgn="base">
              <a:buFont typeface="Courier New" pitchFamily="49" charset="0"/>
              <a:buChar char="o"/>
            </a:pPr>
            <a:endParaRPr lang="cs-CZ" sz="2100" dirty="0" smtClean="0"/>
          </a:p>
          <a:p>
            <a:pPr fontAlgn="base">
              <a:buFont typeface="Courier New" pitchFamily="49" charset="0"/>
              <a:buChar char="o"/>
            </a:pPr>
            <a:endParaRPr lang="cs-CZ" sz="2100" dirty="0" smtClean="0"/>
          </a:p>
          <a:p>
            <a:pPr fontAlgn="base">
              <a:buNone/>
            </a:pPr>
            <a:r>
              <a:rPr lang="cs-CZ" sz="1800" dirty="0" smtClean="0"/>
              <a:t>Pozn. inhibitory MAO se používají pro léčbu deprese či Parkinsonovy choroby</a:t>
            </a:r>
          </a:p>
          <a:p>
            <a:pPr>
              <a:lnSpc>
                <a:spcPct val="120000"/>
              </a:lnSpc>
            </a:pPr>
            <a:endParaRPr lang="cs-CZ" sz="2100" dirty="0"/>
          </a:p>
          <a:p>
            <a:pPr marL="0" indent="0">
              <a:buNone/>
            </a:pPr>
            <a:endParaRPr lang="cs-CZ" sz="2100" dirty="0"/>
          </a:p>
          <a:p>
            <a:pPr marL="0" indent="0">
              <a:buNone/>
            </a:pPr>
            <a:endParaRPr lang="cs-CZ" sz="2100" dirty="0"/>
          </a:p>
        </p:txBody>
      </p:sp>
      <p:pic>
        <p:nvPicPr>
          <p:cNvPr id="4" name="Picture 2"/>
          <p:cNvPicPr>
            <a:picLocks noChangeAspect="1" noChangeArrowheads="1"/>
          </p:cNvPicPr>
          <p:nvPr/>
        </p:nvPicPr>
        <p:blipFill rotWithShape="1">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rcRect l="17875" t="19446" r="3042" b="62363"/>
          <a:stretch/>
        </p:blipFill>
        <p:spPr bwMode="auto">
          <a:xfrm rot="16200000">
            <a:off x="-2775127" y="2767690"/>
            <a:ext cx="6865423" cy="133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046" name="Picture 6" descr="Degradace katecholaminu-01"/>
          <p:cNvPicPr>
            <a:picLocks noChangeAspect="1" noChangeArrowheads="1"/>
          </p:cNvPicPr>
          <p:nvPr/>
        </p:nvPicPr>
        <p:blipFill>
          <a:blip r:embed="rId4" cstate="print"/>
          <a:srcRect/>
          <a:stretch>
            <a:fillRect/>
          </a:stretch>
        </p:blipFill>
        <p:spPr bwMode="auto">
          <a:xfrm>
            <a:off x="1691680" y="3717032"/>
            <a:ext cx="6485159" cy="1944216"/>
          </a:xfrm>
          <a:prstGeom prst="rect">
            <a:avLst/>
          </a:prstGeom>
          <a:noFill/>
        </p:spPr>
      </p:pic>
    </p:spTree>
    <p:extLst>
      <p:ext uri="{BB962C8B-B14F-4D97-AF65-F5344CB8AC3E}">
        <p14:creationId xmlns:p14="http://schemas.microsoft.com/office/powerpoint/2010/main" val="25582086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Endokrinní systém</a:t>
            </a:r>
            <a:endParaRPr lang="cs-CZ" dirty="0"/>
          </a:p>
        </p:txBody>
      </p:sp>
      <p:sp>
        <p:nvSpPr>
          <p:cNvPr id="3" name="Zástupný symbol pro obsah 2"/>
          <p:cNvSpPr>
            <a:spLocks noGrp="1"/>
          </p:cNvSpPr>
          <p:nvPr>
            <p:ph idx="1"/>
          </p:nvPr>
        </p:nvSpPr>
        <p:spPr>
          <a:xfrm>
            <a:off x="1354247" y="1196752"/>
            <a:ext cx="7418426" cy="5440362"/>
          </a:xfrm>
        </p:spPr>
        <p:txBody>
          <a:bodyPr>
            <a:noAutofit/>
          </a:bodyPr>
          <a:lstStyle/>
          <a:p>
            <a:pPr fontAlgn="base">
              <a:buNone/>
            </a:pPr>
            <a:r>
              <a:rPr lang="cs-CZ" sz="1700" b="1" dirty="0" smtClean="0">
                <a:solidFill>
                  <a:schemeClr val="accent3"/>
                </a:solidFill>
              </a:rPr>
              <a:t>Adrenergní receptory</a:t>
            </a:r>
            <a:endParaRPr lang="cs-CZ" sz="1700" dirty="0" smtClean="0"/>
          </a:p>
          <a:p>
            <a:pPr>
              <a:lnSpc>
                <a:spcPct val="110000"/>
              </a:lnSpc>
            </a:pPr>
            <a:r>
              <a:rPr lang="cs-CZ" sz="1700" dirty="0" smtClean="0"/>
              <a:t>aktivovaný </a:t>
            </a:r>
            <a:r>
              <a:rPr lang="cs-CZ" sz="1700" dirty="0"/>
              <a:t>adrenalinem nebo noradrenalinem a analogickými látkami</a:t>
            </a:r>
          </a:p>
          <a:p>
            <a:pPr>
              <a:lnSpc>
                <a:spcPct val="110000"/>
              </a:lnSpc>
            </a:pPr>
            <a:r>
              <a:rPr lang="cs-CZ" sz="1700" dirty="0" err="1"/>
              <a:t>fce</a:t>
            </a:r>
            <a:r>
              <a:rPr lang="cs-CZ" sz="1700" dirty="0"/>
              <a:t> se liší dle konkrétního typu adrenergního receptoru</a:t>
            </a:r>
          </a:p>
          <a:p>
            <a:pPr>
              <a:lnSpc>
                <a:spcPct val="110000"/>
              </a:lnSpc>
            </a:pPr>
            <a:endParaRPr lang="cs-CZ" sz="1700" dirty="0"/>
          </a:p>
          <a:p>
            <a:pPr marL="0" indent="0">
              <a:lnSpc>
                <a:spcPct val="110000"/>
              </a:lnSpc>
              <a:buNone/>
            </a:pPr>
            <a:r>
              <a:rPr lang="cs-CZ" sz="1700" b="1" dirty="0"/>
              <a:t>α</a:t>
            </a:r>
            <a:r>
              <a:rPr lang="cs-CZ" sz="1700" b="1" dirty="0" smtClean="0"/>
              <a:t>-</a:t>
            </a:r>
            <a:r>
              <a:rPr lang="cs-CZ" sz="1700" b="1" dirty="0" err="1" smtClean="0"/>
              <a:t>adrenoreceptory</a:t>
            </a:r>
            <a:endParaRPr lang="cs-CZ" sz="1700" b="1" dirty="0"/>
          </a:p>
          <a:p>
            <a:pPr>
              <a:lnSpc>
                <a:spcPct val="110000"/>
              </a:lnSpc>
            </a:pPr>
            <a:r>
              <a:rPr lang="cs-CZ" sz="1700" dirty="0"/>
              <a:t>fungují jako most mezi sympatickým nervstvem a KVS</a:t>
            </a:r>
          </a:p>
          <a:p>
            <a:pPr>
              <a:lnSpc>
                <a:spcPct val="110000"/>
              </a:lnSpc>
            </a:pPr>
            <a:r>
              <a:rPr lang="el-GR" sz="1700" dirty="0"/>
              <a:t>α1 </a:t>
            </a:r>
            <a:r>
              <a:rPr lang="cs-CZ" sz="1700" dirty="0"/>
              <a:t>adrenergní receptory jsou zde spojeny s IP3 dráhou a  aktivace nakonec vede k uvolnění Ca</a:t>
            </a:r>
            <a:r>
              <a:rPr lang="cs-CZ" sz="1700" baseline="30000" dirty="0"/>
              <a:t>2+ </a:t>
            </a:r>
            <a:r>
              <a:rPr lang="cs-CZ" sz="1700" dirty="0"/>
              <a:t>z retikula hladké svaloviny a ke stahu hladké svaloviny</a:t>
            </a:r>
          </a:p>
          <a:p>
            <a:pPr>
              <a:lnSpc>
                <a:spcPct val="110000"/>
              </a:lnSpc>
            </a:pPr>
            <a:r>
              <a:rPr lang="cs-CZ" sz="1700" dirty="0"/>
              <a:t>jsou citlivější k adrenalinu než k </a:t>
            </a:r>
            <a:r>
              <a:rPr lang="cs-CZ" sz="1700" dirty="0" err="1"/>
              <a:t>izoproterenolu</a:t>
            </a:r>
            <a:endParaRPr lang="cs-CZ" sz="1700" dirty="0"/>
          </a:p>
          <a:p>
            <a:pPr>
              <a:lnSpc>
                <a:spcPct val="110000"/>
              </a:lnSpc>
            </a:pPr>
            <a:r>
              <a:rPr lang="cs-CZ" sz="1700" dirty="0"/>
              <a:t>zvýšená </a:t>
            </a:r>
            <a:r>
              <a:rPr lang="cs-CZ" sz="1700" dirty="0" err="1"/>
              <a:t>glykogenolýza</a:t>
            </a:r>
            <a:r>
              <a:rPr lang="cs-CZ" sz="1700" dirty="0"/>
              <a:t> v játrech, zvýšená  glukoneogeneze</a:t>
            </a:r>
          </a:p>
          <a:p>
            <a:pPr>
              <a:lnSpc>
                <a:spcPct val="110000"/>
              </a:lnSpc>
            </a:pPr>
            <a:r>
              <a:rPr lang="cs-CZ" sz="1700" dirty="0"/>
              <a:t>relaxace hladkého svalstva ve střevech</a:t>
            </a:r>
          </a:p>
          <a:p>
            <a:pPr>
              <a:lnSpc>
                <a:spcPct val="110000"/>
              </a:lnSpc>
            </a:pPr>
            <a:endParaRPr lang="cs-CZ" sz="1700" dirty="0"/>
          </a:p>
          <a:p>
            <a:pPr marL="0" indent="0">
              <a:lnSpc>
                <a:spcPct val="110000"/>
              </a:lnSpc>
              <a:buNone/>
            </a:pPr>
            <a:r>
              <a:rPr lang="cs-CZ" sz="1700" b="1" dirty="0"/>
              <a:t>β</a:t>
            </a:r>
            <a:r>
              <a:rPr lang="cs-CZ" sz="1700" b="1" dirty="0" smtClean="0"/>
              <a:t>-</a:t>
            </a:r>
            <a:r>
              <a:rPr lang="cs-CZ" sz="1700" b="1" dirty="0" err="1" smtClean="0"/>
              <a:t>adrenoreceptory</a:t>
            </a:r>
            <a:r>
              <a:rPr lang="cs-CZ" sz="1700" b="1" dirty="0" smtClean="0"/>
              <a:t> </a:t>
            </a:r>
            <a:endParaRPr lang="cs-CZ" sz="1700" b="1" dirty="0"/>
          </a:p>
          <a:p>
            <a:pPr>
              <a:lnSpc>
                <a:spcPct val="110000"/>
              </a:lnSpc>
            </a:pPr>
            <a:r>
              <a:rPr lang="cs-CZ" sz="1700" dirty="0"/>
              <a:t>aktivují Ca</a:t>
            </a:r>
            <a:r>
              <a:rPr lang="cs-CZ" sz="1700" baseline="30000" dirty="0"/>
              <a:t>2+ </a:t>
            </a:r>
            <a:r>
              <a:rPr lang="cs-CZ" sz="1700" dirty="0"/>
              <a:t>pumpu a tím rychle snižují volné </a:t>
            </a:r>
            <a:r>
              <a:rPr lang="cs-CZ" sz="1700" dirty="0" err="1"/>
              <a:t>cytosolický</a:t>
            </a:r>
            <a:r>
              <a:rPr lang="cs-CZ" sz="1700" dirty="0"/>
              <a:t> Ca</a:t>
            </a:r>
            <a:r>
              <a:rPr lang="cs-CZ" sz="1700" baseline="30000" dirty="0"/>
              <a:t>2+ </a:t>
            </a:r>
            <a:r>
              <a:rPr lang="cs-CZ" sz="1700" dirty="0"/>
              <a:t>→ vasodilatace</a:t>
            </a:r>
          </a:p>
          <a:p>
            <a:pPr>
              <a:lnSpc>
                <a:spcPct val="110000"/>
              </a:lnSpc>
            </a:pPr>
            <a:r>
              <a:rPr lang="cs-CZ" sz="1700" dirty="0"/>
              <a:t>zvýšená svalová </a:t>
            </a:r>
            <a:r>
              <a:rPr lang="cs-CZ" sz="1700" dirty="0" err="1"/>
              <a:t>glykogenolýza</a:t>
            </a:r>
            <a:r>
              <a:rPr lang="cs-CZ" sz="1700" dirty="0"/>
              <a:t>, jaterní glukoneogeneze, </a:t>
            </a:r>
            <a:r>
              <a:rPr lang="cs-CZ" sz="1700" dirty="0" err="1"/>
              <a:t>glykogenolýza</a:t>
            </a:r>
            <a:endParaRPr lang="cs-CZ" sz="1700" dirty="0"/>
          </a:p>
          <a:p>
            <a:pPr>
              <a:lnSpc>
                <a:spcPct val="110000"/>
              </a:lnSpc>
            </a:pPr>
            <a:r>
              <a:rPr lang="cs-CZ" sz="1700" dirty="0"/>
              <a:t>mobilizace zásobního tuku</a:t>
            </a:r>
          </a:p>
          <a:p>
            <a:pPr>
              <a:lnSpc>
                <a:spcPct val="110000"/>
              </a:lnSpc>
            </a:pPr>
            <a:r>
              <a:rPr lang="cs-CZ" sz="1700" dirty="0"/>
              <a:t>zrychlení srdeční frekvence, prohloubení srdečních stahů</a:t>
            </a:r>
          </a:p>
        </p:txBody>
      </p:sp>
      <p:pic>
        <p:nvPicPr>
          <p:cNvPr id="4" name="Picture 2"/>
          <p:cNvPicPr>
            <a:picLocks noChangeAspect="1" noChangeArrowheads="1"/>
          </p:cNvPicPr>
          <p:nvPr/>
        </p:nvPicPr>
        <p:blipFill rotWithShape="1">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rcRect l="17875" t="19446" r="3042" b="62363"/>
          <a:stretch/>
        </p:blipFill>
        <p:spPr bwMode="auto">
          <a:xfrm rot="16200000">
            <a:off x="-2775127" y="2767690"/>
            <a:ext cx="6865423" cy="133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7219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Endokrinní systém</a:t>
            </a:r>
            <a:endParaRPr lang="cs-CZ" dirty="0"/>
          </a:p>
        </p:txBody>
      </p:sp>
      <p:sp>
        <p:nvSpPr>
          <p:cNvPr id="3" name="Zástupný symbol pro obsah 2"/>
          <p:cNvSpPr>
            <a:spLocks noGrp="1"/>
          </p:cNvSpPr>
          <p:nvPr>
            <p:ph idx="1"/>
          </p:nvPr>
        </p:nvSpPr>
        <p:spPr>
          <a:xfrm>
            <a:off x="1322604" y="1268760"/>
            <a:ext cx="7418426" cy="5373216"/>
          </a:xfrm>
        </p:spPr>
        <p:txBody>
          <a:bodyPr>
            <a:normAutofit/>
          </a:bodyPr>
          <a:lstStyle/>
          <a:p>
            <a:pPr fontAlgn="base">
              <a:buNone/>
            </a:pPr>
            <a:r>
              <a:rPr lang="cs-CZ" sz="1800" b="1" dirty="0" smtClean="0">
                <a:solidFill>
                  <a:schemeClr val="accent3"/>
                </a:solidFill>
              </a:rPr>
              <a:t>Adrenalin</a:t>
            </a:r>
          </a:p>
          <a:p>
            <a:pPr marL="285750" indent="-285750"/>
            <a:r>
              <a:rPr lang="cs-CZ" sz="1800" dirty="0" smtClean="0"/>
              <a:t>vazodilatace </a:t>
            </a:r>
            <a:r>
              <a:rPr lang="cs-CZ" sz="1800" dirty="0"/>
              <a:t>kosterního svalstva, vazokonstrikce arteriol kůže a vnitřních orgánů</a:t>
            </a:r>
          </a:p>
          <a:p>
            <a:pPr marL="285750" indent="-285750"/>
            <a:r>
              <a:rPr lang="cs-CZ" sz="1800" dirty="0"/>
              <a:t>v cévách převládá ve fyziologických množstvích účinek </a:t>
            </a:r>
            <a:r>
              <a:rPr lang="cs-CZ" sz="1800" dirty="0" err="1"/>
              <a:t>vazodilatační</a:t>
            </a:r>
            <a:endParaRPr lang="cs-CZ" sz="1800" dirty="0"/>
          </a:p>
          <a:p>
            <a:pPr marL="285750" indent="-285750"/>
            <a:r>
              <a:rPr lang="cs-CZ" sz="1800" dirty="0"/>
              <a:t>v srdci </a:t>
            </a:r>
            <a:r>
              <a:rPr lang="cs-CZ" sz="1800" dirty="0"/>
              <a:t>přes </a:t>
            </a:r>
            <a:r>
              <a:rPr lang="el-GR" sz="1800" dirty="0"/>
              <a:t>β </a:t>
            </a:r>
            <a:r>
              <a:rPr lang="cs-CZ" sz="1800" dirty="0" smtClean="0"/>
              <a:t>receptory zvyšuje </a:t>
            </a:r>
            <a:r>
              <a:rPr lang="cs-CZ" sz="1800" dirty="0"/>
              <a:t>frekvenci </a:t>
            </a:r>
            <a:r>
              <a:rPr lang="cs-CZ" sz="1800" dirty="0" smtClean="0"/>
              <a:t>stahů, stažlivost (TK), </a:t>
            </a:r>
            <a:r>
              <a:rPr lang="cs-CZ" sz="1800" dirty="0"/>
              <a:t>rychlost vedení vzruchu </a:t>
            </a:r>
            <a:r>
              <a:rPr lang="cs-CZ" sz="1800" dirty="0" smtClean="0"/>
              <a:t>AV uzlem a srdeční </a:t>
            </a:r>
            <a:r>
              <a:rPr lang="cs-CZ" sz="1800" dirty="0"/>
              <a:t>dráždivost </a:t>
            </a:r>
            <a:endParaRPr lang="cs-CZ" sz="1800" dirty="0" smtClean="0"/>
          </a:p>
          <a:p>
            <a:pPr marL="0" indent="0">
              <a:buNone/>
            </a:pPr>
            <a:r>
              <a:rPr lang="cs-CZ" sz="1800" dirty="0" smtClean="0"/>
              <a:t>	(</a:t>
            </a:r>
            <a:r>
              <a:rPr lang="cs-CZ" sz="1800" dirty="0"/>
              <a:t>pozitivně </a:t>
            </a:r>
            <a:r>
              <a:rPr lang="cs-CZ" sz="1800" dirty="0" err="1"/>
              <a:t>chrono</a:t>
            </a:r>
            <a:r>
              <a:rPr lang="cs-CZ" sz="1800" dirty="0"/>
              <a:t>, </a:t>
            </a:r>
            <a:r>
              <a:rPr lang="cs-CZ" sz="1800" dirty="0" err="1"/>
              <a:t>iono</a:t>
            </a:r>
            <a:r>
              <a:rPr lang="cs-CZ" sz="1800" dirty="0"/>
              <a:t>, </a:t>
            </a:r>
            <a:r>
              <a:rPr lang="cs-CZ" sz="1800" dirty="0" err="1"/>
              <a:t>dromo</a:t>
            </a:r>
            <a:r>
              <a:rPr lang="cs-CZ" sz="1800" dirty="0"/>
              <a:t>  a </a:t>
            </a:r>
            <a:r>
              <a:rPr lang="cs-CZ" sz="1800" dirty="0" err="1"/>
              <a:t>bathmotropní</a:t>
            </a:r>
            <a:r>
              <a:rPr lang="cs-CZ" sz="1800" dirty="0"/>
              <a:t> účinek) </a:t>
            </a:r>
          </a:p>
          <a:p>
            <a:pPr marL="0" indent="0">
              <a:buNone/>
            </a:pPr>
            <a:endParaRPr lang="cs-CZ" sz="1800" dirty="0"/>
          </a:p>
          <a:p>
            <a:pPr marL="285750" indent="-285750"/>
            <a:r>
              <a:rPr lang="cs-CZ" sz="1800" dirty="0"/>
              <a:t>účinky na srdeční sval se uskutečňují </a:t>
            </a:r>
            <a:r>
              <a:rPr lang="el-GR" sz="1800" dirty="0" smtClean="0"/>
              <a:t>β1 </a:t>
            </a:r>
            <a:r>
              <a:rPr lang="cs-CZ" sz="1800" dirty="0"/>
              <a:t>adrenergní receptory v srdci aktivují Ca</a:t>
            </a:r>
            <a:r>
              <a:rPr lang="cs-CZ" sz="1800" baseline="30000" dirty="0"/>
              <a:t>2+ </a:t>
            </a:r>
            <a:r>
              <a:rPr lang="cs-CZ" sz="1800" dirty="0"/>
              <a:t>kanály prostřednictvím aktivace </a:t>
            </a:r>
            <a:r>
              <a:rPr lang="cs-CZ" sz="1800" dirty="0" err="1"/>
              <a:t>adenylylcyklázy</a:t>
            </a:r>
            <a:r>
              <a:rPr lang="cs-CZ" sz="1800" dirty="0"/>
              <a:t> → produkce </a:t>
            </a:r>
            <a:r>
              <a:rPr lang="cs-CZ" sz="1800" dirty="0" err="1"/>
              <a:t>cAMP</a:t>
            </a:r>
            <a:r>
              <a:rPr lang="cs-CZ" sz="1800" dirty="0"/>
              <a:t>, které stimuluje </a:t>
            </a:r>
            <a:r>
              <a:rPr lang="cs-CZ" sz="1800" dirty="0" err="1"/>
              <a:t>proteinkinázy</a:t>
            </a:r>
            <a:r>
              <a:rPr lang="cs-CZ" sz="1800" dirty="0"/>
              <a:t> A </a:t>
            </a:r>
            <a:r>
              <a:rPr lang="cs-CZ" sz="1800" dirty="0" err="1"/>
              <a:t>a</a:t>
            </a:r>
            <a:r>
              <a:rPr lang="cs-CZ" sz="1800" dirty="0"/>
              <a:t> srdce se stahuje </a:t>
            </a:r>
            <a:r>
              <a:rPr lang="cs-CZ" sz="1800" dirty="0" smtClean="0"/>
              <a:t>víc</a:t>
            </a:r>
            <a:endParaRPr lang="cs-CZ" sz="1800" dirty="0"/>
          </a:p>
        </p:txBody>
      </p:sp>
      <p:pic>
        <p:nvPicPr>
          <p:cNvPr id="4" name="Picture 2"/>
          <p:cNvPicPr>
            <a:picLocks noChangeAspect="1" noChangeArrowheads="1"/>
          </p:cNvPicPr>
          <p:nvPr/>
        </p:nvPicPr>
        <p:blipFill rotWithShape="1">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rcRect l="17875" t="19446" r="3042" b="62363"/>
          <a:stretch/>
        </p:blipFill>
        <p:spPr bwMode="auto">
          <a:xfrm rot="16200000">
            <a:off x="-2775127" y="2767690"/>
            <a:ext cx="6865423" cy="133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10" descr="http://www.cybermedicine2000.com/pharmacology2000/Autonomics/Adrenergics1/adenylyl%20cyclase%20activation%20by%20G%20protein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4645" y="4784157"/>
            <a:ext cx="3744416" cy="2081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35864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xfrm>
            <a:off x="395536" y="332656"/>
            <a:ext cx="8243887" cy="741362"/>
          </a:xfrm>
        </p:spPr>
        <p:txBody>
          <a:bodyPr>
            <a:normAutofit/>
          </a:bodyPr>
          <a:lstStyle/>
          <a:p>
            <a:pPr eaLnBrk="1" hangingPunct="1">
              <a:defRPr/>
            </a:pPr>
            <a:r>
              <a:rPr lang="cs-CZ" sz="4000" dirty="0" smtClean="0"/>
              <a:t>Druhý posel </a:t>
            </a:r>
          </a:p>
        </p:txBody>
      </p:sp>
      <p:pic>
        <p:nvPicPr>
          <p:cNvPr id="6147" name="Picture 4"/>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501650" y="1600200"/>
            <a:ext cx="8142288" cy="4456113"/>
          </a:xfrm>
          <a:noFill/>
        </p:spPr>
      </p:pic>
    </p:spTree>
    <p:extLst>
      <p:ext uri="{BB962C8B-B14F-4D97-AF65-F5344CB8AC3E}">
        <p14:creationId xmlns:p14="http://schemas.microsoft.com/office/powerpoint/2010/main" val="34687118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Endokrinní systém</a:t>
            </a:r>
            <a:endParaRPr lang="cs-CZ" dirty="0"/>
          </a:p>
        </p:txBody>
      </p:sp>
      <p:sp>
        <p:nvSpPr>
          <p:cNvPr id="3" name="Zástupný symbol pro obsah 2"/>
          <p:cNvSpPr>
            <a:spLocks noGrp="1"/>
          </p:cNvSpPr>
          <p:nvPr>
            <p:ph idx="1"/>
          </p:nvPr>
        </p:nvSpPr>
        <p:spPr>
          <a:xfrm>
            <a:off x="1331640" y="1484784"/>
            <a:ext cx="7418426" cy="5373216"/>
          </a:xfrm>
        </p:spPr>
        <p:txBody>
          <a:bodyPr>
            <a:normAutofit/>
          </a:bodyPr>
          <a:lstStyle/>
          <a:p>
            <a:pPr fontAlgn="base">
              <a:buNone/>
            </a:pPr>
            <a:r>
              <a:rPr lang="cs-CZ" sz="2000" b="1" dirty="0" smtClean="0">
                <a:solidFill>
                  <a:schemeClr val="accent3"/>
                </a:solidFill>
              </a:rPr>
              <a:t>Adrenalin</a:t>
            </a:r>
          </a:p>
          <a:p>
            <a:pPr marL="285750" indent="-285750"/>
            <a:r>
              <a:rPr lang="cs-CZ" sz="2100" dirty="0" smtClean="0"/>
              <a:t>zvyšuje </a:t>
            </a:r>
            <a:r>
              <a:rPr lang="cs-CZ" sz="2100" dirty="0"/>
              <a:t>systolický </a:t>
            </a:r>
            <a:r>
              <a:rPr lang="cs-CZ" sz="2100" dirty="0" smtClean="0"/>
              <a:t>TK, noradrenalin </a:t>
            </a:r>
            <a:r>
              <a:rPr lang="cs-CZ" sz="2100" dirty="0"/>
              <a:t>naopak stimuluje diastolickou složku (zvyšuje periferní odpor cév</a:t>
            </a:r>
            <a:r>
              <a:rPr lang="cs-CZ" sz="2100" dirty="0" smtClean="0"/>
              <a:t>)</a:t>
            </a:r>
          </a:p>
          <a:p>
            <a:pPr marL="0" indent="0">
              <a:buNone/>
            </a:pPr>
            <a:endParaRPr lang="cs-CZ" sz="2100" dirty="0"/>
          </a:p>
          <a:p>
            <a:pPr marL="285750" indent="-285750"/>
            <a:r>
              <a:rPr lang="cs-CZ" sz="2100" dirty="0"/>
              <a:t>metabolické účinky katecholaminů jdou cestou </a:t>
            </a:r>
            <a:r>
              <a:rPr lang="el-GR" sz="2100" dirty="0"/>
              <a:t>β </a:t>
            </a:r>
            <a:r>
              <a:rPr lang="cs-CZ" sz="2100" dirty="0"/>
              <a:t>receptorů a  převládají u adrenalinu jako anabolické: zvyšuje se </a:t>
            </a:r>
            <a:r>
              <a:rPr lang="cs-CZ" sz="2100" dirty="0" smtClean="0"/>
              <a:t>MTB </a:t>
            </a:r>
            <a:r>
              <a:rPr lang="cs-CZ" sz="2100" dirty="0"/>
              <a:t>paralelně s tvorbou tepla (</a:t>
            </a:r>
            <a:r>
              <a:rPr lang="cs-CZ" sz="2100" dirty="0" err="1"/>
              <a:t>kalorigenní</a:t>
            </a:r>
            <a:r>
              <a:rPr lang="cs-CZ" sz="2100" dirty="0"/>
              <a:t> účinek), </a:t>
            </a:r>
            <a:r>
              <a:rPr lang="cs-CZ" sz="2100" dirty="0" err="1"/>
              <a:t>glykogenolýza</a:t>
            </a:r>
            <a:r>
              <a:rPr lang="cs-CZ" sz="2100" dirty="0"/>
              <a:t> v játrech a ve svalech, lipolýza v tukové </a:t>
            </a:r>
            <a:r>
              <a:rPr lang="cs-CZ" sz="2100" dirty="0" smtClean="0"/>
              <a:t>tkáni</a:t>
            </a:r>
          </a:p>
          <a:p>
            <a:pPr marL="0" indent="0">
              <a:buNone/>
            </a:pPr>
            <a:endParaRPr lang="cs-CZ" sz="2100" dirty="0" smtClean="0"/>
          </a:p>
          <a:p>
            <a:pPr marL="285750" indent="-285750"/>
            <a:r>
              <a:rPr lang="cs-CZ" sz="2100" dirty="0"/>
              <a:t>o</a:t>
            </a:r>
            <a:r>
              <a:rPr lang="cs-CZ" sz="2100" dirty="0" smtClean="0"/>
              <a:t>vlivňují </a:t>
            </a:r>
            <a:r>
              <a:rPr lang="cs-CZ" sz="2100" dirty="0"/>
              <a:t>sekreci </a:t>
            </a:r>
            <a:r>
              <a:rPr lang="cs-CZ" sz="2100" dirty="0" err="1"/>
              <a:t>hypothalamických</a:t>
            </a:r>
            <a:r>
              <a:rPr lang="cs-CZ" sz="2100" dirty="0"/>
              <a:t> hormonů, </a:t>
            </a:r>
            <a:r>
              <a:rPr lang="cs-CZ" sz="2100" dirty="0" smtClean="0"/>
              <a:t>sekreci </a:t>
            </a:r>
            <a:r>
              <a:rPr lang="cs-CZ" sz="2100" dirty="0"/>
              <a:t>reninu a mnoha dalších </a:t>
            </a:r>
            <a:r>
              <a:rPr lang="cs-CZ" sz="2100" dirty="0" smtClean="0"/>
              <a:t>hormonů</a:t>
            </a:r>
            <a:endParaRPr lang="cs-CZ" sz="2100" dirty="0"/>
          </a:p>
        </p:txBody>
      </p:sp>
      <p:pic>
        <p:nvPicPr>
          <p:cNvPr id="4" name="Picture 2"/>
          <p:cNvPicPr>
            <a:picLocks noChangeAspect="1" noChangeArrowheads="1"/>
          </p:cNvPicPr>
          <p:nvPr/>
        </p:nvPicPr>
        <p:blipFill rotWithShape="1">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rcRect l="17875" t="19446" r="3042" b="62363"/>
          <a:stretch/>
        </p:blipFill>
        <p:spPr bwMode="auto">
          <a:xfrm rot="16200000">
            <a:off x="-2775127" y="2767690"/>
            <a:ext cx="6865423" cy="133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04599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Adrenalin</a:t>
            </a:r>
            <a:endParaRPr lang="cs-CZ" dirty="0"/>
          </a:p>
        </p:txBody>
      </p:sp>
      <p:pic>
        <p:nvPicPr>
          <p:cNvPr id="14338" name="Picture 2" descr="Glucose counter-regulatory hormones: effect on the li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1628800"/>
            <a:ext cx="3089939" cy="498006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what-when-how.com/wp-content/uploads/2012/04/tmp1425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628800"/>
            <a:ext cx="4901212" cy="498006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upload.wikimedia.org/wikipedia/commons/thumb/3/30/Atropa_belladonna_Prague_2011_2.jpg/250px-Atropa_belladonna_Prague_2011_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364022"/>
            <a:ext cx="1328945" cy="1095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45924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xfrm>
            <a:off x="395536" y="332656"/>
            <a:ext cx="8243887" cy="741362"/>
          </a:xfrm>
        </p:spPr>
        <p:txBody>
          <a:bodyPr>
            <a:normAutofit/>
          </a:bodyPr>
          <a:lstStyle/>
          <a:p>
            <a:pPr eaLnBrk="1" hangingPunct="1">
              <a:defRPr/>
            </a:pPr>
            <a:r>
              <a:rPr lang="cs-CZ" sz="4000" dirty="0" smtClean="0"/>
              <a:t>Signalizace</a:t>
            </a:r>
          </a:p>
        </p:txBody>
      </p:sp>
      <p:pic>
        <p:nvPicPr>
          <p:cNvPr id="5" name="Picture 4" descr="http://www.ibibiobase.com/projects/db-drd4/picture%20folder/gpcr1_fig1sig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196750"/>
            <a:ext cx="8640960" cy="5346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4690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Endokrinní systém</a:t>
            </a:r>
            <a:endParaRPr lang="cs-CZ" dirty="0"/>
          </a:p>
        </p:txBody>
      </p:sp>
      <p:sp>
        <p:nvSpPr>
          <p:cNvPr id="3" name="Zástupný symbol pro obsah 2"/>
          <p:cNvSpPr>
            <a:spLocks noGrp="1"/>
          </p:cNvSpPr>
          <p:nvPr>
            <p:ph idx="1"/>
          </p:nvPr>
        </p:nvSpPr>
        <p:spPr>
          <a:xfrm>
            <a:off x="1331640" y="1412776"/>
            <a:ext cx="7418426" cy="5257800"/>
          </a:xfrm>
        </p:spPr>
        <p:txBody>
          <a:bodyPr>
            <a:normAutofit/>
          </a:bodyPr>
          <a:lstStyle/>
          <a:p>
            <a:pPr marL="0" indent="0">
              <a:buNone/>
            </a:pPr>
            <a:r>
              <a:rPr lang="cs-CZ" sz="2000" b="1" dirty="0" err="1" smtClean="0">
                <a:solidFill>
                  <a:schemeClr val="accent3"/>
                </a:solidFill>
              </a:rPr>
              <a:t>Hydrofóbní</a:t>
            </a:r>
            <a:r>
              <a:rPr lang="cs-CZ" sz="2000" b="1" dirty="0" smtClean="0">
                <a:solidFill>
                  <a:schemeClr val="accent3"/>
                </a:solidFill>
              </a:rPr>
              <a:t> hormony</a:t>
            </a:r>
          </a:p>
          <a:p>
            <a:r>
              <a:rPr lang="cs-CZ" sz="2000" b="1" dirty="0" err="1" smtClean="0">
                <a:solidFill>
                  <a:schemeClr val="tx2"/>
                </a:solidFill>
              </a:rPr>
              <a:t>thyroidní</a:t>
            </a:r>
            <a:r>
              <a:rPr lang="cs-CZ" sz="2000" b="1" dirty="0" smtClean="0">
                <a:solidFill>
                  <a:schemeClr val="tx2"/>
                </a:solidFill>
              </a:rPr>
              <a:t> hormony</a:t>
            </a:r>
          </a:p>
          <a:p>
            <a:pPr>
              <a:buNone/>
            </a:pPr>
            <a:endParaRPr lang="cs-CZ" sz="2000" b="1" dirty="0" smtClean="0">
              <a:solidFill>
                <a:schemeClr val="tx2"/>
              </a:solidFill>
            </a:endParaRPr>
          </a:p>
          <a:p>
            <a:pPr>
              <a:buNone/>
            </a:pPr>
            <a:endParaRPr lang="cs-CZ" sz="2000" b="1" dirty="0" smtClean="0">
              <a:solidFill>
                <a:schemeClr val="tx2"/>
              </a:solidFill>
            </a:endParaRPr>
          </a:p>
          <a:p>
            <a:pPr>
              <a:buNone/>
            </a:pPr>
            <a:endParaRPr lang="cs-CZ" sz="2000" b="1" dirty="0" smtClean="0">
              <a:solidFill>
                <a:schemeClr val="tx2"/>
              </a:solidFill>
            </a:endParaRPr>
          </a:p>
          <a:p>
            <a:pPr>
              <a:buNone/>
            </a:pPr>
            <a:endParaRPr lang="cs-CZ" sz="2000" b="1" dirty="0" smtClean="0">
              <a:solidFill>
                <a:schemeClr val="tx2"/>
              </a:solidFill>
            </a:endParaRPr>
          </a:p>
          <a:p>
            <a:r>
              <a:rPr lang="cs-CZ" sz="2000" b="1" dirty="0" smtClean="0">
                <a:solidFill>
                  <a:schemeClr val="tx2"/>
                </a:solidFill>
              </a:rPr>
              <a:t>steroidní hormony</a:t>
            </a:r>
            <a:r>
              <a:rPr lang="cs-CZ" sz="2000" dirty="0" smtClean="0"/>
              <a:t> (z cholesterolu procesem </a:t>
            </a:r>
            <a:r>
              <a:rPr lang="cs-CZ" sz="2000" dirty="0" err="1" smtClean="0"/>
              <a:t>steroidogeneze</a:t>
            </a:r>
            <a:r>
              <a:rPr lang="cs-CZ" sz="2000" dirty="0" smtClean="0"/>
              <a:t>) – zánět, stres, MTB kostí, kardiovaskulární </a:t>
            </a:r>
            <a:r>
              <a:rPr lang="cs-CZ" sz="2000" dirty="0" err="1" smtClean="0"/>
              <a:t>fce</a:t>
            </a:r>
            <a:r>
              <a:rPr lang="cs-CZ" sz="2000" dirty="0" smtClean="0"/>
              <a:t>, reprodukce, chování, nálada, emoce  </a:t>
            </a:r>
          </a:p>
          <a:p>
            <a:endParaRPr lang="cs-CZ" sz="2000" dirty="0"/>
          </a:p>
          <a:p>
            <a:pPr marL="0" indent="0">
              <a:buNone/>
            </a:pPr>
            <a:endParaRPr lang="cs-CZ" sz="2000" dirty="0"/>
          </a:p>
        </p:txBody>
      </p:sp>
      <p:pic>
        <p:nvPicPr>
          <p:cNvPr id="4" name="Picture 2"/>
          <p:cNvPicPr>
            <a:picLocks noChangeAspect="1" noChangeArrowheads="1"/>
          </p:cNvPicPr>
          <p:nvPr/>
        </p:nvPicPr>
        <p:blipFill rotWithShape="1">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rcRect l="17875" t="19446" r="3042" b="62363"/>
          <a:stretch/>
        </p:blipFill>
        <p:spPr bwMode="auto">
          <a:xfrm rot="16200000">
            <a:off x="-2775127" y="2767690"/>
            <a:ext cx="6865423" cy="133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Skupina 4"/>
          <p:cNvGrpSpPr/>
          <p:nvPr/>
        </p:nvGrpSpPr>
        <p:grpSpPr>
          <a:xfrm>
            <a:off x="1403648" y="4653136"/>
            <a:ext cx="7452320" cy="1512168"/>
            <a:chOff x="2987824" y="5301208"/>
            <a:chExt cx="5915706" cy="1240042"/>
          </a:xfrm>
        </p:grpSpPr>
        <p:pic>
          <p:nvPicPr>
            <p:cNvPr id="6" name="Picture 6" descr="http://www.wikiskripta.eu/images/6/6a/Pregnenolon_z_cholesterolu.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1721"/>
            <a:stretch/>
          </p:blipFill>
          <p:spPr bwMode="auto">
            <a:xfrm>
              <a:off x="5009239" y="5301208"/>
              <a:ext cx="1795009" cy="124004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http://www.wikiskripta.eu/images/1/11/Progester%C3%B3n.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5233" t="3996" b="3996"/>
            <a:stretch/>
          </p:blipFill>
          <p:spPr bwMode="auto">
            <a:xfrm>
              <a:off x="6804248" y="5301208"/>
              <a:ext cx="2099282" cy="124004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www.wikiskripta.eu/images/6/6a/Pregnenolon_z_cholesterolu.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56746"/>
            <a:stretch/>
          </p:blipFill>
          <p:spPr bwMode="auto">
            <a:xfrm>
              <a:off x="2987824" y="5301208"/>
              <a:ext cx="2028337" cy="1240042"/>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Picture 2" descr="http://biochimiedesproteines.espaceweb.usherbrooke.ca/T3T4.gif"/>
          <p:cNvPicPr>
            <a:picLocks noChangeAspect="1" noChangeArrowheads="1"/>
          </p:cNvPicPr>
          <p:nvPr/>
        </p:nvPicPr>
        <p:blipFill>
          <a:blip r:embed="rId6" cstate="print"/>
          <a:srcRect t="18959"/>
          <a:stretch>
            <a:fillRect/>
          </a:stretch>
        </p:blipFill>
        <p:spPr bwMode="auto">
          <a:xfrm>
            <a:off x="4572000" y="1268760"/>
            <a:ext cx="3528392" cy="2208628"/>
          </a:xfrm>
          <a:prstGeom prst="rect">
            <a:avLst/>
          </a:prstGeom>
          <a:noFill/>
        </p:spPr>
      </p:pic>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75656" y="2222848"/>
            <a:ext cx="3264329" cy="1464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82086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rcRect l="17875" t="19446" r="3042" b="62363"/>
          <a:stretch/>
        </p:blipFill>
        <p:spPr bwMode="auto">
          <a:xfrm rot="16200000">
            <a:off x="-2775127" y="2767690"/>
            <a:ext cx="6865423" cy="133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546" name="Picture 2" descr="https://upload.wikimedia.org/wikipedia/commons/thumb/9/9a/Cholesterol.svg/2000px-Cholesterol.svg.png"/>
          <p:cNvPicPr>
            <a:picLocks noChangeAspect="1" noChangeArrowheads="1"/>
          </p:cNvPicPr>
          <p:nvPr/>
        </p:nvPicPr>
        <p:blipFill>
          <a:blip r:embed="rId4" cstate="print"/>
          <a:srcRect/>
          <a:stretch>
            <a:fillRect/>
          </a:stretch>
        </p:blipFill>
        <p:spPr bwMode="auto">
          <a:xfrm>
            <a:off x="3923928" y="2708920"/>
            <a:ext cx="2676580" cy="1800000"/>
          </a:xfrm>
          <a:prstGeom prst="rect">
            <a:avLst/>
          </a:prstGeom>
          <a:noFill/>
        </p:spPr>
      </p:pic>
      <p:pic>
        <p:nvPicPr>
          <p:cNvPr id="108548" name="Picture 4" descr="https://upload.wikimedia.org/wikipedia/commons/thumb/7/79/Cholecalciferol.svg/250px-Cholecalciferol.svg.png"/>
          <p:cNvPicPr>
            <a:picLocks noChangeAspect="1" noChangeArrowheads="1"/>
          </p:cNvPicPr>
          <p:nvPr/>
        </p:nvPicPr>
        <p:blipFill>
          <a:blip r:embed="rId5" cstate="print"/>
          <a:srcRect/>
          <a:stretch>
            <a:fillRect/>
          </a:stretch>
        </p:blipFill>
        <p:spPr bwMode="auto">
          <a:xfrm>
            <a:off x="6732240" y="1844824"/>
            <a:ext cx="2090120" cy="2232248"/>
          </a:xfrm>
          <a:prstGeom prst="rect">
            <a:avLst/>
          </a:prstGeom>
          <a:noFill/>
        </p:spPr>
      </p:pic>
      <p:pic>
        <p:nvPicPr>
          <p:cNvPr id="108550" name="Picture 6" descr="https://upload.wikimedia.org/wikipedia/commons/thumb/e/eb/Aldosteron2.svg/220px-Aldosteron2.svg.png"/>
          <p:cNvPicPr>
            <a:picLocks noChangeAspect="1" noChangeArrowheads="1"/>
          </p:cNvPicPr>
          <p:nvPr/>
        </p:nvPicPr>
        <p:blipFill>
          <a:blip r:embed="rId6" cstate="print"/>
          <a:srcRect/>
          <a:stretch>
            <a:fillRect/>
          </a:stretch>
        </p:blipFill>
        <p:spPr bwMode="auto">
          <a:xfrm>
            <a:off x="4139952" y="5085184"/>
            <a:ext cx="1728192" cy="1445397"/>
          </a:xfrm>
          <a:prstGeom prst="rect">
            <a:avLst/>
          </a:prstGeom>
          <a:noFill/>
        </p:spPr>
      </p:pic>
      <p:sp>
        <p:nvSpPr>
          <p:cNvPr id="9" name="Obdélník 8"/>
          <p:cNvSpPr/>
          <p:nvPr/>
        </p:nvSpPr>
        <p:spPr>
          <a:xfrm>
            <a:off x="5004048" y="4293096"/>
            <a:ext cx="550151" cy="369332"/>
          </a:xfrm>
          <a:prstGeom prst="rect">
            <a:avLst/>
          </a:prstGeom>
        </p:spPr>
        <p:txBody>
          <a:bodyPr wrap="none">
            <a:spAutoFit/>
          </a:bodyPr>
          <a:lstStyle/>
          <a:p>
            <a:r>
              <a:rPr lang="cs-CZ" dirty="0" smtClean="0">
                <a:solidFill>
                  <a:schemeClr val="bg1"/>
                </a:solidFill>
              </a:rPr>
              <a:t>CHL</a:t>
            </a:r>
            <a:endParaRPr lang="cs-CZ" dirty="0">
              <a:solidFill>
                <a:schemeClr val="bg1"/>
              </a:solidFill>
            </a:endParaRPr>
          </a:p>
        </p:txBody>
      </p:sp>
      <p:sp>
        <p:nvSpPr>
          <p:cNvPr id="12" name="Obdélník 11"/>
          <p:cNvSpPr/>
          <p:nvPr/>
        </p:nvSpPr>
        <p:spPr>
          <a:xfrm>
            <a:off x="5364088" y="6165304"/>
            <a:ext cx="1188980" cy="369332"/>
          </a:xfrm>
          <a:prstGeom prst="rect">
            <a:avLst/>
          </a:prstGeom>
        </p:spPr>
        <p:txBody>
          <a:bodyPr wrap="none">
            <a:spAutoFit/>
          </a:bodyPr>
          <a:lstStyle/>
          <a:p>
            <a:r>
              <a:rPr lang="cs-CZ" dirty="0" smtClean="0">
                <a:solidFill>
                  <a:schemeClr val="bg1"/>
                </a:solidFill>
              </a:rPr>
              <a:t>aldosteron</a:t>
            </a:r>
            <a:endParaRPr lang="cs-CZ" dirty="0">
              <a:solidFill>
                <a:schemeClr val="bg1"/>
              </a:solidFill>
            </a:endParaRPr>
          </a:p>
        </p:txBody>
      </p:sp>
      <p:sp>
        <p:nvSpPr>
          <p:cNvPr id="13" name="Obdélník 12"/>
          <p:cNvSpPr/>
          <p:nvPr/>
        </p:nvSpPr>
        <p:spPr>
          <a:xfrm>
            <a:off x="7884368" y="3212976"/>
            <a:ext cx="750526" cy="369332"/>
          </a:xfrm>
          <a:prstGeom prst="rect">
            <a:avLst/>
          </a:prstGeom>
        </p:spPr>
        <p:txBody>
          <a:bodyPr wrap="none">
            <a:spAutoFit/>
          </a:bodyPr>
          <a:lstStyle/>
          <a:p>
            <a:r>
              <a:rPr lang="cs-CZ" dirty="0" smtClean="0">
                <a:solidFill>
                  <a:schemeClr val="bg1"/>
                </a:solidFill>
              </a:rPr>
              <a:t>vit. D</a:t>
            </a:r>
            <a:r>
              <a:rPr lang="cs-CZ" baseline="-25000" dirty="0" smtClean="0">
                <a:solidFill>
                  <a:schemeClr val="bg1"/>
                </a:solidFill>
              </a:rPr>
              <a:t>3</a:t>
            </a:r>
            <a:endParaRPr lang="cs-CZ" baseline="-25000" dirty="0">
              <a:solidFill>
                <a:schemeClr val="bg1"/>
              </a:solidFill>
            </a:endParaRPr>
          </a:p>
        </p:txBody>
      </p:sp>
      <p:pic>
        <p:nvPicPr>
          <p:cNvPr id="108552" name="Picture 8" descr="Strukturní vzorec."/>
          <p:cNvPicPr>
            <a:picLocks noChangeAspect="1" noChangeArrowheads="1"/>
          </p:cNvPicPr>
          <p:nvPr/>
        </p:nvPicPr>
        <p:blipFill>
          <a:blip r:embed="rId7" cstate="print"/>
          <a:srcRect/>
          <a:stretch>
            <a:fillRect/>
          </a:stretch>
        </p:blipFill>
        <p:spPr bwMode="auto">
          <a:xfrm>
            <a:off x="6660232" y="4365104"/>
            <a:ext cx="1872208" cy="1475299"/>
          </a:xfrm>
          <a:prstGeom prst="rect">
            <a:avLst/>
          </a:prstGeom>
          <a:noFill/>
        </p:spPr>
      </p:pic>
      <p:sp>
        <p:nvSpPr>
          <p:cNvPr id="15" name="Obdélník 14"/>
          <p:cNvSpPr/>
          <p:nvPr/>
        </p:nvSpPr>
        <p:spPr>
          <a:xfrm>
            <a:off x="7740352" y="5661248"/>
            <a:ext cx="873957" cy="369332"/>
          </a:xfrm>
          <a:prstGeom prst="rect">
            <a:avLst/>
          </a:prstGeom>
        </p:spPr>
        <p:txBody>
          <a:bodyPr wrap="none">
            <a:spAutoFit/>
          </a:bodyPr>
          <a:lstStyle/>
          <a:p>
            <a:r>
              <a:rPr lang="cs-CZ" dirty="0" smtClean="0">
                <a:solidFill>
                  <a:schemeClr val="bg1"/>
                </a:solidFill>
              </a:rPr>
              <a:t>kortizol</a:t>
            </a:r>
            <a:endParaRPr lang="cs-CZ" dirty="0">
              <a:solidFill>
                <a:schemeClr val="bg1"/>
              </a:solidFill>
            </a:endParaRPr>
          </a:p>
        </p:txBody>
      </p:sp>
      <p:pic>
        <p:nvPicPr>
          <p:cNvPr id="108554" name="Picture 10" descr="https://upload.wikimedia.org/wikipedia/commons/thumb/c/ce/Testosteron.svg/220px-Testosteron.svg.png"/>
          <p:cNvPicPr>
            <a:picLocks noChangeAspect="1" noChangeArrowheads="1"/>
          </p:cNvPicPr>
          <p:nvPr/>
        </p:nvPicPr>
        <p:blipFill>
          <a:blip r:embed="rId8" cstate="print"/>
          <a:srcRect/>
          <a:stretch>
            <a:fillRect/>
          </a:stretch>
        </p:blipFill>
        <p:spPr bwMode="auto">
          <a:xfrm>
            <a:off x="1619672" y="4869160"/>
            <a:ext cx="1872377" cy="1208534"/>
          </a:xfrm>
          <a:prstGeom prst="rect">
            <a:avLst/>
          </a:prstGeom>
          <a:noFill/>
        </p:spPr>
      </p:pic>
      <p:sp>
        <p:nvSpPr>
          <p:cNvPr id="17" name="Obdélník 16"/>
          <p:cNvSpPr/>
          <p:nvPr/>
        </p:nvSpPr>
        <p:spPr>
          <a:xfrm>
            <a:off x="2555776" y="5949280"/>
            <a:ext cx="1255408" cy="369332"/>
          </a:xfrm>
          <a:prstGeom prst="rect">
            <a:avLst/>
          </a:prstGeom>
        </p:spPr>
        <p:txBody>
          <a:bodyPr wrap="none">
            <a:spAutoFit/>
          </a:bodyPr>
          <a:lstStyle/>
          <a:p>
            <a:r>
              <a:rPr lang="cs-CZ" dirty="0" smtClean="0">
                <a:solidFill>
                  <a:schemeClr val="bg1"/>
                </a:solidFill>
              </a:rPr>
              <a:t>testosteron</a:t>
            </a:r>
            <a:endParaRPr lang="cs-CZ" dirty="0">
              <a:solidFill>
                <a:schemeClr val="bg1"/>
              </a:solidFill>
            </a:endParaRPr>
          </a:p>
        </p:txBody>
      </p:sp>
      <p:pic>
        <p:nvPicPr>
          <p:cNvPr id="108560" name="Picture 16" descr="https://upload.wikimedia.org/wikipedia/commons/thumb/d/df/Cholic_acid.png/220px-Cholic_acid.png"/>
          <p:cNvPicPr>
            <a:picLocks noChangeAspect="1" noChangeArrowheads="1"/>
          </p:cNvPicPr>
          <p:nvPr/>
        </p:nvPicPr>
        <p:blipFill>
          <a:blip r:embed="rId9" cstate="print">
            <a:lum contrast="20000"/>
          </a:blip>
          <a:srcRect/>
          <a:stretch>
            <a:fillRect/>
          </a:stretch>
        </p:blipFill>
        <p:spPr bwMode="auto">
          <a:xfrm>
            <a:off x="1619672" y="2636912"/>
            <a:ext cx="2620439" cy="1584176"/>
          </a:xfrm>
          <a:prstGeom prst="rect">
            <a:avLst/>
          </a:prstGeom>
          <a:noFill/>
        </p:spPr>
      </p:pic>
      <p:sp>
        <p:nvSpPr>
          <p:cNvPr id="21" name="Obdélník 20"/>
          <p:cNvSpPr/>
          <p:nvPr/>
        </p:nvSpPr>
        <p:spPr>
          <a:xfrm>
            <a:off x="1331640" y="2852936"/>
            <a:ext cx="1317861" cy="369332"/>
          </a:xfrm>
          <a:prstGeom prst="rect">
            <a:avLst/>
          </a:prstGeom>
        </p:spPr>
        <p:txBody>
          <a:bodyPr wrap="none">
            <a:spAutoFit/>
          </a:bodyPr>
          <a:lstStyle/>
          <a:p>
            <a:r>
              <a:rPr lang="cs-CZ" dirty="0" err="1" smtClean="0">
                <a:solidFill>
                  <a:schemeClr val="bg1"/>
                </a:solidFill>
              </a:rPr>
              <a:t>kys</a:t>
            </a:r>
            <a:r>
              <a:rPr lang="cs-CZ" dirty="0" smtClean="0">
                <a:solidFill>
                  <a:schemeClr val="bg1"/>
                </a:solidFill>
              </a:rPr>
              <a:t>. cholová</a:t>
            </a:r>
            <a:endParaRPr lang="cs-CZ" dirty="0">
              <a:solidFill>
                <a:schemeClr val="bg1"/>
              </a:solidFill>
            </a:endParaRPr>
          </a:p>
        </p:txBody>
      </p:sp>
      <p:pic>
        <p:nvPicPr>
          <p:cNvPr id="108564" name="Picture 20" descr="http://www.wildflowerfinder.org.uk/Flowers/F/Foxglove/Digitoxin.png"/>
          <p:cNvPicPr>
            <a:picLocks noChangeAspect="1" noChangeArrowheads="1"/>
          </p:cNvPicPr>
          <p:nvPr/>
        </p:nvPicPr>
        <p:blipFill>
          <a:blip r:embed="rId10" cstate="print"/>
          <a:srcRect b="15614"/>
          <a:stretch>
            <a:fillRect/>
          </a:stretch>
        </p:blipFill>
        <p:spPr bwMode="auto">
          <a:xfrm>
            <a:off x="3347864" y="764704"/>
            <a:ext cx="4248472" cy="2035726"/>
          </a:xfrm>
          <a:prstGeom prst="rect">
            <a:avLst/>
          </a:prstGeom>
          <a:noFill/>
        </p:spPr>
      </p:pic>
      <p:sp>
        <p:nvSpPr>
          <p:cNvPr id="3" name="Zástupný symbol pro obsah 2"/>
          <p:cNvSpPr>
            <a:spLocks noGrp="1"/>
          </p:cNvSpPr>
          <p:nvPr>
            <p:ph idx="1"/>
          </p:nvPr>
        </p:nvSpPr>
        <p:spPr>
          <a:xfrm>
            <a:off x="1331640" y="1268760"/>
            <a:ext cx="7418426" cy="360040"/>
          </a:xfrm>
        </p:spPr>
        <p:txBody>
          <a:bodyPr>
            <a:normAutofit fontScale="92500" lnSpcReduction="10000"/>
          </a:bodyPr>
          <a:lstStyle/>
          <a:p>
            <a:pPr>
              <a:buNone/>
            </a:pPr>
            <a:r>
              <a:rPr lang="cs-CZ" sz="2000" b="1" dirty="0" smtClean="0">
                <a:solidFill>
                  <a:schemeClr val="accent6"/>
                </a:solidFill>
              </a:rPr>
              <a:t>Molekuly odvozené od cholesterolu</a:t>
            </a:r>
          </a:p>
        </p:txBody>
      </p:sp>
      <p:sp>
        <p:nvSpPr>
          <p:cNvPr id="2" name="Nadpis 1"/>
          <p:cNvSpPr>
            <a:spLocks noGrp="1"/>
          </p:cNvSpPr>
          <p:nvPr>
            <p:ph type="title"/>
          </p:nvPr>
        </p:nvSpPr>
        <p:spPr/>
        <p:txBody>
          <a:bodyPr>
            <a:normAutofit/>
          </a:bodyPr>
          <a:lstStyle/>
          <a:p>
            <a:r>
              <a:rPr lang="cs-CZ" dirty="0" smtClean="0"/>
              <a:t>Endokrinní systém</a:t>
            </a:r>
            <a:endParaRPr lang="cs-CZ" dirty="0"/>
          </a:p>
        </p:txBody>
      </p:sp>
      <p:sp>
        <p:nvSpPr>
          <p:cNvPr id="24" name="Obdélník 23"/>
          <p:cNvSpPr/>
          <p:nvPr/>
        </p:nvSpPr>
        <p:spPr>
          <a:xfrm>
            <a:off x="7524328" y="764704"/>
            <a:ext cx="1087157" cy="646331"/>
          </a:xfrm>
          <a:prstGeom prst="rect">
            <a:avLst/>
          </a:prstGeom>
        </p:spPr>
        <p:txBody>
          <a:bodyPr wrap="none">
            <a:spAutoFit/>
          </a:bodyPr>
          <a:lstStyle/>
          <a:p>
            <a:r>
              <a:rPr lang="cs-CZ" dirty="0" smtClean="0">
                <a:solidFill>
                  <a:schemeClr val="bg1"/>
                </a:solidFill>
              </a:rPr>
              <a:t>digitoxin</a:t>
            </a:r>
          </a:p>
          <a:p>
            <a:r>
              <a:rPr lang="cs-CZ" dirty="0" smtClean="0">
                <a:solidFill>
                  <a:schemeClr val="bg1"/>
                </a:solidFill>
              </a:rPr>
              <a:t>(</a:t>
            </a:r>
            <a:r>
              <a:rPr lang="cs-CZ" dirty="0" err="1" smtClean="0">
                <a:solidFill>
                  <a:schemeClr val="bg1"/>
                </a:solidFill>
              </a:rPr>
              <a:t>ouabain</a:t>
            </a:r>
            <a:r>
              <a:rPr lang="cs-CZ" dirty="0" smtClean="0">
                <a:solidFill>
                  <a:schemeClr val="bg1"/>
                </a:solidFill>
              </a:rPr>
              <a:t>)</a:t>
            </a:r>
            <a:endParaRPr lang="cs-CZ" dirty="0">
              <a:solidFill>
                <a:schemeClr val="bg1"/>
              </a:solidFill>
            </a:endParaRPr>
          </a:p>
        </p:txBody>
      </p:sp>
      <p:cxnSp>
        <p:nvCxnSpPr>
          <p:cNvPr id="26" name="Přímá spojovací šipka 25"/>
          <p:cNvCxnSpPr/>
          <p:nvPr/>
        </p:nvCxnSpPr>
        <p:spPr>
          <a:xfrm>
            <a:off x="6012160" y="4005064"/>
            <a:ext cx="50405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Přímá spojovací šipka 32"/>
          <p:cNvCxnSpPr/>
          <p:nvPr/>
        </p:nvCxnSpPr>
        <p:spPr>
          <a:xfrm flipH="1" flipV="1">
            <a:off x="3635896" y="3573016"/>
            <a:ext cx="576064" cy="2160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Přímá spojovací šipka 34"/>
          <p:cNvCxnSpPr/>
          <p:nvPr/>
        </p:nvCxnSpPr>
        <p:spPr>
          <a:xfrm>
            <a:off x="4932040" y="4725144"/>
            <a:ext cx="0"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Přímá spojovací šipka 38"/>
          <p:cNvCxnSpPr/>
          <p:nvPr/>
        </p:nvCxnSpPr>
        <p:spPr>
          <a:xfrm flipH="1">
            <a:off x="3707904" y="4509120"/>
            <a:ext cx="432048" cy="3600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Přímá spojovací šipka 41"/>
          <p:cNvCxnSpPr/>
          <p:nvPr/>
        </p:nvCxnSpPr>
        <p:spPr>
          <a:xfrm>
            <a:off x="5940152" y="4509120"/>
            <a:ext cx="576064"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Přímá spojovací šipka 43"/>
          <p:cNvCxnSpPr/>
          <p:nvPr/>
        </p:nvCxnSpPr>
        <p:spPr>
          <a:xfrm flipV="1">
            <a:off x="4860032" y="2852936"/>
            <a:ext cx="0" cy="5040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82086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Obsah přednášky</a:t>
            </a:r>
            <a:endParaRPr lang="cs-CZ" dirty="0"/>
          </a:p>
        </p:txBody>
      </p:sp>
      <p:sp>
        <p:nvSpPr>
          <p:cNvPr id="3" name="Zástupný symbol pro obsah 2"/>
          <p:cNvSpPr>
            <a:spLocks noGrp="1"/>
          </p:cNvSpPr>
          <p:nvPr>
            <p:ph idx="1"/>
          </p:nvPr>
        </p:nvSpPr>
        <p:spPr>
          <a:xfrm>
            <a:off x="1330038" y="1600200"/>
            <a:ext cx="7418426" cy="5069160"/>
          </a:xfrm>
        </p:spPr>
        <p:txBody>
          <a:bodyPr>
            <a:normAutofit/>
          </a:bodyPr>
          <a:lstStyle/>
          <a:p>
            <a:r>
              <a:rPr lang="cs-CZ" sz="2000" b="1" dirty="0" smtClean="0"/>
              <a:t>Endokrinní systém</a:t>
            </a:r>
          </a:p>
          <a:p>
            <a:pPr>
              <a:buFont typeface="Courier New" pitchFamily="49" charset="0"/>
              <a:buChar char="o"/>
            </a:pPr>
            <a:r>
              <a:rPr lang="cs-CZ" sz="2000" dirty="0" smtClean="0"/>
              <a:t>regulace a mechanizmus účinku hormonů, žlázy s vnitřní sekrecí</a:t>
            </a:r>
          </a:p>
          <a:p>
            <a:pPr>
              <a:buFont typeface="Courier New" pitchFamily="49" charset="0"/>
              <a:buChar char="o"/>
            </a:pPr>
            <a:r>
              <a:rPr lang="cs-CZ" sz="2000" dirty="0" smtClean="0"/>
              <a:t>fyziologie a endokrinopatie </a:t>
            </a:r>
          </a:p>
          <a:p>
            <a:pPr>
              <a:buFont typeface="Wingdings" pitchFamily="2" charset="2"/>
              <a:buChar char="Ø"/>
            </a:pPr>
            <a:r>
              <a:rPr lang="cs-CZ" sz="2000" dirty="0" smtClean="0"/>
              <a:t>štítná žláza </a:t>
            </a:r>
          </a:p>
          <a:p>
            <a:pPr>
              <a:buFont typeface="Wingdings" pitchFamily="2" charset="2"/>
              <a:buChar char="Ø"/>
            </a:pPr>
            <a:r>
              <a:rPr lang="cs-CZ" sz="2000" dirty="0" smtClean="0"/>
              <a:t>reprodukční </a:t>
            </a:r>
            <a:r>
              <a:rPr lang="cs-CZ" sz="2000" dirty="0" smtClean="0"/>
              <a:t>endokrinologie</a:t>
            </a:r>
            <a:endParaRPr lang="cs-CZ" sz="2000" dirty="0" smtClean="0"/>
          </a:p>
        </p:txBody>
      </p:sp>
      <p:pic>
        <p:nvPicPr>
          <p:cNvPr id="4" name="Picture 2"/>
          <p:cNvPicPr>
            <a:picLocks noChangeAspect="1" noChangeArrowheads="1"/>
          </p:cNvPicPr>
          <p:nvPr/>
        </p:nvPicPr>
        <p:blipFill rotWithShape="1">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rcRect l="17875" t="19446" r="3042" b="62363"/>
          <a:stretch/>
        </p:blipFill>
        <p:spPr bwMode="auto">
          <a:xfrm rot="16200000">
            <a:off x="-2775127" y="2767690"/>
            <a:ext cx="6865423" cy="133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80309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Endokrinní systém</a:t>
            </a:r>
            <a:endParaRPr lang="cs-CZ" dirty="0"/>
          </a:p>
        </p:txBody>
      </p:sp>
      <p:sp>
        <p:nvSpPr>
          <p:cNvPr id="3" name="Zástupný symbol pro obsah 2"/>
          <p:cNvSpPr>
            <a:spLocks noGrp="1"/>
          </p:cNvSpPr>
          <p:nvPr>
            <p:ph idx="1"/>
          </p:nvPr>
        </p:nvSpPr>
        <p:spPr>
          <a:xfrm>
            <a:off x="1331640" y="1412776"/>
            <a:ext cx="7418426" cy="5257800"/>
          </a:xfrm>
        </p:spPr>
        <p:txBody>
          <a:bodyPr>
            <a:normAutofit/>
          </a:bodyPr>
          <a:lstStyle/>
          <a:p>
            <a:pPr marL="0" indent="0">
              <a:buNone/>
            </a:pPr>
            <a:r>
              <a:rPr lang="cs-CZ" sz="2000" b="1" dirty="0" err="1" smtClean="0">
                <a:solidFill>
                  <a:schemeClr val="accent3"/>
                </a:solidFill>
              </a:rPr>
              <a:t>Hydrofóbní</a:t>
            </a:r>
            <a:r>
              <a:rPr lang="cs-CZ" sz="2000" b="1" dirty="0" smtClean="0">
                <a:solidFill>
                  <a:schemeClr val="accent3"/>
                </a:solidFill>
              </a:rPr>
              <a:t> hormony</a:t>
            </a:r>
          </a:p>
          <a:p>
            <a:r>
              <a:rPr lang="cs-CZ" sz="2000" dirty="0" smtClean="0"/>
              <a:t>z b. se uvolňují bezprostředně po dokončení syntézy</a:t>
            </a:r>
          </a:p>
          <a:p>
            <a:r>
              <a:rPr lang="cs-CZ" sz="2000" dirty="0" smtClean="0"/>
              <a:t>nejsou ukládány do zásoby, ale v případě potřeby se zvyšuje jejich syntéza </a:t>
            </a:r>
          </a:p>
          <a:p>
            <a:endParaRPr lang="cs-CZ" sz="2000" dirty="0" smtClean="0"/>
          </a:p>
          <a:p>
            <a:endParaRPr lang="cs-CZ" sz="2000" dirty="0" smtClean="0"/>
          </a:p>
          <a:p>
            <a:pPr>
              <a:buNone/>
            </a:pPr>
            <a:r>
              <a:rPr lang="cs-CZ" sz="2000" b="1" dirty="0" smtClean="0">
                <a:solidFill>
                  <a:schemeClr val="accent6"/>
                </a:solidFill>
              </a:rPr>
              <a:t>Stimulace syntézy steroidů</a:t>
            </a:r>
          </a:p>
          <a:p>
            <a:endParaRPr lang="cs-CZ" sz="2000" dirty="0" smtClean="0"/>
          </a:p>
          <a:p>
            <a:pPr>
              <a:buNone/>
            </a:pPr>
            <a:endParaRPr lang="cs-CZ" sz="2000" dirty="0"/>
          </a:p>
          <a:p>
            <a:pPr marL="0" indent="0">
              <a:buNone/>
            </a:pPr>
            <a:endParaRPr lang="cs-CZ" sz="2000" dirty="0"/>
          </a:p>
        </p:txBody>
      </p:sp>
      <p:pic>
        <p:nvPicPr>
          <p:cNvPr id="4" name="Picture 2"/>
          <p:cNvPicPr>
            <a:picLocks noChangeAspect="1" noChangeArrowheads="1"/>
          </p:cNvPicPr>
          <p:nvPr/>
        </p:nvPicPr>
        <p:blipFill rotWithShape="1">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rcRect l="17875" t="19446" r="3042" b="62363"/>
          <a:stretch/>
        </p:blipFill>
        <p:spPr bwMode="auto">
          <a:xfrm rot="16200000">
            <a:off x="-2775127" y="2767690"/>
            <a:ext cx="6865423" cy="133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Tabulka 5"/>
          <p:cNvGraphicFramePr>
            <a:graphicFrameLocks noGrp="1"/>
          </p:cNvGraphicFramePr>
          <p:nvPr/>
        </p:nvGraphicFramePr>
        <p:xfrm>
          <a:off x="1763688" y="4005064"/>
          <a:ext cx="6096000" cy="2494280"/>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cs-CZ" dirty="0" smtClean="0"/>
                        <a:t>Steroid</a:t>
                      </a:r>
                      <a:endParaRPr lang="cs-CZ" dirty="0"/>
                    </a:p>
                  </a:txBody>
                  <a:tcPr/>
                </a:tc>
                <a:tc>
                  <a:txBody>
                    <a:bodyPr/>
                    <a:lstStyle/>
                    <a:p>
                      <a:r>
                        <a:rPr lang="cs-CZ" dirty="0" smtClean="0"/>
                        <a:t>Signál ↑syntézu</a:t>
                      </a:r>
                      <a:endParaRPr lang="cs-CZ"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progesteron, testosteron</a:t>
                      </a:r>
                    </a:p>
                  </a:txBody>
                  <a:tcPr/>
                </a:tc>
                <a:tc>
                  <a:txBody>
                    <a:bodyPr/>
                    <a:lstStyle/>
                    <a:p>
                      <a:pPr algn="ctr"/>
                      <a:r>
                        <a:rPr lang="cs-CZ" dirty="0" smtClean="0"/>
                        <a:t>LH</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estradiol</a:t>
                      </a:r>
                    </a:p>
                  </a:txBody>
                  <a:tcPr/>
                </a:tc>
                <a:tc>
                  <a:txBody>
                    <a:bodyPr/>
                    <a:lstStyle/>
                    <a:p>
                      <a:pPr algn="ctr"/>
                      <a:r>
                        <a:rPr lang="cs-CZ" dirty="0" smtClean="0"/>
                        <a:t>FSH</a:t>
                      </a:r>
                      <a:endParaRPr lang="cs-CZ" dirty="0"/>
                    </a:p>
                  </a:txBody>
                  <a:tcPr/>
                </a:tc>
              </a:tr>
              <a:tr h="370840">
                <a:tc>
                  <a:txBody>
                    <a:bodyPr/>
                    <a:lstStyle/>
                    <a:p>
                      <a:r>
                        <a:rPr lang="cs-CZ" dirty="0" smtClean="0"/>
                        <a:t>kortizol, </a:t>
                      </a:r>
                    </a:p>
                    <a:p>
                      <a:r>
                        <a:rPr lang="cs-CZ" dirty="0" err="1" smtClean="0"/>
                        <a:t>dehydroepiandosteron</a:t>
                      </a:r>
                      <a:endParaRPr lang="cs-CZ" dirty="0"/>
                    </a:p>
                  </a:txBody>
                  <a:tcPr/>
                </a:tc>
                <a:tc>
                  <a:txBody>
                    <a:bodyPr/>
                    <a:lstStyle/>
                    <a:p>
                      <a:pPr algn="ctr"/>
                      <a:r>
                        <a:rPr lang="cs-CZ" dirty="0" smtClean="0"/>
                        <a:t>ACTH</a:t>
                      </a:r>
                      <a:endParaRPr lang="cs-CZ" dirty="0"/>
                    </a:p>
                  </a:txBody>
                  <a:tcPr/>
                </a:tc>
              </a:tr>
              <a:tr h="370840">
                <a:tc>
                  <a:txBody>
                    <a:bodyPr/>
                    <a:lstStyle/>
                    <a:p>
                      <a:r>
                        <a:rPr lang="cs-CZ" dirty="0" smtClean="0"/>
                        <a:t>aldosteron</a:t>
                      </a:r>
                      <a:endParaRPr lang="cs-CZ" dirty="0"/>
                    </a:p>
                  </a:txBody>
                  <a:tcPr/>
                </a:tc>
                <a:tc>
                  <a:txBody>
                    <a:bodyPr/>
                    <a:lstStyle/>
                    <a:p>
                      <a:pPr algn="ctr"/>
                      <a:r>
                        <a:rPr lang="cs-CZ" dirty="0" smtClean="0"/>
                        <a:t>ANGII/III</a:t>
                      </a:r>
                      <a:endParaRPr lang="cs-CZ" dirty="0"/>
                    </a:p>
                  </a:txBody>
                  <a:tcPr/>
                </a:tc>
              </a:tr>
              <a:tr h="370840">
                <a:tc>
                  <a:txBody>
                    <a:bodyPr/>
                    <a:lstStyle/>
                    <a:p>
                      <a:r>
                        <a:rPr lang="cs-CZ" dirty="0" err="1" smtClean="0"/>
                        <a:t>kalcitriol</a:t>
                      </a:r>
                      <a:endParaRPr lang="cs-CZ" dirty="0"/>
                    </a:p>
                  </a:txBody>
                  <a:tcPr/>
                </a:tc>
                <a:tc>
                  <a:txBody>
                    <a:bodyPr/>
                    <a:lstStyle/>
                    <a:p>
                      <a:pPr algn="ctr"/>
                      <a:r>
                        <a:rPr lang="cs-CZ" dirty="0" smtClean="0"/>
                        <a:t>PTH</a:t>
                      </a:r>
                      <a:endParaRPr lang="cs-CZ" dirty="0"/>
                    </a:p>
                  </a:txBody>
                  <a:tcPr/>
                </a:tc>
              </a:tr>
            </a:tbl>
          </a:graphicData>
        </a:graphic>
      </p:graphicFrame>
    </p:spTree>
    <p:extLst>
      <p:ext uri="{BB962C8B-B14F-4D97-AF65-F5344CB8AC3E}">
        <p14:creationId xmlns:p14="http://schemas.microsoft.com/office/powerpoint/2010/main" val="25582086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Endokrinní systém</a:t>
            </a:r>
            <a:endParaRPr lang="cs-CZ" dirty="0"/>
          </a:p>
        </p:txBody>
      </p:sp>
      <p:sp>
        <p:nvSpPr>
          <p:cNvPr id="3" name="Zástupný symbol pro obsah 2"/>
          <p:cNvSpPr>
            <a:spLocks noGrp="1"/>
          </p:cNvSpPr>
          <p:nvPr>
            <p:ph idx="1"/>
          </p:nvPr>
        </p:nvSpPr>
        <p:spPr>
          <a:xfrm>
            <a:off x="1331640" y="1412776"/>
            <a:ext cx="7418426" cy="5257800"/>
          </a:xfrm>
        </p:spPr>
        <p:txBody>
          <a:bodyPr>
            <a:normAutofit/>
          </a:bodyPr>
          <a:lstStyle/>
          <a:p>
            <a:pPr>
              <a:buNone/>
            </a:pPr>
            <a:r>
              <a:rPr lang="cs-CZ" sz="2000" b="1" dirty="0" smtClean="0">
                <a:solidFill>
                  <a:schemeClr val="accent6"/>
                </a:solidFill>
              </a:rPr>
              <a:t>Stimulace syntézy steroidů</a:t>
            </a:r>
          </a:p>
        </p:txBody>
      </p:sp>
      <p:pic>
        <p:nvPicPr>
          <p:cNvPr id="4" name="Picture 2"/>
          <p:cNvPicPr>
            <a:picLocks noChangeAspect="1" noChangeArrowheads="1"/>
          </p:cNvPicPr>
          <p:nvPr/>
        </p:nvPicPr>
        <p:blipFill rotWithShape="1">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rcRect l="17875" t="19446" r="3042" b="62363"/>
          <a:stretch/>
        </p:blipFill>
        <p:spPr bwMode="auto">
          <a:xfrm rot="16200000">
            <a:off x="-2775127" y="2767690"/>
            <a:ext cx="6865423" cy="133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http://www.nature.com/nrendo/journal/v10/n2/images/nrendo.2013.239-f2.jpg"/>
          <p:cNvPicPr>
            <a:picLocks noChangeAspect="1" noChangeArrowheads="1"/>
          </p:cNvPicPr>
          <p:nvPr/>
        </p:nvPicPr>
        <p:blipFill>
          <a:blip r:embed="rId4" cstate="print"/>
          <a:srcRect/>
          <a:stretch>
            <a:fillRect/>
          </a:stretch>
        </p:blipFill>
        <p:spPr bwMode="auto">
          <a:xfrm>
            <a:off x="1325722" y="1988840"/>
            <a:ext cx="7668344" cy="4506975"/>
          </a:xfrm>
          <a:prstGeom prst="rect">
            <a:avLst/>
          </a:prstGeom>
          <a:noFill/>
        </p:spPr>
      </p:pic>
    </p:spTree>
    <p:extLst>
      <p:ext uri="{BB962C8B-B14F-4D97-AF65-F5344CB8AC3E}">
        <p14:creationId xmlns:p14="http://schemas.microsoft.com/office/powerpoint/2010/main" val="25582086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Endokrinní systém</a:t>
            </a:r>
            <a:endParaRPr lang="cs-CZ" dirty="0"/>
          </a:p>
        </p:txBody>
      </p:sp>
      <p:sp>
        <p:nvSpPr>
          <p:cNvPr id="3" name="Zástupný symbol pro obsah 2"/>
          <p:cNvSpPr>
            <a:spLocks noGrp="1"/>
          </p:cNvSpPr>
          <p:nvPr>
            <p:ph idx="1"/>
          </p:nvPr>
        </p:nvSpPr>
        <p:spPr>
          <a:xfrm>
            <a:off x="1331640" y="1412776"/>
            <a:ext cx="7418426" cy="5257800"/>
          </a:xfrm>
        </p:spPr>
        <p:txBody>
          <a:bodyPr>
            <a:normAutofit/>
          </a:bodyPr>
          <a:lstStyle/>
          <a:p>
            <a:pPr>
              <a:buNone/>
            </a:pPr>
            <a:r>
              <a:rPr lang="cs-CZ" sz="2000" b="1" dirty="0" smtClean="0">
                <a:solidFill>
                  <a:schemeClr val="accent6"/>
                </a:solidFill>
              </a:rPr>
              <a:t>Stimulace syntézy steroidů</a:t>
            </a:r>
          </a:p>
          <a:p>
            <a:r>
              <a:rPr lang="cs-CZ" sz="2000" dirty="0" smtClean="0"/>
              <a:t>receptor aktivovaný hormonem aktivuje </a:t>
            </a:r>
            <a:r>
              <a:rPr lang="cs-CZ" sz="2000" dirty="0" err="1" smtClean="0"/>
              <a:t>adenylátcyklázu</a:t>
            </a:r>
            <a:r>
              <a:rPr lang="cs-CZ" sz="2000" dirty="0" smtClean="0"/>
              <a:t> nebo přímo Ca kanál</a:t>
            </a:r>
          </a:p>
          <a:p>
            <a:pPr>
              <a:buNone/>
            </a:pPr>
            <a:endParaRPr lang="cs-CZ" sz="2000" dirty="0" smtClean="0"/>
          </a:p>
          <a:p>
            <a:r>
              <a:rPr lang="cs-CZ" sz="2000" dirty="0" smtClean="0"/>
              <a:t>Ca kanál může být stimulován nepřímo přes PI cyklus</a:t>
            </a:r>
          </a:p>
          <a:p>
            <a:pPr>
              <a:buNone/>
            </a:pPr>
            <a:endParaRPr lang="cs-CZ" sz="2000" dirty="0" smtClean="0"/>
          </a:p>
          <a:p>
            <a:r>
              <a:rPr lang="cs-CZ" sz="2000" dirty="0" smtClean="0"/>
              <a:t>↑ </a:t>
            </a:r>
            <a:r>
              <a:rPr lang="cs-CZ" sz="2000" dirty="0" err="1" smtClean="0"/>
              <a:t>cAMP</a:t>
            </a:r>
            <a:r>
              <a:rPr lang="cs-CZ" sz="2000" dirty="0" smtClean="0"/>
              <a:t> → aktivace </a:t>
            </a:r>
            <a:r>
              <a:rPr lang="cs-CZ" sz="2000" dirty="0" err="1" smtClean="0"/>
              <a:t>proteinkinázy</a:t>
            </a:r>
            <a:r>
              <a:rPr lang="cs-CZ" sz="2000" dirty="0" smtClean="0"/>
              <a:t> → ↑ hydrolýza esterů a CHL (</a:t>
            </a:r>
            <a:r>
              <a:rPr lang="cs-CZ" sz="2000" dirty="0" err="1" smtClean="0"/>
              <a:t>cholesterolesterhydroláza</a:t>
            </a:r>
            <a:r>
              <a:rPr lang="cs-CZ" sz="2000" dirty="0" smtClean="0"/>
              <a:t>)…↑ transport CHL do </a:t>
            </a:r>
            <a:r>
              <a:rPr lang="cs-CZ" sz="2000" dirty="0" err="1" smtClean="0"/>
              <a:t>mt</a:t>
            </a:r>
            <a:endParaRPr lang="cs-CZ" sz="2000" dirty="0" smtClean="0"/>
          </a:p>
          <a:p>
            <a:pPr>
              <a:buNone/>
            </a:pPr>
            <a:endParaRPr lang="cs-CZ" sz="2000" dirty="0" smtClean="0"/>
          </a:p>
          <a:p>
            <a:r>
              <a:rPr lang="cs-CZ" sz="2000" dirty="0" smtClean="0"/>
              <a:t>↑ c Ca</a:t>
            </a:r>
            <a:r>
              <a:rPr lang="cs-CZ" sz="2000" baseline="30000" dirty="0" smtClean="0"/>
              <a:t>2+ </a:t>
            </a:r>
            <a:r>
              <a:rPr lang="cs-CZ" sz="2000" dirty="0" smtClean="0"/>
              <a:t>a fosforylace proteinů → aktivace </a:t>
            </a:r>
            <a:r>
              <a:rPr lang="cs-CZ" sz="2000" dirty="0" err="1" smtClean="0"/>
              <a:t>cholesteroldesmolázy</a:t>
            </a:r>
            <a:r>
              <a:rPr lang="cs-CZ" sz="2000" dirty="0" smtClean="0"/>
              <a:t> → štěpení postranního řetězce CHL → </a:t>
            </a:r>
            <a:r>
              <a:rPr lang="cs-CZ" sz="2000" dirty="0" err="1" smtClean="0"/>
              <a:t>pregnenolon</a:t>
            </a:r>
            <a:endParaRPr lang="cs-CZ" sz="2000" dirty="0" smtClean="0"/>
          </a:p>
          <a:p>
            <a:pPr>
              <a:buNone/>
            </a:pPr>
            <a:endParaRPr lang="cs-CZ" sz="2000" dirty="0" smtClean="0"/>
          </a:p>
          <a:p>
            <a:r>
              <a:rPr lang="cs-CZ" sz="2000" dirty="0" smtClean="0"/>
              <a:t>syntetizovaný hormon → do </a:t>
            </a:r>
            <a:r>
              <a:rPr lang="cs-CZ" sz="2000" dirty="0" err="1" smtClean="0"/>
              <a:t>extracel</a:t>
            </a:r>
            <a:r>
              <a:rPr lang="cs-CZ" sz="2000" dirty="0" smtClean="0"/>
              <a:t>. prostoru a krví putuje do cílové tkáně (orgánu)</a:t>
            </a:r>
            <a:endParaRPr lang="cs-CZ" sz="2000" dirty="0"/>
          </a:p>
        </p:txBody>
      </p:sp>
      <p:pic>
        <p:nvPicPr>
          <p:cNvPr id="4" name="Picture 2"/>
          <p:cNvPicPr>
            <a:picLocks noChangeAspect="1" noChangeArrowheads="1"/>
          </p:cNvPicPr>
          <p:nvPr/>
        </p:nvPicPr>
        <p:blipFill rotWithShape="1">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rcRect l="17875" t="19446" r="3042" b="62363"/>
          <a:stretch/>
        </p:blipFill>
        <p:spPr bwMode="auto">
          <a:xfrm rot="16200000">
            <a:off x="-2775127" y="2767690"/>
            <a:ext cx="6865423" cy="133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82086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Endokrinní systém</a:t>
            </a:r>
            <a:endParaRPr lang="cs-CZ" dirty="0"/>
          </a:p>
        </p:txBody>
      </p:sp>
      <p:sp>
        <p:nvSpPr>
          <p:cNvPr id="3" name="Zástupný symbol pro obsah 2"/>
          <p:cNvSpPr>
            <a:spLocks noGrp="1"/>
          </p:cNvSpPr>
          <p:nvPr>
            <p:ph idx="1"/>
          </p:nvPr>
        </p:nvSpPr>
        <p:spPr>
          <a:xfrm>
            <a:off x="1331640" y="1412776"/>
            <a:ext cx="7418426" cy="5257800"/>
          </a:xfrm>
        </p:spPr>
        <p:txBody>
          <a:bodyPr>
            <a:normAutofit/>
          </a:bodyPr>
          <a:lstStyle/>
          <a:p>
            <a:pPr>
              <a:buNone/>
            </a:pPr>
            <a:r>
              <a:rPr lang="cs-CZ" sz="2000" b="1" dirty="0" smtClean="0">
                <a:solidFill>
                  <a:schemeClr val="accent6"/>
                </a:solidFill>
              </a:rPr>
              <a:t>Stimulace syntézy steroidů</a:t>
            </a:r>
          </a:p>
        </p:txBody>
      </p:sp>
      <p:pic>
        <p:nvPicPr>
          <p:cNvPr id="4" name="Picture 2"/>
          <p:cNvPicPr>
            <a:picLocks noChangeAspect="1" noChangeArrowheads="1"/>
          </p:cNvPicPr>
          <p:nvPr/>
        </p:nvPicPr>
        <p:blipFill rotWithShape="1">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rcRect l="17875" t="19446" r="3042" b="62363"/>
          <a:stretch/>
        </p:blipFill>
        <p:spPr bwMode="auto">
          <a:xfrm rot="16200000">
            <a:off x="-2775127" y="2767690"/>
            <a:ext cx="6865423" cy="133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02" name="Picture 2"/>
          <p:cNvPicPr>
            <a:picLocks noChangeAspect="1" noChangeArrowheads="1"/>
          </p:cNvPicPr>
          <p:nvPr/>
        </p:nvPicPr>
        <p:blipFill>
          <a:blip r:embed="rId4" cstate="print">
            <a:lum contrast="20000"/>
          </a:blip>
          <a:srcRect l="43406" t="25515" r="22338" b="18731"/>
          <a:stretch>
            <a:fillRect/>
          </a:stretch>
        </p:blipFill>
        <p:spPr bwMode="auto">
          <a:xfrm>
            <a:off x="2627784" y="1877033"/>
            <a:ext cx="4896544" cy="4980967"/>
          </a:xfrm>
          <a:prstGeom prst="rect">
            <a:avLst/>
          </a:prstGeom>
          <a:noFill/>
          <a:ln w="9525">
            <a:noFill/>
            <a:miter lim="800000"/>
            <a:headEnd/>
            <a:tailEnd/>
          </a:ln>
        </p:spPr>
      </p:pic>
    </p:spTree>
    <p:extLst>
      <p:ext uri="{BB962C8B-B14F-4D97-AF65-F5344CB8AC3E}">
        <p14:creationId xmlns:p14="http://schemas.microsoft.com/office/powerpoint/2010/main" val="25582086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Endokrinní systém</a:t>
            </a:r>
            <a:endParaRPr lang="cs-CZ" dirty="0"/>
          </a:p>
        </p:txBody>
      </p:sp>
      <p:sp>
        <p:nvSpPr>
          <p:cNvPr id="3" name="Zástupný symbol pro obsah 2"/>
          <p:cNvSpPr>
            <a:spLocks noGrp="1"/>
          </p:cNvSpPr>
          <p:nvPr>
            <p:ph idx="1"/>
          </p:nvPr>
        </p:nvSpPr>
        <p:spPr>
          <a:xfrm>
            <a:off x="1330038" y="1600200"/>
            <a:ext cx="7418426" cy="5069160"/>
          </a:xfrm>
        </p:spPr>
        <p:txBody>
          <a:bodyPr>
            <a:normAutofit/>
          </a:bodyPr>
          <a:lstStyle/>
          <a:p>
            <a:pPr marL="0" indent="0">
              <a:lnSpc>
                <a:spcPct val="120000"/>
              </a:lnSpc>
              <a:buNone/>
            </a:pPr>
            <a:r>
              <a:rPr lang="cs-CZ" sz="2000" b="1" dirty="0">
                <a:solidFill>
                  <a:schemeClr val="accent3"/>
                </a:solidFill>
              </a:rPr>
              <a:t>P</a:t>
            </a:r>
            <a:r>
              <a:rPr lang="cs-CZ" sz="2000" b="1" dirty="0" smtClean="0">
                <a:solidFill>
                  <a:schemeClr val="accent3"/>
                </a:solidFill>
              </a:rPr>
              <a:t>řenos </a:t>
            </a:r>
            <a:r>
              <a:rPr lang="cs-CZ" sz="2000" b="1" dirty="0">
                <a:solidFill>
                  <a:schemeClr val="accent3"/>
                </a:solidFill>
              </a:rPr>
              <a:t>informace </a:t>
            </a:r>
          </a:p>
          <a:p>
            <a:pPr>
              <a:lnSpc>
                <a:spcPct val="120000"/>
              </a:lnSpc>
            </a:pPr>
            <a:r>
              <a:rPr lang="cs-CZ" sz="2000" dirty="0" smtClean="0"/>
              <a:t>signální kaskáda</a:t>
            </a:r>
          </a:p>
          <a:p>
            <a:pPr>
              <a:lnSpc>
                <a:spcPct val="120000"/>
              </a:lnSpc>
            </a:pPr>
            <a:endParaRPr lang="cs-CZ" sz="2000" dirty="0"/>
          </a:p>
          <a:p>
            <a:pPr marL="0" indent="0">
              <a:lnSpc>
                <a:spcPct val="120000"/>
              </a:lnSpc>
              <a:buNone/>
            </a:pPr>
            <a:r>
              <a:rPr lang="cs-CZ" sz="2000" b="1" dirty="0" smtClean="0">
                <a:solidFill>
                  <a:schemeClr val="accent3"/>
                </a:solidFill>
              </a:rPr>
              <a:t>Formy transdukce signálu</a:t>
            </a:r>
          </a:p>
          <a:p>
            <a:pPr>
              <a:lnSpc>
                <a:spcPct val="120000"/>
              </a:lnSpc>
            </a:pPr>
            <a:r>
              <a:rPr lang="cs-CZ" sz="2100" b="1" dirty="0">
                <a:solidFill>
                  <a:srgbClr val="FF0000"/>
                </a:solidFill>
              </a:rPr>
              <a:t>r</a:t>
            </a:r>
            <a:r>
              <a:rPr lang="cs-CZ" sz="2100" b="1" dirty="0" smtClean="0">
                <a:solidFill>
                  <a:srgbClr val="FF0000"/>
                </a:solidFill>
              </a:rPr>
              <a:t>eceptory </a:t>
            </a:r>
            <a:r>
              <a:rPr lang="cs-CZ" sz="2100" b="1" dirty="0">
                <a:solidFill>
                  <a:srgbClr val="FF0000"/>
                </a:solidFill>
              </a:rPr>
              <a:t>na </a:t>
            </a:r>
            <a:r>
              <a:rPr lang="cs-CZ" sz="2100" b="1" dirty="0" smtClean="0">
                <a:solidFill>
                  <a:srgbClr val="FF0000"/>
                </a:solidFill>
              </a:rPr>
              <a:t>membráně</a:t>
            </a:r>
            <a:r>
              <a:rPr lang="cs-CZ" sz="2100" b="1" dirty="0" smtClean="0"/>
              <a:t>,</a:t>
            </a:r>
            <a:r>
              <a:rPr lang="cs-CZ" sz="2100" b="1" dirty="0" smtClean="0">
                <a:solidFill>
                  <a:srgbClr val="FF0000"/>
                </a:solidFill>
              </a:rPr>
              <a:t> </a:t>
            </a:r>
            <a:r>
              <a:rPr lang="cs-CZ" sz="2100" b="1" dirty="0" smtClean="0"/>
              <a:t>v cytoplazmě, v jádře </a:t>
            </a:r>
          </a:p>
          <a:p>
            <a:pPr>
              <a:lnSpc>
                <a:spcPct val="120000"/>
              </a:lnSpc>
            </a:pPr>
            <a:r>
              <a:rPr lang="cs-CZ" sz="2100" b="1" dirty="0" smtClean="0">
                <a:solidFill>
                  <a:srgbClr val="FF0000"/>
                </a:solidFill>
              </a:rPr>
              <a:t>interakce </a:t>
            </a:r>
            <a:r>
              <a:rPr lang="cs-CZ" sz="2100" b="1" dirty="0">
                <a:solidFill>
                  <a:srgbClr val="FF0000"/>
                </a:solidFill>
              </a:rPr>
              <a:t>ligand – </a:t>
            </a:r>
            <a:r>
              <a:rPr lang="cs-CZ" sz="2100" b="1" dirty="0" smtClean="0">
                <a:solidFill>
                  <a:srgbClr val="FF0000"/>
                </a:solidFill>
              </a:rPr>
              <a:t>receptor </a:t>
            </a:r>
            <a:r>
              <a:rPr lang="cs-CZ" sz="2100" dirty="0" smtClean="0"/>
              <a:t>(obvykle </a:t>
            </a:r>
            <a:r>
              <a:rPr lang="cs-CZ" sz="2100" dirty="0"/>
              <a:t>integrální protein </a:t>
            </a:r>
            <a:r>
              <a:rPr lang="cs-CZ" sz="2100" dirty="0" smtClean="0"/>
              <a:t>membrány), uvnitř </a:t>
            </a:r>
            <a:r>
              <a:rPr lang="cs-CZ" sz="2100" dirty="0"/>
              <a:t>buňky se tvoří druhý </a:t>
            </a:r>
            <a:r>
              <a:rPr lang="cs-CZ" sz="2100" dirty="0" smtClean="0"/>
              <a:t>posel (</a:t>
            </a:r>
            <a:r>
              <a:rPr lang="cs-CZ" sz="2100" dirty="0" err="1" smtClean="0"/>
              <a:t>cAMP</a:t>
            </a:r>
            <a:r>
              <a:rPr lang="cs-CZ" sz="2100" dirty="0" smtClean="0"/>
              <a:t>, </a:t>
            </a:r>
            <a:r>
              <a:rPr lang="cs-CZ" sz="2100" dirty="0" err="1" smtClean="0"/>
              <a:t>cGMP</a:t>
            </a:r>
            <a:r>
              <a:rPr lang="cs-CZ" sz="2100" dirty="0" smtClean="0"/>
              <a:t>, DAG, Ca</a:t>
            </a:r>
            <a:r>
              <a:rPr lang="cs-CZ" sz="2100" baseline="30000" dirty="0" smtClean="0"/>
              <a:t>2+</a:t>
            </a:r>
            <a:r>
              <a:rPr lang="cs-CZ" sz="2100" dirty="0" smtClean="0"/>
              <a:t>, IP</a:t>
            </a:r>
            <a:r>
              <a:rPr lang="cs-CZ" sz="2100" baseline="-25000" dirty="0" smtClean="0"/>
              <a:t>3</a:t>
            </a:r>
            <a:r>
              <a:rPr lang="cs-CZ" sz="2100" dirty="0" smtClean="0"/>
              <a:t>), ireverzibilní</a:t>
            </a:r>
            <a:endParaRPr lang="cs-CZ" sz="2100" dirty="0"/>
          </a:p>
          <a:p>
            <a:pPr>
              <a:lnSpc>
                <a:spcPct val="120000"/>
              </a:lnSpc>
            </a:pPr>
            <a:r>
              <a:rPr lang="cs-CZ" sz="2100" b="1" dirty="0" smtClean="0">
                <a:solidFill>
                  <a:srgbClr val="FF0000"/>
                </a:solidFill>
              </a:rPr>
              <a:t>fosforylace – kinázy</a:t>
            </a:r>
            <a:r>
              <a:rPr lang="cs-CZ" sz="2100" dirty="0" smtClean="0"/>
              <a:t>, zasaženými místy na enzymech jsou Ser, </a:t>
            </a:r>
            <a:r>
              <a:rPr lang="cs-CZ" sz="2100" dirty="0" err="1" smtClean="0"/>
              <a:t>Thr</a:t>
            </a:r>
            <a:r>
              <a:rPr lang="cs-CZ" sz="2100" dirty="0" smtClean="0"/>
              <a:t> a </a:t>
            </a:r>
            <a:r>
              <a:rPr lang="cs-CZ" sz="2100" dirty="0" err="1" smtClean="0"/>
              <a:t>Tyr</a:t>
            </a:r>
            <a:r>
              <a:rPr lang="cs-CZ" sz="2100" dirty="0" smtClean="0"/>
              <a:t>, terminace přenosu informace – </a:t>
            </a:r>
            <a:r>
              <a:rPr lang="cs-CZ" sz="2100" dirty="0" err="1" smtClean="0"/>
              <a:t>proteinfosfatázy</a:t>
            </a:r>
            <a:r>
              <a:rPr lang="cs-CZ" sz="2100" dirty="0" smtClean="0"/>
              <a:t>, reverzibilní </a:t>
            </a:r>
          </a:p>
          <a:p>
            <a:pPr marL="0" indent="0">
              <a:lnSpc>
                <a:spcPct val="120000"/>
              </a:lnSpc>
              <a:buNone/>
            </a:pPr>
            <a:endParaRPr lang="cs-CZ" sz="2100" dirty="0"/>
          </a:p>
          <a:p>
            <a:pPr marL="0" indent="0">
              <a:lnSpc>
                <a:spcPct val="120000"/>
              </a:lnSpc>
              <a:buNone/>
            </a:pPr>
            <a:endParaRPr lang="cs-CZ" sz="2000" dirty="0"/>
          </a:p>
          <a:p>
            <a:pPr>
              <a:lnSpc>
                <a:spcPct val="120000"/>
              </a:lnSpc>
            </a:pPr>
            <a:endParaRPr lang="cs-CZ" sz="2000" dirty="0"/>
          </a:p>
          <a:p>
            <a:pPr marL="0" indent="0">
              <a:buNone/>
            </a:pPr>
            <a:endParaRPr lang="cs-CZ" sz="2000" dirty="0"/>
          </a:p>
          <a:p>
            <a:pPr marL="0" indent="0">
              <a:buNone/>
            </a:pPr>
            <a:endParaRPr lang="cs-CZ" sz="2000" dirty="0"/>
          </a:p>
        </p:txBody>
      </p:sp>
      <p:pic>
        <p:nvPicPr>
          <p:cNvPr id="4" name="Picture 2"/>
          <p:cNvPicPr>
            <a:picLocks noChangeAspect="1" noChangeArrowheads="1"/>
          </p:cNvPicPr>
          <p:nvPr/>
        </p:nvPicPr>
        <p:blipFill rotWithShape="1">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rcRect l="17875" t="19446" r="3042" b="62363"/>
          <a:stretch/>
        </p:blipFill>
        <p:spPr bwMode="auto">
          <a:xfrm rot="16200000">
            <a:off x="-2775127" y="2767690"/>
            <a:ext cx="6865423" cy="133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6804247" y="620688"/>
            <a:ext cx="2114919" cy="2592288"/>
          </a:xfrm>
          <a:prstGeom prst="rect">
            <a:avLst/>
          </a:prstGeom>
          <a:noFill/>
        </p:spPr>
      </p:pic>
    </p:spTree>
    <p:extLst>
      <p:ext uri="{BB962C8B-B14F-4D97-AF65-F5344CB8AC3E}">
        <p14:creationId xmlns:p14="http://schemas.microsoft.com/office/powerpoint/2010/main" val="14157591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Endokrinní systém</a:t>
            </a:r>
            <a:endParaRPr lang="cs-CZ" dirty="0"/>
          </a:p>
        </p:txBody>
      </p:sp>
      <p:sp>
        <p:nvSpPr>
          <p:cNvPr id="3" name="Zástupný symbol pro obsah 2"/>
          <p:cNvSpPr>
            <a:spLocks noGrp="1"/>
          </p:cNvSpPr>
          <p:nvPr>
            <p:ph idx="1"/>
          </p:nvPr>
        </p:nvSpPr>
        <p:spPr>
          <a:xfrm>
            <a:off x="1330038" y="1600200"/>
            <a:ext cx="7418426" cy="5257800"/>
          </a:xfrm>
        </p:spPr>
        <p:txBody>
          <a:bodyPr>
            <a:normAutofit/>
          </a:bodyPr>
          <a:lstStyle/>
          <a:p>
            <a:pPr marL="0" indent="0">
              <a:buNone/>
            </a:pPr>
            <a:r>
              <a:rPr lang="cs-CZ" sz="2000" b="1" dirty="0" smtClean="0">
                <a:solidFill>
                  <a:schemeClr val="accent3"/>
                </a:solidFill>
              </a:rPr>
              <a:t>Povrchové </a:t>
            </a:r>
            <a:r>
              <a:rPr lang="cs-CZ" sz="2000" b="1" dirty="0">
                <a:solidFill>
                  <a:schemeClr val="accent3"/>
                </a:solidFill>
              </a:rPr>
              <a:t>receptory</a:t>
            </a:r>
          </a:p>
          <a:p>
            <a:pPr marL="285750" indent="-285750"/>
            <a:r>
              <a:rPr lang="cs-CZ" sz="2000" dirty="0"/>
              <a:t>aktivace enzymů a biochemických pochodů = </a:t>
            </a:r>
            <a:r>
              <a:rPr lang="cs-CZ" sz="2000" b="1" dirty="0">
                <a:solidFill>
                  <a:srgbClr val="FF0000"/>
                </a:solidFill>
              </a:rPr>
              <a:t>akutní účinky </a:t>
            </a:r>
            <a:r>
              <a:rPr lang="cs-CZ" sz="2000" dirty="0">
                <a:sym typeface="Symbol" pitchFamily="18" charset="2"/>
              </a:rPr>
              <a:t></a:t>
            </a:r>
            <a:r>
              <a:rPr lang="cs-CZ" sz="2000" dirty="0"/>
              <a:t> změna konformace (aktivní vs. neaktivní) – otevření </a:t>
            </a:r>
            <a:r>
              <a:rPr lang="cs-CZ" sz="2000" dirty="0" smtClean="0"/>
              <a:t>kanálu</a:t>
            </a:r>
          </a:p>
          <a:p>
            <a:pPr marL="285750" indent="-285750"/>
            <a:r>
              <a:rPr lang="cs-CZ" sz="2000" dirty="0" smtClean="0"/>
              <a:t>kovalentní </a:t>
            </a:r>
            <a:r>
              <a:rPr lang="cs-CZ" sz="2000" dirty="0"/>
              <a:t>modifikace nebo degradace receptoru </a:t>
            </a:r>
            <a:r>
              <a:rPr lang="cs-CZ" sz="2000" dirty="0" smtClean="0"/>
              <a:t>na </a:t>
            </a:r>
            <a:r>
              <a:rPr lang="cs-CZ" sz="2000" b="1" dirty="0" smtClean="0"/>
              <a:t>membráně </a:t>
            </a:r>
            <a:r>
              <a:rPr lang="cs-CZ" sz="2000" dirty="0" smtClean="0"/>
              <a:t>(</a:t>
            </a:r>
            <a:r>
              <a:rPr lang="cs-CZ" sz="2000" b="1" dirty="0" err="1" smtClean="0">
                <a:solidFill>
                  <a:srgbClr val="FF0000"/>
                </a:solidFill>
              </a:rPr>
              <a:t>down-regulation</a:t>
            </a:r>
            <a:r>
              <a:rPr lang="cs-CZ" sz="2000" dirty="0"/>
              <a:t>)</a:t>
            </a:r>
          </a:p>
          <a:p>
            <a:pPr marL="285750" indent="-285750"/>
            <a:endParaRPr lang="cs-CZ" sz="2000" dirty="0"/>
          </a:p>
          <a:p>
            <a:pPr marL="0" indent="0">
              <a:buNone/>
            </a:pPr>
            <a:r>
              <a:rPr lang="cs-CZ" sz="2000" b="1" dirty="0">
                <a:solidFill>
                  <a:schemeClr val="accent3"/>
                </a:solidFill>
              </a:rPr>
              <a:t>Intracelulární receptory</a:t>
            </a:r>
          </a:p>
          <a:p>
            <a:pPr marL="285750" indent="-285750"/>
            <a:r>
              <a:rPr lang="cs-CZ" sz="2000" dirty="0"/>
              <a:t>ovlivnění genové exprese = </a:t>
            </a:r>
            <a:r>
              <a:rPr lang="cs-CZ" sz="2000" b="1" dirty="0">
                <a:solidFill>
                  <a:srgbClr val="FF0000"/>
                </a:solidFill>
              </a:rPr>
              <a:t>pozdní účinky</a:t>
            </a:r>
            <a:r>
              <a:rPr lang="cs-CZ" sz="2000" dirty="0">
                <a:sym typeface="Symbol" pitchFamily="18" charset="2"/>
              </a:rPr>
              <a:t> </a:t>
            </a:r>
            <a:r>
              <a:rPr lang="cs-CZ" sz="2000" b="1" dirty="0"/>
              <a:t>trofické </a:t>
            </a:r>
            <a:r>
              <a:rPr lang="cs-CZ" sz="2000" dirty="0"/>
              <a:t>(buněčný růst a buněčné dělení), </a:t>
            </a:r>
            <a:r>
              <a:rPr lang="cs-CZ" sz="2000" b="1" dirty="0"/>
              <a:t>genomové</a:t>
            </a:r>
            <a:r>
              <a:rPr lang="cs-CZ" sz="2000" dirty="0"/>
              <a:t> (syntéza nových proteinů  - př. r</a:t>
            </a:r>
            <a:r>
              <a:rPr lang="cs-CZ" sz="2000" dirty="0" smtClean="0"/>
              <a:t>eceptor) </a:t>
            </a:r>
            <a:r>
              <a:rPr lang="cs-CZ" sz="2000" dirty="0"/>
              <a:t>(</a:t>
            </a:r>
            <a:r>
              <a:rPr lang="cs-CZ" sz="2000" b="1" dirty="0">
                <a:solidFill>
                  <a:srgbClr val="FF0000"/>
                </a:solidFill>
              </a:rPr>
              <a:t>up-</a:t>
            </a:r>
            <a:r>
              <a:rPr lang="cs-CZ" sz="2000" b="1" dirty="0" err="1">
                <a:solidFill>
                  <a:srgbClr val="FF0000"/>
                </a:solidFill>
              </a:rPr>
              <a:t>regulation</a:t>
            </a:r>
            <a:r>
              <a:rPr lang="cs-CZ" sz="2000" dirty="0" smtClean="0"/>
              <a:t>)</a:t>
            </a:r>
            <a:endParaRPr lang="cs-CZ" sz="2000" dirty="0"/>
          </a:p>
          <a:p>
            <a:pPr>
              <a:lnSpc>
                <a:spcPct val="120000"/>
              </a:lnSpc>
            </a:pPr>
            <a:endParaRPr lang="cs-CZ" sz="2000" dirty="0"/>
          </a:p>
          <a:p>
            <a:pPr marL="0" indent="0">
              <a:buNone/>
            </a:pPr>
            <a:endParaRPr lang="cs-CZ" sz="2000" dirty="0"/>
          </a:p>
          <a:p>
            <a:pPr marL="0" indent="0">
              <a:buNone/>
            </a:pPr>
            <a:endParaRPr lang="cs-CZ" sz="2000" dirty="0"/>
          </a:p>
        </p:txBody>
      </p:sp>
      <p:pic>
        <p:nvPicPr>
          <p:cNvPr id="4" name="Picture 2"/>
          <p:cNvPicPr>
            <a:picLocks noChangeAspect="1" noChangeArrowheads="1"/>
          </p:cNvPicPr>
          <p:nvPr/>
        </p:nvPicPr>
        <p:blipFill rotWithShape="1">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rcRect l="17875" t="19446" r="3042" b="62363"/>
          <a:stretch/>
        </p:blipFill>
        <p:spPr bwMode="auto">
          <a:xfrm rot="16200000">
            <a:off x="-2775127" y="2767690"/>
            <a:ext cx="6865423" cy="133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82086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0"/>
            <a:ext cx="8229600" cy="1143000"/>
          </a:xfrm>
        </p:spPr>
        <p:txBody>
          <a:bodyPr>
            <a:normAutofit/>
          </a:bodyPr>
          <a:lstStyle/>
          <a:p>
            <a:r>
              <a:rPr lang="cs-CZ" dirty="0" smtClean="0"/>
              <a:t>Endokrinní systém</a:t>
            </a:r>
            <a:endParaRPr lang="cs-CZ" dirty="0"/>
          </a:p>
        </p:txBody>
      </p:sp>
      <p:sp>
        <p:nvSpPr>
          <p:cNvPr id="3" name="Zástupný symbol pro obsah 2"/>
          <p:cNvSpPr>
            <a:spLocks noGrp="1"/>
          </p:cNvSpPr>
          <p:nvPr>
            <p:ph idx="1"/>
          </p:nvPr>
        </p:nvSpPr>
        <p:spPr>
          <a:xfrm>
            <a:off x="1331640" y="1052736"/>
            <a:ext cx="7812360" cy="5257800"/>
          </a:xfrm>
        </p:spPr>
        <p:txBody>
          <a:bodyPr>
            <a:normAutofit/>
          </a:bodyPr>
          <a:lstStyle/>
          <a:p>
            <a:pPr marL="0" indent="0">
              <a:buNone/>
            </a:pPr>
            <a:r>
              <a:rPr lang="cs-CZ" sz="2000" b="1" dirty="0" err="1" smtClean="0">
                <a:solidFill>
                  <a:schemeClr val="accent3"/>
                </a:solidFill>
              </a:rPr>
              <a:t>Hydrofóbní</a:t>
            </a:r>
            <a:r>
              <a:rPr lang="cs-CZ" sz="2000" b="1" dirty="0" smtClean="0">
                <a:solidFill>
                  <a:schemeClr val="accent3"/>
                </a:solidFill>
              </a:rPr>
              <a:t> hormony</a:t>
            </a:r>
          </a:p>
          <a:p>
            <a:r>
              <a:rPr lang="cs-CZ" sz="2000" dirty="0" smtClean="0"/>
              <a:t>v krvi jsou transportovány z velké části navázané na plazmatické bílkoviny (albumin, </a:t>
            </a:r>
            <a:r>
              <a:rPr lang="cs-CZ" sz="2000" dirty="0" err="1" smtClean="0"/>
              <a:t>transkortin</a:t>
            </a:r>
            <a:r>
              <a:rPr lang="cs-CZ" sz="2000" dirty="0" smtClean="0"/>
              <a:t> (CBG), SHBG, ABP, TBG), malá část steroidních hormonů je v plazmě ve volné formě</a:t>
            </a:r>
          </a:p>
          <a:p>
            <a:r>
              <a:rPr lang="cs-CZ" sz="2000" dirty="0" smtClean="0"/>
              <a:t>dlouhý poločas života (hod)</a:t>
            </a:r>
          </a:p>
          <a:p>
            <a:pPr>
              <a:lnSpc>
                <a:spcPct val="120000"/>
              </a:lnSpc>
            </a:pPr>
            <a:endParaRPr lang="cs-CZ" sz="2000" dirty="0"/>
          </a:p>
          <a:p>
            <a:pPr marL="0" indent="0">
              <a:buNone/>
            </a:pPr>
            <a:endParaRPr lang="cs-CZ" sz="2000" dirty="0"/>
          </a:p>
          <a:p>
            <a:pPr marL="0" indent="0">
              <a:buNone/>
            </a:pPr>
            <a:endParaRPr lang="cs-CZ" sz="2000" dirty="0"/>
          </a:p>
        </p:txBody>
      </p:sp>
      <p:pic>
        <p:nvPicPr>
          <p:cNvPr id="4" name="Picture 2"/>
          <p:cNvPicPr>
            <a:picLocks noChangeAspect="1" noChangeArrowheads="1"/>
          </p:cNvPicPr>
          <p:nvPr/>
        </p:nvPicPr>
        <p:blipFill rotWithShape="1">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rcRect l="17875" t="19446" r="3042" b="62363"/>
          <a:stretch/>
        </p:blipFill>
        <p:spPr bwMode="auto">
          <a:xfrm rot="16200000">
            <a:off x="-2775127" y="2767690"/>
            <a:ext cx="6865423" cy="133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4" cstate="print"/>
          <a:srcRect t="13480" b="16553"/>
          <a:stretch>
            <a:fillRect/>
          </a:stretch>
        </p:blipFill>
        <p:spPr bwMode="auto">
          <a:xfrm>
            <a:off x="1318696" y="2753544"/>
            <a:ext cx="7825304" cy="4104456"/>
          </a:xfrm>
          <a:prstGeom prst="rect">
            <a:avLst/>
          </a:prstGeom>
          <a:noFill/>
        </p:spPr>
      </p:pic>
    </p:spTree>
    <p:extLst>
      <p:ext uri="{BB962C8B-B14F-4D97-AF65-F5344CB8AC3E}">
        <p14:creationId xmlns:p14="http://schemas.microsoft.com/office/powerpoint/2010/main" val="25582086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0"/>
            <a:ext cx="8229600" cy="1143000"/>
          </a:xfrm>
        </p:spPr>
        <p:txBody>
          <a:bodyPr>
            <a:normAutofit/>
          </a:bodyPr>
          <a:lstStyle/>
          <a:p>
            <a:r>
              <a:rPr lang="cs-CZ" dirty="0" smtClean="0"/>
              <a:t>Endokrinní systém</a:t>
            </a:r>
            <a:endParaRPr lang="cs-CZ" dirty="0"/>
          </a:p>
        </p:txBody>
      </p:sp>
      <p:sp>
        <p:nvSpPr>
          <p:cNvPr id="3" name="Zástupný symbol pro obsah 2"/>
          <p:cNvSpPr>
            <a:spLocks noGrp="1"/>
          </p:cNvSpPr>
          <p:nvPr>
            <p:ph idx="1"/>
          </p:nvPr>
        </p:nvSpPr>
        <p:spPr>
          <a:xfrm>
            <a:off x="1331640" y="1340768"/>
            <a:ext cx="7812360" cy="5257800"/>
          </a:xfrm>
        </p:spPr>
        <p:txBody>
          <a:bodyPr>
            <a:normAutofit/>
          </a:bodyPr>
          <a:lstStyle/>
          <a:p>
            <a:pPr marL="0" indent="0">
              <a:lnSpc>
                <a:spcPct val="120000"/>
              </a:lnSpc>
              <a:buNone/>
            </a:pPr>
            <a:r>
              <a:rPr lang="cs-CZ" sz="2000" b="1" dirty="0" smtClean="0">
                <a:solidFill>
                  <a:schemeClr val="accent3"/>
                </a:solidFill>
              </a:rPr>
              <a:t>Interakce steroidních a </a:t>
            </a:r>
            <a:r>
              <a:rPr lang="cs-CZ" sz="2000" b="1" dirty="0" err="1" smtClean="0">
                <a:solidFill>
                  <a:schemeClr val="accent3"/>
                </a:solidFill>
              </a:rPr>
              <a:t>thyroidních</a:t>
            </a:r>
            <a:r>
              <a:rPr lang="cs-CZ" sz="2000" b="1" dirty="0" smtClean="0">
                <a:solidFill>
                  <a:schemeClr val="accent3"/>
                </a:solidFill>
              </a:rPr>
              <a:t> hormonů s receptory</a:t>
            </a:r>
          </a:p>
          <a:p>
            <a:r>
              <a:rPr lang="cs-CZ" sz="2000" dirty="0"/>
              <a:t>aktivace promotorů cílových genů (TF) a spuštění transkripce - pomalý nástup účinku, ale dlouhodobý charakter</a:t>
            </a:r>
          </a:p>
          <a:p>
            <a:r>
              <a:rPr lang="cs-CZ" sz="2000" dirty="0"/>
              <a:t>transkripce genů kódujících polymerázy – větší nabídka enzymů pro </a:t>
            </a:r>
            <a:r>
              <a:rPr lang="cs-CZ" sz="2000" dirty="0" smtClean="0"/>
              <a:t>transkripci </a:t>
            </a:r>
          </a:p>
          <a:p>
            <a:pPr marL="0" indent="0">
              <a:lnSpc>
                <a:spcPct val="120000"/>
              </a:lnSpc>
            </a:pPr>
            <a:r>
              <a:rPr lang="cs-CZ" sz="2000" dirty="0" smtClean="0"/>
              <a:t>intracelulární receptory mají několik </a:t>
            </a:r>
            <a:r>
              <a:rPr lang="cs-CZ" sz="2000" b="1" dirty="0" err="1" smtClean="0">
                <a:solidFill>
                  <a:schemeClr val="accent6"/>
                </a:solidFill>
              </a:rPr>
              <a:t>fčních</a:t>
            </a:r>
            <a:r>
              <a:rPr lang="cs-CZ" sz="2000" b="1" dirty="0" smtClean="0">
                <a:solidFill>
                  <a:schemeClr val="accent6"/>
                </a:solidFill>
              </a:rPr>
              <a:t> domén</a:t>
            </a:r>
          </a:p>
          <a:p>
            <a:pPr marL="0" indent="0">
              <a:lnSpc>
                <a:spcPct val="120000"/>
              </a:lnSpc>
              <a:buNone/>
            </a:pPr>
            <a:r>
              <a:rPr lang="cs-CZ" sz="2000" b="1" dirty="0" smtClean="0"/>
              <a:t>1. aktivační doména </a:t>
            </a:r>
            <a:r>
              <a:rPr lang="cs-CZ" sz="2000" dirty="0" smtClean="0"/>
              <a:t>– aktivuje cílové geny</a:t>
            </a:r>
          </a:p>
          <a:p>
            <a:pPr marL="0" indent="0">
              <a:lnSpc>
                <a:spcPct val="120000"/>
              </a:lnSpc>
              <a:buNone/>
            </a:pPr>
            <a:r>
              <a:rPr lang="cs-CZ" sz="2000" b="1" dirty="0" smtClean="0"/>
              <a:t>2. DNA-vazebná doména </a:t>
            </a:r>
            <a:r>
              <a:rPr lang="cs-CZ" sz="2000" dirty="0" smtClean="0"/>
              <a:t>– k ní se  váže receptor k DNA (struktura </a:t>
            </a:r>
            <a:r>
              <a:rPr lang="cs-CZ" sz="2000" dirty="0" err="1" smtClean="0"/>
              <a:t>Zn</a:t>
            </a:r>
            <a:r>
              <a:rPr lang="cs-CZ" sz="2000" dirty="0" smtClean="0"/>
              <a:t> prstu)</a:t>
            </a:r>
          </a:p>
          <a:p>
            <a:pPr marL="0" indent="0">
              <a:lnSpc>
                <a:spcPct val="120000"/>
              </a:lnSpc>
              <a:buNone/>
            </a:pPr>
            <a:r>
              <a:rPr lang="cs-CZ" sz="2000" b="1" dirty="0" smtClean="0"/>
              <a:t>3. doména pro </a:t>
            </a:r>
            <a:r>
              <a:rPr lang="cs-CZ" sz="2000" b="1" dirty="0" err="1" smtClean="0"/>
              <a:t>dimerizaci</a:t>
            </a:r>
            <a:r>
              <a:rPr lang="cs-CZ" sz="2000" b="1" dirty="0" smtClean="0"/>
              <a:t> receptoru </a:t>
            </a:r>
            <a:r>
              <a:rPr lang="cs-CZ" sz="2000" dirty="0" smtClean="0"/>
              <a:t>– receptor je aktivní pouze ve formě dimeru</a:t>
            </a:r>
          </a:p>
          <a:p>
            <a:pPr marL="0" indent="0">
              <a:lnSpc>
                <a:spcPct val="120000"/>
              </a:lnSpc>
              <a:buNone/>
            </a:pPr>
            <a:r>
              <a:rPr lang="cs-CZ" sz="2000" b="1" dirty="0" smtClean="0"/>
              <a:t>4. doména pro vazbu hormonu </a:t>
            </a:r>
          </a:p>
          <a:p>
            <a:pPr marL="0" indent="0">
              <a:lnSpc>
                <a:spcPct val="120000"/>
              </a:lnSpc>
              <a:buNone/>
            </a:pPr>
            <a:endParaRPr lang="cs-CZ" sz="2000" dirty="0" smtClean="0"/>
          </a:p>
          <a:p>
            <a:pPr>
              <a:lnSpc>
                <a:spcPct val="120000"/>
              </a:lnSpc>
              <a:buNone/>
            </a:pPr>
            <a:endParaRPr lang="cs-CZ" sz="2000" dirty="0"/>
          </a:p>
          <a:p>
            <a:pPr marL="0" indent="0">
              <a:buNone/>
            </a:pPr>
            <a:endParaRPr lang="cs-CZ" sz="2000" dirty="0"/>
          </a:p>
          <a:p>
            <a:pPr marL="0" indent="0">
              <a:buNone/>
            </a:pPr>
            <a:endParaRPr lang="cs-CZ" sz="2000" dirty="0"/>
          </a:p>
        </p:txBody>
      </p:sp>
      <p:pic>
        <p:nvPicPr>
          <p:cNvPr id="4" name="Picture 2"/>
          <p:cNvPicPr>
            <a:picLocks noChangeAspect="1" noChangeArrowheads="1"/>
          </p:cNvPicPr>
          <p:nvPr/>
        </p:nvPicPr>
        <p:blipFill rotWithShape="1">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rcRect l="17875" t="19446" r="3042" b="62363"/>
          <a:stretch/>
        </p:blipFill>
        <p:spPr bwMode="auto">
          <a:xfrm rot="16200000">
            <a:off x="-2775127" y="2767690"/>
            <a:ext cx="6865423" cy="133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754" name="Picture 2" descr="https://upload.wikimedia.org/wikipedia/commons/thumb/3/3e/Nuclear_Receptor_Structure.png/800px-Nuclear_Receptor_Structure.png"/>
          <p:cNvPicPr>
            <a:picLocks noChangeAspect="1" noChangeArrowheads="1"/>
          </p:cNvPicPr>
          <p:nvPr/>
        </p:nvPicPr>
        <p:blipFill>
          <a:blip r:embed="rId4" cstate="print"/>
          <a:srcRect t="12600"/>
          <a:stretch>
            <a:fillRect/>
          </a:stretch>
        </p:blipFill>
        <p:spPr bwMode="auto">
          <a:xfrm>
            <a:off x="5418348" y="5206399"/>
            <a:ext cx="2483767" cy="1628112"/>
          </a:xfrm>
          <a:prstGeom prst="rect">
            <a:avLst/>
          </a:prstGeom>
          <a:noFill/>
        </p:spPr>
      </p:pic>
    </p:spTree>
    <p:extLst>
      <p:ext uri="{BB962C8B-B14F-4D97-AF65-F5344CB8AC3E}">
        <p14:creationId xmlns:p14="http://schemas.microsoft.com/office/powerpoint/2010/main" val="25582086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0"/>
            <a:ext cx="8229600" cy="1143000"/>
          </a:xfrm>
        </p:spPr>
        <p:txBody>
          <a:bodyPr>
            <a:normAutofit/>
          </a:bodyPr>
          <a:lstStyle/>
          <a:p>
            <a:r>
              <a:rPr lang="cs-CZ" dirty="0" smtClean="0"/>
              <a:t>Endokrinní systém</a:t>
            </a:r>
            <a:endParaRPr lang="cs-CZ" dirty="0"/>
          </a:p>
        </p:txBody>
      </p:sp>
      <p:sp>
        <p:nvSpPr>
          <p:cNvPr id="3" name="Zástupný symbol pro obsah 2"/>
          <p:cNvSpPr>
            <a:spLocks noGrp="1"/>
          </p:cNvSpPr>
          <p:nvPr>
            <p:ph idx="1"/>
          </p:nvPr>
        </p:nvSpPr>
        <p:spPr>
          <a:xfrm>
            <a:off x="1331640" y="1124744"/>
            <a:ext cx="7812360" cy="5257800"/>
          </a:xfrm>
        </p:spPr>
        <p:txBody>
          <a:bodyPr>
            <a:normAutofit/>
          </a:bodyPr>
          <a:lstStyle/>
          <a:p>
            <a:pPr marL="0" indent="0">
              <a:lnSpc>
                <a:spcPct val="120000"/>
              </a:lnSpc>
              <a:buNone/>
            </a:pPr>
            <a:r>
              <a:rPr lang="cs-CZ" sz="2000" b="1" dirty="0" smtClean="0">
                <a:solidFill>
                  <a:schemeClr val="accent2"/>
                </a:solidFill>
              </a:rPr>
              <a:t>Regulace</a:t>
            </a:r>
          </a:p>
          <a:p>
            <a:pPr>
              <a:lnSpc>
                <a:spcPct val="120000"/>
              </a:lnSpc>
            </a:pPr>
            <a:r>
              <a:rPr lang="cs-CZ" sz="2000" dirty="0"/>
              <a:t> 3 úrovně kontroly</a:t>
            </a:r>
          </a:p>
          <a:p>
            <a:pPr marL="0" indent="0">
              <a:lnSpc>
                <a:spcPct val="120000"/>
              </a:lnSpc>
              <a:buNone/>
            </a:pPr>
            <a:endParaRPr lang="cs-CZ" sz="2000" b="1" dirty="0" smtClean="0">
              <a:solidFill>
                <a:schemeClr val="accent2"/>
              </a:solidFill>
            </a:endParaRPr>
          </a:p>
          <a:p>
            <a:pPr marL="0" indent="0">
              <a:lnSpc>
                <a:spcPct val="120000"/>
              </a:lnSpc>
              <a:buNone/>
            </a:pPr>
            <a:endParaRPr lang="cs-CZ" sz="2000" dirty="0" smtClean="0"/>
          </a:p>
          <a:p>
            <a:pPr>
              <a:lnSpc>
                <a:spcPct val="120000"/>
              </a:lnSpc>
              <a:buNone/>
            </a:pPr>
            <a:endParaRPr lang="cs-CZ" sz="2000" dirty="0"/>
          </a:p>
          <a:p>
            <a:pPr marL="0" indent="0">
              <a:buNone/>
            </a:pPr>
            <a:endParaRPr lang="cs-CZ" sz="2000" dirty="0"/>
          </a:p>
          <a:p>
            <a:pPr marL="0" indent="0">
              <a:buNone/>
            </a:pPr>
            <a:endParaRPr lang="cs-CZ" sz="2000" dirty="0"/>
          </a:p>
        </p:txBody>
      </p:sp>
      <p:pic>
        <p:nvPicPr>
          <p:cNvPr id="4" name="Picture 2"/>
          <p:cNvPicPr>
            <a:picLocks noChangeAspect="1" noChangeArrowheads="1"/>
          </p:cNvPicPr>
          <p:nvPr/>
        </p:nvPicPr>
        <p:blipFill rotWithShape="1">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rcRect l="17875" t="19446" r="3042" b="62363"/>
          <a:stretch/>
        </p:blipFill>
        <p:spPr bwMode="auto">
          <a:xfrm rot="16200000">
            <a:off x="-2775127" y="2767690"/>
            <a:ext cx="6865423" cy="133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4" cstate="print"/>
          <a:srcRect l="5333" t="667" r="5499" b="3075"/>
          <a:stretch>
            <a:fillRect/>
          </a:stretch>
        </p:blipFill>
        <p:spPr bwMode="auto">
          <a:xfrm>
            <a:off x="1322604" y="1988840"/>
            <a:ext cx="5186328" cy="3816424"/>
          </a:xfrm>
          <a:prstGeom prst="rect">
            <a:avLst/>
          </a:prstGeom>
          <a:noFill/>
        </p:spPr>
      </p:pic>
      <p:pic>
        <p:nvPicPr>
          <p:cNvPr id="7" name="Picture 4"/>
          <p:cNvPicPr>
            <a:picLocks noChangeAspect="1" noChangeArrowheads="1"/>
          </p:cNvPicPr>
          <p:nvPr/>
        </p:nvPicPr>
        <p:blipFill>
          <a:blip r:embed="rId5" cstate="print"/>
          <a:srcRect l="16132" t="438" r="38962" b="3311"/>
          <a:stretch>
            <a:fillRect/>
          </a:stretch>
        </p:blipFill>
        <p:spPr>
          <a:xfrm>
            <a:off x="6417544" y="2157704"/>
            <a:ext cx="2618952" cy="3478696"/>
          </a:xfrm>
          <a:prstGeom prst="rect">
            <a:avLst/>
          </a:prstGeom>
          <a:noFill/>
          <a:ln/>
        </p:spPr>
      </p:pic>
    </p:spTree>
    <p:extLst>
      <p:ext uri="{BB962C8B-B14F-4D97-AF65-F5344CB8AC3E}">
        <p14:creationId xmlns:p14="http://schemas.microsoft.com/office/powerpoint/2010/main" val="25582086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0"/>
            <a:ext cx="8229600" cy="1143000"/>
          </a:xfrm>
        </p:spPr>
        <p:txBody>
          <a:bodyPr>
            <a:normAutofit/>
          </a:bodyPr>
          <a:lstStyle/>
          <a:p>
            <a:r>
              <a:rPr lang="cs-CZ" dirty="0" smtClean="0"/>
              <a:t>Endokrinní systém</a:t>
            </a:r>
            <a:endParaRPr lang="cs-CZ" dirty="0"/>
          </a:p>
        </p:txBody>
      </p:sp>
      <p:sp>
        <p:nvSpPr>
          <p:cNvPr id="3" name="Zástupný symbol pro obsah 2"/>
          <p:cNvSpPr>
            <a:spLocks noGrp="1"/>
          </p:cNvSpPr>
          <p:nvPr>
            <p:ph idx="1"/>
          </p:nvPr>
        </p:nvSpPr>
        <p:spPr>
          <a:xfrm>
            <a:off x="2123728" y="5733256"/>
            <a:ext cx="1656184" cy="865312"/>
          </a:xfrm>
        </p:spPr>
        <p:txBody>
          <a:bodyPr>
            <a:normAutofit/>
          </a:bodyPr>
          <a:lstStyle/>
          <a:p>
            <a:pPr marL="0" indent="0">
              <a:lnSpc>
                <a:spcPct val="120000"/>
              </a:lnSpc>
              <a:buNone/>
            </a:pPr>
            <a:r>
              <a:rPr lang="cs-CZ" sz="2000" b="1" dirty="0" smtClean="0">
                <a:solidFill>
                  <a:schemeClr val="accent3"/>
                </a:solidFill>
              </a:rPr>
              <a:t>Vedení signálu</a:t>
            </a:r>
            <a:endParaRPr lang="cs-CZ" sz="2000" b="1" dirty="0" smtClean="0"/>
          </a:p>
          <a:p>
            <a:pPr marL="0" indent="0">
              <a:lnSpc>
                <a:spcPct val="120000"/>
              </a:lnSpc>
              <a:buNone/>
            </a:pPr>
            <a:endParaRPr lang="cs-CZ" sz="2000" dirty="0" smtClean="0"/>
          </a:p>
          <a:p>
            <a:pPr>
              <a:lnSpc>
                <a:spcPct val="120000"/>
              </a:lnSpc>
              <a:buNone/>
            </a:pPr>
            <a:endParaRPr lang="cs-CZ" sz="2000" dirty="0"/>
          </a:p>
          <a:p>
            <a:pPr marL="0" indent="0">
              <a:buNone/>
            </a:pPr>
            <a:endParaRPr lang="cs-CZ" sz="2000" dirty="0"/>
          </a:p>
          <a:p>
            <a:pPr marL="0" indent="0">
              <a:buNone/>
            </a:pPr>
            <a:endParaRPr lang="cs-CZ" sz="2000" dirty="0"/>
          </a:p>
        </p:txBody>
      </p:sp>
      <p:pic>
        <p:nvPicPr>
          <p:cNvPr id="4" name="Picture 2"/>
          <p:cNvPicPr>
            <a:picLocks noChangeAspect="1" noChangeArrowheads="1"/>
          </p:cNvPicPr>
          <p:nvPr/>
        </p:nvPicPr>
        <p:blipFill rotWithShape="1">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rcRect l="17875" t="19446" r="3042" b="62363"/>
          <a:stretch/>
        </p:blipFill>
        <p:spPr bwMode="auto">
          <a:xfrm rot="16200000">
            <a:off x="-2775127" y="2767690"/>
            <a:ext cx="6865423" cy="133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http://bio1152.nicerweb.net/Locked/media/ch45/45_02HormonControlPathway.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68427" b="36453"/>
          <a:stretch/>
        </p:blipFill>
        <p:spPr bwMode="auto">
          <a:xfrm>
            <a:off x="1691680" y="1196752"/>
            <a:ext cx="2114374" cy="354047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8" name="Picture 2" descr="http://bio1152.nicerweb.net/Locked/media/ch45/45_02HormonControlPathway.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3827" r="34357" b="31035"/>
          <a:stretch/>
        </p:blipFill>
        <p:spPr bwMode="auto">
          <a:xfrm>
            <a:off x="4067944" y="1196752"/>
            <a:ext cx="2130641" cy="3842314"/>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9" name="Picture 2" descr="http://bio1152.nicerweb.net/Locked/media/ch45/45_02HormonControlPathway.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7764" b="4266"/>
          <a:stretch/>
        </p:blipFill>
        <p:spPr bwMode="auto">
          <a:xfrm>
            <a:off x="6516216" y="1196752"/>
            <a:ext cx="2158766" cy="533376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 name="Obdélník 9"/>
          <p:cNvSpPr/>
          <p:nvPr/>
        </p:nvSpPr>
        <p:spPr>
          <a:xfrm>
            <a:off x="2051720" y="4725144"/>
            <a:ext cx="1390392" cy="757130"/>
          </a:xfrm>
          <a:prstGeom prst="rect">
            <a:avLst/>
          </a:prstGeom>
        </p:spPr>
        <p:txBody>
          <a:bodyPr wrap="square">
            <a:spAutoFit/>
          </a:bodyPr>
          <a:lstStyle/>
          <a:p>
            <a:pPr algn="ctr">
              <a:lnSpc>
                <a:spcPct val="90000"/>
              </a:lnSpc>
            </a:pPr>
            <a:r>
              <a:rPr lang="cs-CZ" sz="1600" dirty="0" smtClean="0"/>
              <a:t>Jednoduchá </a:t>
            </a:r>
          </a:p>
          <a:p>
            <a:pPr algn="ctr">
              <a:lnSpc>
                <a:spcPct val="90000"/>
              </a:lnSpc>
            </a:pPr>
            <a:r>
              <a:rPr lang="cs-CZ" sz="1600" dirty="0" smtClean="0"/>
              <a:t>endokrinní </a:t>
            </a:r>
          </a:p>
          <a:p>
            <a:pPr algn="ctr">
              <a:lnSpc>
                <a:spcPct val="90000"/>
              </a:lnSpc>
            </a:pPr>
            <a:r>
              <a:rPr lang="cs-CZ" sz="1600" dirty="0" smtClean="0"/>
              <a:t>dráha</a:t>
            </a:r>
            <a:endParaRPr lang="cs-CZ" sz="1600" dirty="0"/>
          </a:p>
        </p:txBody>
      </p:sp>
      <p:sp>
        <p:nvSpPr>
          <p:cNvPr id="11" name="Obdélník 10"/>
          <p:cNvSpPr/>
          <p:nvPr/>
        </p:nvSpPr>
        <p:spPr>
          <a:xfrm>
            <a:off x="2987824" y="5229200"/>
            <a:ext cx="2130641" cy="757130"/>
          </a:xfrm>
          <a:prstGeom prst="rect">
            <a:avLst/>
          </a:prstGeom>
        </p:spPr>
        <p:txBody>
          <a:bodyPr wrap="square">
            <a:spAutoFit/>
          </a:bodyPr>
          <a:lstStyle/>
          <a:p>
            <a:pPr algn="ctr">
              <a:lnSpc>
                <a:spcPct val="90000"/>
              </a:lnSpc>
            </a:pPr>
            <a:r>
              <a:rPr lang="cs-CZ" sz="1600" dirty="0" smtClean="0"/>
              <a:t>Jednoduchá </a:t>
            </a:r>
          </a:p>
          <a:p>
            <a:pPr algn="ctr">
              <a:lnSpc>
                <a:spcPct val="90000"/>
              </a:lnSpc>
            </a:pPr>
            <a:r>
              <a:rPr lang="cs-CZ" sz="1600" dirty="0" smtClean="0"/>
              <a:t>neurohormonální </a:t>
            </a:r>
          </a:p>
          <a:p>
            <a:pPr algn="ctr">
              <a:lnSpc>
                <a:spcPct val="90000"/>
              </a:lnSpc>
            </a:pPr>
            <a:r>
              <a:rPr lang="cs-CZ" sz="1600" dirty="0" smtClean="0"/>
              <a:t>dráha</a:t>
            </a:r>
            <a:endParaRPr lang="cs-CZ" sz="1600" dirty="0"/>
          </a:p>
        </p:txBody>
      </p:sp>
      <p:sp>
        <p:nvSpPr>
          <p:cNvPr id="12" name="Obdélník 11"/>
          <p:cNvSpPr/>
          <p:nvPr/>
        </p:nvSpPr>
        <p:spPr>
          <a:xfrm>
            <a:off x="4283968" y="5805264"/>
            <a:ext cx="2130641" cy="757130"/>
          </a:xfrm>
          <a:prstGeom prst="rect">
            <a:avLst/>
          </a:prstGeom>
        </p:spPr>
        <p:txBody>
          <a:bodyPr wrap="square">
            <a:spAutoFit/>
          </a:bodyPr>
          <a:lstStyle/>
          <a:p>
            <a:pPr algn="ctr">
              <a:lnSpc>
                <a:spcPct val="90000"/>
              </a:lnSpc>
            </a:pPr>
            <a:r>
              <a:rPr lang="cs-CZ" sz="1600" dirty="0" smtClean="0"/>
              <a:t>Jednoduchá </a:t>
            </a:r>
          </a:p>
          <a:p>
            <a:pPr algn="ctr">
              <a:lnSpc>
                <a:spcPct val="90000"/>
              </a:lnSpc>
            </a:pPr>
            <a:r>
              <a:rPr lang="cs-CZ" sz="1600" dirty="0" smtClean="0"/>
              <a:t>neuroendokrinní </a:t>
            </a:r>
          </a:p>
          <a:p>
            <a:pPr algn="ctr">
              <a:lnSpc>
                <a:spcPct val="90000"/>
              </a:lnSpc>
            </a:pPr>
            <a:r>
              <a:rPr lang="cs-CZ" sz="1600" dirty="0" smtClean="0"/>
              <a:t>dráha</a:t>
            </a:r>
            <a:endParaRPr lang="cs-CZ" sz="1600" dirty="0"/>
          </a:p>
        </p:txBody>
      </p:sp>
    </p:spTree>
    <p:extLst>
      <p:ext uri="{BB962C8B-B14F-4D97-AF65-F5344CB8AC3E}">
        <p14:creationId xmlns:p14="http://schemas.microsoft.com/office/powerpoint/2010/main" val="25582086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Endokrinní systém</a:t>
            </a:r>
            <a:endParaRPr lang="cs-CZ" dirty="0"/>
          </a:p>
        </p:txBody>
      </p:sp>
      <p:sp>
        <p:nvSpPr>
          <p:cNvPr id="3" name="Zástupný symbol pro obsah 2"/>
          <p:cNvSpPr>
            <a:spLocks noGrp="1"/>
          </p:cNvSpPr>
          <p:nvPr>
            <p:ph idx="1"/>
          </p:nvPr>
        </p:nvSpPr>
        <p:spPr>
          <a:xfrm>
            <a:off x="1330038" y="1600200"/>
            <a:ext cx="7418426" cy="5069160"/>
          </a:xfrm>
        </p:spPr>
        <p:txBody>
          <a:bodyPr>
            <a:normAutofit lnSpcReduction="10000"/>
          </a:bodyPr>
          <a:lstStyle/>
          <a:p>
            <a:pPr>
              <a:lnSpc>
                <a:spcPct val="120000"/>
              </a:lnSpc>
            </a:pPr>
            <a:r>
              <a:rPr lang="cs-CZ" sz="2000" dirty="0"/>
              <a:t>řecky: </a:t>
            </a:r>
            <a:r>
              <a:rPr lang="el-GR" sz="2000" dirty="0"/>
              <a:t>endon</a:t>
            </a:r>
            <a:r>
              <a:rPr lang="cs-CZ" sz="2000" dirty="0"/>
              <a:t> – uvnitř, </a:t>
            </a:r>
            <a:r>
              <a:rPr lang="el-GR" sz="2000" dirty="0"/>
              <a:t>krinein</a:t>
            </a:r>
            <a:r>
              <a:rPr lang="cs-CZ" sz="2000" dirty="0"/>
              <a:t> – vylučovat</a:t>
            </a:r>
          </a:p>
          <a:p>
            <a:pPr>
              <a:lnSpc>
                <a:spcPct val="120000"/>
              </a:lnSpc>
            </a:pPr>
            <a:r>
              <a:rPr lang="cs-CZ" sz="2000" dirty="0"/>
              <a:t>vznik hormonů, žlázy z vnitřní sekrecí </a:t>
            </a:r>
            <a:endParaRPr lang="en-US" sz="2000" dirty="0"/>
          </a:p>
          <a:p>
            <a:pPr>
              <a:lnSpc>
                <a:spcPct val="120000"/>
              </a:lnSpc>
            </a:pPr>
            <a:r>
              <a:rPr lang="cs-CZ" sz="2000" dirty="0" smtClean="0"/>
              <a:t>koordinace funkce </a:t>
            </a:r>
            <a:r>
              <a:rPr lang="cs-CZ" sz="2000" dirty="0"/>
              <a:t>buněk v rámci tkáně</a:t>
            </a:r>
          </a:p>
          <a:p>
            <a:pPr>
              <a:lnSpc>
                <a:spcPct val="120000"/>
              </a:lnSpc>
            </a:pPr>
            <a:r>
              <a:rPr lang="cs-CZ" sz="2000" dirty="0" smtClean="0"/>
              <a:t>udržení</a:t>
            </a:r>
            <a:r>
              <a:rPr lang="cs-CZ" sz="2000" b="1" dirty="0" smtClean="0">
                <a:solidFill>
                  <a:schemeClr val="accent3"/>
                </a:solidFill>
              </a:rPr>
              <a:t> </a:t>
            </a:r>
            <a:r>
              <a:rPr lang="cs-CZ" sz="2000" b="1" dirty="0">
                <a:solidFill>
                  <a:srgbClr val="FF0000"/>
                </a:solidFill>
              </a:rPr>
              <a:t>homeostázy</a:t>
            </a:r>
            <a:r>
              <a:rPr lang="cs-CZ" sz="2000" dirty="0"/>
              <a:t>, </a:t>
            </a:r>
            <a:r>
              <a:rPr lang="cs-CZ" sz="2000" dirty="0" smtClean="0"/>
              <a:t>regulace MTB, </a:t>
            </a:r>
            <a:r>
              <a:rPr lang="cs-CZ" sz="2000" dirty="0"/>
              <a:t>růstu a reprodukce </a:t>
            </a:r>
            <a:r>
              <a:rPr lang="cs-CZ" sz="2000" dirty="0" smtClean="0"/>
              <a:t>jedince,</a:t>
            </a:r>
            <a:r>
              <a:rPr lang="cs-CZ" sz="2000" b="1" dirty="0" smtClean="0"/>
              <a:t> </a:t>
            </a:r>
            <a:r>
              <a:rPr lang="cs-CZ" sz="2000" dirty="0" smtClean="0"/>
              <a:t>odezva organizmu </a:t>
            </a:r>
            <a:r>
              <a:rPr lang="cs-CZ" sz="2000" dirty="0"/>
              <a:t>na stres </a:t>
            </a:r>
            <a:r>
              <a:rPr lang="cs-CZ" sz="2000" dirty="0" smtClean="0"/>
              <a:t>na </a:t>
            </a:r>
            <a:r>
              <a:rPr lang="cs-CZ" sz="2000" dirty="0" err="1" smtClean="0"/>
              <a:t>nociceptivní</a:t>
            </a:r>
            <a:r>
              <a:rPr lang="cs-CZ" sz="2000" dirty="0" smtClean="0"/>
              <a:t> podnět (poranění, infekce atd.)</a:t>
            </a:r>
          </a:p>
          <a:p>
            <a:pPr>
              <a:lnSpc>
                <a:spcPct val="120000"/>
              </a:lnSpc>
            </a:pPr>
            <a:r>
              <a:rPr lang="cs-CZ" sz="2000" b="1" dirty="0" smtClean="0">
                <a:solidFill>
                  <a:srgbClr val="FF0000"/>
                </a:solidFill>
              </a:rPr>
              <a:t>pomalejší regulace </a:t>
            </a:r>
            <a:r>
              <a:rPr lang="cs-CZ" sz="2000" b="1" dirty="0">
                <a:solidFill>
                  <a:srgbClr val="FF0000"/>
                </a:solidFill>
              </a:rPr>
              <a:t>dlouhodobého charakteru</a:t>
            </a:r>
            <a:endParaRPr lang="en-US" sz="2000" b="1" dirty="0">
              <a:solidFill>
                <a:srgbClr val="FF0000"/>
              </a:solidFill>
            </a:endParaRPr>
          </a:p>
          <a:p>
            <a:pPr>
              <a:lnSpc>
                <a:spcPct val="120000"/>
              </a:lnSpc>
            </a:pPr>
            <a:r>
              <a:rPr lang="cs-CZ" sz="2000" dirty="0"/>
              <a:t>odpověď na endokrinní stimul </a:t>
            </a:r>
            <a:r>
              <a:rPr lang="cs-CZ" sz="2000" dirty="0" smtClean="0"/>
              <a:t>během </a:t>
            </a:r>
            <a:r>
              <a:rPr lang="cs-CZ" sz="2000" dirty="0"/>
              <a:t>minut až hodin</a:t>
            </a:r>
          </a:p>
          <a:p>
            <a:pPr>
              <a:lnSpc>
                <a:spcPct val="120000"/>
              </a:lnSpc>
            </a:pPr>
            <a:r>
              <a:rPr lang="cs-CZ" sz="2000" dirty="0"/>
              <a:t>kooperace s nervovou </a:t>
            </a:r>
            <a:r>
              <a:rPr lang="cs-CZ" sz="2000" dirty="0" smtClean="0"/>
              <a:t>soustavou</a:t>
            </a:r>
          </a:p>
          <a:p>
            <a:pPr>
              <a:lnSpc>
                <a:spcPct val="120000"/>
              </a:lnSpc>
            </a:pPr>
            <a:endParaRPr lang="cs-CZ" sz="2000" dirty="0"/>
          </a:p>
          <a:p>
            <a:pPr marL="0" indent="0">
              <a:buNone/>
            </a:pPr>
            <a:r>
              <a:rPr lang="cs-CZ" sz="2000" b="1" dirty="0"/>
              <a:t>Chemické regulátory</a:t>
            </a:r>
            <a:endParaRPr lang="cs-CZ" sz="2000" b="1" dirty="0"/>
          </a:p>
          <a:p>
            <a:r>
              <a:rPr lang="cs-CZ" sz="2000" dirty="0"/>
              <a:t>Feromony: signalizace mezi organismy (</a:t>
            </a:r>
            <a:r>
              <a:rPr lang="cs-CZ" sz="2000" dirty="0" err="1"/>
              <a:t>Jacobsonův</a:t>
            </a:r>
            <a:r>
              <a:rPr lang="cs-CZ" sz="2000" dirty="0"/>
              <a:t> orgán)</a:t>
            </a:r>
            <a:endParaRPr lang="en-US" sz="2000" dirty="0"/>
          </a:p>
          <a:p>
            <a:r>
              <a:rPr lang="en-US" sz="2000" dirty="0" err="1"/>
              <a:t>Hormon</a:t>
            </a:r>
            <a:r>
              <a:rPr lang="cs-CZ" sz="2000" dirty="0"/>
              <a:t>y: signalizace mezi buňkami</a:t>
            </a:r>
            <a:endParaRPr lang="en-US" sz="2000" dirty="0"/>
          </a:p>
          <a:p>
            <a:pPr>
              <a:lnSpc>
                <a:spcPct val="120000"/>
              </a:lnSpc>
            </a:pPr>
            <a:endParaRPr lang="cs-CZ" sz="2000" dirty="0"/>
          </a:p>
          <a:p>
            <a:pPr marL="0" indent="0">
              <a:buNone/>
            </a:pPr>
            <a:endParaRPr lang="cs-CZ" sz="2000" dirty="0"/>
          </a:p>
          <a:p>
            <a:pPr marL="0" indent="0">
              <a:buNone/>
            </a:pPr>
            <a:endParaRPr lang="cs-CZ" sz="2000" dirty="0"/>
          </a:p>
        </p:txBody>
      </p:sp>
      <p:pic>
        <p:nvPicPr>
          <p:cNvPr id="4" name="Picture 2"/>
          <p:cNvPicPr>
            <a:picLocks noChangeAspect="1" noChangeArrowheads="1"/>
          </p:cNvPicPr>
          <p:nvPr/>
        </p:nvPicPr>
        <p:blipFill rotWithShape="1">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rcRect l="17875" t="19446" r="3042" b="62363"/>
          <a:stretch/>
        </p:blipFill>
        <p:spPr bwMode="auto">
          <a:xfrm rot="16200000">
            <a:off x="-2775127" y="2767690"/>
            <a:ext cx="6865423" cy="133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62591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0"/>
            <a:ext cx="8229600" cy="1143000"/>
          </a:xfrm>
        </p:spPr>
        <p:txBody>
          <a:bodyPr>
            <a:normAutofit/>
          </a:bodyPr>
          <a:lstStyle/>
          <a:p>
            <a:r>
              <a:rPr lang="cs-CZ" dirty="0" smtClean="0"/>
              <a:t>Endokrinní systém</a:t>
            </a:r>
            <a:endParaRPr lang="cs-CZ" dirty="0"/>
          </a:p>
        </p:txBody>
      </p:sp>
      <p:sp>
        <p:nvSpPr>
          <p:cNvPr id="3" name="Zástupný symbol pro obsah 2"/>
          <p:cNvSpPr>
            <a:spLocks noGrp="1"/>
          </p:cNvSpPr>
          <p:nvPr>
            <p:ph idx="1"/>
          </p:nvPr>
        </p:nvSpPr>
        <p:spPr>
          <a:xfrm>
            <a:off x="1331640" y="1340768"/>
            <a:ext cx="7812360" cy="5257800"/>
          </a:xfrm>
        </p:spPr>
        <p:txBody>
          <a:bodyPr>
            <a:normAutofit lnSpcReduction="10000"/>
          </a:bodyPr>
          <a:lstStyle/>
          <a:p>
            <a:pPr marL="0" indent="0">
              <a:lnSpc>
                <a:spcPct val="120000"/>
              </a:lnSpc>
              <a:buNone/>
            </a:pPr>
            <a:r>
              <a:rPr lang="cs-CZ" sz="2000" b="1" dirty="0" smtClean="0">
                <a:solidFill>
                  <a:schemeClr val="accent3"/>
                </a:solidFill>
              </a:rPr>
              <a:t>Regulace</a:t>
            </a:r>
          </a:p>
          <a:p>
            <a:pPr>
              <a:lnSpc>
                <a:spcPct val="120000"/>
              </a:lnSpc>
            </a:pPr>
            <a:r>
              <a:rPr lang="cs-CZ" sz="2000" dirty="0" smtClean="0"/>
              <a:t>běžně na základě</a:t>
            </a:r>
            <a:r>
              <a:rPr lang="cs-CZ" sz="2000" b="1" dirty="0" smtClean="0"/>
              <a:t> ZV </a:t>
            </a:r>
            <a:r>
              <a:rPr lang="cs-CZ" sz="2000" dirty="0" smtClean="0"/>
              <a:t>= odpověď buňky na signál (hormon) zpětně ovlivňuje zdroj signálu (endokrinní žlázu)</a:t>
            </a:r>
          </a:p>
          <a:p>
            <a:pPr marL="457200" indent="-457200">
              <a:lnSpc>
                <a:spcPct val="120000"/>
              </a:lnSpc>
              <a:buFont typeface="+mj-lt"/>
              <a:buAutoNum type="alphaLcParenR"/>
            </a:pPr>
            <a:r>
              <a:rPr lang="cs-CZ" sz="2000" dirty="0" smtClean="0"/>
              <a:t>endokrinní žláza</a:t>
            </a:r>
          </a:p>
          <a:p>
            <a:pPr marL="457200" indent="-457200">
              <a:lnSpc>
                <a:spcPct val="120000"/>
              </a:lnSpc>
              <a:buFont typeface="+mj-lt"/>
              <a:buAutoNum type="alphaLcParenR"/>
            </a:pPr>
            <a:r>
              <a:rPr lang="cs-CZ" sz="2000" dirty="0" smtClean="0"/>
              <a:t>hormon</a:t>
            </a:r>
          </a:p>
          <a:p>
            <a:pPr marL="457200" indent="-457200">
              <a:lnSpc>
                <a:spcPct val="120000"/>
              </a:lnSpc>
              <a:buFont typeface="+mj-lt"/>
              <a:buAutoNum type="alphaLcParenR"/>
            </a:pPr>
            <a:r>
              <a:rPr lang="cs-CZ" sz="2000" dirty="0" smtClean="0"/>
              <a:t>metabolické změny vyvolané hormonem</a:t>
            </a:r>
          </a:p>
          <a:p>
            <a:pPr marL="457200" indent="-457200">
              <a:lnSpc>
                <a:spcPct val="120000"/>
              </a:lnSpc>
              <a:buFont typeface="+mj-lt"/>
              <a:buAutoNum type="alphaLcParenR"/>
            </a:pPr>
            <a:r>
              <a:rPr lang="cs-CZ" sz="2000" dirty="0" smtClean="0"/>
              <a:t>receptor pro hladinu hormonu nebo složení krve</a:t>
            </a:r>
          </a:p>
          <a:p>
            <a:pPr marL="457200" indent="-457200">
              <a:lnSpc>
                <a:spcPct val="120000"/>
              </a:lnSpc>
              <a:buFont typeface="+mj-lt"/>
              <a:buAutoNum type="alphaLcParenR"/>
            </a:pPr>
            <a:r>
              <a:rPr lang="cs-CZ" sz="2000" dirty="0" smtClean="0"/>
              <a:t>spojení mezi receptorem a žlázou</a:t>
            </a:r>
          </a:p>
          <a:p>
            <a:pPr marL="457200" indent="-457200">
              <a:lnSpc>
                <a:spcPct val="120000"/>
              </a:lnSpc>
              <a:buFont typeface="+mj-lt"/>
              <a:buAutoNum type="alphaLcParenR"/>
            </a:pPr>
            <a:endParaRPr lang="cs-CZ" sz="2000" dirty="0" smtClean="0"/>
          </a:p>
          <a:p>
            <a:pPr marL="0" indent="0">
              <a:lnSpc>
                <a:spcPct val="120000"/>
              </a:lnSpc>
              <a:buNone/>
            </a:pPr>
            <a:r>
              <a:rPr lang="cs-CZ" sz="2000" b="1" dirty="0" smtClean="0"/>
              <a:t>Základní účinky hormonů při regulaci jsou</a:t>
            </a:r>
          </a:p>
          <a:p>
            <a:pPr>
              <a:lnSpc>
                <a:spcPct val="120000"/>
              </a:lnSpc>
            </a:pPr>
            <a:r>
              <a:rPr lang="cs-CZ" sz="2000" b="1" dirty="0" smtClean="0">
                <a:solidFill>
                  <a:schemeClr val="accent5"/>
                </a:solidFill>
              </a:rPr>
              <a:t>konfigurační změny enzymů </a:t>
            </a:r>
            <a:r>
              <a:rPr lang="cs-CZ" sz="2000" dirty="0" smtClean="0"/>
              <a:t>(alosterické mechanismy)</a:t>
            </a:r>
          </a:p>
          <a:p>
            <a:pPr>
              <a:lnSpc>
                <a:spcPct val="120000"/>
              </a:lnSpc>
            </a:pPr>
            <a:r>
              <a:rPr lang="cs-CZ" sz="2000" b="1" dirty="0" smtClean="0">
                <a:solidFill>
                  <a:schemeClr val="accent5"/>
                </a:solidFill>
              </a:rPr>
              <a:t>útlum nebo stimulace enzymu</a:t>
            </a:r>
          </a:p>
          <a:p>
            <a:pPr>
              <a:lnSpc>
                <a:spcPct val="120000"/>
              </a:lnSpc>
            </a:pPr>
            <a:r>
              <a:rPr lang="cs-CZ" sz="2000" b="1" dirty="0" smtClean="0">
                <a:solidFill>
                  <a:schemeClr val="accent5"/>
                </a:solidFill>
              </a:rPr>
              <a:t>změna množství substrátu</a:t>
            </a:r>
            <a:endParaRPr lang="cs-CZ" sz="2000" b="1" dirty="0">
              <a:solidFill>
                <a:schemeClr val="accent5"/>
              </a:solidFill>
            </a:endParaRPr>
          </a:p>
        </p:txBody>
      </p:sp>
      <p:pic>
        <p:nvPicPr>
          <p:cNvPr id="4" name="Picture 2"/>
          <p:cNvPicPr>
            <a:picLocks noChangeAspect="1" noChangeArrowheads="1"/>
          </p:cNvPicPr>
          <p:nvPr/>
        </p:nvPicPr>
        <p:blipFill rotWithShape="1">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rcRect l="17875" t="19446" r="3042" b="62363"/>
          <a:stretch/>
        </p:blipFill>
        <p:spPr bwMode="auto">
          <a:xfrm rot="16200000">
            <a:off x="-2775127" y="2767690"/>
            <a:ext cx="6865423" cy="133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82086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0"/>
            <a:ext cx="8229600" cy="1143000"/>
          </a:xfrm>
        </p:spPr>
        <p:txBody>
          <a:bodyPr>
            <a:normAutofit/>
          </a:bodyPr>
          <a:lstStyle/>
          <a:p>
            <a:r>
              <a:rPr lang="cs-CZ" dirty="0" smtClean="0"/>
              <a:t>Endokrinní systém</a:t>
            </a:r>
            <a:endParaRPr lang="cs-CZ" dirty="0"/>
          </a:p>
        </p:txBody>
      </p:sp>
      <p:sp>
        <p:nvSpPr>
          <p:cNvPr id="3" name="Zástupný symbol pro obsah 2"/>
          <p:cNvSpPr>
            <a:spLocks noGrp="1"/>
          </p:cNvSpPr>
          <p:nvPr>
            <p:ph idx="1"/>
          </p:nvPr>
        </p:nvSpPr>
        <p:spPr>
          <a:xfrm>
            <a:off x="1331640" y="1340768"/>
            <a:ext cx="7812360" cy="5257800"/>
          </a:xfrm>
        </p:spPr>
        <p:txBody>
          <a:bodyPr>
            <a:normAutofit/>
          </a:bodyPr>
          <a:lstStyle/>
          <a:p>
            <a:pPr marL="0" indent="0">
              <a:lnSpc>
                <a:spcPct val="120000"/>
              </a:lnSpc>
              <a:buNone/>
            </a:pPr>
            <a:r>
              <a:rPr lang="cs-CZ" sz="2000" b="1" dirty="0" smtClean="0">
                <a:solidFill>
                  <a:schemeClr val="accent3"/>
                </a:solidFill>
              </a:rPr>
              <a:t>Regulace</a:t>
            </a:r>
          </a:p>
          <a:p>
            <a:r>
              <a:rPr lang="cs-CZ" sz="2000" dirty="0" smtClean="0">
                <a:latin typeface="+mj-lt"/>
              </a:rPr>
              <a:t>hladiny hormonů cirkulujících v krvi jsou důsledně kontrolovány třemi homeostatickými mechanismy:</a:t>
            </a:r>
            <a:br>
              <a:rPr lang="cs-CZ" sz="2000" dirty="0" smtClean="0">
                <a:latin typeface="+mj-lt"/>
              </a:rPr>
            </a:br>
            <a:endParaRPr lang="cs-CZ" sz="2000" dirty="0" smtClean="0">
              <a:latin typeface="+mj-lt"/>
            </a:endParaRPr>
          </a:p>
          <a:p>
            <a:pPr>
              <a:buFont typeface="Courier New" pitchFamily="49" charset="0"/>
              <a:buChar char="o"/>
            </a:pPr>
            <a:r>
              <a:rPr lang="cs-CZ" sz="2000" dirty="0" smtClean="0">
                <a:latin typeface="+mj-lt"/>
              </a:rPr>
              <a:t>Když </a:t>
            </a:r>
            <a:r>
              <a:rPr lang="cs-CZ" sz="2000" b="1" dirty="0" smtClean="0">
                <a:latin typeface="+mj-lt"/>
              </a:rPr>
              <a:t>jeden hormon stimuluje produkci druhého</a:t>
            </a:r>
            <a:r>
              <a:rPr lang="cs-CZ" sz="2000" dirty="0" smtClean="0">
                <a:latin typeface="+mj-lt"/>
              </a:rPr>
              <a:t>, </a:t>
            </a:r>
            <a:r>
              <a:rPr lang="cs-CZ" sz="2000" b="1" dirty="0" smtClean="0">
                <a:latin typeface="+mj-lt"/>
              </a:rPr>
              <a:t>druhý potlačuje produkci prvního</a:t>
            </a:r>
            <a:r>
              <a:rPr lang="cs-CZ" sz="2000" dirty="0" smtClean="0">
                <a:latin typeface="+mj-lt"/>
              </a:rPr>
              <a:t>. Př. </a:t>
            </a:r>
            <a:r>
              <a:rPr lang="cs-CZ" sz="2000" b="1" dirty="0" smtClean="0">
                <a:solidFill>
                  <a:schemeClr val="tx2"/>
                </a:solidFill>
                <a:latin typeface="+mj-lt"/>
              </a:rPr>
              <a:t>FSH</a:t>
            </a:r>
            <a:r>
              <a:rPr lang="cs-CZ" sz="2000" dirty="0" smtClean="0">
                <a:latin typeface="+mj-lt"/>
              </a:rPr>
              <a:t> stimuluje uvolňování </a:t>
            </a:r>
            <a:r>
              <a:rPr lang="cs-CZ" sz="2000" b="1" dirty="0" smtClean="0">
                <a:solidFill>
                  <a:schemeClr val="tx2"/>
                </a:solidFill>
                <a:latin typeface="+mj-lt"/>
              </a:rPr>
              <a:t>estrogen</a:t>
            </a:r>
            <a:r>
              <a:rPr lang="cs-CZ" sz="2000" dirty="0" smtClean="0">
                <a:latin typeface="+mj-lt"/>
              </a:rPr>
              <a:t>ů z vaječníku folikul </a:t>
            </a:r>
            <a:r>
              <a:rPr lang="cs-CZ" sz="2000" dirty="0" smtClean="0">
                <a:latin typeface="+mj-lt"/>
                <a:cs typeface="Times New Roman"/>
              </a:rPr>
              <a:t>→ </a:t>
            </a:r>
            <a:r>
              <a:rPr lang="cs-CZ" sz="2000" dirty="0" smtClean="0">
                <a:latin typeface="+mj-lt"/>
              </a:rPr>
              <a:t>vysoká úroveň estrogenu naopak potlačuje další produkci FSH.</a:t>
            </a:r>
          </a:p>
          <a:p>
            <a:pPr marL="0" indent="0">
              <a:buNone/>
            </a:pPr>
            <a:endParaRPr lang="cs-CZ" sz="2000" dirty="0" smtClean="0">
              <a:latin typeface="+mj-lt"/>
            </a:endParaRPr>
          </a:p>
          <a:p>
            <a:pPr>
              <a:buFont typeface="Courier New" pitchFamily="49" charset="0"/>
              <a:buChar char="o"/>
            </a:pPr>
            <a:r>
              <a:rPr lang="cs-CZ" sz="2000" b="1" dirty="0" smtClean="0">
                <a:latin typeface="+mj-lt"/>
              </a:rPr>
              <a:t>Protichůdné dvojice hormonů</a:t>
            </a:r>
            <a:r>
              <a:rPr lang="cs-CZ" sz="2000" dirty="0" smtClean="0">
                <a:latin typeface="+mj-lt"/>
              </a:rPr>
              <a:t>. Př.: </a:t>
            </a:r>
            <a:r>
              <a:rPr lang="cs-CZ" sz="2000" dirty="0" smtClean="0">
                <a:latin typeface="Century Gothic"/>
              </a:rPr>
              <a:t>↑ c </a:t>
            </a:r>
            <a:r>
              <a:rPr lang="cs-CZ" sz="2000" b="1" dirty="0" smtClean="0">
                <a:solidFill>
                  <a:schemeClr val="tx2"/>
                </a:solidFill>
                <a:latin typeface="+mj-lt"/>
              </a:rPr>
              <a:t>inzulín</a:t>
            </a:r>
            <a:r>
              <a:rPr lang="cs-CZ" sz="2000" dirty="0" smtClean="0">
                <a:latin typeface="+mj-lt"/>
              </a:rPr>
              <a:t>u dojde </a:t>
            </a:r>
            <a:r>
              <a:rPr lang="cs-CZ" sz="2000" dirty="0" smtClean="0">
                <a:latin typeface="Century Gothic"/>
              </a:rPr>
              <a:t>↓ </a:t>
            </a:r>
            <a:r>
              <a:rPr lang="cs-CZ" sz="2000" dirty="0" smtClean="0">
                <a:latin typeface="+mj-lt"/>
              </a:rPr>
              <a:t>hladiny </a:t>
            </a:r>
            <a:r>
              <a:rPr lang="cs-CZ" sz="2000" dirty="0" err="1" smtClean="0">
                <a:latin typeface="+mj-lt"/>
              </a:rPr>
              <a:t>glu</a:t>
            </a:r>
            <a:r>
              <a:rPr lang="cs-CZ" sz="2000" dirty="0" smtClean="0">
                <a:latin typeface="+mj-lt"/>
              </a:rPr>
              <a:t>, </a:t>
            </a:r>
            <a:r>
              <a:rPr lang="cs-CZ" sz="2000" b="1" dirty="0" err="1" smtClean="0">
                <a:solidFill>
                  <a:schemeClr val="tx2"/>
                </a:solidFill>
                <a:latin typeface="+mj-lt"/>
              </a:rPr>
              <a:t>glukagon</a:t>
            </a:r>
            <a:r>
              <a:rPr lang="cs-CZ" sz="2000" dirty="0" smtClean="0">
                <a:latin typeface="+mj-lt"/>
              </a:rPr>
              <a:t> stimuluje játra k odbourávání glykogenu.</a:t>
            </a:r>
          </a:p>
          <a:p>
            <a:pPr marL="0" indent="0">
              <a:buNone/>
            </a:pPr>
            <a:endParaRPr lang="cs-CZ" sz="2000" dirty="0" smtClean="0">
              <a:latin typeface="+mj-lt"/>
            </a:endParaRPr>
          </a:p>
          <a:p>
            <a:pPr>
              <a:buFont typeface="Courier New" pitchFamily="49" charset="0"/>
              <a:buChar char="o"/>
            </a:pPr>
            <a:r>
              <a:rPr lang="cs-CZ" sz="2000" dirty="0" smtClean="0">
                <a:latin typeface="+mj-lt"/>
              </a:rPr>
              <a:t>Hormonální sekrece jednoho hormonu se </a:t>
            </a:r>
            <a:r>
              <a:rPr lang="cs-CZ" sz="2000" dirty="0">
                <a:latin typeface="Century Gothic"/>
              </a:rPr>
              <a:t>↑</a:t>
            </a:r>
            <a:r>
              <a:rPr lang="cs-CZ" sz="2000" dirty="0" smtClean="0">
                <a:latin typeface="+mj-lt"/>
              </a:rPr>
              <a:t> (</a:t>
            </a:r>
            <a:r>
              <a:rPr lang="cs-CZ" sz="2000" dirty="0" smtClean="0">
                <a:latin typeface="Century Gothic"/>
              </a:rPr>
              <a:t>↓</a:t>
            </a:r>
            <a:r>
              <a:rPr lang="cs-CZ" sz="2000" dirty="0" smtClean="0">
                <a:latin typeface="+mj-lt"/>
              </a:rPr>
              <a:t>) působením druhého hormonu, jehož </a:t>
            </a:r>
            <a:r>
              <a:rPr lang="cs-CZ" sz="2000" dirty="0">
                <a:latin typeface="+mj-lt"/>
              </a:rPr>
              <a:t>c</a:t>
            </a:r>
            <a:r>
              <a:rPr lang="cs-CZ" sz="2000" dirty="0" smtClean="0">
                <a:latin typeface="+mj-lt"/>
              </a:rPr>
              <a:t> se </a:t>
            </a:r>
            <a:r>
              <a:rPr lang="cs-CZ" sz="2000" dirty="0">
                <a:latin typeface="Century Gothic"/>
              </a:rPr>
              <a:t>↓</a:t>
            </a:r>
            <a:r>
              <a:rPr lang="cs-CZ" sz="2000" dirty="0" smtClean="0">
                <a:latin typeface="+mj-lt"/>
              </a:rPr>
              <a:t> (</a:t>
            </a:r>
            <a:r>
              <a:rPr lang="cs-CZ" sz="2000" dirty="0">
                <a:latin typeface="Century Gothic"/>
              </a:rPr>
              <a:t>↑</a:t>
            </a:r>
            <a:r>
              <a:rPr lang="cs-CZ" sz="2000" dirty="0" smtClean="0">
                <a:latin typeface="+mj-lt"/>
              </a:rPr>
              <a:t>). Př.: stoupající c Ca</a:t>
            </a:r>
            <a:r>
              <a:rPr lang="cs-CZ" sz="2000" baseline="30000" dirty="0" smtClean="0">
                <a:latin typeface="+mj-lt"/>
              </a:rPr>
              <a:t>2+ </a:t>
            </a:r>
            <a:r>
              <a:rPr lang="cs-CZ" sz="2000" dirty="0" smtClean="0">
                <a:latin typeface="+mj-lt"/>
              </a:rPr>
              <a:t>v krvi potlačuje produkci </a:t>
            </a:r>
            <a:r>
              <a:rPr lang="cs-CZ" sz="2000" b="1" dirty="0" smtClean="0">
                <a:solidFill>
                  <a:schemeClr val="tx2"/>
                </a:solidFill>
                <a:latin typeface="+mj-lt"/>
              </a:rPr>
              <a:t>PTH</a:t>
            </a:r>
            <a:r>
              <a:rPr lang="cs-CZ" sz="2000" dirty="0" smtClean="0">
                <a:latin typeface="+mj-lt"/>
              </a:rPr>
              <a:t>, nízká c Ca</a:t>
            </a:r>
            <a:r>
              <a:rPr lang="cs-CZ" sz="2000" baseline="30000" dirty="0" smtClean="0">
                <a:latin typeface="+mj-lt"/>
              </a:rPr>
              <a:t>2+  </a:t>
            </a:r>
            <a:r>
              <a:rPr lang="cs-CZ" sz="2000" dirty="0" smtClean="0">
                <a:latin typeface="+mj-lt"/>
              </a:rPr>
              <a:t>ho stimuluje.</a:t>
            </a:r>
            <a:endParaRPr lang="cs-CZ" sz="2000" dirty="0">
              <a:latin typeface="+mj-lt"/>
            </a:endParaRPr>
          </a:p>
        </p:txBody>
      </p:sp>
      <p:pic>
        <p:nvPicPr>
          <p:cNvPr id="4" name="Picture 2"/>
          <p:cNvPicPr>
            <a:picLocks noChangeAspect="1" noChangeArrowheads="1"/>
          </p:cNvPicPr>
          <p:nvPr/>
        </p:nvPicPr>
        <p:blipFill rotWithShape="1">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rcRect l="17875" t="19446" r="3042" b="62363"/>
          <a:stretch/>
        </p:blipFill>
        <p:spPr bwMode="auto">
          <a:xfrm rot="16200000">
            <a:off x="-2775127" y="2767690"/>
            <a:ext cx="6865423" cy="133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82086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0"/>
            <a:ext cx="8229600" cy="1143000"/>
          </a:xfrm>
        </p:spPr>
        <p:txBody>
          <a:bodyPr>
            <a:normAutofit/>
          </a:bodyPr>
          <a:lstStyle/>
          <a:p>
            <a:r>
              <a:rPr lang="cs-CZ" dirty="0" smtClean="0"/>
              <a:t>Endokrinní systém</a:t>
            </a:r>
            <a:endParaRPr lang="cs-CZ" dirty="0"/>
          </a:p>
        </p:txBody>
      </p:sp>
      <p:sp>
        <p:nvSpPr>
          <p:cNvPr id="3" name="Zástupný symbol pro obsah 2"/>
          <p:cNvSpPr>
            <a:spLocks noGrp="1"/>
          </p:cNvSpPr>
          <p:nvPr>
            <p:ph idx="1"/>
          </p:nvPr>
        </p:nvSpPr>
        <p:spPr>
          <a:xfrm>
            <a:off x="1331640" y="1052736"/>
            <a:ext cx="7812360" cy="4969768"/>
          </a:xfrm>
        </p:spPr>
        <p:txBody>
          <a:bodyPr>
            <a:normAutofit/>
          </a:bodyPr>
          <a:lstStyle/>
          <a:p>
            <a:pPr marL="0" indent="0">
              <a:lnSpc>
                <a:spcPct val="120000"/>
              </a:lnSpc>
              <a:buNone/>
            </a:pPr>
            <a:r>
              <a:rPr lang="cs-CZ" sz="2000" b="1" dirty="0" smtClean="0">
                <a:solidFill>
                  <a:schemeClr val="accent2"/>
                </a:solidFill>
              </a:rPr>
              <a:t>Negativní zpětná vazba </a:t>
            </a:r>
          </a:p>
          <a:p>
            <a:pPr>
              <a:lnSpc>
                <a:spcPct val="120000"/>
              </a:lnSpc>
            </a:pPr>
            <a:r>
              <a:rPr lang="cs-CZ" sz="2000" b="1" dirty="0" smtClean="0">
                <a:solidFill>
                  <a:schemeClr val="accent6"/>
                </a:solidFill>
              </a:rPr>
              <a:t>ZVNJ </a:t>
            </a:r>
            <a:r>
              <a:rPr lang="cs-CZ" sz="2000" dirty="0" smtClean="0"/>
              <a:t>– např. c </a:t>
            </a:r>
            <a:r>
              <a:rPr lang="cs-CZ" sz="2000" b="1" dirty="0" smtClean="0">
                <a:solidFill>
                  <a:schemeClr val="tx2"/>
                </a:solidFill>
              </a:rPr>
              <a:t>inzulín</a:t>
            </a:r>
            <a:r>
              <a:rPr lang="cs-CZ" sz="2000" dirty="0" smtClean="0"/>
              <a:t>u v krvi se </a:t>
            </a:r>
            <a:r>
              <a:rPr lang="cs-CZ" sz="2000" dirty="0" smtClean="0">
                <a:latin typeface="Century Gothic"/>
              </a:rPr>
              <a:t>↑</a:t>
            </a:r>
            <a:r>
              <a:rPr lang="cs-CZ" sz="2000" dirty="0" smtClean="0"/>
              <a:t>při vzestupu c </a:t>
            </a:r>
            <a:r>
              <a:rPr lang="cs-CZ" sz="2000" dirty="0" err="1" smtClean="0"/>
              <a:t>glu</a:t>
            </a:r>
            <a:r>
              <a:rPr lang="cs-CZ" sz="2000" dirty="0" smtClean="0"/>
              <a:t> – při zvyšování glykémie (alimentární (hyper)glykémie, po sladkém jídle). Pokles glykémie naopak tlumí vylučování inzulínu buňkami LO</a:t>
            </a:r>
          </a:p>
          <a:p>
            <a:pPr marL="0" indent="0">
              <a:lnSpc>
                <a:spcPct val="120000"/>
              </a:lnSpc>
              <a:buNone/>
            </a:pPr>
            <a:endParaRPr lang="cs-CZ" sz="2000" dirty="0" smtClean="0"/>
          </a:p>
          <a:p>
            <a:pPr>
              <a:lnSpc>
                <a:spcPct val="120000"/>
              </a:lnSpc>
            </a:pPr>
            <a:r>
              <a:rPr lang="cs-CZ" sz="2000" b="1" dirty="0" smtClean="0">
                <a:solidFill>
                  <a:schemeClr val="accent6"/>
                </a:solidFill>
              </a:rPr>
              <a:t>ZVNS</a:t>
            </a:r>
            <a:r>
              <a:rPr lang="cs-CZ" sz="2000" dirty="0" smtClean="0"/>
              <a:t> - např. hormony ŠŽ a hypofyzární </a:t>
            </a:r>
            <a:r>
              <a:rPr lang="cs-CZ" sz="2000" b="1" dirty="0" err="1" smtClean="0">
                <a:solidFill>
                  <a:schemeClr val="tx2"/>
                </a:solidFill>
              </a:rPr>
              <a:t>thyreotropin</a:t>
            </a:r>
            <a:r>
              <a:rPr lang="cs-CZ" sz="2000" dirty="0" smtClean="0"/>
              <a:t> - původní signál odpovědí ztlumen</a:t>
            </a:r>
            <a:endParaRPr lang="cs-CZ" sz="2000" dirty="0"/>
          </a:p>
        </p:txBody>
      </p:sp>
      <p:pic>
        <p:nvPicPr>
          <p:cNvPr id="4" name="Picture 2"/>
          <p:cNvPicPr>
            <a:picLocks noChangeAspect="1" noChangeArrowheads="1"/>
          </p:cNvPicPr>
          <p:nvPr/>
        </p:nvPicPr>
        <p:blipFill rotWithShape="1">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rcRect l="17875" t="19446" r="3042" b="62363"/>
          <a:stretch/>
        </p:blipFill>
        <p:spPr bwMode="auto">
          <a:xfrm rot="16200000">
            <a:off x="-2775127" y="2767690"/>
            <a:ext cx="6865423" cy="133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15485" b="14882"/>
          <a:stretch/>
        </p:blipFill>
        <p:spPr bwMode="auto">
          <a:xfrm>
            <a:off x="2771800" y="3933056"/>
            <a:ext cx="4963690"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82086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0"/>
            <a:ext cx="8229600" cy="1143000"/>
          </a:xfrm>
        </p:spPr>
        <p:txBody>
          <a:bodyPr>
            <a:normAutofit/>
          </a:bodyPr>
          <a:lstStyle/>
          <a:p>
            <a:r>
              <a:rPr lang="cs-CZ" dirty="0" smtClean="0"/>
              <a:t>Endokrinní systém</a:t>
            </a:r>
            <a:endParaRPr lang="cs-CZ" dirty="0"/>
          </a:p>
        </p:txBody>
      </p:sp>
      <p:sp>
        <p:nvSpPr>
          <p:cNvPr id="3" name="Zástupný symbol pro obsah 2"/>
          <p:cNvSpPr>
            <a:spLocks noGrp="1"/>
          </p:cNvSpPr>
          <p:nvPr>
            <p:ph idx="1"/>
          </p:nvPr>
        </p:nvSpPr>
        <p:spPr>
          <a:xfrm>
            <a:off x="1331640" y="1340768"/>
            <a:ext cx="7812360" cy="5257800"/>
          </a:xfrm>
        </p:spPr>
        <p:txBody>
          <a:bodyPr>
            <a:normAutofit/>
          </a:bodyPr>
          <a:lstStyle/>
          <a:p>
            <a:pPr marL="0" indent="0">
              <a:lnSpc>
                <a:spcPct val="120000"/>
              </a:lnSpc>
              <a:buNone/>
            </a:pPr>
            <a:r>
              <a:rPr lang="cs-CZ" sz="2000" b="1" dirty="0" smtClean="0">
                <a:solidFill>
                  <a:schemeClr val="accent2"/>
                </a:solidFill>
              </a:rPr>
              <a:t>Pozitivní zpětná vazba</a:t>
            </a:r>
          </a:p>
          <a:p>
            <a:pPr>
              <a:lnSpc>
                <a:spcPct val="120000"/>
              </a:lnSpc>
            </a:pPr>
            <a:r>
              <a:rPr lang="cs-CZ" sz="2000" dirty="0" smtClean="0"/>
              <a:t>např. působení </a:t>
            </a:r>
            <a:r>
              <a:rPr lang="cs-CZ" sz="2000" b="1" dirty="0" smtClean="0">
                <a:solidFill>
                  <a:schemeClr val="tx2"/>
                </a:solidFill>
              </a:rPr>
              <a:t>oxytocin</a:t>
            </a:r>
            <a:r>
              <a:rPr lang="cs-CZ" sz="2000" dirty="0" smtClean="0"/>
              <a:t>u při porodu - dojde k odpovědi zesilující původní signál</a:t>
            </a:r>
          </a:p>
          <a:p>
            <a:r>
              <a:rPr lang="cs-CZ" sz="2000" dirty="0" smtClean="0"/>
              <a:t>nástup kontrakcí při porodu (</a:t>
            </a:r>
            <a:r>
              <a:rPr lang="cs-CZ" sz="2000" dirty="0" err="1" smtClean="0"/>
              <a:t>Fergusonův</a:t>
            </a:r>
            <a:r>
              <a:rPr lang="cs-CZ" sz="2000" dirty="0" smtClean="0"/>
              <a:t> reflex = neuroendokrinní reflex), při kojení stahy svalstva kolem mléčné žlázy, chování</a:t>
            </a:r>
          </a:p>
          <a:p>
            <a:r>
              <a:rPr lang="cs-CZ" sz="2000" dirty="0" smtClean="0"/>
              <a:t>oxytocin způsobuje nervový impuls, který stimuluje </a:t>
            </a:r>
            <a:r>
              <a:rPr lang="cs-CZ" sz="2000" dirty="0" err="1" smtClean="0"/>
              <a:t>hypothalamus</a:t>
            </a:r>
            <a:r>
              <a:rPr lang="cs-CZ" sz="2000" dirty="0" smtClean="0"/>
              <a:t> - produkce dalšího oxytocinu, což vede ke zvýšení tlaku na děložním čípku </a:t>
            </a:r>
          </a:p>
          <a:p>
            <a:r>
              <a:rPr lang="cs-CZ" sz="2000" dirty="0" smtClean="0"/>
              <a:t>placenta – produkce PG (stimulace i oxytocinem) a ↓ progesteron/estrogeny → kontrakce</a:t>
            </a:r>
          </a:p>
          <a:p>
            <a:pPr>
              <a:lnSpc>
                <a:spcPct val="120000"/>
              </a:lnSpc>
            </a:pPr>
            <a:endParaRPr lang="cs-CZ" sz="2000" dirty="0" smtClean="0"/>
          </a:p>
        </p:txBody>
      </p:sp>
      <p:pic>
        <p:nvPicPr>
          <p:cNvPr id="4" name="Picture 2"/>
          <p:cNvPicPr>
            <a:picLocks noChangeAspect="1" noChangeArrowheads="1"/>
          </p:cNvPicPr>
          <p:nvPr/>
        </p:nvPicPr>
        <p:blipFill rotWithShape="1">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rcRect l="17875" t="19446" r="3042" b="62363"/>
          <a:stretch/>
        </p:blipFill>
        <p:spPr bwMode="auto">
          <a:xfrm rot="16200000">
            <a:off x="-2775127" y="2767690"/>
            <a:ext cx="6865423" cy="133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Děloha před porode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1760" y="4913782"/>
            <a:ext cx="2160240" cy="194421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Soubor:Oxytocin color.sv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60032" y="5013176"/>
            <a:ext cx="2682905" cy="1693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82086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11560" y="260648"/>
            <a:ext cx="8229600" cy="1143000"/>
          </a:xfrm>
        </p:spPr>
        <p:txBody>
          <a:bodyPr>
            <a:normAutofit/>
          </a:bodyPr>
          <a:lstStyle/>
          <a:p>
            <a:r>
              <a:rPr lang="cs-CZ" dirty="0" smtClean="0"/>
              <a:t>Endokrinopatie</a:t>
            </a:r>
            <a:endParaRPr lang="cs-CZ" dirty="0"/>
          </a:p>
        </p:txBody>
      </p:sp>
      <p:sp>
        <p:nvSpPr>
          <p:cNvPr id="3" name="Zástupný symbol pro obsah 2"/>
          <p:cNvSpPr>
            <a:spLocks noGrp="1"/>
          </p:cNvSpPr>
          <p:nvPr>
            <p:ph idx="1"/>
          </p:nvPr>
        </p:nvSpPr>
        <p:spPr>
          <a:xfrm>
            <a:off x="1331640" y="1340768"/>
            <a:ext cx="7812360" cy="5257800"/>
          </a:xfrm>
        </p:spPr>
        <p:txBody>
          <a:bodyPr>
            <a:normAutofit/>
          </a:bodyPr>
          <a:lstStyle/>
          <a:p>
            <a:pPr marL="0" indent="0">
              <a:lnSpc>
                <a:spcPct val="120000"/>
              </a:lnSpc>
              <a:buNone/>
            </a:pPr>
            <a:r>
              <a:rPr lang="cs-CZ" sz="2000" b="1" dirty="0" smtClean="0">
                <a:solidFill>
                  <a:schemeClr val="accent2"/>
                </a:solidFill>
              </a:rPr>
              <a:t>Endokrinní porucha</a:t>
            </a:r>
          </a:p>
          <a:p>
            <a:pPr>
              <a:lnSpc>
                <a:spcPct val="120000"/>
              </a:lnSpc>
            </a:pPr>
            <a:r>
              <a:rPr lang="cs-CZ" sz="2000" b="1" dirty="0" smtClean="0"/>
              <a:t>Centrální úroveň </a:t>
            </a:r>
            <a:r>
              <a:rPr lang="cs-CZ" sz="2000" dirty="0" smtClean="0"/>
              <a:t>(</a:t>
            </a:r>
            <a:r>
              <a:rPr lang="cs-CZ" sz="2000" dirty="0" err="1" smtClean="0"/>
              <a:t>hypotalamická</a:t>
            </a:r>
            <a:r>
              <a:rPr lang="cs-CZ" sz="2000" dirty="0" smtClean="0"/>
              <a:t> / hypofyzární)</a:t>
            </a:r>
          </a:p>
          <a:p>
            <a:pPr>
              <a:lnSpc>
                <a:spcPct val="120000"/>
              </a:lnSpc>
            </a:pPr>
            <a:r>
              <a:rPr lang="cs-CZ" sz="2000" b="1" dirty="0" smtClean="0"/>
              <a:t>Periferní úroveň </a:t>
            </a:r>
            <a:r>
              <a:rPr lang="cs-CZ" sz="2000" dirty="0" smtClean="0"/>
              <a:t>(dysfunkce periferní žlázy)</a:t>
            </a:r>
          </a:p>
          <a:p>
            <a:pPr>
              <a:lnSpc>
                <a:spcPct val="120000"/>
              </a:lnSpc>
            </a:pPr>
            <a:r>
              <a:rPr lang="cs-CZ" sz="2000" b="1" dirty="0" smtClean="0"/>
              <a:t>Receptorová / </a:t>
            </a:r>
            <a:r>
              <a:rPr lang="cs-CZ" sz="2000" b="1" dirty="0" err="1" smtClean="0"/>
              <a:t>postreceptorová</a:t>
            </a:r>
            <a:r>
              <a:rPr lang="cs-CZ" sz="2000" b="1" dirty="0" smtClean="0"/>
              <a:t> úroveň </a:t>
            </a:r>
            <a:r>
              <a:rPr lang="cs-CZ" sz="2000" dirty="0" smtClean="0"/>
              <a:t>(necitlivost cílové tkáně na působení hormonu)</a:t>
            </a:r>
          </a:p>
          <a:p>
            <a:pPr>
              <a:lnSpc>
                <a:spcPct val="120000"/>
              </a:lnSpc>
            </a:pPr>
            <a:endParaRPr lang="cs-CZ" sz="2000" b="1" dirty="0" smtClean="0">
              <a:solidFill>
                <a:srgbClr val="FF0000"/>
              </a:solidFill>
            </a:endParaRPr>
          </a:p>
          <a:p>
            <a:pPr marL="0" indent="0">
              <a:buNone/>
            </a:pPr>
            <a:r>
              <a:rPr lang="cs-CZ" sz="2000" b="1" dirty="0" smtClean="0">
                <a:solidFill>
                  <a:schemeClr val="accent2"/>
                </a:solidFill>
              </a:rPr>
              <a:t>Projevy endokrinopatií</a:t>
            </a:r>
          </a:p>
          <a:p>
            <a:r>
              <a:rPr lang="cs-CZ" sz="2000" b="1" dirty="0" smtClean="0"/>
              <a:t>Lokální </a:t>
            </a:r>
            <a:r>
              <a:rPr lang="cs-CZ" sz="2000" dirty="0" smtClean="0"/>
              <a:t>– výsledek lokálního poškození nebo expanze (nádor, zánět…)</a:t>
            </a:r>
          </a:p>
          <a:p>
            <a:r>
              <a:rPr lang="cs-CZ" sz="2000" b="1" dirty="0" smtClean="0"/>
              <a:t>Systémové </a:t>
            </a:r>
            <a:r>
              <a:rPr lang="cs-CZ" sz="2000" dirty="0" smtClean="0"/>
              <a:t>– výsledek hormonální tvorby pro danou endokrinopatii </a:t>
            </a:r>
          </a:p>
          <a:p>
            <a:pPr>
              <a:buFont typeface="Courier New" pitchFamily="49" charset="0"/>
              <a:buChar char="o"/>
            </a:pPr>
            <a:r>
              <a:rPr lang="cs-CZ" sz="2000" b="1" dirty="0" err="1" smtClean="0">
                <a:solidFill>
                  <a:srgbClr val="7030A0"/>
                </a:solidFill>
              </a:rPr>
              <a:t>Hypofunkce</a:t>
            </a:r>
            <a:endParaRPr lang="cs-CZ" sz="2000" b="1" dirty="0" smtClean="0">
              <a:solidFill>
                <a:srgbClr val="7030A0"/>
              </a:solidFill>
            </a:endParaRPr>
          </a:p>
          <a:p>
            <a:pPr>
              <a:buFont typeface="Courier New" pitchFamily="49" charset="0"/>
              <a:buChar char="o"/>
            </a:pPr>
            <a:r>
              <a:rPr lang="cs-CZ" sz="2000" b="1" dirty="0" smtClean="0">
                <a:solidFill>
                  <a:srgbClr val="7030A0"/>
                </a:solidFill>
              </a:rPr>
              <a:t>Hyperfunkce</a:t>
            </a:r>
          </a:p>
          <a:p>
            <a:pPr>
              <a:lnSpc>
                <a:spcPct val="120000"/>
              </a:lnSpc>
              <a:buNone/>
            </a:pPr>
            <a:endParaRPr lang="cs-CZ" sz="2000" dirty="0"/>
          </a:p>
          <a:p>
            <a:pPr marL="0" indent="0">
              <a:buNone/>
            </a:pPr>
            <a:endParaRPr lang="cs-CZ" sz="2000" dirty="0"/>
          </a:p>
          <a:p>
            <a:pPr marL="0" indent="0">
              <a:buNone/>
            </a:pPr>
            <a:endParaRPr lang="cs-CZ" sz="2000" dirty="0"/>
          </a:p>
        </p:txBody>
      </p:sp>
      <p:pic>
        <p:nvPicPr>
          <p:cNvPr id="4" name="Picture 2"/>
          <p:cNvPicPr>
            <a:picLocks noChangeAspect="1" noChangeArrowheads="1"/>
          </p:cNvPicPr>
          <p:nvPr/>
        </p:nvPicPr>
        <p:blipFill rotWithShape="1">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rcRect l="17875" t="19446" r="3042" b="62363"/>
          <a:stretch/>
        </p:blipFill>
        <p:spPr bwMode="auto">
          <a:xfrm rot="16200000">
            <a:off x="-2775127" y="2767690"/>
            <a:ext cx="6865423" cy="133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36253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11560" y="260648"/>
            <a:ext cx="8229600" cy="1143000"/>
          </a:xfrm>
        </p:spPr>
        <p:txBody>
          <a:bodyPr>
            <a:normAutofit/>
          </a:bodyPr>
          <a:lstStyle/>
          <a:p>
            <a:r>
              <a:rPr lang="cs-CZ" dirty="0" smtClean="0"/>
              <a:t>Endokrinopatie</a:t>
            </a:r>
            <a:endParaRPr lang="cs-CZ" dirty="0"/>
          </a:p>
        </p:txBody>
      </p:sp>
      <p:sp>
        <p:nvSpPr>
          <p:cNvPr id="3" name="Zástupný symbol pro obsah 2"/>
          <p:cNvSpPr>
            <a:spLocks noGrp="1"/>
          </p:cNvSpPr>
          <p:nvPr>
            <p:ph idx="1"/>
          </p:nvPr>
        </p:nvSpPr>
        <p:spPr>
          <a:xfrm>
            <a:off x="1331640" y="1340768"/>
            <a:ext cx="7812360" cy="5257800"/>
          </a:xfrm>
        </p:spPr>
        <p:txBody>
          <a:bodyPr>
            <a:normAutofit fontScale="92500" lnSpcReduction="20000"/>
          </a:bodyPr>
          <a:lstStyle/>
          <a:p>
            <a:pPr marL="0" indent="0">
              <a:buNone/>
            </a:pPr>
            <a:r>
              <a:rPr lang="cs-CZ" sz="2200" b="1" dirty="0" smtClean="0">
                <a:solidFill>
                  <a:schemeClr val="accent2"/>
                </a:solidFill>
              </a:rPr>
              <a:t>Mechanismus vzniku </a:t>
            </a:r>
          </a:p>
          <a:p>
            <a:pPr marL="0" indent="0">
              <a:buNone/>
            </a:pPr>
            <a:r>
              <a:rPr lang="cs-CZ" sz="2200" b="1" dirty="0" smtClean="0">
                <a:solidFill>
                  <a:schemeClr val="accent3"/>
                </a:solidFill>
              </a:rPr>
              <a:t>1. Primární - deficit hormonu</a:t>
            </a:r>
          </a:p>
          <a:p>
            <a:r>
              <a:rPr lang="cs-CZ" sz="2200" dirty="0" smtClean="0"/>
              <a:t>destrukční proces postihující žlázu nebo porucha syntézy</a:t>
            </a:r>
          </a:p>
          <a:p>
            <a:pPr>
              <a:buFont typeface="Courier New" pitchFamily="49" charset="0"/>
              <a:buChar char="o"/>
            </a:pPr>
            <a:r>
              <a:rPr lang="cs-CZ" sz="2200" dirty="0" smtClean="0"/>
              <a:t>hereditární - genetický defekt</a:t>
            </a:r>
          </a:p>
          <a:p>
            <a:pPr>
              <a:buFont typeface="Courier New" pitchFamily="49" charset="0"/>
              <a:buChar char="o"/>
            </a:pPr>
            <a:r>
              <a:rPr lang="cs-CZ" sz="2200" dirty="0" smtClean="0"/>
              <a:t>získaný - infekce, infarkt, komprese tumorem, autoimunita (většinou hypersenzitivita II. typu)</a:t>
            </a:r>
          </a:p>
          <a:p>
            <a:pPr>
              <a:buFont typeface="+mj-lt"/>
              <a:buAutoNum type="arabicPeriod"/>
            </a:pPr>
            <a:endParaRPr lang="cs-CZ" sz="2200" dirty="0" smtClean="0"/>
          </a:p>
          <a:p>
            <a:pPr marL="0" indent="0">
              <a:buNone/>
            </a:pPr>
            <a:r>
              <a:rPr lang="cs-CZ" sz="2200" b="1" dirty="0" smtClean="0">
                <a:solidFill>
                  <a:schemeClr val="accent3"/>
                </a:solidFill>
              </a:rPr>
              <a:t>2. Sekundární - nadbytek hormonu</a:t>
            </a:r>
          </a:p>
          <a:p>
            <a:r>
              <a:rPr lang="cs-CZ" sz="2200" dirty="0" err="1" smtClean="0"/>
              <a:t>autotopická</a:t>
            </a:r>
            <a:r>
              <a:rPr lang="cs-CZ" sz="2200" dirty="0" smtClean="0"/>
              <a:t> sekrece – tumor (adenom), imunopatologická (hypersenzitivita V. typu - stimulace </a:t>
            </a:r>
            <a:r>
              <a:rPr lang="cs-CZ" sz="2200" dirty="0" err="1" smtClean="0"/>
              <a:t>antireceptorovými</a:t>
            </a:r>
            <a:r>
              <a:rPr lang="cs-CZ" sz="2200" dirty="0" smtClean="0"/>
              <a:t> </a:t>
            </a:r>
            <a:r>
              <a:rPr lang="cs-CZ" sz="2200" dirty="0" err="1" smtClean="0"/>
              <a:t>Ig</a:t>
            </a:r>
            <a:r>
              <a:rPr lang="cs-CZ" sz="2200" dirty="0" smtClean="0"/>
              <a:t>)</a:t>
            </a:r>
          </a:p>
          <a:p>
            <a:r>
              <a:rPr lang="cs-CZ" sz="2200" dirty="0" smtClean="0"/>
              <a:t>ektopická sekrece = jinde -  tumor</a:t>
            </a:r>
          </a:p>
          <a:p>
            <a:r>
              <a:rPr lang="cs-CZ" sz="2200" dirty="0" smtClean="0"/>
              <a:t>exogenní (</a:t>
            </a:r>
            <a:r>
              <a:rPr lang="cs-CZ" sz="2200" dirty="0" err="1" smtClean="0"/>
              <a:t>iatrogenní</a:t>
            </a:r>
            <a:r>
              <a:rPr lang="cs-CZ" sz="2200" dirty="0" smtClean="0"/>
              <a:t>) – terapeutická nutnost</a:t>
            </a:r>
          </a:p>
          <a:p>
            <a:endParaRPr lang="cs-CZ" sz="2200" dirty="0" smtClean="0"/>
          </a:p>
          <a:p>
            <a:pPr marL="0" indent="0">
              <a:buNone/>
            </a:pPr>
            <a:r>
              <a:rPr lang="cs-CZ" sz="2200" b="1" dirty="0" smtClean="0">
                <a:solidFill>
                  <a:schemeClr val="accent3"/>
                </a:solidFill>
              </a:rPr>
              <a:t>3. Terciární - rezistence k hormonu</a:t>
            </a:r>
          </a:p>
          <a:p>
            <a:r>
              <a:rPr lang="cs-CZ" sz="2200" dirty="0" smtClean="0"/>
              <a:t>abnormální hormon</a:t>
            </a:r>
          </a:p>
          <a:p>
            <a:r>
              <a:rPr lang="pt-BR" sz="2200" dirty="0" smtClean="0"/>
              <a:t>protilátky proti hormonu </a:t>
            </a:r>
            <a:r>
              <a:rPr lang="pt-BR" sz="2200" dirty="0" smtClean="0">
                <a:solidFill>
                  <a:srgbClr val="FFFFFF"/>
                </a:solidFill>
              </a:rPr>
              <a:t>nebo</a:t>
            </a:r>
            <a:endParaRPr lang="cs-CZ" sz="2200" dirty="0"/>
          </a:p>
          <a:p>
            <a:pPr marL="0" indent="0">
              <a:buNone/>
            </a:pPr>
            <a:endParaRPr lang="cs-CZ" sz="2000" dirty="0"/>
          </a:p>
          <a:p>
            <a:pPr marL="0" indent="0">
              <a:buNone/>
            </a:pPr>
            <a:endParaRPr lang="cs-CZ" sz="2000" dirty="0"/>
          </a:p>
        </p:txBody>
      </p:sp>
      <p:pic>
        <p:nvPicPr>
          <p:cNvPr id="4" name="Picture 2"/>
          <p:cNvPicPr>
            <a:picLocks noChangeAspect="1" noChangeArrowheads="1"/>
          </p:cNvPicPr>
          <p:nvPr/>
        </p:nvPicPr>
        <p:blipFill rotWithShape="1">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rcRect l="17875" t="19446" r="3042" b="62363"/>
          <a:stretch/>
        </p:blipFill>
        <p:spPr bwMode="auto">
          <a:xfrm rot="16200000">
            <a:off x="-2775127" y="2767690"/>
            <a:ext cx="6865423" cy="133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36236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Žlázy s vnitřní sekrecí</a:t>
            </a:r>
            <a:endParaRPr lang="cs-CZ" dirty="0"/>
          </a:p>
        </p:txBody>
      </p:sp>
      <p:sp>
        <p:nvSpPr>
          <p:cNvPr id="3" name="Zástupný symbol pro obsah 2"/>
          <p:cNvSpPr>
            <a:spLocks noGrp="1"/>
          </p:cNvSpPr>
          <p:nvPr>
            <p:ph idx="1"/>
          </p:nvPr>
        </p:nvSpPr>
        <p:spPr>
          <a:xfrm>
            <a:off x="1322604" y="1196752"/>
            <a:ext cx="7281844" cy="5256584"/>
          </a:xfrm>
        </p:spPr>
        <p:txBody>
          <a:bodyPr>
            <a:noAutofit/>
          </a:bodyPr>
          <a:lstStyle/>
          <a:p>
            <a:pPr marL="0" indent="0">
              <a:buNone/>
            </a:pPr>
            <a:r>
              <a:rPr lang="cs-CZ" sz="1800" dirty="0" smtClean="0">
                <a:latin typeface="+mj-lt"/>
              </a:rPr>
              <a:t>Hypotalamus</a:t>
            </a:r>
            <a:r>
              <a:rPr lang="cs-CZ" sz="1800" b="1" dirty="0" smtClean="0">
                <a:latin typeface="+mj-lt"/>
              </a:rPr>
              <a:t> </a:t>
            </a:r>
          </a:p>
          <a:p>
            <a:pPr marL="0" indent="0">
              <a:buNone/>
            </a:pPr>
            <a:r>
              <a:rPr lang="cs-CZ" sz="1800" dirty="0" smtClean="0"/>
              <a:t>Epifýza </a:t>
            </a:r>
          </a:p>
          <a:p>
            <a:pPr marL="0" indent="0">
              <a:buNone/>
            </a:pPr>
            <a:r>
              <a:rPr lang="cs-CZ" sz="1800" dirty="0" smtClean="0"/>
              <a:t>Hypofýza (adenohypofýza a neurohypofýza) </a:t>
            </a:r>
          </a:p>
          <a:p>
            <a:pPr marL="0" indent="0">
              <a:buNone/>
            </a:pPr>
            <a:r>
              <a:rPr lang="cs-CZ" sz="1800" dirty="0" smtClean="0"/>
              <a:t>Štítná </a:t>
            </a:r>
            <a:r>
              <a:rPr lang="cs-CZ" sz="1800" dirty="0"/>
              <a:t>žláza</a:t>
            </a:r>
          </a:p>
          <a:p>
            <a:pPr marL="0" indent="0">
              <a:buNone/>
            </a:pPr>
            <a:r>
              <a:rPr lang="cs-CZ" sz="1800" dirty="0" smtClean="0"/>
              <a:t>Příštítná </a:t>
            </a:r>
            <a:r>
              <a:rPr lang="cs-CZ" sz="1800" dirty="0"/>
              <a:t>tělíska </a:t>
            </a:r>
          </a:p>
          <a:p>
            <a:pPr marL="0" indent="0">
              <a:buNone/>
            </a:pPr>
            <a:r>
              <a:rPr lang="cs-CZ" sz="1800" dirty="0"/>
              <a:t>Srdce</a:t>
            </a:r>
          </a:p>
          <a:p>
            <a:pPr marL="0" indent="0">
              <a:buNone/>
            </a:pPr>
            <a:r>
              <a:rPr lang="cs-CZ" sz="1800" dirty="0"/>
              <a:t>Kůže</a:t>
            </a:r>
          </a:p>
          <a:p>
            <a:pPr marL="0" indent="0">
              <a:buNone/>
            </a:pPr>
            <a:r>
              <a:rPr lang="cs-CZ" sz="1800" dirty="0"/>
              <a:t>Žaludek a střeva</a:t>
            </a:r>
          </a:p>
          <a:p>
            <a:pPr marL="0" indent="0">
              <a:buNone/>
            </a:pPr>
            <a:r>
              <a:rPr lang="cs-CZ" sz="1800" dirty="0" smtClean="0"/>
              <a:t>Játra</a:t>
            </a:r>
            <a:endParaRPr lang="cs-CZ" sz="1800" dirty="0"/>
          </a:p>
          <a:p>
            <a:pPr marL="0" indent="0">
              <a:buNone/>
            </a:pPr>
            <a:r>
              <a:rPr lang="cs-CZ" sz="1800" dirty="0" smtClean="0"/>
              <a:t>Langerhansovy </a:t>
            </a:r>
            <a:r>
              <a:rPr lang="cs-CZ" sz="1800" dirty="0"/>
              <a:t>ostrůvky v </a:t>
            </a:r>
            <a:r>
              <a:rPr lang="cs-CZ" sz="1800" dirty="0" smtClean="0"/>
              <a:t>pankreatu</a:t>
            </a:r>
            <a:endParaRPr lang="cs-CZ" sz="1800" dirty="0"/>
          </a:p>
          <a:p>
            <a:pPr marL="0" indent="0">
              <a:buNone/>
            </a:pPr>
            <a:r>
              <a:rPr lang="cs-CZ" sz="1800" dirty="0" smtClean="0"/>
              <a:t>Tuková tkáň</a:t>
            </a:r>
          </a:p>
          <a:p>
            <a:pPr marL="0" indent="0">
              <a:buNone/>
            </a:pPr>
            <a:r>
              <a:rPr lang="cs-CZ" sz="1800" dirty="0" smtClean="0"/>
              <a:t>Nadledvinkové žlázy </a:t>
            </a:r>
            <a:r>
              <a:rPr lang="cs-CZ" sz="1800" dirty="0"/>
              <a:t>(kůra a dřeň</a:t>
            </a:r>
            <a:r>
              <a:rPr lang="cs-CZ" sz="1800" dirty="0" smtClean="0"/>
              <a:t>)</a:t>
            </a:r>
          </a:p>
          <a:p>
            <a:pPr marL="0" indent="0">
              <a:buNone/>
            </a:pPr>
            <a:r>
              <a:rPr lang="cs-CZ" sz="1800" dirty="0"/>
              <a:t>Ledviny</a:t>
            </a:r>
          </a:p>
          <a:p>
            <a:pPr marL="0" indent="0">
              <a:buNone/>
            </a:pPr>
            <a:r>
              <a:rPr lang="cs-CZ" sz="1800" dirty="0"/>
              <a:t>Varlata</a:t>
            </a:r>
          </a:p>
          <a:p>
            <a:pPr marL="0" indent="0">
              <a:buNone/>
            </a:pPr>
            <a:r>
              <a:rPr lang="cs-CZ" sz="1800" dirty="0" smtClean="0"/>
              <a:t>Vaječníkový </a:t>
            </a:r>
            <a:r>
              <a:rPr lang="cs-CZ" sz="1800" dirty="0"/>
              <a:t>folikul </a:t>
            </a:r>
          </a:p>
          <a:p>
            <a:pPr marL="0" indent="0">
              <a:buNone/>
            </a:pPr>
            <a:r>
              <a:rPr lang="cs-CZ" sz="1800" dirty="0" smtClean="0"/>
              <a:t>Žluté tělísko</a:t>
            </a:r>
            <a:endParaRPr lang="cs-CZ" sz="1800" dirty="0"/>
          </a:p>
          <a:p>
            <a:pPr marL="0" indent="0">
              <a:buNone/>
            </a:pPr>
            <a:r>
              <a:rPr lang="cs-CZ" sz="1800" dirty="0" smtClean="0"/>
              <a:t>Placenta</a:t>
            </a:r>
            <a:endParaRPr lang="cs-CZ" sz="1800" dirty="0"/>
          </a:p>
          <a:p>
            <a:pPr marL="0" indent="0">
              <a:buNone/>
            </a:pPr>
            <a:endParaRPr lang="cs-CZ" sz="1800" dirty="0"/>
          </a:p>
          <a:p>
            <a:pPr marL="0" indent="0">
              <a:buNone/>
            </a:pPr>
            <a:endParaRPr lang="cs-CZ" sz="1800" dirty="0" smtClean="0"/>
          </a:p>
          <a:p>
            <a:pPr marL="0" indent="0">
              <a:buNone/>
            </a:pPr>
            <a:endParaRPr lang="cs-CZ" sz="1800" dirty="0"/>
          </a:p>
          <a:p>
            <a:pPr marL="0" indent="0">
              <a:buNone/>
            </a:pPr>
            <a:r>
              <a:rPr lang="cs-CZ" sz="1800" dirty="0" smtClean="0">
                <a:latin typeface="+mj-lt"/>
              </a:rPr>
              <a:t> </a:t>
            </a:r>
          </a:p>
          <a:p>
            <a:pPr marL="0" indent="0">
              <a:buNone/>
            </a:pPr>
            <a:endParaRPr lang="cs-CZ" sz="1800" dirty="0" smtClean="0">
              <a:latin typeface="+mj-lt"/>
            </a:endParaRPr>
          </a:p>
        </p:txBody>
      </p:sp>
      <p:pic>
        <p:nvPicPr>
          <p:cNvPr id="18434" name="Picture 2" descr="http://images.medicinenet.com/images/illustrations/endocrine_syste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2636912"/>
            <a:ext cx="3062114" cy="374258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rotWithShape="1">
          <a:blip r:embed="rId3" cstate="print">
            <a:duotone>
              <a:schemeClr val="accent3">
                <a:shade val="45000"/>
                <a:satMod val="135000"/>
              </a:schemeClr>
              <a:prstClr val="white"/>
            </a:duotone>
            <a:extLst>
              <a:ext uri="{BEBA8EAE-BF5A-486C-A8C5-ECC9F3942E4B}">
                <a14:imgProps xmlns:a14="http://schemas.microsoft.com/office/drawing/2010/main">
                  <a14:imgLayer r:embed="rId4">
                    <a14:imgEffect>
                      <a14:artisticTexturizer/>
                    </a14:imgEffect>
                  </a14:imgLayer>
                </a14:imgProps>
              </a:ext>
              <a:ext uri="{28A0092B-C50C-407E-A947-70E740481C1C}">
                <a14:useLocalDpi xmlns:a14="http://schemas.microsoft.com/office/drawing/2010/main" val="0"/>
              </a:ext>
            </a:extLst>
          </a:blip>
          <a:srcRect l="17875" t="19446" r="3042" b="62363"/>
          <a:stretch/>
        </p:blipFill>
        <p:spPr bwMode="auto">
          <a:xfrm rot="16200000">
            <a:off x="-2775127" y="2767690"/>
            <a:ext cx="6865423" cy="133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87124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Hypotalamus</a:t>
            </a:r>
            <a:endParaRPr lang="cs-CZ" dirty="0"/>
          </a:p>
        </p:txBody>
      </p:sp>
      <p:sp>
        <p:nvSpPr>
          <p:cNvPr id="3" name="Zástupný symbol pro obsah 2"/>
          <p:cNvSpPr>
            <a:spLocks noGrp="1"/>
          </p:cNvSpPr>
          <p:nvPr>
            <p:ph idx="1"/>
          </p:nvPr>
        </p:nvSpPr>
        <p:spPr>
          <a:xfrm>
            <a:off x="1403648" y="1378496"/>
            <a:ext cx="7139136" cy="4637112"/>
          </a:xfrm>
        </p:spPr>
        <p:txBody>
          <a:bodyPr>
            <a:noAutofit/>
          </a:bodyPr>
          <a:lstStyle/>
          <a:p>
            <a:r>
              <a:rPr lang="cs-CZ" sz="2000" dirty="0" smtClean="0">
                <a:latin typeface="+mj-lt"/>
              </a:rPr>
              <a:t>bazální </a:t>
            </a:r>
            <a:r>
              <a:rPr lang="cs-CZ" sz="2000" dirty="0">
                <a:latin typeface="+mj-lt"/>
              </a:rPr>
              <a:t>část </a:t>
            </a:r>
            <a:r>
              <a:rPr lang="cs-CZ" sz="2000" dirty="0" smtClean="0">
                <a:latin typeface="+mj-lt"/>
              </a:rPr>
              <a:t>mezimozku - </a:t>
            </a:r>
            <a:r>
              <a:rPr lang="cs-CZ" sz="2000" dirty="0" smtClean="0"/>
              <a:t>tvořen </a:t>
            </a:r>
            <a:r>
              <a:rPr lang="cs-CZ" sz="2000" dirty="0"/>
              <a:t>jádry v okolí 3. komory</a:t>
            </a:r>
          </a:p>
          <a:p>
            <a:r>
              <a:rPr lang="cs-CZ" sz="2000" dirty="0"/>
              <a:t>nervová spojení s ostatními částmi CNS (front. laloky a </a:t>
            </a:r>
            <a:r>
              <a:rPr lang="cs-CZ" sz="2000" dirty="0" err="1"/>
              <a:t>mozk</a:t>
            </a:r>
            <a:r>
              <a:rPr lang="cs-CZ" sz="2000" dirty="0"/>
              <a:t>. kmenem) vč. </a:t>
            </a:r>
            <a:r>
              <a:rPr lang="cs-CZ" sz="2000" b="1" dirty="0" err="1"/>
              <a:t>axonálního</a:t>
            </a:r>
            <a:r>
              <a:rPr lang="cs-CZ" sz="2000" b="1" dirty="0"/>
              <a:t> transportu </a:t>
            </a:r>
            <a:r>
              <a:rPr lang="cs-CZ" sz="2000" dirty="0"/>
              <a:t>do neurohypofýzy</a:t>
            </a:r>
          </a:p>
          <a:p>
            <a:r>
              <a:rPr lang="cs-CZ" sz="2000" b="1" dirty="0"/>
              <a:t>portální systém </a:t>
            </a:r>
            <a:r>
              <a:rPr lang="cs-CZ" sz="2000" dirty="0"/>
              <a:t>mezi </a:t>
            </a:r>
            <a:r>
              <a:rPr lang="cs-CZ" sz="2000" dirty="0" err="1"/>
              <a:t>hypothalamem</a:t>
            </a:r>
            <a:r>
              <a:rPr lang="cs-CZ" sz="2000" dirty="0"/>
              <a:t> a adenohypofýzou</a:t>
            </a:r>
          </a:p>
          <a:p>
            <a:pPr marL="0" indent="0">
              <a:buNone/>
            </a:pPr>
            <a:r>
              <a:rPr lang="cs-CZ" sz="2000" dirty="0" smtClean="0">
                <a:latin typeface="+mj-lt"/>
              </a:rPr>
              <a:t> </a:t>
            </a:r>
            <a:endParaRPr lang="cs-CZ" sz="2000" dirty="0" smtClean="0">
              <a:latin typeface="+mj-lt"/>
            </a:endParaRPr>
          </a:p>
          <a:p>
            <a:r>
              <a:rPr lang="cs-CZ" sz="2000" b="1" dirty="0" err="1" smtClean="0">
                <a:latin typeface="+mj-lt"/>
              </a:rPr>
              <a:t>Liberiny</a:t>
            </a:r>
            <a:r>
              <a:rPr lang="cs-CZ" sz="2000" b="1" dirty="0" smtClean="0">
                <a:latin typeface="+mj-lt"/>
              </a:rPr>
              <a:t> </a:t>
            </a:r>
            <a:r>
              <a:rPr lang="cs-CZ" sz="2000" dirty="0" smtClean="0">
                <a:latin typeface="+mj-lt"/>
              </a:rPr>
              <a:t>(hormone </a:t>
            </a:r>
            <a:r>
              <a:rPr lang="cs-CZ" sz="2000" dirty="0" err="1" smtClean="0">
                <a:latin typeface="+mj-lt"/>
              </a:rPr>
              <a:t>releasing</a:t>
            </a:r>
            <a:r>
              <a:rPr lang="cs-CZ" sz="2000" dirty="0" smtClean="0">
                <a:latin typeface="+mj-lt"/>
              </a:rPr>
              <a:t>) </a:t>
            </a:r>
          </a:p>
          <a:p>
            <a:pPr>
              <a:buFont typeface="Comic Sans MS" pitchFamily="66" charset="0"/>
              <a:buChar char="–"/>
            </a:pPr>
            <a:r>
              <a:rPr lang="cs-CZ" sz="2000" b="1" dirty="0">
                <a:solidFill>
                  <a:srgbClr val="FF0000"/>
                </a:solidFill>
                <a:latin typeface="+mj-lt"/>
              </a:rPr>
              <a:t>h</a:t>
            </a:r>
            <a:r>
              <a:rPr lang="cs-CZ" sz="2000" b="1" dirty="0" smtClean="0">
                <a:solidFill>
                  <a:srgbClr val="FF0000"/>
                </a:solidFill>
                <a:latin typeface="+mj-lt"/>
              </a:rPr>
              <a:t>ormon uvolňující </a:t>
            </a:r>
            <a:r>
              <a:rPr lang="cs-CZ" sz="2000" b="1" dirty="0" err="1" smtClean="0">
                <a:solidFill>
                  <a:srgbClr val="FF0000"/>
                </a:solidFill>
                <a:latin typeface="+mj-lt"/>
              </a:rPr>
              <a:t>thyrotropin</a:t>
            </a:r>
            <a:r>
              <a:rPr lang="cs-CZ" sz="2000" b="1" dirty="0" smtClean="0">
                <a:solidFill>
                  <a:srgbClr val="FF0000"/>
                </a:solidFill>
                <a:latin typeface="+mj-lt"/>
              </a:rPr>
              <a:t> </a:t>
            </a:r>
            <a:r>
              <a:rPr lang="cs-CZ" sz="2000" dirty="0" smtClean="0">
                <a:latin typeface="+mj-lt"/>
              </a:rPr>
              <a:t>(TRH</a:t>
            </a:r>
            <a:r>
              <a:rPr lang="cs-CZ" sz="2000" dirty="0" smtClean="0">
                <a:latin typeface="+mj-lt"/>
              </a:rPr>
              <a:t>)</a:t>
            </a:r>
          </a:p>
          <a:p>
            <a:pPr>
              <a:buFont typeface="Comic Sans MS" pitchFamily="66" charset="0"/>
              <a:buChar char="–"/>
            </a:pPr>
            <a:r>
              <a:rPr lang="cs-CZ" sz="2000" b="1" dirty="0" smtClean="0">
                <a:solidFill>
                  <a:srgbClr val="FF0000"/>
                </a:solidFill>
                <a:latin typeface="+mj-lt"/>
              </a:rPr>
              <a:t>hormon </a:t>
            </a:r>
            <a:r>
              <a:rPr lang="cs-CZ" sz="2000" b="1" dirty="0">
                <a:solidFill>
                  <a:srgbClr val="FF0000"/>
                </a:solidFill>
                <a:latin typeface="+mj-lt"/>
              </a:rPr>
              <a:t>uvolňující </a:t>
            </a:r>
            <a:r>
              <a:rPr lang="cs-CZ" sz="2000" b="1" dirty="0" smtClean="0">
                <a:solidFill>
                  <a:srgbClr val="FF0000"/>
                </a:solidFill>
                <a:latin typeface="+mj-lt"/>
              </a:rPr>
              <a:t>gonadotropin</a:t>
            </a:r>
            <a:r>
              <a:rPr lang="cs-CZ" sz="2000" dirty="0" smtClean="0">
                <a:latin typeface="+mj-lt"/>
              </a:rPr>
              <a:t> </a:t>
            </a:r>
            <a:r>
              <a:rPr lang="cs-CZ" sz="2000" dirty="0" smtClean="0">
                <a:latin typeface="+mj-lt"/>
              </a:rPr>
              <a:t>(</a:t>
            </a:r>
            <a:r>
              <a:rPr lang="cs-CZ" sz="2000" dirty="0" err="1" smtClean="0">
                <a:latin typeface="+mj-lt"/>
              </a:rPr>
              <a:t>GnRH</a:t>
            </a:r>
            <a:r>
              <a:rPr lang="cs-CZ" sz="2000" dirty="0" smtClean="0">
                <a:latin typeface="+mj-lt"/>
              </a:rPr>
              <a:t>)</a:t>
            </a:r>
          </a:p>
          <a:p>
            <a:pPr>
              <a:buFont typeface="Comic Sans MS" pitchFamily="66" charset="0"/>
              <a:buChar char="–"/>
            </a:pPr>
            <a:r>
              <a:rPr lang="cs-CZ" sz="2000" b="1" dirty="0" smtClean="0">
                <a:solidFill>
                  <a:srgbClr val="FF0000"/>
                </a:solidFill>
                <a:latin typeface="+mj-lt"/>
              </a:rPr>
              <a:t>hormon </a:t>
            </a:r>
            <a:r>
              <a:rPr lang="cs-CZ" sz="2000" b="1" dirty="0">
                <a:solidFill>
                  <a:srgbClr val="FF0000"/>
                </a:solidFill>
                <a:latin typeface="+mj-lt"/>
              </a:rPr>
              <a:t>uvolňující růstový hormon </a:t>
            </a:r>
            <a:r>
              <a:rPr lang="cs-CZ" sz="2000" dirty="0" smtClean="0">
                <a:latin typeface="+mj-lt"/>
              </a:rPr>
              <a:t>(GHRH</a:t>
            </a:r>
            <a:r>
              <a:rPr lang="cs-CZ" sz="2000" dirty="0" smtClean="0">
                <a:latin typeface="+mj-lt"/>
              </a:rPr>
              <a:t>)</a:t>
            </a:r>
          </a:p>
          <a:p>
            <a:pPr>
              <a:buFont typeface="Comic Sans MS" pitchFamily="66" charset="0"/>
              <a:buChar char="–"/>
            </a:pPr>
            <a:r>
              <a:rPr lang="cs-CZ" sz="2000" b="1" dirty="0" smtClean="0">
                <a:solidFill>
                  <a:srgbClr val="FF0000"/>
                </a:solidFill>
                <a:latin typeface="+mj-lt"/>
              </a:rPr>
              <a:t>hormon </a:t>
            </a:r>
            <a:r>
              <a:rPr lang="cs-CZ" sz="2000" b="1" dirty="0">
                <a:solidFill>
                  <a:srgbClr val="FF0000"/>
                </a:solidFill>
                <a:latin typeface="+mj-lt"/>
              </a:rPr>
              <a:t>uvolňující kortikotropin </a:t>
            </a:r>
            <a:r>
              <a:rPr lang="cs-CZ" sz="2000" dirty="0" smtClean="0">
                <a:latin typeface="+mj-lt"/>
              </a:rPr>
              <a:t>(CRH)</a:t>
            </a:r>
          </a:p>
          <a:p>
            <a:pPr>
              <a:buFont typeface="Comic Sans MS" pitchFamily="66" charset="0"/>
              <a:buChar char="–"/>
            </a:pPr>
            <a:endParaRPr lang="cs-CZ" sz="2000" dirty="0">
              <a:latin typeface="+mj-lt"/>
            </a:endParaRPr>
          </a:p>
          <a:p>
            <a:r>
              <a:rPr lang="cs-CZ" sz="2000" b="1" dirty="0" err="1"/>
              <a:t>Statiny</a:t>
            </a:r>
            <a:endParaRPr lang="cs-CZ" sz="2000" b="1" dirty="0"/>
          </a:p>
          <a:p>
            <a:pPr>
              <a:buFont typeface="Comic Sans MS" pitchFamily="66" charset="0"/>
              <a:buChar char="–"/>
            </a:pPr>
            <a:r>
              <a:rPr lang="cs-CZ" sz="2000" b="1" dirty="0" err="1">
                <a:solidFill>
                  <a:srgbClr val="FF0000"/>
                </a:solidFill>
              </a:rPr>
              <a:t>somatostatin</a:t>
            </a:r>
            <a:r>
              <a:rPr lang="cs-CZ" sz="2000" dirty="0"/>
              <a:t> – růst a vývoj</a:t>
            </a:r>
          </a:p>
          <a:p>
            <a:pPr>
              <a:buFont typeface="Comic Sans MS" pitchFamily="66" charset="0"/>
              <a:buChar char="–"/>
            </a:pPr>
            <a:r>
              <a:rPr lang="cs-CZ" sz="2000" dirty="0">
                <a:solidFill>
                  <a:srgbClr val="FF0000"/>
                </a:solidFill>
              </a:rPr>
              <a:t>dopamin</a:t>
            </a:r>
            <a:r>
              <a:rPr lang="cs-CZ" sz="2000" dirty="0"/>
              <a:t> (PIH) - </a:t>
            </a:r>
            <a:r>
              <a:rPr lang="cs-CZ" sz="2000" dirty="0" err="1"/>
              <a:t>neurotransmitér</a:t>
            </a:r>
            <a:endParaRPr lang="cs-CZ" sz="2000" dirty="0"/>
          </a:p>
          <a:p>
            <a:pPr>
              <a:buFont typeface="Comic Sans MS" pitchFamily="66" charset="0"/>
              <a:buChar char="–"/>
            </a:pPr>
            <a:endParaRPr lang="cs-CZ" sz="2000" dirty="0">
              <a:latin typeface="+mj-lt"/>
            </a:endParaRPr>
          </a:p>
        </p:txBody>
      </p:sp>
      <p:pic>
        <p:nvPicPr>
          <p:cNvPr id="4" name="Picture 2"/>
          <p:cNvPicPr>
            <a:picLocks noChangeAspect="1" noChangeArrowheads="1"/>
          </p:cNvPicPr>
          <p:nvPr/>
        </p:nvPicPr>
        <p:blipFill rotWithShape="1">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rcRect l="17875" t="19446" r="3042" b="62363"/>
          <a:stretch/>
        </p:blipFill>
        <p:spPr bwMode="auto">
          <a:xfrm rot="16200000">
            <a:off x="-2775127" y="2767690"/>
            <a:ext cx="6865423" cy="133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60122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Hypotalamus</a:t>
            </a:r>
            <a:endParaRPr lang="cs-CZ" dirty="0"/>
          </a:p>
        </p:txBody>
      </p:sp>
      <p:sp>
        <p:nvSpPr>
          <p:cNvPr id="3" name="Zástupný symbol pro obsah 2"/>
          <p:cNvSpPr>
            <a:spLocks noGrp="1"/>
          </p:cNvSpPr>
          <p:nvPr>
            <p:ph idx="1"/>
          </p:nvPr>
        </p:nvSpPr>
        <p:spPr>
          <a:xfrm>
            <a:off x="1331640" y="1340768"/>
            <a:ext cx="7211144" cy="5256584"/>
          </a:xfrm>
        </p:spPr>
        <p:txBody>
          <a:bodyPr>
            <a:noAutofit/>
          </a:bodyPr>
          <a:lstStyle/>
          <a:p>
            <a:pPr marL="0" indent="0">
              <a:buNone/>
            </a:pPr>
            <a:r>
              <a:rPr lang="cs-CZ" sz="1800" dirty="0" err="1" smtClean="0">
                <a:latin typeface="+mj-lt"/>
              </a:rPr>
              <a:t>Fce</a:t>
            </a:r>
            <a:r>
              <a:rPr lang="cs-CZ" sz="1800" dirty="0" smtClean="0">
                <a:latin typeface="+mj-lt"/>
              </a:rPr>
              <a:t>:</a:t>
            </a:r>
          </a:p>
          <a:p>
            <a:pPr marL="0" indent="0">
              <a:buNone/>
            </a:pPr>
            <a:r>
              <a:rPr lang="cs-CZ" sz="1800" dirty="0" smtClean="0">
                <a:latin typeface="+mj-lt"/>
              </a:rPr>
              <a:t>1. koordinace </a:t>
            </a:r>
            <a:r>
              <a:rPr lang="cs-CZ" sz="1800" dirty="0">
                <a:latin typeface="+mj-lt"/>
              </a:rPr>
              <a:t>funkcí vegetativního a </a:t>
            </a:r>
            <a:r>
              <a:rPr lang="cs-CZ" sz="1800" dirty="0" smtClean="0">
                <a:latin typeface="+mj-lt"/>
              </a:rPr>
              <a:t>somatického nerv</a:t>
            </a:r>
            <a:r>
              <a:rPr lang="cs-CZ" sz="1800" dirty="0">
                <a:latin typeface="+mj-lt"/>
              </a:rPr>
              <a:t>. systému, limbického systému, imunity </a:t>
            </a:r>
            <a:r>
              <a:rPr lang="cs-CZ" sz="1800" dirty="0" smtClean="0">
                <a:latin typeface="+mj-lt"/>
              </a:rPr>
              <a:t>a endokrinních žláz </a:t>
            </a:r>
            <a:r>
              <a:rPr lang="cs-CZ" sz="1800" dirty="0">
                <a:latin typeface="+mj-lt"/>
              </a:rPr>
              <a:t>→ udržování homeostázy</a:t>
            </a:r>
          </a:p>
          <a:p>
            <a:r>
              <a:rPr lang="cs-CZ" sz="1800" dirty="0" smtClean="0">
                <a:latin typeface="+mj-lt"/>
              </a:rPr>
              <a:t>termoregulace</a:t>
            </a:r>
            <a:endParaRPr lang="cs-CZ" sz="1800" dirty="0">
              <a:latin typeface="+mj-lt"/>
            </a:endParaRPr>
          </a:p>
          <a:p>
            <a:r>
              <a:rPr lang="cs-CZ" sz="1800" dirty="0" smtClean="0">
                <a:latin typeface="+mj-lt"/>
              </a:rPr>
              <a:t>chemická </a:t>
            </a:r>
            <a:r>
              <a:rPr lang="cs-CZ" sz="1800" dirty="0">
                <a:latin typeface="+mj-lt"/>
              </a:rPr>
              <a:t>homeostáza (osmolarita, </a:t>
            </a:r>
            <a:r>
              <a:rPr lang="cs-CZ" sz="1800" dirty="0" err="1" smtClean="0">
                <a:latin typeface="+mj-lt"/>
              </a:rPr>
              <a:t>acidobáza</a:t>
            </a:r>
            <a:r>
              <a:rPr lang="cs-CZ" sz="1800" dirty="0" smtClean="0">
                <a:latin typeface="+mj-lt"/>
              </a:rPr>
              <a:t>, cirk</a:t>
            </a:r>
            <a:r>
              <a:rPr lang="cs-CZ" sz="1800" dirty="0">
                <a:latin typeface="+mj-lt"/>
              </a:rPr>
              <a:t>. volum)</a:t>
            </a:r>
          </a:p>
          <a:p>
            <a:r>
              <a:rPr lang="cs-CZ" sz="1800" dirty="0" smtClean="0">
                <a:latin typeface="+mj-lt"/>
              </a:rPr>
              <a:t>kontrola </a:t>
            </a:r>
            <a:r>
              <a:rPr lang="cs-CZ" sz="1800" dirty="0">
                <a:latin typeface="+mj-lt"/>
              </a:rPr>
              <a:t>uvolňování hormonů z </a:t>
            </a:r>
            <a:r>
              <a:rPr lang="cs-CZ" sz="1800" dirty="0" smtClean="0">
                <a:latin typeface="+mj-lt"/>
              </a:rPr>
              <a:t>adenohypofýzy (</a:t>
            </a:r>
            <a:r>
              <a:rPr lang="cs-CZ" sz="1800" dirty="0" err="1" smtClean="0">
                <a:latin typeface="+mj-lt"/>
              </a:rPr>
              <a:t>hypofyzeotropní</a:t>
            </a:r>
            <a:r>
              <a:rPr lang="cs-CZ" sz="1800" dirty="0" smtClean="0">
                <a:latin typeface="+mj-lt"/>
              </a:rPr>
              <a:t> hormony)</a:t>
            </a:r>
          </a:p>
          <a:p>
            <a:r>
              <a:rPr lang="cs-CZ" sz="1800" dirty="0">
                <a:latin typeface="+mj-lt"/>
              </a:rPr>
              <a:t>p</a:t>
            </a:r>
            <a:r>
              <a:rPr lang="cs-CZ" sz="1800" dirty="0" smtClean="0">
                <a:latin typeface="+mj-lt"/>
              </a:rPr>
              <a:t>rodukce hormonů uvolňovaných do neurohypofýzy </a:t>
            </a:r>
          </a:p>
          <a:p>
            <a:r>
              <a:rPr lang="cs-CZ" sz="1800" dirty="0" smtClean="0">
                <a:latin typeface="+mj-lt"/>
              </a:rPr>
              <a:t>kontrola </a:t>
            </a:r>
            <a:r>
              <a:rPr lang="cs-CZ" sz="1800" dirty="0">
                <a:latin typeface="+mj-lt"/>
              </a:rPr>
              <a:t>energetického </a:t>
            </a:r>
            <a:r>
              <a:rPr lang="cs-CZ" sz="1800" dirty="0" smtClean="0">
                <a:latin typeface="+mj-lt"/>
              </a:rPr>
              <a:t>metabolismu (množství </a:t>
            </a:r>
            <a:r>
              <a:rPr lang="cs-CZ" sz="1800" dirty="0">
                <a:latin typeface="+mj-lt"/>
              </a:rPr>
              <a:t>tukových </a:t>
            </a:r>
            <a:r>
              <a:rPr lang="cs-CZ" sz="1800" dirty="0" smtClean="0">
                <a:latin typeface="+mj-lt"/>
              </a:rPr>
              <a:t>zásob, pocit sytosti/hladu)</a:t>
            </a:r>
            <a:endParaRPr lang="cs-CZ" sz="1800" dirty="0">
              <a:latin typeface="+mj-lt"/>
            </a:endParaRPr>
          </a:p>
          <a:p>
            <a:r>
              <a:rPr lang="cs-CZ" sz="1800" dirty="0" smtClean="0">
                <a:latin typeface="+mj-lt"/>
              </a:rPr>
              <a:t>kontrola </a:t>
            </a:r>
            <a:r>
              <a:rPr lang="cs-CZ" sz="1800" dirty="0">
                <a:latin typeface="+mj-lt"/>
              </a:rPr>
              <a:t>reprodukčních (sexuálních) funkcí</a:t>
            </a:r>
          </a:p>
          <a:p>
            <a:r>
              <a:rPr lang="cs-CZ" sz="1800" dirty="0" smtClean="0">
                <a:latin typeface="+mj-lt"/>
              </a:rPr>
              <a:t>kontrola </a:t>
            </a:r>
            <a:r>
              <a:rPr lang="cs-CZ" sz="1800" dirty="0">
                <a:latin typeface="+mj-lt"/>
              </a:rPr>
              <a:t>vegetativního nerv. systému</a:t>
            </a:r>
          </a:p>
          <a:p>
            <a:r>
              <a:rPr lang="cs-CZ" sz="1800" dirty="0" smtClean="0">
                <a:latin typeface="+mj-lt"/>
              </a:rPr>
              <a:t>koordinace </a:t>
            </a:r>
            <a:r>
              <a:rPr lang="cs-CZ" sz="1800" dirty="0">
                <a:latin typeface="+mj-lt"/>
              </a:rPr>
              <a:t>stresové </a:t>
            </a:r>
            <a:r>
              <a:rPr lang="cs-CZ" sz="1800" dirty="0" smtClean="0">
                <a:latin typeface="+mj-lt"/>
              </a:rPr>
              <a:t>reakce</a:t>
            </a:r>
          </a:p>
          <a:p>
            <a:endParaRPr lang="cs-CZ" sz="1800" dirty="0" smtClean="0">
              <a:latin typeface="+mj-lt"/>
            </a:endParaRPr>
          </a:p>
          <a:p>
            <a:pPr marL="0" indent="0">
              <a:buNone/>
            </a:pPr>
            <a:r>
              <a:rPr lang="cs-CZ" sz="1800" dirty="0" smtClean="0">
                <a:latin typeface="+mj-lt"/>
              </a:rPr>
              <a:t>2. lokální porušení hematoencefalická bariéry umožňují </a:t>
            </a:r>
            <a:r>
              <a:rPr lang="cs-CZ" sz="1800" dirty="0">
                <a:latin typeface="+mj-lt"/>
              </a:rPr>
              <a:t>funkci “-</a:t>
            </a:r>
            <a:r>
              <a:rPr lang="cs-CZ" sz="1800" dirty="0" err="1">
                <a:latin typeface="+mj-lt"/>
              </a:rPr>
              <a:t>statů</a:t>
            </a:r>
            <a:r>
              <a:rPr lang="cs-CZ" sz="1800" dirty="0">
                <a:latin typeface="+mj-lt"/>
              </a:rPr>
              <a:t>”</a:t>
            </a:r>
          </a:p>
          <a:p>
            <a:pPr marL="0" indent="0">
              <a:buNone/>
            </a:pPr>
            <a:endParaRPr lang="cs-CZ" sz="1600" dirty="0" smtClean="0">
              <a:latin typeface="+mj-lt"/>
            </a:endParaRPr>
          </a:p>
          <a:p>
            <a:pPr marL="0" indent="0">
              <a:buNone/>
            </a:pPr>
            <a:endParaRPr lang="cs-CZ" sz="1600" dirty="0" smtClean="0">
              <a:latin typeface="+mj-lt"/>
            </a:endParaRPr>
          </a:p>
          <a:p>
            <a:pPr marL="0" indent="0">
              <a:buNone/>
            </a:pPr>
            <a:endParaRPr lang="cs-CZ" sz="1600" dirty="0">
              <a:latin typeface="+mj-lt"/>
            </a:endParaRPr>
          </a:p>
          <a:p>
            <a:pPr marL="0" indent="0">
              <a:buNone/>
            </a:pPr>
            <a:endParaRPr lang="cs-CZ" sz="1600" dirty="0" smtClean="0">
              <a:latin typeface="+mj-lt"/>
            </a:endParaRPr>
          </a:p>
        </p:txBody>
      </p:sp>
      <p:pic>
        <p:nvPicPr>
          <p:cNvPr id="4" name="Picture 2"/>
          <p:cNvPicPr>
            <a:picLocks noChangeAspect="1" noChangeArrowheads="1"/>
          </p:cNvPicPr>
          <p:nvPr/>
        </p:nvPicPr>
        <p:blipFill rotWithShape="1">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rcRect l="17875" t="19446" r="3042" b="62363"/>
          <a:stretch/>
        </p:blipFill>
        <p:spPr bwMode="auto">
          <a:xfrm rot="16200000">
            <a:off x="-2775127" y="2767690"/>
            <a:ext cx="6865423" cy="133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02920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Hypotalamus</a:t>
            </a:r>
            <a:endParaRPr lang="cs-CZ" dirty="0"/>
          </a:p>
        </p:txBody>
      </p:sp>
      <p:sp>
        <p:nvSpPr>
          <p:cNvPr id="3" name="Zástupný symbol pro obsah 2"/>
          <p:cNvSpPr>
            <a:spLocks noGrp="1"/>
          </p:cNvSpPr>
          <p:nvPr>
            <p:ph idx="1"/>
          </p:nvPr>
        </p:nvSpPr>
        <p:spPr>
          <a:xfrm>
            <a:off x="1322604" y="1340768"/>
            <a:ext cx="7569876" cy="5256584"/>
          </a:xfrm>
        </p:spPr>
        <p:txBody>
          <a:bodyPr>
            <a:normAutofit/>
          </a:bodyPr>
          <a:lstStyle/>
          <a:p>
            <a:pPr marL="0" indent="0">
              <a:buNone/>
            </a:pPr>
            <a:r>
              <a:rPr lang="cs-CZ" sz="1800" b="1" dirty="0">
                <a:solidFill>
                  <a:srgbClr val="7030A0"/>
                </a:solidFill>
                <a:latin typeface="+mj-lt"/>
              </a:rPr>
              <a:t>H</a:t>
            </a:r>
            <a:r>
              <a:rPr lang="cs-CZ" sz="1800" b="1" dirty="0" smtClean="0">
                <a:solidFill>
                  <a:srgbClr val="7030A0"/>
                </a:solidFill>
              </a:rPr>
              <a:t>ypofunkční </a:t>
            </a:r>
            <a:r>
              <a:rPr lang="cs-CZ" sz="1800" b="1" dirty="0">
                <a:solidFill>
                  <a:srgbClr val="7030A0"/>
                </a:solidFill>
              </a:rPr>
              <a:t>syndromy</a:t>
            </a:r>
          </a:p>
          <a:p>
            <a:pPr marL="0" indent="0">
              <a:buNone/>
            </a:pPr>
            <a:r>
              <a:rPr lang="cs-CZ" sz="1800" b="1" dirty="0" err="1" smtClean="0"/>
              <a:t>hypothalamický</a:t>
            </a:r>
            <a:r>
              <a:rPr lang="cs-CZ" sz="1800" b="1" dirty="0" smtClean="0"/>
              <a:t> </a:t>
            </a:r>
            <a:r>
              <a:rPr lang="cs-CZ" sz="1800" b="1" dirty="0" err="1"/>
              <a:t>hypopituitarismus</a:t>
            </a:r>
            <a:endParaRPr lang="cs-CZ" sz="1800" b="1" dirty="0"/>
          </a:p>
          <a:p>
            <a:r>
              <a:rPr lang="cs-CZ" sz="1800" dirty="0" smtClean="0"/>
              <a:t>porucha </a:t>
            </a:r>
            <a:r>
              <a:rPr lang="cs-CZ" sz="1800" b="1" dirty="0" err="1">
                <a:solidFill>
                  <a:srgbClr val="FF0000"/>
                </a:solidFill>
              </a:rPr>
              <a:t>GnRH</a:t>
            </a:r>
            <a:r>
              <a:rPr lang="cs-CZ" sz="1800" dirty="0"/>
              <a:t> (→ </a:t>
            </a:r>
            <a:r>
              <a:rPr lang="cs-CZ" sz="1800" dirty="0" err="1" smtClean="0"/>
              <a:t>hypogonadismus</a:t>
            </a:r>
            <a:r>
              <a:rPr lang="cs-CZ" sz="1800" dirty="0" smtClean="0"/>
              <a:t>)</a:t>
            </a:r>
          </a:p>
          <a:p>
            <a:r>
              <a:rPr lang="cs-CZ" sz="1800" dirty="0" smtClean="0"/>
              <a:t>porucha </a:t>
            </a:r>
            <a:r>
              <a:rPr lang="cs-CZ" sz="1800" b="1" dirty="0">
                <a:solidFill>
                  <a:srgbClr val="FF0000"/>
                </a:solidFill>
              </a:rPr>
              <a:t>GHRH </a:t>
            </a:r>
            <a:r>
              <a:rPr lang="cs-CZ" sz="1800" dirty="0"/>
              <a:t>(→ nanismus)</a:t>
            </a:r>
          </a:p>
          <a:p>
            <a:pPr marL="0" indent="0">
              <a:buNone/>
            </a:pPr>
            <a:endParaRPr lang="cs-CZ" sz="1800" dirty="0" smtClean="0"/>
          </a:p>
          <a:p>
            <a:pPr marL="0" indent="0">
              <a:buNone/>
            </a:pPr>
            <a:r>
              <a:rPr lang="cs-CZ" sz="1800" b="1" dirty="0">
                <a:solidFill>
                  <a:srgbClr val="7030A0"/>
                </a:solidFill>
                <a:latin typeface="+mj-lt"/>
              </a:rPr>
              <a:t>H</a:t>
            </a:r>
            <a:r>
              <a:rPr lang="cs-CZ" sz="1800" b="1" dirty="0">
                <a:solidFill>
                  <a:srgbClr val="7030A0"/>
                </a:solidFill>
                <a:latin typeface="+mj-lt"/>
              </a:rPr>
              <a:t>ype</a:t>
            </a:r>
            <a:r>
              <a:rPr lang="cs-CZ" sz="1800" b="1" dirty="0" smtClean="0">
                <a:solidFill>
                  <a:srgbClr val="7030A0"/>
                </a:solidFill>
                <a:latin typeface="+mj-lt"/>
              </a:rPr>
              <a:t>rfunkční </a:t>
            </a:r>
            <a:r>
              <a:rPr lang="cs-CZ" sz="1800" b="1" dirty="0">
                <a:solidFill>
                  <a:srgbClr val="7030A0"/>
                </a:solidFill>
                <a:latin typeface="+mj-lt"/>
              </a:rPr>
              <a:t>syndromy</a:t>
            </a:r>
          </a:p>
          <a:p>
            <a:pPr marL="0" indent="0">
              <a:buNone/>
            </a:pPr>
            <a:r>
              <a:rPr lang="cs-CZ" sz="1800" b="1" dirty="0" err="1" smtClean="0"/>
              <a:t>pubertas</a:t>
            </a:r>
            <a:r>
              <a:rPr lang="cs-CZ" sz="1800" b="1" dirty="0" smtClean="0"/>
              <a:t> </a:t>
            </a:r>
            <a:r>
              <a:rPr lang="cs-CZ" sz="1800" b="1" dirty="0" err="1"/>
              <a:t>preacox</a:t>
            </a:r>
            <a:endParaRPr lang="cs-CZ" sz="1800" b="1" dirty="0"/>
          </a:p>
          <a:p>
            <a:r>
              <a:rPr lang="cs-CZ" sz="1800" dirty="0" smtClean="0"/>
              <a:t>předčasné </a:t>
            </a:r>
            <a:r>
              <a:rPr lang="cs-CZ" sz="1800" dirty="0"/>
              <a:t>zahájení pulzní sekrece </a:t>
            </a:r>
            <a:r>
              <a:rPr lang="cs-CZ" sz="1800" b="1" dirty="0" err="1" smtClean="0">
                <a:solidFill>
                  <a:srgbClr val="FF0000"/>
                </a:solidFill>
              </a:rPr>
              <a:t>GnRH</a:t>
            </a:r>
            <a:endParaRPr lang="cs-CZ" sz="1800" b="1" dirty="0">
              <a:solidFill>
                <a:srgbClr val="FF0000"/>
              </a:solidFill>
            </a:endParaRPr>
          </a:p>
          <a:p>
            <a:r>
              <a:rPr lang="cs-CZ" sz="1800" dirty="0" smtClean="0"/>
              <a:t>pokud </a:t>
            </a:r>
            <a:r>
              <a:rPr lang="cs-CZ" sz="1800" dirty="0"/>
              <a:t>je důvodem </a:t>
            </a:r>
            <a:r>
              <a:rPr lang="cs-CZ" sz="1800" dirty="0" err="1"/>
              <a:t>předč</a:t>
            </a:r>
            <a:r>
              <a:rPr lang="cs-CZ" sz="1800" dirty="0"/>
              <a:t>. produkce </a:t>
            </a:r>
            <a:r>
              <a:rPr lang="cs-CZ" sz="1800" dirty="0" err="1"/>
              <a:t>pohl</a:t>
            </a:r>
            <a:r>
              <a:rPr lang="cs-CZ" sz="1800" dirty="0"/>
              <a:t>. hormonů v </a:t>
            </a:r>
            <a:r>
              <a:rPr lang="cs-CZ" sz="1800" dirty="0" smtClean="0"/>
              <a:t>kůře nadledvin </a:t>
            </a:r>
            <a:r>
              <a:rPr lang="cs-CZ" sz="1800" dirty="0"/>
              <a:t>nebo gonádách, jedná se o </a:t>
            </a:r>
            <a:r>
              <a:rPr lang="cs-CZ" sz="1800" dirty="0" err="1" smtClean="0"/>
              <a:t>pseudopubertas</a:t>
            </a:r>
            <a:r>
              <a:rPr lang="cs-CZ" sz="1800" dirty="0"/>
              <a:t> </a:t>
            </a:r>
            <a:r>
              <a:rPr lang="cs-CZ" sz="1800" dirty="0" err="1" smtClean="0"/>
              <a:t>praecox</a:t>
            </a:r>
            <a:endParaRPr lang="cs-CZ" sz="1800" dirty="0"/>
          </a:p>
          <a:p>
            <a:pPr marL="0" indent="0">
              <a:buNone/>
            </a:pPr>
            <a:endParaRPr lang="cs-CZ" sz="1800" dirty="0" smtClean="0"/>
          </a:p>
          <a:p>
            <a:pPr marL="0" indent="0">
              <a:buNone/>
            </a:pPr>
            <a:endParaRPr lang="cs-CZ" sz="1800" dirty="0" smtClean="0">
              <a:latin typeface="+mj-lt"/>
            </a:endParaRPr>
          </a:p>
          <a:p>
            <a:pPr marL="0" indent="0">
              <a:buNone/>
            </a:pPr>
            <a:endParaRPr lang="cs-CZ" dirty="0"/>
          </a:p>
          <a:p>
            <a:pPr marL="0" indent="0">
              <a:buNone/>
            </a:pPr>
            <a:endParaRPr lang="cs-CZ" sz="1800" dirty="0" smtClean="0">
              <a:latin typeface="+mj-lt"/>
            </a:endParaRPr>
          </a:p>
        </p:txBody>
      </p:sp>
      <p:pic>
        <p:nvPicPr>
          <p:cNvPr id="4" name="Picture 2"/>
          <p:cNvPicPr>
            <a:picLocks noChangeAspect="1" noChangeArrowheads="1"/>
          </p:cNvPicPr>
          <p:nvPr/>
        </p:nvPicPr>
        <p:blipFill rotWithShape="1">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rcRect l="17875" t="19446" r="3042" b="62363"/>
          <a:stretch/>
        </p:blipFill>
        <p:spPr bwMode="auto">
          <a:xfrm rot="16200000">
            <a:off x="-2775127" y="2767690"/>
            <a:ext cx="6865423" cy="133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7852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MHC  - výběr partnera</a:t>
            </a:r>
            <a:endParaRPr lang="cs-CZ" dirty="0"/>
          </a:p>
        </p:txBody>
      </p:sp>
      <p:sp>
        <p:nvSpPr>
          <p:cNvPr id="3" name="Zástupný symbol pro obsah 2"/>
          <p:cNvSpPr>
            <a:spLocks noGrp="1"/>
          </p:cNvSpPr>
          <p:nvPr>
            <p:ph idx="1"/>
          </p:nvPr>
        </p:nvSpPr>
        <p:spPr>
          <a:xfrm>
            <a:off x="1330038" y="1600200"/>
            <a:ext cx="7418426" cy="5069160"/>
          </a:xfrm>
        </p:spPr>
        <p:txBody>
          <a:bodyPr>
            <a:normAutofit fontScale="77500" lnSpcReduction="20000"/>
          </a:bodyPr>
          <a:lstStyle/>
          <a:p>
            <a:pPr marL="0" indent="0">
              <a:buNone/>
            </a:pPr>
            <a:r>
              <a:rPr lang="en-US" sz="2000" b="1" dirty="0">
                <a:latin typeface="+mj-lt"/>
              </a:rPr>
              <a:t>Major histocompatibility complex peptide ligands as olfactory cues in human body </a:t>
            </a:r>
            <a:endParaRPr lang="cs-CZ" sz="2000" b="1" dirty="0">
              <a:latin typeface="+mj-lt"/>
            </a:endParaRPr>
          </a:p>
          <a:p>
            <a:pPr marL="0" indent="0">
              <a:buNone/>
            </a:pPr>
            <a:r>
              <a:rPr lang="en-US" sz="2000" b="1" dirty="0" err="1">
                <a:latin typeface="+mj-lt"/>
              </a:rPr>
              <a:t>odour</a:t>
            </a:r>
            <a:r>
              <a:rPr lang="en-US" sz="2000" b="1" dirty="0">
                <a:latin typeface="+mj-lt"/>
              </a:rPr>
              <a:t> assessment.</a:t>
            </a:r>
          </a:p>
          <a:p>
            <a:pPr marL="0" indent="0">
              <a:buNone/>
            </a:pPr>
            <a:r>
              <a:rPr lang="en-US" sz="2000" u="sng" dirty="0" err="1">
                <a:latin typeface="+mj-lt"/>
                <a:hlinkClick r:id="rId2"/>
              </a:rPr>
              <a:t>Milinski</a:t>
            </a:r>
            <a:r>
              <a:rPr lang="en-US" sz="2000" u="sng" dirty="0">
                <a:latin typeface="+mj-lt"/>
                <a:hlinkClick r:id="rId2"/>
              </a:rPr>
              <a:t> M</a:t>
            </a:r>
            <a:r>
              <a:rPr lang="en-US" sz="2000" baseline="30000" dirty="0">
                <a:latin typeface="+mj-lt"/>
              </a:rPr>
              <a:t>1</a:t>
            </a:r>
            <a:r>
              <a:rPr lang="en-US" sz="2000" dirty="0">
                <a:latin typeface="+mj-lt"/>
              </a:rPr>
              <a:t>, </a:t>
            </a:r>
            <a:r>
              <a:rPr lang="en-US" sz="2000" u="sng" dirty="0" err="1">
                <a:latin typeface="+mj-lt"/>
                <a:hlinkClick r:id="rId3"/>
              </a:rPr>
              <a:t>Croy</a:t>
            </a:r>
            <a:r>
              <a:rPr lang="en-US" sz="2000" u="sng" dirty="0">
                <a:latin typeface="+mj-lt"/>
                <a:hlinkClick r:id="rId3"/>
              </a:rPr>
              <a:t> I</a:t>
            </a:r>
            <a:r>
              <a:rPr lang="en-US" sz="2000" dirty="0">
                <a:latin typeface="+mj-lt"/>
              </a:rPr>
              <a:t>, </a:t>
            </a:r>
            <a:r>
              <a:rPr lang="en-US" sz="2000" u="sng" dirty="0">
                <a:latin typeface="+mj-lt"/>
                <a:hlinkClick r:id="rId4"/>
              </a:rPr>
              <a:t>Hummel T</a:t>
            </a:r>
            <a:r>
              <a:rPr lang="en-US" sz="2000" dirty="0">
                <a:latin typeface="+mj-lt"/>
              </a:rPr>
              <a:t>, </a:t>
            </a:r>
            <a:r>
              <a:rPr lang="en-US" sz="2000" u="sng" dirty="0">
                <a:latin typeface="+mj-lt"/>
                <a:hlinkClick r:id="rId5"/>
              </a:rPr>
              <a:t>Boehm T</a:t>
            </a:r>
            <a:r>
              <a:rPr lang="en-US" sz="2000" dirty="0">
                <a:latin typeface="+mj-lt"/>
              </a:rPr>
              <a:t>.</a:t>
            </a:r>
          </a:p>
          <a:p>
            <a:pPr marL="0" indent="0">
              <a:buNone/>
            </a:pPr>
            <a:r>
              <a:rPr lang="en-US" sz="2000" dirty="0" err="1">
                <a:latin typeface="+mj-lt"/>
              </a:rPr>
              <a:t>Proc</a:t>
            </a:r>
            <a:r>
              <a:rPr lang="en-US" sz="2000" dirty="0">
                <a:latin typeface="+mj-lt"/>
              </a:rPr>
              <a:t> </a:t>
            </a:r>
            <a:r>
              <a:rPr lang="en-US" sz="2000" dirty="0" err="1">
                <a:latin typeface="+mj-lt"/>
              </a:rPr>
              <a:t>Biol</a:t>
            </a:r>
            <a:r>
              <a:rPr lang="en-US" sz="2000" dirty="0">
                <a:latin typeface="+mj-lt"/>
              </a:rPr>
              <a:t> Sci. 2013 Mar 22;280(1755):20130381.</a:t>
            </a:r>
            <a:endParaRPr lang="cs-CZ" sz="2000" dirty="0">
              <a:latin typeface="+mj-lt"/>
            </a:endParaRPr>
          </a:p>
          <a:p>
            <a:pPr marL="0" indent="0">
              <a:buNone/>
            </a:pPr>
            <a:endParaRPr lang="en-US" sz="2000" dirty="0">
              <a:latin typeface="+mj-lt"/>
            </a:endParaRPr>
          </a:p>
          <a:p>
            <a:pPr marL="0" indent="0">
              <a:buNone/>
            </a:pPr>
            <a:r>
              <a:rPr lang="en-US" sz="2000" b="1" dirty="0">
                <a:latin typeface="+mj-lt"/>
              </a:rPr>
              <a:t>Abstract</a:t>
            </a:r>
          </a:p>
          <a:p>
            <a:pPr marL="0" indent="0">
              <a:buNone/>
            </a:pPr>
            <a:r>
              <a:rPr lang="en-US" sz="2000" dirty="0">
                <a:latin typeface="+mj-lt"/>
              </a:rPr>
              <a:t>In many animal species, social communication and mate choice are influenced by cues encoded by the major histocompatibility complex (MHC). The mechanism by which the MHC influences sexual selection is a matter of intense debate. In mice, peptide ligands of MHC molecules activate subsets of </a:t>
            </a:r>
            <a:r>
              <a:rPr lang="en-US" sz="2000" dirty="0" err="1">
                <a:latin typeface="+mj-lt"/>
              </a:rPr>
              <a:t>vomeronasal</a:t>
            </a:r>
            <a:r>
              <a:rPr lang="en-US" sz="2000" dirty="0">
                <a:latin typeface="+mj-lt"/>
              </a:rPr>
              <a:t> and olfactory sensory neurons and influence social memory formation; in sticklebacks, such peptides predictably modify the outcome of mate choice. Here, we examine whether this evolutionarily conserved mechanism of </a:t>
            </a:r>
            <a:r>
              <a:rPr lang="en-US" sz="2000" dirty="0" err="1">
                <a:latin typeface="+mj-lt"/>
              </a:rPr>
              <a:t>interindividual</a:t>
            </a:r>
            <a:r>
              <a:rPr lang="en-US" sz="2000" dirty="0">
                <a:latin typeface="+mj-lt"/>
              </a:rPr>
              <a:t> communication extends to humans. In psychometric tests, volunteers recognized the supplementation of their body </a:t>
            </a:r>
            <a:r>
              <a:rPr lang="en-US" sz="2000" dirty="0" err="1">
                <a:latin typeface="+mj-lt"/>
              </a:rPr>
              <a:t>odour</a:t>
            </a:r>
            <a:r>
              <a:rPr lang="en-US" sz="2000" dirty="0">
                <a:latin typeface="+mj-lt"/>
              </a:rPr>
              <a:t> by MHC peptides and preferred 'self' to 'non-self' ligands when asked to decide whether the modified </a:t>
            </a:r>
            <a:r>
              <a:rPr lang="en-US" sz="2000" dirty="0" err="1">
                <a:latin typeface="+mj-lt"/>
              </a:rPr>
              <a:t>odour</a:t>
            </a:r>
            <a:r>
              <a:rPr lang="en-US" sz="2000" dirty="0">
                <a:latin typeface="+mj-lt"/>
              </a:rPr>
              <a:t> smelled 'like themselves' or 'like their </a:t>
            </a:r>
            <a:r>
              <a:rPr lang="en-US" sz="2000" dirty="0" err="1">
                <a:latin typeface="+mj-lt"/>
              </a:rPr>
              <a:t>favourite</a:t>
            </a:r>
            <a:r>
              <a:rPr lang="en-US" sz="2000" dirty="0">
                <a:latin typeface="+mj-lt"/>
              </a:rPr>
              <a:t> perfume'. Functional magnetic resonance imaging indicated that 'self'-peptides specifically activated a region in the right middle frontal cortex. Our results suggest that despite the absence of a </a:t>
            </a:r>
            <a:r>
              <a:rPr lang="en-US" sz="2000" dirty="0" err="1">
                <a:latin typeface="+mj-lt"/>
              </a:rPr>
              <a:t>vomeronasal</a:t>
            </a:r>
            <a:r>
              <a:rPr lang="en-US" sz="2000" dirty="0">
                <a:latin typeface="+mj-lt"/>
              </a:rPr>
              <a:t> organ, humans have the ability to detect and evaluate MHC peptides in body </a:t>
            </a:r>
            <a:r>
              <a:rPr lang="en-US" sz="2000" dirty="0" err="1">
                <a:latin typeface="+mj-lt"/>
              </a:rPr>
              <a:t>odour</a:t>
            </a:r>
            <a:r>
              <a:rPr lang="en-US" sz="2000" dirty="0">
                <a:latin typeface="+mj-lt"/>
              </a:rPr>
              <a:t>. This may provide a basis for the sensory evaluation of potential partners during human mate choice</a:t>
            </a:r>
          </a:p>
          <a:p>
            <a:endParaRPr lang="cs-CZ" sz="2000" dirty="0">
              <a:latin typeface="+mj-lt"/>
            </a:endParaRPr>
          </a:p>
          <a:p>
            <a:pPr marL="0" indent="0">
              <a:buNone/>
            </a:pPr>
            <a:endParaRPr lang="cs-CZ" sz="2000" dirty="0">
              <a:latin typeface="+mj-lt"/>
            </a:endParaRPr>
          </a:p>
          <a:p>
            <a:pPr marL="0" indent="0">
              <a:buNone/>
            </a:pPr>
            <a:endParaRPr lang="cs-CZ" sz="2000" dirty="0">
              <a:latin typeface="+mj-lt"/>
            </a:endParaRPr>
          </a:p>
        </p:txBody>
      </p:sp>
      <p:pic>
        <p:nvPicPr>
          <p:cNvPr id="4" name="Picture 2"/>
          <p:cNvPicPr>
            <a:picLocks noChangeAspect="1" noChangeArrowheads="1"/>
          </p:cNvPicPr>
          <p:nvPr/>
        </p:nvPicPr>
        <p:blipFill rotWithShape="1">
          <a:blip r:embed="rId6" cstate="print">
            <a:duotone>
              <a:schemeClr val="accent3">
                <a:shade val="45000"/>
                <a:satMod val="135000"/>
              </a:schemeClr>
              <a:prstClr val="white"/>
            </a:duotone>
            <a:extLst>
              <a:ext uri="{BEBA8EAE-BF5A-486C-A8C5-ECC9F3942E4B}">
                <a14:imgProps xmlns:a14="http://schemas.microsoft.com/office/drawing/2010/main">
                  <a14:imgLayer r:embed="rId7">
                    <a14:imgEffect>
                      <a14:artisticTexturizer/>
                    </a14:imgEffect>
                  </a14:imgLayer>
                </a14:imgProps>
              </a:ext>
              <a:ext uri="{28A0092B-C50C-407E-A947-70E740481C1C}">
                <a14:useLocalDpi xmlns:a14="http://schemas.microsoft.com/office/drawing/2010/main" val="0"/>
              </a:ext>
            </a:extLst>
          </a:blip>
          <a:srcRect l="17875" t="19446" r="3042" b="62363"/>
          <a:stretch/>
        </p:blipFill>
        <p:spPr bwMode="auto">
          <a:xfrm rot="16200000">
            <a:off x="-2775127" y="2767690"/>
            <a:ext cx="6865423" cy="133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356039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Epifýza </a:t>
            </a:r>
            <a:endParaRPr lang="cs-CZ" dirty="0"/>
          </a:p>
        </p:txBody>
      </p:sp>
      <p:sp>
        <p:nvSpPr>
          <p:cNvPr id="3" name="Obdélník 2"/>
          <p:cNvSpPr/>
          <p:nvPr/>
        </p:nvSpPr>
        <p:spPr>
          <a:xfrm>
            <a:off x="1322604" y="1412776"/>
            <a:ext cx="7497868" cy="4524315"/>
          </a:xfrm>
          <a:prstGeom prst="rect">
            <a:avLst/>
          </a:prstGeom>
        </p:spPr>
        <p:txBody>
          <a:bodyPr wrap="square">
            <a:spAutoFit/>
          </a:bodyPr>
          <a:lstStyle/>
          <a:p>
            <a:pPr marL="285750" lvl="0" indent="-285750">
              <a:buFont typeface="Arial" pitchFamily="34" charset="0"/>
              <a:buChar char="•"/>
            </a:pPr>
            <a:r>
              <a:rPr lang="cs-CZ" dirty="0" smtClean="0"/>
              <a:t>vznikla </a:t>
            </a:r>
            <a:r>
              <a:rPr lang="cs-CZ" dirty="0"/>
              <a:t>jako vychlípenina mezimozku (parietální oko</a:t>
            </a:r>
            <a:r>
              <a:rPr lang="cs-CZ" dirty="0" smtClean="0"/>
              <a:t>)</a:t>
            </a:r>
          </a:p>
          <a:p>
            <a:pPr marL="285750" indent="-285750">
              <a:buFont typeface="Arial" pitchFamily="34" charset="0"/>
              <a:buChar char="•"/>
            </a:pPr>
            <a:r>
              <a:rPr lang="cs-CZ" dirty="0"/>
              <a:t>trofický hormon (</a:t>
            </a:r>
            <a:r>
              <a:rPr lang="cs-CZ" dirty="0" err="1"/>
              <a:t>glomerulotrofin</a:t>
            </a:r>
            <a:r>
              <a:rPr lang="cs-CZ" dirty="0"/>
              <a:t>)</a:t>
            </a:r>
          </a:p>
          <a:p>
            <a:pPr lvl="0"/>
            <a:endParaRPr lang="cs-CZ" dirty="0"/>
          </a:p>
          <a:p>
            <a:pPr marL="285750" lvl="0" indent="-285750">
              <a:buFont typeface="Arial" pitchFamily="34" charset="0"/>
              <a:buChar char="•"/>
            </a:pPr>
            <a:r>
              <a:rPr lang="cs-CZ" b="1" dirty="0">
                <a:solidFill>
                  <a:srgbClr val="FF0000"/>
                </a:solidFill>
              </a:rPr>
              <a:t>melatonin </a:t>
            </a:r>
            <a:endParaRPr lang="cs-CZ" b="1" dirty="0" smtClean="0">
              <a:solidFill>
                <a:srgbClr val="FF0000"/>
              </a:solidFill>
            </a:endParaRPr>
          </a:p>
          <a:p>
            <a:pPr marL="285750" lvl="0" indent="-285750">
              <a:buFont typeface="Arial" pitchFamily="34" charset="0"/>
              <a:buChar char="•"/>
            </a:pPr>
            <a:r>
              <a:rPr lang="cs-CZ" dirty="0" smtClean="0"/>
              <a:t>jeho </a:t>
            </a:r>
            <a:r>
              <a:rPr lang="cs-CZ" dirty="0"/>
              <a:t>tvorba je řízena intenzitou světla, podílí se na 24 hodinových i ročních biorytmech (cirkadiánní </a:t>
            </a:r>
            <a:r>
              <a:rPr lang="cs-CZ" dirty="0" smtClean="0"/>
              <a:t>cykly)</a:t>
            </a:r>
          </a:p>
          <a:p>
            <a:pPr marL="285750" lvl="0" indent="-285750">
              <a:buFont typeface="Arial" pitchFamily="34" charset="0"/>
              <a:buChar char="•"/>
            </a:pPr>
            <a:r>
              <a:rPr lang="cs-CZ" dirty="0" smtClean="0"/>
              <a:t>chemicky </a:t>
            </a:r>
            <a:r>
              <a:rPr lang="cs-CZ" dirty="0"/>
              <a:t>podobný hormonu serotoninu a kožnímu pigmentu </a:t>
            </a:r>
            <a:r>
              <a:rPr lang="cs-CZ" dirty="0" smtClean="0"/>
              <a:t>melaninu</a:t>
            </a:r>
          </a:p>
          <a:p>
            <a:pPr marL="285750" lvl="0" indent="-285750">
              <a:buFont typeface="Arial" pitchFamily="34" charset="0"/>
              <a:buChar char="•"/>
            </a:pPr>
            <a:r>
              <a:rPr lang="cs-CZ" dirty="0"/>
              <a:t>s</a:t>
            </a:r>
            <a:r>
              <a:rPr lang="cs-CZ" dirty="0" smtClean="0"/>
              <a:t>větlo blokuje syntézu melatoninu</a:t>
            </a:r>
          </a:p>
          <a:p>
            <a:pPr marL="285750" lvl="0" indent="-285750">
              <a:buFont typeface="Arial" pitchFamily="34" charset="0"/>
              <a:buChar char="•"/>
            </a:pPr>
            <a:r>
              <a:rPr lang="en-US" dirty="0" smtClean="0"/>
              <a:t>melatonin </a:t>
            </a:r>
            <a:r>
              <a:rPr lang="cs-CZ" dirty="0" smtClean="0"/>
              <a:t>snižuje </a:t>
            </a:r>
            <a:r>
              <a:rPr lang="cs-CZ" dirty="0" err="1" smtClean="0"/>
              <a:t>koncetraci</a:t>
            </a:r>
            <a:r>
              <a:rPr lang="en-US" dirty="0" smtClean="0"/>
              <a:t> </a:t>
            </a:r>
            <a:r>
              <a:rPr lang="en-US" dirty="0" err="1"/>
              <a:t>cAMP</a:t>
            </a:r>
            <a:r>
              <a:rPr lang="en-US" dirty="0"/>
              <a:t> </a:t>
            </a:r>
            <a:r>
              <a:rPr lang="cs-CZ" dirty="0" smtClean="0"/>
              <a:t>indukovanou</a:t>
            </a:r>
            <a:r>
              <a:rPr lang="en-US" dirty="0" smtClean="0"/>
              <a:t> </a:t>
            </a:r>
            <a:r>
              <a:rPr lang="cs-CZ" b="1" dirty="0">
                <a:solidFill>
                  <a:srgbClr val="FF0000"/>
                </a:solidFill>
              </a:rPr>
              <a:t>MSH </a:t>
            </a:r>
            <a:r>
              <a:rPr lang="cs-CZ" dirty="0"/>
              <a:t>(melanocyte-</a:t>
            </a:r>
            <a:r>
              <a:rPr lang="cs-CZ" dirty="0" err="1"/>
              <a:t>stimulating</a:t>
            </a:r>
            <a:r>
              <a:rPr lang="cs-CZ" dirty="0"/>
              <a:t> hormone)</a:t>
            </a:r>
          </a:p>
          <a:p>
            <a:pPr marL="285750" lvl="0" indent="-285750">
              <a:buFont typeface="Arial" pitchFamily="34" charset="0"/>
              <a:buChar char="•"/>
            </a:pPr>
            <a:endParaRPr lang="cs-CZ" dirty="0"/>
          </a:p>
          <a:p>
            <a:pPr lvl="0"/>
            <a:r>
              <a:rPr lang="cs-CZ" b="1" dirty="0" smtClean="0"/>
              <a:t>Zvýšená produkce MSH </a:t>
            </a:r>
          </a:p>
          <a:p>
            <a:pPr marL="285750" lvl="0" indent="-285750">
              <a:buFont typeface="Arial" pitchFamily="34" charset="0"/>
              <a:buChar char="•"/>
            </a:pPr>
            <a:r>
              <a:rPr lang="cs-CZ" dirty="0" smtClean="0"/>
              <a:t>ve tmě </a:t>
            </a:r>
            <a:r>
              <a:rPr lang="cs-CZ" dirty="0" smtClean="0">
                <a:latin typeface="Calibri"/>
                <a:cs typeface="Calibri"/>
              </a:rPr>
              <a:t>→ </a:t>
            </a:r>
            <a:r>
              <a:rPr lang="cs-CZ" dirty="0"/>
              <a:t> </a:t>
            </a:r>
            <a:r>
              <a:rPr lang="cs-CZ" dirty="0" smtClean="0"/>
              <a:t>vyšší produkce melaninu v kůži </a:t>
            </a:r>
          </a:p>
          <a:p>
            <a:pPr marL="285750" lvl="0" indent="-285750">
              <a:buFont typeface="Arial" pitchFamily="34" charset="0"/>
              <a:buChar char="•"/>
            </a:pPr>
            <a:r>
              <a:rPr lang="cs-CZ" dirty="0"/>
              <a:t>v</a:t>
            </a:r>
            <a:r>
              <a:rPr lang="cs-CZ" dirty="0" smtClean="0"/>
              <a:t> těhotenství (díky estrogenům)</a:t>
            </a:r>
          </a:p>
          <a:p>
            <a:pPr marL="285750" lvl="0" indent="-285750">
              <a:buFont typeface="Arial" pitchFamily="34" charset="0"/>
              <a:buChar char="•"/>
            </a:pPr>
            <a:r>
              <a:rPr lang="cs-CZ" dirty="0"/>
              <a:t>u</a:t>
            </a:r>
            <a:r>
              <a:rPr lang="cs-CZ" dirty="0" smtClean="0"/>
              <a:t> </a:t>
            </a:r>
            <a:r>
              <a:rPr lang="cs-CZ" dirty="0" err="1" smtClean="0"/>
              <a:t>Cushingova</a:t>
            </a:r>
            <a:r>
              <a:rPr lang="cs-CZ" dirty="0" smtClean="0"/>
              <a:t> syndromu (</a:t>
            </a:r>
            <a:r>
              <a:rPr lang="cs-CZ" b="1" dirty="0" smtClean="0">
                <a:solidFill>
                  <a:srgbClr val="FF0000"/>
                </a:solidFill>
              </a:rPr>
              <a:t>ACTH</a:t>
            </a:r>
            <a:r>
              <a:rPr lang="cs-CZ" dirty="0" smtClean="0"/>
              <a:t>)</a:t>
            </a:r>
          </a:p>
          <a:p>
            <a:pPr marL="285750" lvl="0" indent="-285750">
              <a:buFont typeface="Arial" pitchFamily="34" charset="0"/>
              <a:buChar char="•"/>
            </a:pPr>
            <a:r>
              <a:rPr lang="cs-CZ" dirty="0"/>
              <a:t>u</a:t>
            </a:r>
            <a:r>
              <a:rPr lang="cs-CZ" dirty="0" smtClean="0"/>
              <a:t> </a:t>
            </a:r>
            <a:r>
              <a:rPr lang="cs-CZ" dirty="0" err="1" smtClean="0"/>
              <a:t>Addisonovy</a:t>
            </a:r>
            <a:r>
              <a:rPr lang="cs-CZ" dirty="0" smtClean="0"/>
              <a:t> choroby  </a:t>
            </a:r>
            <a:endParaRPr lang="cs-CZ" dirty="0"/>
          </a:p>
        </p:txBody>
      </p:sp>
      <p:pic>
        <p:nvPicPr>
          <p:cNvPr id="4" name="Picture 2"/>
          <p:cNvPicPr>
            <a:picLocks noChangeAspect="1" noChangeArrowheads="1"/>
          </p:cNvPicPr>
          <p:nvPr/>
        </p:nvPicPr>
        <p:blipFill rotWithShape="1">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rcRect l="17875" t="19446" r="3042" b="62363"/>
          <a:stretch/>
        </p:blipFill>
        <p:spPr bwMode="auto">
          <a:xfrm rot="16200000">
            <a:off x="-2775127" y="2767690"/>
            <a:ext cx="6865423" cy="133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http://cdn.hivehealthmedia.com/wp-content/uploads/2011/12/melatonin-recepto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4423" y="4365104"/>
            <a:ext cx="3052377" cy="2393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50625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57584" y="44624"/>
            <a:ext cx="8229600" cy="1143000"/>
          </a:xfrm>
        </p:spPr>
        <p:txBody>
          <a:bodyPr/>
          <a:lstStyle/>
          <a:p>
            <a:r>
              <a:rPr lang="cs-CZ" dirty="0" smtClean="0"/>
              <a:t>Melatonin</a:t>
            </a:r>
            <a:endParaRPr lang="cs-CZ" dirty="0"/>
          </a:p>
        </p:txBody>
      </p:sp>
      <p:pic>
        <p:nvPicPr>
          <p:cNvPr id="5122" name="Picture 2" descr="http://www.remedia.cz/Images/Articles/Main/vtextu200810210618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7623" y="836712"/>
            <a:ext cx="5722406" cy="59283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rotWithShape="1">
          <a:blip r:embed="rId3" cstate="print">
            <a:duotone>
              <a:schemeClr val="accent3">
                <a:shade val="45000"/>
                <a:satMod val="135000"/>
              </a:schemeClr>
              <a:prstClr val="white"/>
            </a:duotone>
            <a:extLst>
              <a:ext uri="{BEBA8EAE-BF5A-486C-A8C5-ECC9F3942E4B}">
                <a14:imgProps xmlns:a14="http://schemas.microsoft.com/office/drawing/2010/main">
                  <a14:imgLayer r:embed="rId4">
                    <a14:imgEffect>
                      <a14:artisticTexturizer/>
                    </a14:imgEffect>
                  </a14:imgLayer>
                </a14:imgProps>
              </a:ext>
              <a:ext uri="{28A0092B-C50C-407E-A947-70E740481C1C}">
                <a14:useLocalDpi xmlns:a14="http://schemas.microsoft.com/office/drawing/2010/main" val="0"/>
              </a:ext>
            </a:extLst>
          </a:blip>
          <a:srcRect l="17875" t="19446" r="3042" b="62363"/>
          <a:stretch/>
        </p:blipFill>
        <p:spPr bwMode="auto">
          <a:xfrm rot="16200000">
            <a:off x="-2775127" y="2767690"/>
            <a:ext cx="6865423" cy="133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08026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Melatonin</a:t>
            </a:r>
            <a:endParaRPr lang="cs-CZ" dirty="0"/>
          </a:p>
        </p:txBody>
      </p:sp>
      <p:pic>
        <p:nvPicPr>
          <p:cNvPr id="5126" name="Picture 6" descr="http://4.bp.blogspot.com/-lNt50SpBGn4/TePiLku7m3I/AAAAAAAAAVs/T_CCmrZM4Ds/s1600/tryptophan-serotonin-melatoni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484784"/>
            <a:ext cx="3920926" cy="233651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vivo.colostate.edu/hbooks/pathphys/endocrine/hypopit/pomc.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4005064"/>
            <a:ext cx="7598613" cy="266618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www.umm.edu/graphics/images/en/962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1302702"/>
            <a:ext cx="3377952" cy="2702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4278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Hypofýza</a:t>
            </a:r>
            <a:endParaRPr lang="cs-CZ" dirty="0"/>
          </a:p>
        </p:txBody>
      </p:sp>
      <p:sp>
        <p:nvSpPr>
          <p:cNvPr id="3" name="Zástupný symbol pro obsah 2"/>
          <p:cNvSpPr>
            <a:spLocks noGrp="1"/>
          </p:cNvSpPr>
          <p:nvPr>
            <p:ph idx="1"/>
          </p:nvPr>
        </p:nvSpPr>
        <p:spPr>
          <a:xfrm>
            <a:off x="1322604" y="1412776"/>
            <a:ext cx="7436204" cy="4637112"/>
          </a:xfrm>
        </p:spPr>
        <p:txBody>
          <a:bodyPr>
            <a:noAutofit/>
          </a:bodyPr>
          <a:lstStyle/>
          <a:p>
            <a:pPr marL="0" indent="0">
              <a:buNone/>
            </a:pPr>
            <a:r>
              <a:rPr lang="cs-CZ" sz="1800" b="1" dirty="0" smtClean="0">
                <a:solidFill>
                  <a:srgbClr val="92D050"/>
                </a:solidFill>
              </a:rPr>
              <a:t>Hypofýza </a:t>
            </a:r>
            <a:r>
              <a:rPr lang="cs-CZ" sz="1800" dirty="0" smtClean="0"/>
              <a:t>(</a:t>
            </a:r>
            <a:r>
              <a:rPr lang="cs-CZ" sz="1800" dirty="0"/>
              <a:t>podvěsek mozkový) </a:t>
            </a:r>
            <a:endParaRPr lang="cs-CZ" sz="1800" dirty="0" smtClean="0"/>
          </a:p>
          <a:p>
            <a:pPr marL="0" indent="0">
              <a:buNone/>
            </a:pPr>
            <a:endParaRPr lang="cs-CZ" sz="1800" dirty="0"/>
          </a:p>
          <a:p>
            <a:pPr marL="0" indent="0">
              <a:buNone/>
            </a:pPr>
            <a:r>
              <a:rPr lang="cs-CZ" sz="1800" b="1" dirty="0" smtClean="0">
                <a:solidFill>
                  <a:srgbClr val="92D050"/>
                </a:solidFill>
              </a:rPr>
              <a:t>Neurohypofýza</a:t>
            </a:r>
            <a:r>
              <a:rPr lang="cs-CZ" sz="1800" dirty="0" smtClean="0"/>
              <a:t> (zadní lalok) </a:t>
            </a:r>
          </a:p>
          <a:p>
            <a:r>
              <a:rPr lang="cs-CZ" sz="1800" dirty="0"/>
              <a:t>netvoří hormony, pouze je shromažďuje a distribuuje, hormony vznikají v </a:t>
            </a:r>
            <a:r>
              <a:rPr lang="cs-CZ" sz="1800" dirty="0" err="1"/>
              <a:t>neurosekretorických</a:t>
            </a:r>
            <a:r>
              <a:rPr lang="cs-CZ" sz="1800" dirty="0"/>
              <a:t> buňkách hypotalamu</a:t>
            </a:r>
          </a:p>
          <a:p>
            <a:pPr marL="0" indent="0">
              <a:buNone/>
            </a:pPr>
            <a:endParaRPr lang="cs-CZ" sz="1800" dirty="0" smtClean="0"/>
          </a:p>
          <a:p>
            <a:r>
              <a:rPr lang="cs-CZ" sz="1800" b="1" dirty="0" smtClean="0">
                <a:solidFill>
                  <a:srgbClr val="FF0000"/>
                </a:solidFill>
              </a:rPr>
              <a:t>oxytocin</a:t>
            </a:r>
            <a:r>
              <a:rPr lang="cs-CZ" sz="1800" dirty="0" smtClean="0"/>
              <a:t> – </a:t>
            </a:r>
            <a:r>
              <a:rPr lang="cs-CZ" sz="1800" dirty="0"/>
              <a:t>při kojení stahy svalstva kolem mléčné žlázy</a:t>
            </a:r>
            <a:r>
              <a:rPr lang="cs-CZ" sz="1800" dirty="0" smtClean="0"/>
              <a:t>, chování, stahy děložního svalstva při porodu a po </a:t>
            </a:r>
            <a:r>
              <a:rPr lang="cs-CZ" sz="1800" dirty="0" smtClean="0"/>
              <a:t>porodu</a:t>
            </a:r>
          </a:p>
          <a:p>
            <a:endParaRPr lang="cs-CZ" sz="1800" dirty="0"/>
          </a:p>
          <a:p>
            <a:pPr lvl="0"/>
            <a:r>
              <a:rPr lang="cs-CZ" sz="1800" b="1" dirty="0" smtClean="0">
                <a:solidFill>
                  <a:srgbClr val="FF0000"/>
                </a:solidFill>
              </a:rPr>
              <a:t>antidiuretický hormon</a:t>
            </a:r>
            <a:r>
              <a:rPr lang="cs-CZ" sz="1800" b="1" dirty="0">
                <a:solidFill>
                  <a:srgbClr val="FF0000"/>
                </a:solidFill>
              </a:rPr>
              <a:t> </a:t>
            </a:r>
            <a:r>
              <a:rPr lang="cs-CZ" sz="1800" dirty="0" smtClean="0"/>
              <a:t>(vasopresin , ADH) - reabsorpce vody </a:t>
            </a:r>
            <a:r>
              <a:rPr lang="cs-CZ" sz="1800" dirty="0"/>
              <a:t>v ledvinných kanálcích </a:t>
            </a:r>
          </a:p>
          <a:p>
            <a:endParaRPr lang="cs-CZ" sz="1800" dirty="0">
              <a:solidFill>
                <a:schemeClr val="accent1"/>
              </a:solidFill>
            </a:endParaRPr>
          </a:p>
        </p:txBody>
      </p:sp>
      <p:sp>
        <p:nvSpPr>
          <p:cNvPr id="4" name="Obdélník 3"/>
          <p:cNvSpPr/>
          <p:nvPr/>
        </p:nvSpPr>
        <p:spPr>
          <a:xfrm>
            <a:off x="5148064" y="836712"/>
            <a:ext cx="4572000" cy="341632"/>
          </a:xfrm>
          <a:prstGeom prst="rect">
            <a:avLst/>
          </a:prstGeom>
        </p:spPr>
        <p:txBody>
          <a:bodyPr>
            <a:spAutoFit/>
          </a:bodyPr>
          <a:lstStyle/>
          <a:p>
            <a:pPr>
              <a:lnSpc>
                <a:spcPct val="90000"/>
              </a:lnSpc>
            </a:pPr>
            <a:endParaRPr lang="cs-CZ" dirty="0"/>
          </a:p>
        </p:txBody>
      </p:sp>
      <p:pic>
        <p:nvPicPr>
          <p:cNvPr id="6" name="Picture 2"/>
          <p:cNvPicPr>
            <a:picLocks noChangeAspect="1" noChangeArrowheads="1"/>
          </p:cNvPicPr>
          <p:nvPr/>
        </p:nvPicPr>
        <p:blipFill rotWithShape="1">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rcRect l="17875" t="19446" r="3042" b="62363"/>
          <a:stretch/>
        </p:blipFill>
        <p:spPr bwMode="auto">
          <a:xfrm rot="16200000">
            <a:off x="-2775127" y="2767690"/>
            <a:ext cx="6865423" cy="133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32228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Neurohypofýza</a:t>
            </a:r>
            <a:endParaRPr lang="cs-CZ" dirty="0"/>
          </a:p>
        </p:txBody>
      </p:sp>
      <p:sp>
        <p:nvSpPr>
          <p:cNvPr id="3" name="Zástupný symbol pro obsah 2"/>
          <p:cNvSpPr>
            <a:spLocks noGrp="1"/>
          </p:cNvSpPr>
          <p:nvPr>
            <p:ph idx="1"/>
          </p:nvPr>
        </p:nvSpPr>
        <p:spPr>
          <a:xfrm>
            <a:off x="1403648" y="1340768"/>
            <a:ext cx="7488832" cy="5256584"/>
          </a:xfrm>
        </p:spPr>
        <p:txBody>
          <a:bodyPr>
            <a:normAutofit/>
          </a:bodyPr>
          <a:lstStyle/>
          <a:p>
            <a:pPr marL="0" indent="0">
              <a:buNone/>
            </a:pPr>
            <a:r>
              <a:rPr lang="cs-CZ" sz="1800" b="1" dirty="0">
                <a:solidFill>
                  <a:srgbClr val="7030A0"/>
                </a:solidFill>
              </a:rPr>
              <a:t>H</a:t>
            </a:r>
            <a:r>
              <a:rPr lang="cs-CZ" sz="1800" b="1" dirty="0" smtClean="0">
                <a:solidFill>
                  <a:srgbClr val="7030A0"/>
                </a:solidFill>
              </a:rPr>
              <a:t>ypofunkční </a:t>
            </a:r>
            <a:r>
              <a:rPr lang="cs-CZ" sz="1800" b="1" dirty="0">
                <a:solidFill>
                  <a:srgbClr val="7030A0"/>
                </a:solidFill>
              </a:rPr>
              <a:t>syndromy</a:t>
            </a:r>
          </a:p>
          <a:p>
            <a:pPr marL="0" indent="0">
              <a:buNone/>
            </a:pPr>
            <a:r>
              <a:rPr lang="cs-CZ" sz="1800" b="1" dirty="0" smtClean="0"/>
              <a:t>centrální </a:t>
            </a:r>
            <a:r>
              <a:rPr lang="cs-CZ" sz="1800" b="1" dirty="0"/>
              <a:t>diabetes </a:t>
            </a:r>
            <a:r>
              <a:rPr lang="cs-CZ" sz="1800" b="1" dirty="0" err="1" smtClean="0"/>
              <a:t>insipidus</a:t>
            </a:r>
            <a:endParaRPr lang="cs-CZ" sz="1800" b="1" dirty="0"/>
          </a:p>
          <a:p>
            <a:r>
              <a:rPr lang="cs-CZ" sz="1800" dirty="0"/>
              <a:t>nedostatek </a:t>
            </a:r>
            <a:r>
              <a:rPr lang="cs-CZ" sz="1800" b="1" dirty="0">
                <a:solidFill>
                  <a:srgbClr val="FF0000"/>
                </a:solidFill>
              </a:rPr>
              <a:t>vasopresin</a:t>
            </a:r>
            <a:r>
              <a:rPr lang="cs-CZ" sz="1800" dirty="0"/>
              <a:t>u – narušení hospodaření těla s vodou – polyurie</a:t>
            </a:r>
          </a:p>
          <a:p>
            <a:r>
              <a:rPr lang="cs-CZ" sz="1800" u="sng" dirty="0"/>
              <a:t>centrální DI </a:t>
            </a:r>
            <a:r>
              <a:rPr lang="cs-CZ" sz="1800" dirty="0"/>
              <a:t>– při poškození &gt;85% ADH - produkujících neuronů </a:t>
            </a:r>
            <a:r>
              <a:rPr lang="cs-CZ" sz="1800" dirty="0" smtClean="0"/>
              <a:t>nebo </a:t>
            </a:r>
            <a:r>
              <a:rPr lang="cs-CZ" sz="1800" dirty="0"/>
              <a:t>neurohypofýzy = ↓ ADH</a:t>
            </a:r>
          </a:p>
          <a:p>
            <a:r>
              <a:rPr lang="cs-CZ" sz="1800" u="sng" dirty="0"/>
              <a:t>renální DI</a:t>
            </a:r>
            <a:r>
              <a:rPr lang="cs-CZ" sz="1800" dirty="0"/>
              <a:t> – z důsledku mutací v genech pro ADH-receptory (V2) nebo aquaporin-2 = ↑ ADH</a:t>
            </a:r>
          </a:p>
          <a:p>
            <a:r>
              <a:rPr lang="cs-CZ" sz="1800" u="sng" dirty="0"/>
              <a:t>těhotenský DI </a:t>
            </a:r>
            <a:r>
              <a:rPr lang="cs-CZ" sz="1800" dirty="0"/>
              <a:t>- </a:t>
            </a:r>
            <a:r>
              <a:rPr lang="pt-BR" sz="1800" dirty="0"/>
              <a:t>placenta produkuje enzym vazopresinázu (štěpí</a:t>
            </a:r>
            <a:r>
              <a:rPr lang="cs-CZ" sz="1800" dirty="0"/>
              <a:t> ADH)</a:t>
            </a:r>
          </a:p>
          <a:p>
            <a:pPr marL="0" indent="0">
              <a:buNone/>
            </a:pPr>
            <a:endParaRPr lang="cs-CZ" sz="1800" dirty="0"/>
          </a:p>
          <a:p>
            <a:pPr marL="0" indent="0">
              <a:buNone/>
            </a:pPr>
            <a:r>
              <a:rPr lang="cs-CZ" sz="1800" b="1" dirty="0">
                <a:solidFill>
                  <a:srgbClr val="7030A0"/>
                </a:solidFill>
              </a:rPr>
              <a:t>Hyperfunkční syndromy</a:t>
            </a:r>
          </a:p>
          <a:p>
            <a:pPr marL="0" indent="0">
              <a:buNone/>
            </a:pPr>
            <a:r>
              <a:rPr lang="cs-CZ" sz="1800" b="1" dirty="0" smtClean="0"/>
              <a:t>syndrom </a:t>
            </a:r>
            <a:r>
              <a:rPr lang="cs-CZ" sz="1800" b="1" dirty="0"/>
              <a:t>nadměrné produkce </a:t>
            </a:r>
            <a:r>
              <a:rPr lang="cs-CZ" sz="1800" b="1" dirty="0" smtClean="0"/>
              <a:t>ADH </a:t>
            </a:r>
            <a:r>
              <a:rPr lang="cs-CZ" sz="1800" dirty="0" smtClean="0"/>
              <a:t>(</a:t>
            </a:r>
            <a:r>
              <a:rPr lang="cs-CZ" sz="1800" dirty="0" err="1" smtClean="0"/>
              <a:t>Schwartz-Barterův</a:t>
            </a:r>
            <a:r>
              <a:rPr lang="cs-CZ" sz="1800" dirty="0" smtClean="0"/>
              <a:t> </a:t>
            </a:r>
            <a:r>
              <a:rPr lang="cs-CZ" sz="1800" dirty="0"/>
              <a:t>syndrom)</a:t>
            </a:r>
          </a:p>
          <a:p>
            <a:r>
              <a:rPr lang="cs-CZ" sz="1800" dirty="0" smtClean="0"/>
              <a:t>vede </a:t>
            </a:r>
            <a:r>
              <a:rPr lang="cs-CZ" sz="1800" dirty="0"/>
              <a:t>k retenci tekutiny (</a:t>
            </a:r>
            <a:r>
              <a:rPr lang="cs-CZ" sz="1800" dirty="0" err="1"/>
              <a:t>hyponatremii</a:t>
            </a:r>
            <a:r>
              <a:rPr lang="cs-CZ" sz="1800" dirty="0"/>
              <a:t>) a hypertenzi</a:t>
            </a:r>
            <a:endParaRPr lang="cs-CZ" sz="1800" dirty="0" smtClean="0">
              <a:latin typeface="+mj-lt"/>
            </a:endParaRPr>
          </a:p>
          <a:p>
            <a:endParaRPr lang="cs-CZ" sz="1800" dirty="0" smtClean="0"/>
          </a:p>
          <a:p>
            <a:pPr marL="0" indent="0">
              <a:buNone/>
            </a:pPr>
            <a:endParaRPr lang="cs-CZ" sz="1800" dirty="0" smtClean="0">
              <a:latin typeface="+mj-lt"/>
            </a:endParaRPr>
          </a:p>
          <a:p>
            <a:pPr marL="0" indent="0">
              <a:buNone/>
            </a:pPr>
            <a:endParaRPr lang="cs-CZ" dirty="0"/>
          </a:p>
          <a:p>
            <a:pPr marL="0" indent="0">
              <a:buNone/>
            </a:pPr>
            <a:endParaRPr lang="cs-CZ" sz="1800" dirty="0" smtClean="0">
              <a:latin typeface="+mj-lt"/>
            </a:endParaRPr>
          </a:p>
        </p:txBody>
      </p:sp>
      <p:pic>
        <p:nvPicPr>
          <p:cNvPr id="4" name="Picture 2"/>
          <p:cNvPicPr>
            <a:picLocks noChangeAspect="1" noChangeArrowheads="1"/>
          </p:cNvPicPr>
          <p:nvPr/>
        </p:nvPicPr>
        <p:blipFill rotWithShape="1">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rcRect l="17875" t="19446" r="3042" b="62363"/>
          <a:stretch/>
        </p:blipFill>
        <p:spPr bwMode="auto">
          <a:xfrm rot="16200000">
            <a:off x="-2775127" y="2767690"/>
            <a:ext cx="6865423" cy="133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7299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Adenohypofýza</a:t>
            </a:r>
            <a:endParaRPr lang="cs-CZ" dirty="0"/>
          </a:p>
        </p:txBody>
      </p:sp>
      <p:sp>
        <p:nvSpPr>
          <p:cNvPr id="3" name="Zástupný symbol pro obsah 2"/>
          <p:cNvSpPr>
            <a:spLocks noGrp="1"/>
          </p:cNvSpPr>
          <p:nvPr>
            <p:ph idx="1"/>
          </p:nvPr>
        </p:nvSpPr>
        <p:spPr>
          <a:xfrm>
            <a:off x="1322604" y="1412776"/>
            <a:ext cx="7436204" cy="5040560"/>
          </a:xfrm>
        </p:spPr>
        <p:txBody>
          <a:bodyPr>
            <a:noAutofit/>
          </a:bodyPr>
          <a:lstStyle/>
          <a:p>
            <a:pPr marL="0" indent="0">
              <a:buNone/>
            </a:pPr>
            <a:r>
              <a:rPr lang="cs-CZ" sz="1800" dirty="0" smtClean="0"/>
              <a:t> </a:t>
            </a:r>
            <a:r>
              <a:rPr lang="cs-CZ" sz="1800" dirty="0"/>
              <a:t>(přední lalok) </a:t>
            </a:r>
          </a:p>
          <a:p>
            <a:r>
              <a:rPr lang="cs-CZ" sz="1800" b="1" dirty="0" smtClean="0">
                <a:solidFill>
                  <a:srgbClr val="FF0000"/>
                </a:solidFill>
              </a:rPr>
              <a:t>růstový </a:t>
            </a:r>
            <a:r>
              <a:rPr lang="cs-CZ" sz="1800" b="1" dirty="0">
                <a:solidFill>
                  <a:srgbClr val="FF0000"/>
                </a:solidFill>
              </a:rPr>
              <a:t>hormon </a:t>
            </a:r>
            <a:r>
              <a:rPr lang="cs-CZ" sz="1800" dirty="0"/>
              <a:t>(somatotropní hormon, STH, </a:t>
            </a:r>
            <a:r>
              <a:rPr lang="cs-CZ" sz="1800" dirty="0" err="1"/>
              <a:t>growth</a:t>
            </a:r>
            <a:r>
              <a:rPr lang="cs-CZ" sz="1800" dirty="0"/>
              <a:t> </a:t>
            </a:r>
            <a:r>
              <a:rPr lang="cs-CZ" sz="1800" dirty="0" smtClean="0"/>
              <a:t>hormone)</a:t>
            </a:r>
          </a:p>
          <a:p>
            <a:r>
              <a:rPr lang="cs-CZ" sz="1800" b="1" dirty="0">
                <a:solidFill>
                  <a:srgbClr val="FF0000"/>
                </a:solidFill>
              </a:rPr>
              <a:t>p</a:t>
            </a:r>
            <a:r>
              <a:rPr lang="cs-CZ" sz="1800" b="1" dirty="0" smtClean="0">
                <a:solidFill>
                  <a:srgbClr val="FF0000"/>
                </a:solidFill>
              </a:rPr>
              <a:t>rolaktin</a:t>
            </a:r>
            <a:r>
              <a:rPr lang="cs-CZ" sz="1800" dirty="0" smtClean="0"/>
              <a:t> (luteotropní hormon, </a:t>
            </a:r>
            <a:r>
              <a:rPr lang="cs-CZ" sz="1800" dirty="0"/>
              <a:t>LTH) - laktační hormon podporující tvorbu mléka při </a:t>
            </a:r>
            <a:r>
              <a:rPr lang="cs-CZ" sz="1800" dirty="0" smtClean="0"/>
              <a:t>kojení, růst mléčné žlázy</a:t>
            </a:r>
          </a:p>
          <a:p>
            <a:pPr marL="0" indent="0">
              <a:buNone/>
            </a:pPr>
            <a:endParaRPr lang="cs-CZ" sz="1800" dirty="0" smtClean="0"/>
          </a:p>
          <a:p>
            <a:pPr marL="0" indent="0">
              <a:buNone/>
            </a:pPr>
            <a:r>
              <a:rPr lang="cs-CZ" sz="1800" b="1" dirty="0" err="1" smtClean="0"/>
              <a:t>Glandotropní</a:t>
            </a:r>
            <a:r>
              <a:rPr lang="cs-CZ" sz="1800" b="1" dirty="0" smtClean="0"/>
              <a:t> hormony</a:t>
            </a:r>
          </a:p>
          <a:p>
            <a:r>
              <a:rPr lang="cs-CZ" sz="1800" b="1" dirty="0" smtClean="0">
                <a:solidFill>
                  <a:srgbClr val="FF0000"/>
                </a:solidFill>
              </a:rPr>
              <a:t>adrenokortikotropní hormon</a:t>
            </a:r>
            <a:r>
              <a:rPr lang="cs-CZ" sz="1800" b="1" dirty="0">
                <a:solidFill>
                  <a:srgbClr val="FF0000"/>
                </a:solidFill>
              </a:rPr>
              <a:t> </a:t>
            </a:r>
            <a:r>
              <a:rPr lang="cs-CZ" sz="1800" dirty="0" smtClean="0"/>
              <a:t>(</a:t>
            </a:r>
            <a:r>
              <a:rPr lang="cs-CZ" sz="1800" dirty="0" err="1" smtClean="0"/>
              <a:t>adrenocorticotropic</a:t>
            </a:r>
            <a:r>
              <a:rPr lang="cs-CZ" sz="1800" dirty="0" smtClean="0"/>
              <a:t> hormone, ACTH)</a:t>
            </a:r>
          </a:p>
          <a:p>
            <a:r>
              <a:rPr lang="cs-CZ" sz="1800" b="1" dirty="0" err="1" smtClean="0">
                <a:solidFill>
                  <a:srgbClr val="FF0000"/>
                </a:solidFill>
              </a:rPr>
              <a:t>thyreotropní</a:t>
            </a:r>
            <a:r>
              <a:rPr lang="cs-CZ" sz="1800" b="1" dirty="0" smtClean="0">
                <a:solidFill>
                  <a:srgbClr val="FF0000"/>
                </a:solidFill>
              </a:rPr>
              <a:t> </a:t>
            </a:r>
            <a:r>
              <a:rPr lang="cs-CZ" sz="1800" b="1" dirty="0">
                <a:solidFill>
                  <a:srgbClr val="FF0000"/>
                </a:solidFill>
              </a:rPr>
              <a:t>hormon </a:t>
            </a:r>
            <a:r>
              <a:rPr lang="cs-CZ" sz="1800" dirty="0"/>
              <a:t>(</a:t>
            </a:r>
            <a:r>
              <a:rPr lang="cs-CZ" sz="1800" dirty="0" err="1"/>
              <a:t>thyroid-stimulating</a:t>
            </a:r>
            <a:r>
              <a:rPr lang="cs-CZ" sz="1800" dirty="0"/>
              <a:t> </a:t>
            </a:r>
            <a:r>
              <a:rPr lang="cs-CZ" sz="1800" dirty="0" err="1" smtClean="0"/>
              <a:t>hormone,TSH</a:t>
            </a:r>
            <a:r>
              <a:rPr lang="cs-CZ" sz="1800" dirty="0"/>
              <a:t>)- </a:t>
            </a:r>
            <a:r>
              <a:rPr lang="cs-CZ" sz="1800" dirty="0" smtClean="0"/>
              <a:t>stimuluje </a:t>
            </a:r>
            <a:r>
              <a:rPr lang="cs-CZ" sz="1800" dirty="0"/>
              <a:t>syntézu a uvolňování hormonů štítné </a:t>
            </a:r>
            <a:r>
              <a:rPr lang="cs-CZ" sz="1800" dirty="0" smtClean="0"/>
              <a:t>žlázy</a:t>
            </a:r>
          </a:p>
          <a:p>
            <a:r>
              <a:rPr lang="cs-CZ" sz="1800" b="1" dirty="0">
                <a:solidFill>
                  <a:srgbClr val="FF0000"/>
                </a:solidFill>
              </a:rPr>
              <a:t>g</a:t>
            </a:r>
            <a:r>
              <a:rPr lang="cs-CZ" sz="1800" b="1" dirty="0" smtClean="0">
                <a:solidFill>
                  <a:srgbClr val="FF0000"/>
                </a:solidFill>
              </a:rPr>
              <a:t>onadotropní hormony</a:t>
            </a:r>
          </a:p>
          <a:p>
            <a:pPr marL="342900" lvl="2" indent="-342900"/>
            <a:r>
              <a:rPr lang="cs-CZ" sz="1800" b="1" dirty="0" smtClean="0">
                <a:solidFill>
                  <a:srgbClr val="FF0000"/>
                </a:solidFill>
              </a:rPr>
              <a:t>folikuly </a:t>
            </a:r>
            <a:r>
              <a:rPr lang="cs-CZ" sz="1800" b="1" dirty="0">
                <a:solidFill>
                  <a:srgbClr val="FF0000"/>
                </a:solidFill>
              </a:rPr>
              <a:t>stimulující hormon </a:t>
            </a:r>
            <a:r>
              <a:rPr lang="cs-CZ" sz="1800" dirty="0"/>
              <a:t>(</a:t>
            </a:r>
            <a:r>
              <a:rPr lang="cs-CZ" sz="1800" dirty="0" err="1"/>
              <a:t>follicle-stimulating</a:t>
            </a:r>
            <a:r>
              <a:rPr lang="cs-CZ" sz="1800" dirty="0"/>
              <a:t> </a:t>
            </a:r>
            <a:r>
              <a:rPr lang="cs-CZ" sz="1800" dirty="0" smtClean="0"/>
              <a:t>hormone, FSH)</a:t>
            </a:r>
            <a:r>
              <a:rPr lang="cs-CZ" sz="1800" dirty="0"/>
              <a:t> tvorba estrogenu, růst folikulů, spermií</a:t>
            </a:r>
          </a:p>
          <a:p>
            <a:r>
              <a:rPr lang="cs-CZ" sz="1800" b="1" dirty="0" smtClean="0">
                <a:solidFill>
                  <a:srgbClr val="FF0000"/>
                </a:solidFill>
              </a:rPr>
              <a:t>luteinizační </a:t>
            </a:r>
            <a:r>
              <a:rPr lang="cs-CZ" sz="1800" b="1" dirty="0">
                <a:solidFill>
                  <a:srgbClr val="FF0000"/>
                </a:solidFill>
              </a:rPr>
              <a:t>hormon </a:t>
            </a:r>
            <a:r>
              <a:rPr lang="cs-CZ" sz="1800" dirty="0" smtClean="0"/>
              <a:t>(LH</a:t>
            </a:r>
            <a:r>
              <a:rPr lang="cs-CZ" sz="1800" dirty="0"/>
              <a:t>), </a:t>
            </a:r>
            <a:r>
              <a:rPr lang="cs-CZ" sz="1800" dirty="0" err="1"/>
              <a:t>luteinizace</a:t>
            </a:r>
            <a:r>
              <a:rPr lang="cs-CZ" sz="1800" dirty="0"/>
              <a:t> = vývoj žlutého tělíska uvnitř prasklého Graafova </a:t>
            </a:r>
            <a:r>
              <a:rPr lang="cs-CZ" sz="1800" dirty="0" smtClean="0"/>
              <a:t>folikulu, produkce vajíček a spermií, produkce pohlavních hormonů - testosteronu</a:t>
            </a:r>
          </a:p>
        </p:txBody>
      </p:sp>
      <p:sp>
        <p:nvSpPr>
          <p:cNvPr id="4" name="Obdélník 3"/>
          <p:cNvSpPr/>
          <p:nvPr/>
        </p:nvSpPr>
        <p:spPr>
          <a:xfrm>
            <a:off x="5148064" y="836712"/>
            <a:ext cx="4572000" cy="341632"/>
          </a:xfrm>
          <a:prstGeom prst="rect">
            <a:avLst/>
          </a:prstGeom>
        </p:spPr>
        <p:txBody>
          <a:bodyPr>
            <a:spAutoFit/>
          </a:bodyPr>
          <a:lstStyle/>
          <a:p>
            <a:pPr>
              <a:lnSpc>
                <a:spcPct val="90000"/>
              </a:lnSpc>
            </a:pPr>
            <a:endParaRPr lang="cs-CZ" dirty="0"/>
          </a:p>
        </p:txBody>
      </p:sp>
      <p:pic>
        <p:nvPicPr>
          <p:cNvPr id="5" name="Picture 2"/>
          <p:cNvPicPr>
            <a:picLocks noChangeAspect="1" noChangeArrowheads="1"/>
          </p:cNvPicPr>
          <p:nvPr/>
        </p:nvPicPr>
        <p:blipFill rotWithShape="1">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rcRect l="17875" t="19446" r="3042" b="62363"/>
          <a:stretch/>
        </p:blipFill>
        <p:spPr bwMode="auto">
          <a:xfrm rot="16200000">
            <a:off x="-2775127" y="2767690"/>
            <a:ext cx="6865423" cy="133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742247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Adenohypofýza</a:t>
            </a:r>
            <a:endParaRPr lang="cs-CZ" dirty="0"/>
          </a:p>
        </p:txBody>
      </p:sp>
      <p:sp>
        <p:nvSpPr>
          <p:cNvPr id="3" name="Zástupný symbol pro obsah 2"/>
          <p:cNvSpPr>
            <a:spLocks noGrp="1"/>
          </p:cNvSpPr>
          <p:nvPr>
            <p:ph idx="1"/>
          </p:nvPr>
        </p:nvSpPr>
        <p:spPr>
          <a:xfrm>
            <a:off x="1403648" y="1692280"/>
            <a:ext cx="7200800" cy="5049088"/>
          </a:xfrm>
        </p:spPr>
        <p:txBody>
          <a:bodyPr>
            <a:normAutofit/>
          </a:bodyPr>
          <a:lstStyle/>
          <a:p>
            <a:pPr marL="0" indent="0">
              <a:buNone/>
            </a:pPr>
            <a:r>
              <a:rPr lang="cs-CZ" sz="2000" b="1" dirty="0">
                <a:solidFill>
                  <a:srgbClr val="7030A0"/>
                </a:solidFill>
                <a:latin typeface="+mj-lt"/>
              </a:rPr>
              <a:t>H</a:t>
            </a:r>
            <a:r>
              <a:rPr lang="cs-CZ" sz="2000" b="1" dirty="0" smtClean="0">
                <a:solidFill>
                  <a:srgbClr val="7030A0"/>
                </a:solidFill>
                <a:latin typeface="+mj-lt"/>
              </a:rPr>
              <a:t>ypofunkční </a:t>
            </a:r>
            <a:r>
              <a:rPr lang="cs-CZ" sz="2000" b="1" dirty="0" smtClean="0">
                <a:solidFill>
                  <a:srgbClr val="7030A0"/>
                </a:solidFill>
                <a:latin typeface="+mj-lt"/>
              </a:rPr>
              <a:t>stavy</a:t>
            </a:r>
          </a:p>
          <a:p>
            <a:pPr marL="0" indent="0">
              <a:buNone/>
            </a:pPr>
            <a:r>
              <a:rPr lang="cs-CZ" sz="2000" b="1" dirty="0" err="1"/>
              <a:t>Hypopitutarismus</a:t>
            </a:r>
            <a:r>
              <a:rPr lang="cs-CZ" sz="2000" b="1" dirty="0"/>
              <a:t> </a:t>
            </a:r>
          </a:p>
          <a:p>
            <a:r>
              <a:rPr lang="cs-CZ" sz="2000" dirty="0"/>
              <a:t>pokles činnosti gonád, štítné žlázy a nadledvin</a:t>
            </a:r>
          </a:p>
          <a:p>
            <a:r>
              <a:rPr lang="cs-CZ" sz="2000" dirty="0"/>
              <a:t>v dětství hypofyzární nanismus </a:t>
            </a:r>
            <a:endParaRPr lang="cs-CZ" sz="2000" dirty="0">
              <a:latin typeface="+mj-lt"/>
            </a:endParaRPr>
          </a:p>
          <a:p>
            <a:r>
              <a:rPr lang="cs-CZ" sz="2000" dirty="0" smtClean="0">
                <a:latin typeface="+mj-lt"/>
              </a:rPr>
              <a:t>vzniká úrazem</a:t>
            </a:r>
            <a:r>
              <a:rPr lang="cs-CZ" sz="2000" dirty="0">
                <a:latin typeface="+mj-lt"/>
              </a:rPr>
              <a:t>, hemoragií, </a:t>
            </a:r>
            <a:r>
              <a:rPr lang="cs-CZ" sz="2000" dirty="0" smtClean="0">
                <a:latin typeface="+mj-lt"/>
              </a:rPr>
              <a:t>ischemií – nekróza hypofýzy</a:t>
            </a:r>
            <a:endParaRPr lang="cs-CZ" sz="2000" dirty="0">
              <a:latin typeface="+mj-lt"/>
            </a:endParaRPr>
          </a:p>
          <a:p>
            <a:pPr marL="0" indent="0">
              <a:buNone/>
            </a:pPr>
            <a:endParaRPr lang="cs-CZ" sz="2000" dirty="0" smtClean="0">
              <a:latin typeface="+mj-lt"/>
            </a:endParaRPr>
          </a:p>
          <a:p>
            <a:pPr marL="0" indent="0">
              <a:buNone/>
            </a:pPr>
            <a:r>
              <a:rPr lang="cs-CZ" sz="2000" b="1" dirty="0" smtClean="0">
                <a:latin typeface="+mj-lt"/>
              </a:rPr>
              <a:t>Hypofyzární kóma </a:t>
            </a:r>
            <a:r>
              <a:rPr lang="cs-CZ" sz="2000" dirty="0" smtClean="0">
                <a:latin typeface="+mj-lt"/>
              </a:rPr>
              <a:t>– např. </a:t>
            </a:r>
            <a:r>
              <a:rPr lang="cs-CZ" sz="2000" dirty="0" err="1" smtClean="0">
                <a:latin typeface="+mj-lt"/>
              </a:rPr>
              <a:t>Sheehanův</a:t>
            </a:r>
            <a:r>
              <a:rPr lang="cs-CZ" sz="2000" dirty="0" smtClean="0">
                <a:latin typeface="+mj-lt"/>
              </a:rPr>
              <a:t> syndrom </a:t>
            </a:r>
          </a:p>
          <a:p>
            <a:r>
              <a:rPr lang="nl-NL" sz="2000" dirty="0" smtClean="0">
                <a:latin typeface="+mj-lt"/>
              </a:rPr>
              <a:t>v </a:t>
            </a:r>
            <a:r>
              <a:rPr lang="nl-NL" sz="2000" dirty="0">
                <a:latin typeface="+mj-lt"/>
              </a:rPr>
              <a:t>těhotenství adenohypofýza hypertrofuje, je citlivá </a:t>
            </a:r>
            <a:r>
              <a:rPr lang="nl-NL" sz="2000" dirty="0" smtClean="0">
                <a:latin typeface="+mj-lt"/>
              </a:rPr>
              <a:t>k</a:t>
            </a:r>
            <a:r>
              <a:rPr lang="cs-CZ" sz="2000" dirty="0" smtClean="0">
                <a:latin typeface="+mj-lt"/>
              </a:rPr>
              <a:t> ischemii</a:t>
            </a:r>
            <a:endParaRPr lang="cs-CZ" sz="2000" dirty="0">
              <a:latin typeface="+mj-lt"/>
            </a:endParaRPr>
          </a:p>
          <a:p>
            <a:r>
              <a:rPr lang="cs-CZ" sz="2000" dirty="0" smtClean="0">
                <a:latin typeface="+mj-lt"/>
              </a:rPr>
              <a:t>při </a:t>
            </a:r>
            <a:r>
              <a:rPr lang="cs-CZ" sz="2000" dirty="0">
                <a:latin typeface="+mj-lt"/>
              </a:rPr>
              <a:t>velkých poporodních ztrátách krve může dojít k </a:t>
            </a:r>
            <a:r>
              <a:rPr lang="cs-CZ" sz="2000" dirty="0" smtClean="0">
                <a:latin typeface="+mj-lt"/>
              </a:rPr>
              <a:t>ischemii a </a:t>
            </a:r>
            <a:r>
              <a:rPr lang="cs-CZ" sz="2000" dirty="0">
                <a:latin typeface="+mj-lt"/>
              </a:rPr>
              <a:t>akutní nekróze</a:t>
            </a:r>
          </a:p>
          <a:p>
            <a:pPr marL="0" indent="0">
              <a:buNone/>
            </a:pPr>
            <a:endParaRPr lang="cs-CZ" sz="2000" dirty="0">
              <a:latin typeface="+mj-lt"/>
            </a:endParaRPr>
          </a:p>
        </p:txBody>
      </p:sp>
      <p:pic>
        <p:nvPicPr>
          <p:cNvPr id="4" name="Picture 2"/>
          <p:cNvPicPr>
            <a:picLocks noChangeAspect="1" noChangeArrowheads="1"/>
          </p:cNvPicPr>
          <p:nvPr/>
        </p:nvPicPr>
        <p:blipFill rotWithShape="1">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rcRect l="17875" t="19446" r="3042" b="62363"/>
          <a:stretch/>
        </p:blipFill>
        <p:spPr bwMode="auto">
          <a:xfrm rot="16200000">
            <a:off x="-2775127" y="2767690"/>
            <a:ext cx="6865423" cy="133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90121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Adenohypofýza</a:t>
            </a:r>
            <a:endParaRPr lang="cs-CZ" dirty="0"/>
          </a:p>
        </p:txBody>
      </p:sp>
      <p:sp>
        <p:nvSpPr>
          <p:cNvPr id="3" name="Zástupný symbol pro obsah 2"/>
          <p:cNvSpPr>
            <a:spLocks noGrp="1"/>
          </p:cNvSpPr>
          <p:nvPr>
            <p:ph idx="1"/>
          </p:nvPr>
        </p:nvSpPr>
        <p:spPr>
          <a:xfrm>
            <a:off x="1403648" y="1306860"/>
            <a:ext cx="7200800" cy="5434508"/>
          </a:xfrm>
        </p:spPr>
        <p:txBody>
          <a:bodyPr>
            <a:normAutofit/>
          </a:bodyPr>
          <a:lstStyle/>
          <a:p>
            <a:pPr marL="0" indent="0">
              <a:buNone/>
            </a:pPr>
            <a:r>
              <a:rPr lang="cs-CZ" sz="2000" b="1" dirty="0">
                <a:solidFill>
                  <a:srgbClr val="7030A0"/>
                </a:solidFill>
                <a:latin typeface="+mj-lt"/>
              </a:rPr>
              <a:t>H</a:t>
            </a:r>
            <a:r>
              <a:rPr lang="cs-CZ" sz="2000" b="1" dirty="0" smtClean="0">
                <a:solidFill>
                  <a:srgbClr val="7030A0"/>
                </a:solidFill>
                <a:latin typeface="+mj-lt"/>
              </a:rPr>
              <a:t>yperfunkční </a:t>
            </a:r>
            <a:r>
              <a:rPr lang="cs-CZ" sz="2000" b="1" dirty="0" smtClean="0">
                <a:solidFill>
                  <a:srgbClr val="7030A0"/>
                </a:solidFill>
                <a:latin typeface="+mj-lt"/>
              </a:rPr>
              <a:t>stavy </a:t>
            </a:r>
          </a:p>
          <a:p>
            <a:r>
              <a:rPr lang="cs-CZ" sz="2000" dirty="0" err="1" smtClean="0">
                <a:latin typeface="+mj-lt"/>
              </a:rPr>
              <a:t>nejč</a:t>
            </a:r>
            <a:r>
              <a:rPr lang="cs-CZ" sz="2000" dirty="0">
                <a:latin typeface="+mj-lt"/>
              </a:rPr>
              <a:t>. benigní nádory (</a:t>
            </a:r>
            <a:r>
              <a:rPr lang="cs-CZ" sz="2000" b="1" dirty="0" smtClean="0">
                <a:latin typeface="+mj-lt"/>
              </a:rPr>
              <a:t>adenomy</a:t>
            </a:r>
            <a:r>
              <a:rPr lang="cs-CZ" sz="2000" dirty="0" smtClean="0">
                <a:latin typeface="+mj-lt"/>
              </a:rPr>
              <a:t>) – </a:t>
            </a:r>
            <a:r>
              <a:rPr lang="cs-CZ" sz="2000" dirty="0" err="1" smtClean="0">
                <a:latin typeface="+mj-lt"/>
              </a:rPr>
              <a:t>prolaktinom</a:t>
            </a:r>
            <a:r>
              <a:rPr lang="cs-CZ" sz="2000" dirty="0" smtClean="0">
                <a:latin typeface="+mj-lt"/>
              </a:rPr>
              <a:t>, </a:t>
            </a:r>
          </a:p>
          <a:p>
            <a:pPr marL="0" indent="0">
              <a:buNone/>
            </a:pPr>
            <a:r>
              <a:rPr lang="cs-CZ" sz="2000" dirty="0" smtClean="0">
                <a:latin typeface="+mj-lt"/>
              </a:rPr>
              <a:t>       STH </a:t>
            </a:r>
            <a:r>
              <a:rPr lang="cs-CZ" sz="2000" dirty="0">
                <a:latin typeface="+mj-lt"/>
              </a:rPr>
              <a:t>nebo ACTH produkující </a:t>
            </a:r>
            <a:r>
              <a:rPr lang="cs-CZ" sz="2000" dirty="0" smtClean="0">
                <a:latin typeface="+mj-lt"/>
              </a:rPr>
              <a:t>adenom, ostatní vzácně</a:t>
            </a:r>
          </a:p>
          <a:p>
            <a:pPr marL="0" indent="0">
              <a:buNone/>
            </a:pPr>
            <a:endParaRPr lang="cs-CZ" sz="2000" dirty="0">
              <a:latin typeface="+mj-lt"/>
            </a:endParaRPr>
          </a:p>
          <a:p>
            <a:pPr marL="0" indent="0">
              <a:buNone/>
            </a:pPr>
            <a:r>
              <a:rPr lang="cs-CZ" sz="2000" b="1" dirty="0" err="1" smtClean="0">
                <a:latin typeface="+mj-lt"/>
              </a:rPr>
              <a:t>Hyperpitutarismus</a:t>
            </a:r>
            <a:r>
              <a:rPr lang="cs-CZ" sz="2000" dirty="0" smtClean="0">
                <a:latin typeface="+mj-lt"/>
              </a:rPr>
              <a:t> - gigantismus a akromegalie</a:t>
            </a:r>
            <a:endParaRPr lang="cs-CZ" sz="2000" dirty="0">
              <a:latin typeface="+mj-lt"/>
            </a:endParaRPr>
          </a:p>
          <a:p>
            <a:r>
              <a:rPr lang="cs-CZ" sz="2000" dirty="0"/>
              <a:t>a</a:t>
            </a:r>
            <a:r>
              <a:rPr lang="cs-CZ" sz="2000" dirty="0" smtClean="0"/>
              <a:t>denom produkují </a:t>
            </a:r>
            <a:r>
              <a:rPr lang="cs-CZ" sz="2000" b="1" dirty="0" smtClean="0">
                <a:solidFill>
                  <a:srgbClr val="FF0000"/>
                </a:solidFill>
              </a:rPr>
              <a:t>GH </a:t>
            </a:r>
          </a:p>
          <a:p>
            <a:r>
              <a:rPr lang="cs-CZ" sz="2000" dirty="0"/>
              <a:t>v</a:t>
            </a:r>
            <a:r>
              <a:rPr lang="cs-CZ" sz="2000" dirty="0" smtClean="0"/>
              <a:t> dětství gigantismus v dospělosti akromegalie</a:t>
            </a:r>
          </a:p>
          <a:p>
            <a:pPr marL="0" indent="0">
              <a:buNone/>
            </a:pPr>
            <a:endParaRPr lang="cs-CZ" sz="2000" dirty="0"/>
          </a:p>
          <a:p>
            <a:pPr marL="0" indent="0">
              <a:buNone/>
            </a:pPr>
            <a:r>
              <a:rPr lang="cs-CZ" sz="2000" b="1" dirty="0" err="1"/>
              <a:t>Cushingova</a:t>
            </a:r>
            <a:r>
              <a:rPr lang="cs-CZ" sz="2000" b="1" dirty="0"/>
              <a:t> choroba</a:t>
            </a:r>
          </a:p>
          <a:p>
            <a:r>
              <a:rPr lang="cs-CZ" sz="2000" dirty="0"/>
              <a:t>n</a:t>
            </a:r>
            <a:r>
              <a:rPr lang="cs-CZ" sz="2000" dirty="0" smtClean="0"/>
              <a:t>adprodukce </a:t>
            </a:r>
            <a:r>
              <a:rPr lang="cs-CZ" sz="2000" b="1" dirty="0">
                <a:solidFill>
                  <a:srgbClr val="FF0000"/>
                </a:solidFill>
              </a:rPr>
              <a:t>ACTH</a:t>
            </a:r>
            <a:r>
              <a:rPr lang="cs-CZ" sz="2000" dirty="0"/>
              <a:t> v důsledku adenomu</a:t>
            </a:r>
          </a:p>
          <a:p>
            <a:r>
              <a:rPr lang="cs-CZ" sz="2000" dirty="0"/>
              <a:t>p</a:t>
            </a:r>
            <a:r>
              <a:rPr lang="cs-CZ" sz="2000" dirty="0" smtClean="0"/>
              <a:t>rojevem je: zvýšená </a:t>
            </a:r>
            <a:r>
              <a:rPr lang="cs-CZ" sz="2000" dirty="0"/>
              <a:t>chuť k jídlu, obezita, </a:t>
            </a:r>
            <a:r>
              <a:rPr lang="cs-CZ" sz="2000" dirty="0" smtClean="0"/>
              <a:t>deprese</a:t>
            </a:r>
            <a:r>
              <a:rPr lang="cs-CZ" sz="2000" dirty="0"/>
              <a:t>, </a:t>
            </a:r>
            <a:r>
              <a:rPr lang="cs-CZ" sz="2000" dirty="0" smtClean="0"/>
              <a:t>HT, DM, hyperglykémie, osteoporóza…</a:t>
            </a:r>
            <a:endParaRPr lang="cs-CZ"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256" y="2780928"/>
            <a:ext cx="1654680" cy="2154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3" cstate="print">
            <a:duotone>
              <a:schemeClr val="accent3">
                <a:shade val="45000"/>
                <a:satMod val="135000"/>
              </a:schemeClr>
              <a:prstClr val="white"/>
            </a:duotone>
            <a:extLst>
              <a:ext uri="{BEBA8EAE-BF5A-486C-A8C5-ECC9F3942E4B}">
                <a14:imgProps xmlns:a14="http://schemas.microsoft.com/office/drawing/2010/main">
                  <a14:imgLayer r:embed="rId4">
                    <a14:imgEffect>
                      <a14:artisticTexturizer/>
                    </a14:imgEffect>
                  </a14:imgLayer>
                </a14:imgProps>
              </a:ext>
              <a:ext uri="{28A0092B-C50C-407E-A947-70E740481C1C}">
                <a14:useLocalDpi xmlns:a14="http://schemas.microsoft.com/office/drawing/2010/main" val="0"/>
              </a:ext>
            </a:extLst>
          </a:blip>
          <a:srcRect l="17875" t="19446" r="3042" b="62363"/>
          <a:stretch/>
        </p:blipFill>
        <p:spPr bwMode="auto">
          <a:xfrm rot="16200000">
            <a:off x="-2775127" y="2767690"/>
            <a:ext cx="6865423" cy="133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83052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Prolaktinom</a:t>
            </a:r>
            <a:endParaRPr lang="cs-CZ" dirty="0"/>
          </a:p>
        </p:txBody>
      </p:sp>
      <p:sp>
        <p:nvSpPr>
          <p:cNvPr id="3" name="Zástupný symbol pro obsah 2"/>
          <p:cNvSpPr>
            <a:spLocks noGrp="1"/>
          </p:cNvSpPr>
          <p:nvPr>
            <p:ph idx="1"/>
          </p:nvPr>
        </p:nvSpPr>
        <p:spPr>
          <a:xfrm>
            <a:off x="1322604" y="1196752"/>
            <a:ext cx="7374540" cy="5544616"/>
          </a:xfrm>
        </p:spPr>
        <p:txBody>
          <a:bodyPr>
            <a:noAutofit/>
          </a:bodyPr>
          <a:lstStyle/>
          <a:p>
            <a:pPr>
              <a:lnSpc>
                <a:spcPct val="120000"/>
              </a:lnSpc>
            </a:pPr>
            <a:r>
              <a:rPr lang="cs-CZ" sz="1700" dirty="0" smtClean="0">
                <a:latin typeface="+mj-lt"/>
              </a:rPr>
              <a:t>adenom hypofýzy, benigní nádor (nitrolební hypertenze, ztráta zraku)</a:t>
            </a:r>
          </a:p>
          <a:p>
            <a:pPr>
              <a:lnSpc>
                <a:spcPct val="120000"/>
              </a:lnSpc>
            </a:pPr>
            <a:r>
              <a:rPr lang="cs-CZ" sz="1700" dirty="0" smtClean="0">
                <a:latin typeface="+mj-lt"/>
              </a:rPr>
              <a:t>produkuje </a:t>
            </a:r>
            <a:r>
              <a:rPr lang="cs-CZ" sz="1700" b="1" dirty="0" smtClean="0">
                <a:solidFill>
                  <a:srgbClr val="FF0000"/>
                </a:solidFill>
                <a:latin typeface="+mj-lt"/>
              </a:rPr>
              <a:t>prolaktinu</a:t>
            </a:r>
            <a:r>
              <a:rPr lang="cs-CZ" sz="1700" dirty="0">
                <a:latin typeface="+mj-lt"/>
              </a:rPr>
              <a:t> (</a:t>
            </a:r>
            <a:r>
              <a:rPr lang="cs-CZ" sz="1700" dirty="0" err="1">
                <a:latin typeface="+mj-lt"/>
              </a:rPr>
              <a:t>hyperprolaktinémie</a:t>
            </a:r>
            <a:r>
              <a:rPr lang="cs-CZ" sz="1700" dirty="0" smtClean="0">
                <a:latin typeface="+mj-lt"/>
              </a:rPr>
              <a:t>)</a:t>
            </a:r>
          </a:p>
          <a:p>
            <a:pPr marL="0" indent="0">
              <a:lnSpc>
                <a:spcPct val="120000"/>
              </a:lnSpc>
              <a:buNone/>
            </a:pPr>
            <a:endParaRPr lang="cs-CZ" sz="1700" dirty="0">
              <a:latin typeface="+mj-lt"/>
            </a:endParaRPr>
          </a:p>
          <a:p>
            <a:pPr marL="0" indent="0">
              <a:lnSpc>
                <a:spcPct val="120000"/>
              </a:lnSpc>
              <a:buNone/>
            </a:pPr>
            <a:r>
              <a:rPr lang="cs-CZ" sz="1700" u="sng" dirty="0" smtClean="0">
                <a:latin typeface="+mj-lt"/>
              </a:rPr>
              <a:t>Příznaky </a:t>
            </a:r>
          </a:p>
          <a:p>
            <a:pPr>
              <a:lnSpc>
                <a:spcPct val="120000"/>
              </a:lnSpc>
            </a:pPr>
            <a:r>
              <a:rPr lang="cs-CZ" sz="1700" dirty="0">
                <a:latin typeface="+mj-lt"/>
              </a:rPr>
              <a:t>g</a:t>
            </a:r>
            <a:r>
              <a:rPr lang="cs-CZ" sz="1700" dirty="0" smtClean="0">
                <a:latin typeface="+mj-lt"/>
              </a:rPr>
              <a:t>alaktorea, amenorea</a:t>
            </a:r>
            <a:r>
              <a:rPr lang="cs-CZ" sz="1700" dirty="0" smtClean="0">
                <a:latin typeface="+mj-lt"/>
              </a:rPr>
              <a:t>, </a:t>
            </a:r>
            <a:r>
              <a:rPr lang="cs-CZ" sz="1700" dirty="0" smtClean="0">
                <a:latin typeface="+mj-lt"/>
              </a:rPr>
              <a:t>impotence a neplodnost, snížení libida</a:t>
            </a:r>
          </a:p>
          <a:p>
            <a:pPr>
              <a:lnSpc>
                <a:spcPct val="120000"/>
              </a:lnSpc>
            </a:pPr>
            <a:endParaRPr lang="cs-CZ" sz="1700" dirty="0" smtClean="0">
              <a:latin typeface="+mj-lt"/>
            </a:endParaRPr>
          </a:p>
          <a:p>
            <a:pPr marL="0" indent="0">
              <a:lnSpc>
                <a:spcPct val="120000"/>
              </a:lnSpc>
              <a:buNone/>
            </a:pPr>
            <a:r>
              <a:rPr lang="cs-CZ" sz="1700" u="sng" dirty="0" smtClean="0">
                <a:latin typeface="+mj-lt"/>
              </a:rPr>
              <a:t>Hladina prolaktinu fyziologicky zvýšena</a:t>
            </a:r>
            <a:r>
              <a:rPr lang="cs-CZ" sz="1700" u="sng" dirty="0">
                <a:latin typeface="+mj-lt"/>
              </a:rPr>
              <a:t>:</a:t>
            </a:r>
          </a:p>
          <a:p>
            <a:pPr>
              <a:lnSpc>
                <a:spcPct val="120000"/>
              </a:lnSpc>
            </a:pPr>
            <a:r>
              <a:rPr lang="cs-CZ" sz="1700" dirty="0">
                <a:latin typeface="+mj-lt"/>
              </a:rPr>
              <a:t>v časných ranních </a:t>
            </a:r>
            <a:r>
              <a:rPr lang="cs-CZ" sz="1700" dirty="0" smtClean="0">
                <a:latin typeface="+mj-lt"/>
              </a:rPr>
              <a:t>hodinách, během </a:t>
            </a:r>
            <a:r>
              <a:rPr lang="cs-CZ" sz="1700" dirty="0">
                <a:latin typeface="+mj-lt"/>
              </a:rPr>
              <a:t>těhotenství a </a:t>
            </a:r>
            <a:r>
              <a:rPr lang="cs-CZ" sz="1700" dirty="0" smtClean="0">
                <a:latin typeface="+mj-lt"/>
              </a:rPr>
              <a:t>kojení, během </a:t>
            </a:r>
            <a:r>
              <a:rPr lang="cs-CZ" sz="1700" dirty="0">
                <a:latin typeface="+mj-lt"/>
              </a:rPr>
              <a:t>působení různých druhů </a:t>
            </a:r>
            <a:r>
              <a:rPr lang="cs-CZ" sz="1700" dirty="0" smtClean="0">
                <a:latin typeface="+mj-lt"/>
              </a:rPr>
              <a:t>stresu</a:t>
            </a:r>
          </a:p>
          <a:p>
            <a:pPr>
              <a:lnSpc>
                <a:spcPct val="120000"/>
              </a:lnSpc>
            </a:pPr>
            <a:r>
              <a:rPr lang="cs-CZ" sz="1700" dirty="0" smtClean="0">
                <a:latin typeface="+mj-lt"/>
              </a:rPr>
              <a:t>terapie</a:t>
            </a:r>
            <a:r>
              <a:rPr lang="cs-CZ" sz="1700" dirty="0">
                <a:latin typeface="+mj-lt"/>
              </a:rPr>
              <a:t> </a:t>
            </a:r>
            <a:r>
              <a:rPr lang="cs-CZ" sz="1700" dirty="0" smtClean="0">
                <a:latin typeface="+mj-lt"/>
              </a:rPr>
              <a:t>estrogeny nebo terapie </a:t>
            </a:r>
            <a:r>
              <a:rPr lang="cs-CZ" sz="1700" dirty="0" err="1">
                <a:latin typeface="+mj-lt"/>
              </a:rPr>
              <a:t>dopaminergními</a:t>
            </a:r>
            <a:r>
              <a:rPr lang="cs-CZ" sz="1700" dirty="0">
                <a:latin typeface="+mj-lt"/>
              </a:rPr>
              <a:t> </a:t>
            </a:r>
            <a:r>
              <a:rPr lang="cs-CZ" sz="1700" dirty="0" smtClean="0">
                <a:latin typeface="+mj-lt"/>
              </a:rPr>
              <a:t>antagonisty</a:t>
            </a:r>
          </a:p>
          <a:p>
            <a:pPr>
              <a:lnSpc>
                <a:spcPct val="120000"/>
              </a:lnSpc>
            </a:pPr>
            <a:endParaRPr lang="cs-CZ" sz="1700" dirty="0">
              <a:latin typeface="+mj-lt"/>
            </a:endParaRPr>
          </a:p>
          <a:p>
            <a:pPr marL="0" indent="0">
              <a:lnSpc>
                <a:spcPct val="120000"/>
              </a:lnSpc>
              <a:buNone/>
            </a:pPr>
            <a:r>
              <a:rPr lang="cs-CZ" sz="1700" b="1" dirty="0" err="1">
                <a:latin typeface="+mj-lt"/>
              </a:rPr>
              <a:t>Pseudoprolaktinom</a:t>
            </a:r>
            <a:r>
              <a:rPr lang="cs-CZ" sz="1700" dirty="0">
                <a:latin typeface="+mj-lt"/>
                <a:hlinkClick r:id="rId2" tooltip="Editace části Pseudoprolaktinom"/>
              </a:rPr>
              <a:t> </a:t>
            </a:r>
            <a:endParaRPr lang="cs-CZ" sz="1700" dirty="0" smtClean="0">
              <a:latin typeface="+mj-lt"/>
            </a:endParaRPr>
          </a:p>
          <a:p>
            <a:pPr>
              <a:lnSpc>
                <a:spcPct val="120000"/>
              </a:lnSpc>
            </a:pPr>
            <a:r>
              <a:rPr lang="cs-CZ" sz="1700" dirty="0" smtClean="0">
                <a:latin typeface="+mj-lt"/>
              </a:rPr>
              <a:t>hormonálně neaktivní adenom </a:t>
            </a:r>
            <a:r>
              <a:rPr lang="cs-CZ" sz="1700" dirty="0">
                <a:latin typeface="+mj-lt"/>
              </a:rPr>
              <a:t>hypofýzy, který ale svou přítomností naruší spojení </a:t>
            </a:r>
            <a:r>
              <a:rPr lang="cs-CZ" sz="1700" dirty="0" err="1">
                <a:latin typeface="+mj-lt"/>
              </a:rPr>
              <a:t>hypothalamus</a:t>
            </a:r>
            <a:r>
              <a:rPr lang="cs-CZ" sz="1700" dirty="0">
                <a:latin typeface="+mj-lt"/>
              </a:rPr>
              <a:t>-hypofýza, čímž zabrání uvolnění </a:t>
            </a:r>
            <a:r>
              <a:rPr lang="cs-CZ" sz="1700" dirty="0" smtClean="0">
                <a:latin typeface="+mj-lt"/>
              </a:rPr>
              <a:t>dopaminu </a:t>
            </a:r>
            <a:r>
              <a:rPr lang="cs-CZ" sz="1700" dirty="0">
                <a:latin typeface="+mj-lt"/>
              </a:rPr>
              <a:t>přirozeného antagonisty </a:t>
            </a:r>
            <a:r>
              <a:rPr lang="cs-CZ" sz="1700" dirty="0" smtClean="0">
                <a:latin typeface="+mj-lt"/>
              </a:rPr>
              <a:t>prolaktinu</a:t>
            </a:r>
            <a:endParaRPr lang="cs-CZ" sz="1700" dirty="0" smtClean="0">
              <a:latin typeface="+mj-lt"/>
            </a:endParaRPr>
          </a:p>
          <a:p>
            <a:endParaRPr lang="cs-CZ" sz="1500" b="1" dirty="0">
              <a:latin typeface="+mj-lt"/>
            </a:endParaRPr>
          </a:p>
          <a:p>
            <a:endParaRPr lang="cs-CZ" sz="1500" dirty="0">
              <a:latin typeface="+mj-l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1988840"/>
            <a:ext cx="1656184" cy="1778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4" cstate="print">
            <a:duotone>
              <a:schemeClr val="accent3">
                <a:shade val="45000"/>
                <a:satMod val="135000"/>
              </a:schemeClr>
              <a:prstClr val="white"/>
            </a:duotone>
            <a:extLst>
              <a:ext uri="{BEBA8EAE-BF5A-486C-A8C5-ECC9F3942E4B}">
                <a14:imgProps xmlns:a14="http://schemas.microsoft.com/office/drawing/2010/main">
                  <a14:imgLayer r:embed="rId5">
                    <a14:imgEffect>
                      <a14:artisticTexturizer/>
                    </a14:imgEffect>
                  </a14:imgLayer>
                </a14:imgProps>
              </a:ext>
              <a:ext uri="{28A0092B-C50C-407E-A947-70E740481C1C}">
                <a14:useLocalDpi xmlns:a14="http://schemas.microsoft.com/office/drawing/2010/main" val="0"/>
              </a:ext>
            </a:extLst>
          </a:blip>
          <a:srcRect l="17875" t="19446" r="3042" b="62363"/>
          <a:stretch/>
        </p:blipFill>
        <p:spPr bwMode="auto">
          <a:xfrm rot="16200000">
            <a:off x="-2775127" y="2767690"/>
            <a:ext cx="6865423" cy="133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56046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Štítná žláza</a:t>
            </a:r>
            <a:endParaRPr lang="cs-CZ" dirty="0"/>
          </a:p>
        </p:txBody>
      </p:sp>
      <p:pic>
        <p:nvPicPr>
          <p:cNvPr id="4" name="Picture 2"/>
          <p:cNvPicPr>
            <a:picLocks noChangeAspect="1" noChangeArrowheads="1"/>
          </p:cNvPicPr>
          <p:nvPr/>
        </p:nvPicPr>
        <p:blipFill rotWithShape="1">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rcRect l="17875" t="19446" r="3042" b="62363"/>
          <a:stretch/>
        </p:blipFill>
        <p:spPr bwMode="auto">
          <a:xfrm rot="16200000">
            <a:off x="-2775127" y="2767690"/>
            <a:ext cx="6865423" cy="133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ástupný symbol pro obsah 2"/>
          <p:cNvSpPr>
            <a:spLocks noGrp="1"/>
          </p:cNvSpPr>
          <p:nvPr>
            <p:ph idx="1"/>
          </p:nvPr>
        </p:nvSpPr>
        <p:spPr>
          <a:xfrm>
            <a:off x="1330038" y="1600200"/>
            <a:ext cx="4826138" cy="5069160"/>
          </a:xfrm>
        </p:spPr>
        <p:txBody>
          <a:bodyPr>
            <a:normAutofit/>
          </a:bodyPr>
          <a:lstStyle/>
          <a:p>
            <a:pPr marL="0" indent="0">
              <a:buNone/>
            </a:pPr>
            <a:r>
              <a:rPr lang="cs-CZ" sz="2000" dirty="0" err="1" smtClean="0"/>
              <a:t>Fce</a:t>
            </a:r>
            <a:endParaRPr lang="cs-CZ" sz="2000" dirty="0" smtClean="0"/>
          </a:p>
          <a:p>
            <a:r>
              <a:rPr lang="cs-CZ" sz="2000" b="1" dirty="0" smtClean="0"/>
              <a:t>↑ metabolické aktivity tkání </a:t>
            </a:r>
            <a:r>
              <a:rPr lang="cs-CZ" sz="2000" dirty="0" smtClean="0"/>
              <a:t>–↑ aktivity Na</a:t>
            </a:r>
            <a:r>
              <a:rPr lang="cs-CZ" sz="2000" baseline="30000" dirty="0" smtClean="0"/>
              <a:t>+</a:t>
            </a:r>
            <a:r>
              <a:rPr lang="cs-CZ" sz="2000" dirty="0" smtClean="0"/>
              <a:t>/K</a:t>
            </a:r>
            <a:r>
              <a:rPr lang="cs-CZ" sz="2000" baseline="30000" dirty="0" smtClean="0"/>
              <a:t>+</a:t>
            </a:r>
            <a:r>
              <a:rPr lang="cs-CZ" sz="2000" dirty="0" smtClean="0"/>
              <a:t> </a:t>
            </a:r>
            <a:r>
              <a:rPr lang="cs-CZ" sz="2000" dirty="0" err="1" smtClean="0"/>
              <a:t>ATPázy</a:t>
            </a:r>
            <a:r>
              <a:rPr lang="cs-CZ" sz="2000" dirty="0" smtClean="0"/>
              <a:t>, ↑ spotřeby O</a:t>
            </a:r>
            <a:r>
              <a:rPr lang="cs-CZ" sz="2000" baseline="-25000" dirty="0" smtClean="0"/>
              <a:t>2</a:t>
            </a:r>
            <a:r>
              <a:rPr lang="cs-CZ" sz="2000" dirty="0" smtClean="0"/>
              <a:t> a ↑ produkce tepla</a:t>
            </a:r>
          </a:p>
          <a:p>
            <a:r>
              <a:rPr lang="cs-CZ" sz="2000" dirty="0" smtClean="0"/>
              <a:t>pozitivní vliv na </a:t>
            </a:r>
            <a:r>
              <a:rPr lang="cs-CZ" sz="2000" b="1" dirty="0" smtClean="0"/>
              <a:t>růst a vyzrávání tkání</a:t>
            </a:r>
          </a:p>
          <a:p>
            <a:r>
              <a:rPr lang="cs-CZ" sz="2000" b="1" dirty="0" smtClean="0"/>
              <a:t>↑ lipolýzy a resorpce glycidů z </a:t>
            </a:r>
            <a:r>
              <a:rPr lang="cs-CZ" sz="2000" dirty="0" smtClean="0"/>
              <a:t>GIT</a:t>
            </a:r>
          </a:p>
          <a:p>
            <a:r>
              <a:rPr lang="cs-CZ" sz="2000" b="1" dirty="0" smtClean="0"/>
              <a:t>↑ exprese </a:t>
            </a:r>
            <a:r>
              <a:rPr lang="cs-CZ" sz="2000" b="1" dirty="0" err="1" smtClean="0"/>
              <a:t>adrenergních</a:t>
            </a:r>
            <a:r>
              <a:rPr lang="cs-CZ" sz="2000" b="1" dirty="0" smtClean="0"/>
              <a:t> receptorů </a:t>
            </a:r>
            <a:r>
              <a:rPr lang="cs-CZ" sz="2000" dirty="0" smtClean="0"/>
              <a:t>např. na myokardu</a:t>
            </a:r>
          </a:p>
          <a:p>
            <a:r>
              <a:rPr lang="cs-CZ" sz="2000" dirty="0" smtClean="0"/>
              <a:t>v prenatálním vývoji důležitá při </a:t>
            </a:r>
            <a:r>
              <a:rPr lang="cs-CZ" sz="2000" b="1" dirty="0" smtClean="0"/>
              <a:t>vývoji skeletu (STH), nervového systému</a:t>
            </a:r>
            <a:endParaRPr lang="cs-CZ" sz="2000" b="1" dirty="0"/>
          </a:p>
        </p:txBody>
      </p:sp>
      <p:pic>
        <p:nvPicPr>
          <p:cNvPr id="8" name="Picture 2" descr="http://content.answcdn.com/main/content/img/elsevier/dental/f0646-01.jpg"/>
          <p:cNvPicPr>
            <a:picLocks noChangeAspect="1" noChangeArrowheads="1"/>
          </p:cNvPicPr>
          <p:nvPr/>
        </p:nvPicPr>
        <p:blipFill>
          <a:blip r:embed="rId4" cstate="print">
            <a:extLst>
              <a:ext uri="{28A0092B-C50C-407E-A947-70E740481C1C}">
                <a14:useLocalDpi xmlns:a14="http://schemas.microsoft.com/office/drawing/2010/main" val="0"/>
              </a:ext>
            </a:extLst>
          </a:blip>
          <a:srcRect b="18966"/>
          <a:stretch>
            <a:fillRect/>
          </a:stretch>
        </p:blipFill>
        <p:spPr bwMode="auto">
          <a:xfrm>
            <a:off x="6012160" y="1916832"/>
            <a:ext cx="2553707" cy="3384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36414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HA – výběr partnera</a:t>
            </a:r>
            <a:endParaRPr lang="cs-CZ" dirty="0"/>
          </a:p>
        </p:txBody>
      </p:sp>
      <p:sp>
        <p:nvSpPr>
          <p:cNvPr id="3" name="Zástupný symbol pro obsah 2"/>
          <p:cNvSpPr>
            <a:spLocks noGrp="1"/>
          </p:cNvSpPr>
          <p:nvPr>
            <p:ph idx="1"/>
          </p:nvPr>
        </p:nvSpPr>
        <p:spPr>
          <a:xfrm>
            <a:off x="1403648" y="1600200"/>
            <a:ext cx="7283152" cy="5141168"/>
          </a:xfrm>
        </p:spPr>
        <p:txBody>
          <a:bodyPr>
            <a:normAutofit fontScale="47500" lnSpcReduction="20000"/>
          </a:bodyPr>
          <a:lstStyle/>
          <a:p>
            <a:pPr marL="0" indent="0">
              <a:buNone/>
            </a:pPr>
            <a:r>
              <a:rPr lang="en-US" sz="3400" b="1" dirty="0" smtClean="0">
                <a:latin typeface="+mj-lt"/>
              </a:rPr>
              <a:t>Partner Choice, Relationship Satisfaction, and Oral Contraception: The Congruency Hypothesis.</a:t>
            </a:r>
          </a:p>
          <a:p>
            <a:pPr marL="0" indent="0">
              <a:buNone/>
            </a:pPr>
            <a:r>
              <a:rPr lang="en-US" sz="3400" u="sng" dirty="0" smtClean="0">
                <a:latin typeface="+mj-lt"/>
                <a:hlinkClick r:id="rId2"/>
              </a:rPr>
              <a:t>Roberts SC</a:t>
            </a:r>
            <a:r>
              <a:rPr lang="en-US" sz="3400" baseline="30000" dirty="0" smtClean="0">
                <a:latin typeface="+mj-lt"/>
              </a:rPr>
              <a:t>1</a:t>
            </a:r>
            <a:r>
              <a:rPr lang="en-US" sz="3400" dirty="0" smtClean="0">
                <a:latin typeface="+mj-lt"/>
              </a:rPr>
              <a:t>, </a:t>
            </a:r>
            <a:r>
              <a:rPr lang="en-US" sz="3400" u="sng" dirty="0" smtClean="0">
                <a:latin typeface="+mj-lt"/>
                <a:hlinkClick r:id="rId3"/>
              </a:rPr>
              <a:t>Little AC</a:t>
            </a:r>
            <a:r>
              <a:rPr lang="en-US" sz="3400" baseline="30000" dirty="0" smtClean="0">
                <a:latin typeface="+mj-lt"/>
              </a:rPr>
              <a:t>2</a:t>
            </a:r>
            <a:r>
              <a:rPr lang="en-US" sz="3400" dirty="0" smtClean="0">
                <a:latin typeface="+mj-lt"/>
              </a:rPr>
              <a:t>, </a:t>
            </a:r>
            <a:r>
              <a:rPr lang="en-US" sz="3400" u="sng" dirty="0" err="1" smtClean="0">
                <a:latin typeface="+mj-lt"/>
                <a:hlinkClick r:id="rId4"/>
              </a:rPr>
              <a:t>Burriss</a:t>
            </a:r>
            <a:r>
              <a:rPr lang="en-US" sz="3400" u="sng" dirty="0" smtClean="0">
                <a:latin typeface="+mj-lt"/>
                <a:hlinkClick r:id="rId4"/>
              </a:rPr>
              <a:t> RP</a:t>
            </a:r>
            <a:r>
              <a:rPr lang="en-US" sz="3400" baseline="30000" dirty="0" smtClean="0">
                <a:latin typeface="+mj-lt"/>
              </a:rPr>
              <a:t>3</a:t>
            </a:r>
            <a:r>
              <a:rPr lang="en-US" sz="3400" dirty="0" smtClean="0">
                <a:latin typeface="+mj-lt"/>
              </a:rPr>
              <a:t>, </a:t>
            </a:r>
            <a:r>
              <a:rPr lang="en-US" sz="3400" u="sng" dirty="0" err="1" smtClean="0">
                <a:latin typeface="+mj-lt"/>
                <a:hlinkClick r:id="rId5"/>
              </a:rPr>
              <a:t>Cobey</a:t>
            </a:r>
            <a:r>
              <a:rPr lang="en-US" sz="3400" u="sng" dirty="0" smtClean="0">
                <a:latin typeface="+mj-lt"/>
                <a:hlinkClick r:id="rId5"/>
              </a:rPr>
              <a:t> KD</a:t>
            </a:r>
            <a:r>
              <a:rPr lang="en-US" sz="3400" baseline="30000" dirty="0" smtClean="0">
                <a:latin typeface="+mj-lt"/>
              </a:rPr>
              <a:t>2</a:t>
            </a:r>
            <a:r>
              <a:rPr lang="en-US" sz="3400" dirty="0" smtClean="0">
                <a:latin typeface="+mj-lt"/>
              </a:rPr>
              <a:t>, </a:t>
            </a:r>
            <a:r>
              <a:rPr lang="en-US" sz="3400" u="sng" dirty="0" err="1" smtClean="0">
                <a:latin typeface="+mj-lt"/>
                <a:hlinkClick r:id="rId6"/>
              </a:rPr>
              <a:t>Klapilová</a:t>
            </a:r>
            <a:r>
              <a:rPr lang="en-US" sz="3400" u="sng" dirty="0" smtClean="0">
                <a:latin typeface="+mj-lt"/>
                <a:hlinkClick r:id="rId6"/>
              </a:rPr>
              <a:t> K</a:t>
            </a:r>
            <a:r>
              <a:rPr lang="en-US" sz="3400" baseline="30000" dirty="0" smtClean="0">
                <a:latin typeface="+mj-lt"/>
              </a:rPr>
              <a:t>4</a:t>
            </a:r>
            <a:r>
              <a:rPr lang="en-US" sz="3400" dirty="0" smtClean="0">
                <a:latin typeface="+mj-lt"/>
              </a:rPr>
              <a:t>, </a:t>
            </a:r>
            <a:r>
              <a:rPr lang="en-US" sz="3400" u="sng" dirty="0" err="1" smtClean="0">
                <a:latin typeface="+mj-lt"/>
                <a:hlinkClick r:id="rId7"/>
              </a:rPr>
              <a:t>Havlíček</a:t>
            </a:r>
            <a:r>
              <a:rPr lang="en-US" sz="3400" u="sng" dirty="0" smtClean="0">
                <a:latin typeface="+mj-lt"/>
                <a:hlinkClick r:id="rId7"/>
              </a:rPr>
              <a:t> J</a:t>
            </a:r>
            <a:r>
              <a:rPr lang="en-US" sz="3400" baseline="30000" dirty="0" smtClean="0">
                <a:latin typeface="+mj-lt"/>
              </a:rPr>
              <a:t>5</a:t>
            </a:r>
            <a:r>
              <a:rPr lang="en-US" sz="3400" dirty="0" smtClean="0">
                <a:latin typeface="+mj-lt"/>
              </a:rPr>
              <a:t>, </a:t>
            </a:r>
            <a:r>
              <a:rPr lang="en-US" sz="3400" u="sng" dirty="0" smtClean="0">
                <a:latin typeface="+mj-lt"/>
                <a:hlinkClick r:id="rId8"/>
              </a:rPr>
              <a:t>Jones BC</a:t>
            </a:r>
            <a:r>
              <a:rPr lang="en-US" sz="3400" baseline="30000" dirty="0" smtClean="0">
                <a:latin typeface="+mj-lt"/>
              </a:rPr>
              <a:t>6</a:t>
            </a:r>
            <a:r>
              <a:rPr lang="en-US" sz="3400" dirty="0" smtClean="0">
                <a:latin typeface="+mj-lt"/>
              </a:rPr>
              <a:t>, </a:t>
            </a:r>
            <a:r>
              <a:rPr lang="en-US" sz="3400" u="sng" dirty="0" err="1" smtClean="0">
                <a:latin typeface="+mj-lt"/>
                <a:hlinkClick r:id="rId9"/>
              </a:rPr>
              <a:t>DeBruine</a:t>
            </a:r>
            <a:r>
              <a:rPr lang="en-US" sz="3400" u="sng" dirty="0" smtClean="0">
                <a:latin typeface="+mj-lt"/>
                <a:hlinkClick r:id="rId9"/>
              </a:rPr>
              <a:t> L</a:t>
            </a:r>
            <a:r>
              <a:rPr lang="en-US" sz="3400" baseline="30000" dirty="0" smtClean="0">
                <a:latin typeface="+mj-lt"/>
              </a:rPr>
              <a:t>6</a:t>
            </a:r>
            <a:r>
              <a:rPr lang="en-US" sz="3400" dirty="0" smtClean="0">
                <a:latin typeface="+mj-lt"/>
              </a:rPr>
              <a:t>, </a:t>
            </a:r>
            <a:r>
              <a:rPr lang="en-US" sz="3400" u="sng" dirty="0" smtClean="0">
                <a:latin typeface="+mj-lt"/>
                <a:hlinkClick r:id="rId10"/>
              </a:rPr>
              <a:t>Petrie M</a:t>
            </a:r>
            <a:r>
              <a:rPr lang="en-US" sz="3400" baseline="30000" dirty="0" smtClean="0">
                <a:latin typeface="+mj-lt"/>
              </a:rPr>
              <a:t>7</a:t>
            </a:r>
            <a:r>
              <a:rPr lang="en-US" sz="3400" dirty="0" smtClean="0">
                <a:latin typeface="+mj-lt"/>
              </a:rPr>
              <a:t>.</a:t>
            </a:r>
            <a:endParaRPr lang="cs-CZ" sz="3400" dirty="0" smtClean="0">
              <a:latin typeface="+mj-lt"/>
            </a:endParaRPr>
          </a:p>
          <a:p>
            <a:pPr marL="0" indent="0">
              <a:buNone/>
            </a:pPr>
            <a:r>
              <a:rPr lang="en-US" sz="3400" u="sng" dirty="0" err="1" smtClean="0">
                <a:latin typeface="+mj-lt"/>
              </a:rPr>
              <a:t>Psychol</a:t>
            </a:r>
            <a:r>
              <a:rPr lang="en-US" sz="3400" u="sng" dirty="0" smtClean="0">
                <a:latin typeface="+mj-lt"/>
              </a:rPr>
              <a:t> Sci.</a:t>
            </a:r>
            <a:r>
              <a:rPr lang="cs-CZ" sz="3400" dirty="0" smtClean="0">
                <a:latin typeface="+mj-lt"/>
              </a:rPr>
              <a:t> </a:t>
            </a:r>
            <a:r>
              <a:rPr lang="en-US" sz="3400" dirty="0" smtClean="0">
                <a:latin typeface="+mj-lt"/>
              </a:rPr>
              <a:t>2014 May 12;25(7):1497-1503.</a:t>
            </a:r>
            <a:endParaRPr lang="cs-CZ" sz="3400" dirty="0" smtClean="0">
              <a:latin typeface="+mj-lt"/>
            </a:endParaRPr>
          </a:p>
          <a:p>
            <a:pPr marL="0" indent="0">
              <a:buNone/>
            </a:pPr>
            <a:endParaRPr lang="en-US" sz="3400" dirty="0" smtClean="0">
              <a:latin typeface="+mj-lt"/>
            </a:endParaRPr>
          </a:p>
          <a:p>
            <a:pPr marL="0" indent="0">
              <a:buNone/>
            </a:pPr>
            <a:r>
              <a:rPr lang="en-US" sz="3400" dirty="0" smtClean="0">
                <a:latin typeface="+mj-lt"/>
              </a:rPr>
              <a:t>Hormonal fluctuation across the menstrual cycle explains temporal variation in women's judgment of the attractiveness of members of the opposite sex. Use of hormonal contraceptives could therefore influence both initial partner choice and, if contraceptive use subsequently changes, </a:t>
            </a:r>
            <a:r>
              <a:rPr lang="en-US" sz="3400" dirty="0" err="1" smtClean="0">
                <a:latin typeface="+mj-lt"/>
              </a:rPr>
              <a:t>intrapair</a:t>
            </a:r>
            <a:r>
              <a:rPr lang="en-US" sz="3400" dirty="0" smtClean="0">
                <a:latin typeface="+mj-lt"/>
              </a:rPr>
              <a:t> dynamics. Associations between hormonal contraceptive use and relationship satisfaction may thus be best understood by considering whether current use is congruent with use when relationships formed, rather than by considering current use alone. In the study reported here, we tested this congruency hypothesis in a survey of 365 couples. Controlling for potential confounds (including relationship duration, age, parenthood, and income), we found that congruency in current and previous hormonal contraceptive use, but not current use alone, predicted women's sexual satisfaction with their partners. Congruency was not associated with women's nonsexual satisfaction or with the satisfaction of their male partners. Our results provide empirical support for the congruency hypothesis and suggest that women's sexual satisfaction is influenced by changes in partner preference associated with change in hormonal contraceptive use.</a:t>
            </a:r>
          </a:p>
          <a:p>
            <a:endParaRPr lang="cs-CZ" dirty="0">
              <a:latin typeface="+mj-lt"/>
            </a:endParaRPr>
          </a:p>
        </p:txBody>
      </p:sp>
      <p:pic>
        <p:nvPicPr>
          <p:cNvPr id="4" name="Picture 2"/>
          <p:cNvPicPr>
            <a:picLocks noChangeAspect="1" noChangeArrowheads="1"/>
          </p:cNvPicPr>
          <p:nvPr/>
        </p:nvPicPr>
        <p:blipFill rotWithShape="1">
          <a:blip r:embed="rId11" cstate="print">
            <a:duotone>
              <a:schemeClr val="accent3">
                <a:shade val="45000"/>
                <a:satMod val="135000"/>
              </a:schemeClr>
              <a:prstClr val="white"/>
            </a:duotone>
            <a:extLst>
              <a:ext uri="{BEBA8EAE-BF5A-486C-A8C5-ECC9F3942E4B}">
                <a14:imgProps xmlns:a14="http://schemas.microsoft.com/office/drawing/2010/main">
                  <a14:imgLayer r:embed="rId12">
                    <a14:imgEffect>
                      <a14:artisticTexturizer/>
                    </a14:imgEffect>
                  </a14:imgLayer>
                </a14:imgProps>
              </a:ext>
              <a:ext uri="{28A0092B-C50C-407E-A947-70E740481C1C}">
                <a14:useLocalDpi xmlns:a14="http://schemas.microsoft.com/office/drawing/2010/main" val="0"/>
              </a:ext>
            </a:extLst>
          </a:blip>
          <a:srcRect l="17875" t="19446" r="3042" b="62363"/>
          <a:stretch/>
        </p:blipFill>
        <p:spPr bwMode="auto">
          <a:xfrm rot="16200000">
            <a:off x="-2775127" y="2767690"/>
            <a:ext cx="6865423" cy="133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2640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Štítná žláza</a:t>
            </a:r>
            <a:endParaRPr lang="cs-CZ" dirty="0"/>
          </a:p>
        </p:txBody>
      </p:sp>
      <p:pic>
        <p:nvPicPr>
          <p:cNvPr id="4" name="Picture 2"/>
          <p:cNvPicPr>
            <a:picLocks noChangeAspect="1" noChangeArrowheads="1"/>
          </p:cNvPicPr>
          <p:nvPr/>
        </p:nvPicPr>
        <p:blipFill rotWithShape="1">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rcRect l="17875" t="19446" r="3042" b="62363"/>
          <a:stretch/>
        </p:blipFill>
        <p:spPr bwMode="auto">
          <a:xfrm rot="16200000">
            <a:off x="-2775127" y="2767690"/>
            <a:ext cx="6865423" cy="133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ástupný symbol pro obsah 2"/>
          <p:cNvSpPr>
            <a:spLocks noGrp="1"/>
          </p:cNvSpPr>
          <p:nvPr>
            <p:ph idx="1"/>
          </p:nvPr>
        </p:nvSpPr>
        <p:spPr>
          <a:xfrm>
            <a:off x="1331640" y="1628800"/>
            <a:ext cx="7490434" cy="4709120"/>
          </a:xfrm>
        </p:spPr>
        <p:txBody>
          <a:bodyPr>
            <a:normAutofit/>
          </a:bodyPr>
          <a:lstStyle/>
          <a:p>
            <a:pPr>
              <a:lnSpc>
                <a:spcPct val="120000"/>
              </a:lnSpc>
            </a:pPr>
            <a:r>
              <a:rPr lang="cs-CZ" sz="2000" b="1" dirty="0" err="1" smtClean="0">
                <a:solidFill>
                  <a:schemeClr val="accent4"/>
                </a:solidFill>
              </a:rPr>
              <a:t>thyroxin</a:t>
            </a:r>
            <a:r>
              <a:rPr lang="cs-CZ" sz="2000" b="1" dirty="0" smtClean="0">
                <a:solidFill>
                  <a:schemeClr val="accent4"/>
                </a:solidFill>
              </a:rPr>
              <a:t> </a:t>
            </a:r>
            <a:r>
              <a:rPr lang="cs-CZ" sz="2000" dirty="0" smtClean="0"/>
              <a:t>(T4) – hlavní, </a:t>
            </a:r>
            <a:r>
              <a:rPr lang="cs-CZ" sz="2000" dirty="0" err="1" smtClean="0"/>
              <a:t>fce</a:t>
            </a:r>
            <a:r>
              <a:rPr lang="cs-CZ" sz="2000" dirty="0" smtClean="0"/>
              <a:t>: MTB, růst a vývoj</a:t>
            </a:r>
          </a:p>
          <a:p>
            <a:pPr>
              <a:lnSpc>
                <a:spcPct val="120000"/>
              </a:lnSpc>
            </a:pPr>
            <a:r>
              <a:rPr lang="cs-CZ" sz="2000" b="1" dirty="0" err="1" smtClean="0">
                <a:solidFill>
                  <a:schemeClr val="accent4"/>
                </a:solidFill>
              </a:rPr>
              <a:t>trijodothyronin</a:t>
            </a:r>
            <a:r>
              <a:rPr lang="cs-CZ" sz="2000" dirty="0" smtClean="0"/>
              <a:t> (T3) – 10x biologicky aktivnější</a:t>
            </a:r>
          </a:p>
          <a:p>
            <a:pPr>
              <a:lnSpc>
                <a:spcPct val="120000"/>
              </a:lnSpc>
            </a:pPr>
            <a:r>
              <a:rPr lang="cs-CZ" sz="2000" dirty="0" smtClean="0"/>
              <a:t>vazba na nukleární receptory → ↑ exprese řady MTB enzymů</a:t>
            </a:r>
          </a:p>
          <a:p>
            <a:pPr>
              <a:lnSpc>
                <a:spcPct val="120000"/>
              </a:lnSpc>
            </a:pPr>
            <a:endParaRPr lang="cs-CZ" sz="2000" dirty="0" smtClean="0"/>
          </a:p>
          <a:p>
            <a:pPr>
              <a:lnSpc>
                <a:spcPct val="120000"/>
              </a:lnSpc>
              <a:buNone/>
            </a:pPr>
            <a:r>
              <a:rPr lang="cs-CZ" sz="2000" b="1" dirty="0" smtClean="0">
                <a:solidFill>
                  <a:schemeClr val="accent6"/>
                </a:solidFill>
              </a:rPr>
              <a:t>Syntéza </a:t>
            </a:r>
            <a:r>
              <a:rPr lang="cs-CZ" sz="2000" b="1" dirty="0" err="1" smtClean="0">
                <a:solidFill>
                  <a:schemeClr val="accent6"/>
                </a:solidFill>
              </a:rPr>
              <a:t>thyroidních</a:t>
            </a:r>
            <a:r>
              <a:rPr lang="cs-CZ" sz="2000" b="1" dirty="0" smtClean="0">
                <a:solidFill>
                  <a:schemeClr val="accent6"/>
                </a:solidFill>
              </a:rPr>
              <a:t> hormonů</a:t>
            </a:r>
          </a:p>
          <a:p>
            <a:pPr>
              <a:lnSpc>
                <a:spcPct val="120000"/>
              </a:lnSpc>
            </a:pPr>
            <a:r>
              <a:rPr lang="cs-CZ" sz="2000" dirty="0" smtClean="0"/>
              <a:t> z </a:t>
            </a:r>
            <a:r>
              <a:rPr lang="cs-CZ" sz="2000" dirty="0" err="1" smtClean="0"/>
              <a:t>Tyr</a:t>
            </a:r>
            <a:r>
              <a:rPr lang="cs-CZ" sz="2000" dirty="0" smtClean="0"/>
              <a:t> vázaném v </a:t>
            </a:r>
            <a:r>
              <a:rPr lang="cs-CZ" sz="2000" dirty="0" err="1" smtClean="0"/>
              <a:t>thyreoglobulinu</a:t>
            </a:r>
            <a:r>
              <a:rPr lang="cs-CZ" sz="2000" dirty="0" smtClean="0"/>
              <a:t> ŠŽ</a:t>
            </a:r>
          </a:p>
          <a:p>
            <a:pPr>
              <a:lnSpc>
                <a:spcPct val="120000"/>
              </a:lnSpc>
            </a:pPr>
            <a:r>
              <a:rPr lang="cs-CZ" sz="2000" dirty="0"/>
              <a:t>p</a:t>
            </a:r>
            <a:r>
              <a:rPr lang="cs-CZ" sz="2000" dirty="0" smtClean="0"/>
              <a:t>očáteční krok je </a:t>
            </a:r>
            <a:r>
              <a:rPr lang="cs-CZ" sz="2000" dirty="0" smtClean="0"/>
              <a:t>transport </a:t>
            </a:r>
            <a:r>
              <a:rPr lang="cs-CZ" sz="2000" dirty="0" smtClean="0"/>
              <a:t>jodu do folikulárních b. ŠŽ – jodidová pumpa (c jodu vně </a:t>
            </a:r>
            <a:r>
              <a:rPr lang="cs-CZ" sz="2000" dirty="0" err="1" smtClean="0"/>
              <a:t>b</a:t>
            </a:r>
            <a:r>
              <a:rPr lang="cs-CZ" sz="2000" dirty="0" smtClean="0"/>
              <a:t>. je 25x &lt; uvnitř </a:t>
            </a:r>
            <a:r>
              <a:rPr lang="cs-CZ" sz="2000" dirty="0" err="1" smtClean="0"/>
              <a:t>b</a:t>
            </a:r>
            <a:r>
              <a:rPr lang="cs-CZ" sz="2000" dirty="0" smtClean="0"/>
              <a:t>.)</a:t>
            </a:r>
          </a:p>
          <a:p>
            <a:pPr marL="0" indent="0">
              <a:lnSpc>
                <a:spcPct val="120000"/>
              </a:lnSpc>
              <a:buNone/>
            </a:pPr>
            <a:endParaRPr lang="cs-CZ" sz="2000" dirty="0"/>
          </a:p>
          <a:p>
            <a:pPr>
              <a:lnSpc>
                <a:spcPct val="120000"/>
              </a:lnSpc>
            </a:pPr>
            <a:endParaRPr lang="cs-CZ" sz="2000" dirty="0"/>
          </a:p>
          <a:p>
            <a:pPr marL="0" indent="0">
              <a:buNone/>
            </a:pPr>
            <a:endParaRPr lang="cs-CZ" sz="2000" dirty="0"/>
          </a:p>
          <a:p>
            <a:pPr marL="0" indent="0">
              <a:buNone/>
            </a:pPr>
            <a:endParaRPr lang="cs-CZ" sz="2000" dirty="0"/>
          </a:p>
        </p:txBody>
      </p:sp>
    </p:spTree>
    <p:extLst>
      <p:ext uri="{BB962C8B-B14F-4D97-AF65-F5344CB8AC3E}">
        <p14:creationId xmlns:p14="http://schemas.microsoft.com/office/powerpoint/2010/main" val="78012920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Štítná žláza</a:t>
            </a:r>
            <a:endParaRPr lang="cs-CZ" dirty="0"/>
          </a:p>
        </p:txBody>
      </p:sp>
      <p:pic>
        <p:nvPicPr>
          <p:cNvPr id="4" name="Picture 2"/>
          <p:cNvPicPr>
            <a:picLocks noChangeAspect="1" noChangeArrowheads="1"/>
          </p:cNvPicPr>
          <p:nvPr/>
        </p:nvPicPr>
        <p:blipFill rotWithShape="1">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rcRect l="17875" t="19446" r="3042" b="62363"/>
          <a:stretch/>
        </p:blipFill>
        <p:spPr bwMode="auto">
          <a:xfrm rot="16200000">
            <a:off x="-2775127" y="2767690"/>
            <a:ext cx="6865423" cy="133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ástupný symbol pro obsah 2"/>
          <p:cNvSpPr>
            <a:spLocks noGrp="1"/>
          </p:cNvSpPr>
          <p:nvPr>
            <p:ph idx="1"/>
          </p:nvPr>
        </p:nvSpPr>
        <p:spPr>
          <a:xfrm>
            <a:off x="1331640" y="1268760"/>
            <a:ext cx="7418426" cy="5069160"/>
          </a:xfrm>
        </p:spPr>
        <p:txBody>
          <a:bodyPr>
            <a:normAutofit/>
          </a:bodyPr>
          <a:lstStyle/>
          <a:p>
            <a:pPr>
              <a:lnSpc>
                <a:spcPct val="120000"/>
              </a:lnSpc>
              <a:buNone/>
            </a:pPr>
            <a:r>
              <a:rPr lang="cs-CZ" sz="2000" b="1" dirty="0" smtClean="0">
                <a:solidFill>
                  <a:schemeClr val="accent6"/>
                </a:solidFill>
              </a:rPr>
              <a:t>Syntéza </a:t>
            </a:r>
            <a:r>
              <a:rPr lang="cs-CZ" sz="2000" b="1" dirty="0" err="1" smtClean="0">
                <a:solidFill>
                  <a:schemeClr val="accent6"/>
                </a:solidFill>
              </a:rPr>
              <a:t>thyroidních</a:t>
            </a:r>
            <a:r>
              <a:rPr lang="cs-CZ" sz="2000" b="1" dirty="0" smtClean="0">
                <a:solidFill>
                  <a:schemeClr val="accent6"/>
                </a:solidFill>
              </a:rPr>
              <a:t> hormonů</a:t>
            </a:r>
          </a:p>
          <a:p>
            <a:pPr marL="0" indent="0">
              <a:lnSpc>
                <a:spcPct val="120000"/>
              </a:lnSpc>
              <a:buNone/>
            </a:pPr>
            <a:endParaRPr lang="cs-CZ" sz="2000" dirty="0"/>
          </a:p>
          <a:p>
            <a:pPr>
              <a:lnSpc>
                <a:spcPct val="120000"/>
              </a:lnSpc>
            </a:pPr>
            <a:endParaRPr lang="cs-CZ" sz="2000" dirty="0"/>
          </a:p>
          <a:p>
            <a:pPr marL="0" indent="0">
              <a:buNone/>
            </a:pPr>
            <a:endParaRPr lang="cs-CZ" sz="2000" dirty="0"/>
          </a:p>
          <a:p>
            <a:pPr marL="0" indent="0">
              <a:buNone/>
            </a:pPr>
            <a:endParaRPr lang="cs-CZ" sz="2000" dirty="0"/>
          </a:p>
        </p:txBody>
      </p:sp>
      <p:pic>
        <p:nvPicPr>
          <p:cNvPr id="107522" name="Picture 2" descr="https://classconnection.s3.amazonaws.com/962/flashcards/3550962/jpg/20-1442E5F6E004DE70A74.jpg"/>
          <p:cNvPicPr>
            <a:picLocks noChangeAspect="1" noChangeArrowheads="1"/>
          </p:cNvPicPr>
          <p:nvPr/>
        </p:nvPicPr>
        <p:blipFill>
          <a:blip r:embed="rId4" cstate="print"/>
          <a:srcRect/>
          <a:stretch>
            <a:fillRect/>
          </a:stretch>
        </p:blipFill>
        <p:spPr bwMode="auto">
          <a:xfrm>
            <a:off x="1691680" y="1749427"/>
            <a:ext cx="6984776" cy="5108573"/>
          </a:xfrm>
          <a:prstGeom prst="rect">
            <a:avLst/>
          </a:prstGeom>
          <a:noFill/>
        </p:spPr>
      </p:pic>
    </p:spTree>
    <p:extLst>
      <p:ext uri="{BB962C8B-B14F-4D97-AF65-F5344CB8AC3E}">
        <p14:creationId xmlns:p14="http://schemas.microsoft.com/office/powerpoint/2010/main" val="154446341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Štítná žláza</a:t>
            </a:r>
            <a:endParaRPr lang="cs-CZ" dirty="0"/>
          </a:p>
        </p:txBody>
      </p:sp>
      <p:pic>
        <p:nvPicPr>
          <p:cNvPr id="4" name="Picture 2"/>
          <p:cNvPicPr>
            <a:picLocks noChangeAspect="1" noChangeArrowheads="1"/>
          </p:cNvPicPr>
          <p:nvPr/>
        </p:nvPicPr>
        <p:blipFill rotWithShape="1">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rcRect l="17875" t="19446" r="3042" b="62363"/>
          <a:stretch/>
        </p:blipFill>
        <p:spPr bwMode="auto">
          <a:xfrm rot="16200000">
            <a:off x="-2775127" y="2767690"/>
            <a:ext cx="6865423" cy="133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ástupný symbol pro obsah 2"/>
          <p:cNvSpPr>
            <a:spLocks noGrp="1"/>
          </p:cNvSpPr>
          <p:nvPr>
            <p:ph idx="1"/>
          </p:nvPr>
        </p:nvSpPr>
        <p:spPr>
          <a:xfrm>
            <a:off x="1330038" y="1600200"/>
            <a:ext cx="7418426" cy="5069160"/>
          </a:xfrm>
        </p:spPr>
        <p:txBody>
          <a:bodyPr>
            <a:normAutofit fontScale="85000" lnSpcReduction="10000"/>
          </a:bodyPr>
          <a:lstStyle/>
          <a:p>
            <a:pPr>
              <a:lnSpc>
                <a:spcPct val="120000"/>
              </a:lnSpc>
              <a:buNone/>
            </a:pPr>
            <a:r>
              <a:rPr lang="cs-CZ" sz="2200" b="1" dirty="0" smtClean="0">
                <a:solidFill>
                  <a:schemeClr val="accent6"/>
                </a:solidFill>
              </a:rPr>
              <a:t>Kontrola syntézy a sekrece</a:t>
            </a:r>
          </a:p>
          <a:p>
            <a:pPr>
              <a:lnSpc>
                <a:spcPct val="120000"/>
              </a:lnSpc>
            </a:pPr>
            <a:r>
              <a:rPr lang="cs-CZ" sz="2200" b="1" dirty="0" smtClean="0">
                <a:solidFill>
                  <a:schemeClr val="tx2"/>
                </a:solidFill>
              </a:rPr>
              <a:t>thyreotropin </a:t>
            </a:r>
            <a:r>
              <a:rPr lang="cs-CZ" sz="2200" b="1" dirty="0" smtClean="0"/>
              <a:t>(</a:t>
            </a:r>
            <a:r>
              <a:rPr lang="cs-CZ" sz="2200" b="1" dirty="0" smtClean="0">
                <a:solidFill>
                  <a:schemeClr val="tx2"/>
                </a:solidFill>
              </a:rPr>
              <a:t>TSH</a:t>
            </a:r>
            <a:r>
              <a:rPr lang="cs-CZ" sz="2200" b="1" dirty="0" smtClean="0"/>
              <a:t>)</a:t>
            </a:r>
            <a:r>
              <a:rPr lang="cs-CZ" sz="2200" b="1" dirty="0" smtClean="0">
                <a:solidFill>
                  <a:schemeClr val="tx2"/>
                </a:solidFill>
              </a:rPr>
              <a:t> </a:t>
            </a:r>
            <a:endParaRPr lang="cs-CZ" sz="2200" b="1" dirty="0" smtClean="0">
              <a:solidFill>
                <a:schemeClr val="tx2"/>
              </a:solidFill>
            </a:endParaRPr>
          </a:p>
          <a:p>
            <a:pPr>
              <a:lnSpc>
                <a:spcPct val="120000"/>
              </a:lnSpc>
            </a:pPr>
            <a:r>
              <a:rPr lang="cs-CZ" sz="2200" dirty="0" smtClean="0"/>
              <a:t>↑ </a:t>
            </a:r>
            <a:r>
              <a:rPr lang="cs-CZ" sz="2200" dirty="0" smtClean="0"/>
              <a:t>aktivity jodidové pumpy</a:t>
            </a:r>
          </a:p>
          <a:p>
            <a:pPr>
              <a:lnSpc>
                <a:spcPct val="120000"/>
              </a:lnSpc>
            </a:pPr>
            <a:r>
              <a:rPr lang="cs-CZ" sz="2200" dirty="0" smtClean="0"/>
              <a:t>stimulace endocytózy jodovaného </a:t>
            </a:r>
            <a:r>
              <a:rPr lang="cs-CZ" sz="2200" dirty="0" err="1" smtClean="0"/>
              <a:t>thyreoglobulinu</a:t>
            </a:r>
            <a:r>
              <a:rPr lang="cs-CZ" sz="2200" dirty="0" smtClean="0"/>
              <a:t> a následnou sekreci </a:t>
            </a:r>
            <a:r>
              <a:rPr lang="cs-CZ" sz="2200" dirty="0" err="1" smtClean="0"/>
              <a:t>prooteolýzou</a:t>
            </a:r>
            <a:r>
              <a:rPr lang="cs-CZ" sz="2200" dirty="0" smtClean="0"/>
              <a:t> uvolněného T3 a T4</a:t>
            </a:r>
          </a:p>
          <a:p>
            <a:pPr>
              <a:lnSpc>
                <a:spcPct val="120000"/>
              </a:lnSpc>
            </a:pPr>
            <a:r>
              <a:rPr lang="cs-CZ" sz="2200" dirty="0" smtClean="0"/>
              <a:t>produkce TSH je stimulována </a:t>
            </a:r>
            <a:r>
              <a:rPr lang="cs-CZ" sz="2200" b="1" dirty="0" smtClean="0">
                <a:solidFill>
                  <a:schemeClr val="tx2"/>
                </a:solidFill>
              </a:rPr>
              <a:t>TRH</a:t>
            </a:r>
            <a:r>
              <a:rPr lang="cs-CZ" sz="2200" dirty="0" smtClean="0"/>
              <a:t> a </a:t>
            </a:r>
            <a:r>
              <a:rPr lang="cs-CZ" sz="2200" dirty="0" err="1" smtClean="0"/>
              <a:t>regulováná</a:t>
            </a:r>
            <a:r>
              <a:rPr lang="cs-CZ" sz="2200" dirty="0" smtClean="0"/>
              <a:t> NZV </a:t>
            </a:r>
            <a:r>
              <a:rPr lang="cs-CZ" sz="2200" dirty="0" err="1" smtClean="0"/>
              <a:t>thyroidními</a:t>
            </a:r>
            <a:r>
              <a:rPr lang="cs-CZ" sz="2200" dirty="0" smtClean="0"/>
              <a:t> hormony</a:t>
            </a:r>
          </a:p>
          <a:p>
            <a:pPr>
              <a:lnSpc>
                <a:spcPct val="120000"/>
              </a:lnSpc>
            </a:pPr>
            <a:endParaRPr lang="cs-CZ" sz="2200" dirty="0" smtClean="0"/>
          </a:p>
          <a:p>
            <a:pPr>
              <a:lnSpc>
                <a:spcPct val="120000"/>
              </a:lnSpc>
              <a:buNone/>
            </a:pPr>
            <a:r>
              <a:rPr lang="cs-CZ" sz="2400" b="1" dirty="0" smtClean="0">
                <a:solidFill>
                  <a:schemeClr val="accent6"/>
                </a:solidFill>
              </a:rPr>
              <a:t>Transport </a:t>
            </a:r>
            <a:r>
              <a:rPr lang="cs-CZ" sz="2400" b="1" dirty="0" err="1" smtClean="0">
                <a:solidFill>
                  <a:schemeClr val="accent6"/>
                </a:solidFill>
              </a:rPr>
              <a:t>thyroidních</a:t>
            </a:r>
            <a:r>
              <a:rPr lang="cs-CZ" sz="2400" b="1" dirty="0" smtClean="0">
                <a:solidFill>
                  <a:schemeClr val="accent6"/>
                </a:solidFill>
              </a:rPr>
              <a:t> hormonů krví</a:t>
            </a:r>
          </a:p>
          <a:p>
            <a:pPr>
              <a:lnSpc>
                <a:spcPct val="120000"/>
              </a:lnSpc>
            </a:pPr>
            <a:r>
              <a:rPr lang="cs-CZ" sz="2400" dirty="0" smtClean="0"/>
              <a:t>99,9 % T4 je vázáno na plazmatické bílkoviny</a:t>
            </a:r>
          </a:p>
          <a:p>
            <a:pPr>
              <a:lnSpc>
                <a:spcPct val="120000"/>
              </a:lnSpc>
            </a:pPr>
            <a:r>
              <a:rPr lang="cs-CZ" sz="2400" dirty="0" smtClean="0"/>
              <a:t>T4 je převážně transportován TBG s afinitou pro T4 10x &gt; pro T3</a:t>
            </a:r>
          </a:p>
          <a:p>
            <a:pPr>
              <a:lnSpc>
                <a:spcPct val="120000"/>
              </a:lnSpc>
            </a:pPr>
            <a:r>
              <a:rPr lang="cs-CZ" sz="2400" dirty="0"/>
              <a:t>d</a:t>
            </a:r>
            <a:r>
              <a:rPr lang="cs-CZ" sz="2400" dirty="0" smtClean="0"/>
              <a:t>alší transportní proteiny: </a:t>
            </a:r>
            <a:r>
              <a:rPr lang="cs-CZ" sz="2400" dirty="0" err="1" smtClean="0"/>
              <a:t>thyroxin</a:t>
            </a:r>
            <a:r>
              <a:rPr lang="cs-CZ" sz="2400" dirty="0" smtClean="0"/>
              <a:t> vázající </a:t>
            </a:r>
            <a:r>
              <a:rPr lang="cs-CZ" sz="2400" dirty="0" err="1" smtClean="0"/>
              <a:t>prealbumin</a:t>
            </a:r>
            <a:r>
              <a:rPr lang="cs-CZ" sz="2400" dirty="0" smtClean="0"/>
              <a:t>, albumin</a:t>
            </a:r>
          </a:p>
          <a:p>
            <a:pPr>
              <a:lnSpc>
                <a:spcPct val="120000"/>
              </a:lnSpc>
            </a:pPr>
            <a:r>
              <a:rPr lang="cs-CZ" sz="2400" dirty="0"/>
              <a:t>v</a:t>
            </a:r>
            <a:r>
              <a:rPr lang="cs-CZ" sz="2400" dirty="0" smtClean="0"/>
              <a:t> periferiích je částečně T4 </a:t>
            </a:r>
            <a:r>
              <a:rPr lang="cs-CZ" sz="2400" dirty="0" err="1" smtClean="0"/>
              <a:t>dejodován</a:t>
            </a:r>
            <a:r>
              <a:rPr lang="cs-CZ" sz="2400" dirty="0" smtClean="0"/>
              <a:t> na T3</a:t>
            </a:r>
          </a:p>
          <a:p>
            <a:pPr>
              <a:lnSpc>
                <a:spcPct val="120000"/>
              </a:lnSpc>
            </a:pPr>
            <a:endParaRPr lang="cs-CZ" sz="2200" dirty="0" smtClean="0"/>
          </a:p>
          <a:p>
            <a:pPr>
              <a:lnSpc>
                <a:spcPct val="120000"/>
              </a:lnSpc>
              <a:buNone/>
            </a:pPr>
            <a:endParaRPr lang="cs-CZ" sz="2200" b="1" dirty="0" smtClean="0">
              <a:solidFill>
                <a:schemeClr val="accent6"/>
              </a:solidFill>
            </a:endParaRPr>
          </a:p>
          <a:p>
            <a:pPr>
              <a:lnSpc>
                <a:spcPct val="120000"/>
              </a:lnSpc>
              <a:buNone/>
            </a:pPr>
            <a:endParaRPr lang="cs-CZ" sz="2200" b="1" dirty="0" smtClean="0">
              <a:solidFill>
                <a:schemeClr val="accent6"/>
              </a:solidFill>
            </a:endParaRPr>
          </a:p>
          <a:p>
            <a:pPr>
              <a:lnSpc>
                <a:spcPct val="120000"/>
              </a:lnSpc>
              <a:buNone/>
            </a:pPr>
            <a:endParaRPr lang="cs-CZ" sz="2200" dirty="0" smtClean="0"/>
          </a:p>
          <a:p>
            <a:pPr>
              <a:lnSpc>
                <a:spcPct val="120000"/>
              </a:lnSpc>
            </a:pPr>
            <a:endParaRPr lang="cs-CZ" sz="2000" b="1" dirty="0" smtClean="0">
              <a:solidFill>
                <a:schemeClr val="accent6"/>
              </a:solidFill>
            </a:endParaRPr>
          </a:p>
          <a:p>
            <a:pPr marL="0" indent="0">
              <a:lnSpc>
                <a:spcPct val="120000"/>
              </a:lnSpc>
              <a:buNone/>
            </a:pPr>
            <a:endParaRPr lang="cs-CZ" sz="2000" dirty="0"/>
          </a:p>
          <a:p>
            <a:pPr>
              <a:lnSpc>
                <a:spcPct val="120000"/>
              </a:lnSpc>
            </a:pPr>
            <a:endParaRPr lang="cs-CZ" sz="2000" dirty="0"/>
          </a:p>
          <a:p>
            <a:pPr marL="0" indent="0">
              <a:buNone/>
            </a:pPr>
            <a:endParaRPr lang="cs-CZ" sz="2000" dirty="0"/>
          </a:p>
          <a:p>
            <a:pPr marL="0" indent="0">
              <a:buNone/>
            </a:pPr>
            <a:endParaRPr lang="cs-CZ" sz="2000" dirty="0"/>
          </a:p>
        </p:txBody>
      </p:sp>
    </p:spTree>
    <p:extLst>
      <p:ext uri="{BB962C8B-B14F-4D97-AF65-F5344CB8AC3E}">
        <p14:creationId xmlns:p14="http://schemas.microsoft.com/office/powerpoint/2010/main" val="102335985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331640" y="274638"/>
            <a:ext cx="7355160" cy="1143000"/>
          </a:xfrm>
        </p:spPr>
        <p:txBody>
          <a:bodyPr>
            <a:normAutofit/>
          </a:bodyPr>
          <a:lstStyle/>
          <a:p>
            <a:r>
              <a:rPr lang="cs-CZ" dirty="0" smtClean="0"/>
              <a:t>Štítná žláza - endokrinopatie</a:t>
            </a:r>
            <a:endParaRPr lang="cs-CZ" dirty="0"/>
          </a:p>
        </p:txBody>
      </p:sp>
      <p:pic>
        <p:nvPicPr>
          <p:cNvPr id="4" name="Picture 2"/>
          <p:cNvPicPr>
            <a:picLocks noChangeAspect="1" noChangeArrowheads="1"/>
          </p:cNvPicPr>
          <p:nvPr/>
        </p:nvPicPr>
        <p:blipFill rotWithShape="1">
          <a:blip r:embed="rId3" cstate="print">
            <a:duotone>
              <a:schemeClr val="accent3">
                <a:shade val="45000"/>
                <a:satMod val="135000"/>
              </a:schemeClr>
              <a:prstClr val="white"/>
            </a:duotone>
            <a:extLst>
              <a:ext uri="{BEBA8EAE-BF5A-486C-A8C5-ECC9F3942E4B}">
                <a14:imgProps xmlns:a14="http://schemas.microsoft.com/office/drawing/2010/main">
                  <a14:imgLayer r:embed="rId4">
                    <a14:imgEffect>
                      <a14:artisticTexturizer/>
                    </a14:imgEffect>
                  </a14:imgLayer>
                </a14:imgProps>
              </a:ext>
              <a:ext uri="{28A0092B-C50C-407E-A947-70E740481C1C}">
                <a14:useLocalDpi xmlns:a14="http://schemas.microsoft.com/office/drawing/2010/main" val="0"/>
              </a:ext>
            </a:extLst>
          </a:blip>
          <a:srcRect l="17875" t="19446" r="3042" b="62363"/>
          <a:stretch/>
        </p:blipFill>
        <p:spPr bwMode="auto">
          <a:xfrm rot="16200000">
            <a:off x="-2775127" y="2767690"/>
            <a:ext cx="6865423" cy="133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bdélník 4"/>
          <p:cNvSpPr/>
          <p:nvPr/>
        </p:nvSpPr>
        <p:spPr>
          <a:xfrm>
            <a:off x="1331640" y="1412776"/>
            <a:ext cx="7128792" cy="6001643"/>
          </a:xfrm>
          <a:prstGeom prst="rect">
            <a:avLst/>
          </a:prstGeom>
        </p:spPr>
        <p:txBody>
          <a:bodyPr wrap="square">
            <a:spAutoFit/>
          </a:bodyPr>
          <a:lstStyle/>
          <a:p>
            <a:pPr>
              <a:lnSpc>
                <a:spcPct val="120000"/>
              </a:lnSpc>
            </a:pPr>
            <a:r>
              <a:rPr lang="cs-CZ" sz="2000" b="1" u="sng" dirty="0" err="1" smtClean="0"/>
              <a:t>Thyreopatie</a:t>
            </a:r>
            <a:endParaRPr lang="cs-CZ" sz="2000" b="1" u="sng" dirty="0" smtClean="0"/>
          </a:p>
          <a:p>
            <a:pPr>
              <a:buFont typeface="Arial" pitchFamily="34" charset="0"/>
              <a:buChar char="•"/>
            </a:pPr>
            <a:r>
              <a:rPr lang="cs-CZ" sz="2000" dirty="0" smtClean="0"/>
              <a:t> onemocnění ŠŽ tvoří kolem 90 % všech endokrinopatií</a:t>
            </a:r>
          </a:p>
          <a:p>
            <a:pPr>
              <a:buFont typeface="Arial" pitchFamily="34" charset="0"/>
              <a:buChar char="•"/>
            </a:pPr>
            <a:r>
              <a:rPr lang="cs-CZ" sz="2000" dirty="0" smtClean="0"/>
              <a:t> postihuje 5 – 7 % české populace, ženy jsou postiženy 4 – 6krát častěji než muži</a:t>
            </a:r>
          </a:p>
          <a:p>
            <a:endParaRPr lang="cs-CZ" sz="2000" dirty="0" smtClean="0"/>
          </a:p>
          <a:p>
            <a:pPr>
              <a:buFont typeface="Arial" pitchFamily="34" charset="0"/>
              <a:buChar char="•"/>
            </a:pPr>
            <a:r>
              <a:rPr lang="cs-CZ" sz="2000" dirty="0" smtClean="0"/>
              <a:t> </a:t>
            </a:r>
            <a:r>
              <a:rPr lang="cs-CZ" sz="2000" b="1" dirty="0" smtClean="0"/>
              <a:t>hlavní příčiny </a:t>
            </a:r>
            <a:r>
              <a:rPr lang="cs-CZ" sz="2000" b="1" dirty="0" err="1" smtClean="0"/>
              <a:t>tyreopatií</a:t>
            </a:r>
            <a:r>
              <a:rPr lang="cs-CZ" sz="2000" b="1" dirty="0" smtClean="0"/>
              <a:t>: </a:t>
            </a:r>
          </a:p>
          <a:p>
            <a:pPr marL="457200" indent="-457200">
              <a:buFont typeface="Courier New" pitchFamily="49" charset="0"/>
              <a:buChar char="o"/>
            </a:pPr>
            <a:r>
              <a:rPr lang="cs-CZ" sz="2000" dirty="0" smtClean="0"/>
              <a:t>nedostatek jódu a přítomnost strumigenů v potravě (látky narušující vstřebávání a </a:t>
            </a:r>
            <a:r>
              <a:rPr lang="cs-CZ" sz="2000" dirty="0" err="1" smtClean="0"/>
              <a:t>organifikaci</a:t>
            </a:r>
            <a:r>
              <a:rPr lang="cs-CZ" sz="2000" dirty="0" smtClean="0"/>
              <a:t> jódu), infekční nemoci, tumor, ozáření krku, traumata, genetická predispozice, vrozené poruchy receptorů a enzymů …</a:t>
            </a:r>
          </a:p>
          <a:p>
            <a:pPr marL="457200" indent="-457200">
              <a:buFont typeface="Courier New" pitchFamily="49" charset="0"/>
              <a:buChar char="o"/>
            </a:pPr>
            <a:endParaRPr lang="cs-CZ" sz="2000" dirty="0"/>
          </a:p>
          <a:p>
            <a:r>
              <a:rPr lang="cs-CZ" sz="2000" b="1" dirty="0" err="1"/>
              <a:t>Eufunkční</a:t>
            </a:r>
            <a:r>
              <a:rPr lang="cs-CZ" sz="2000" b="1" dirty="0"/>
              <a:t> struma</a:t>
            </a:r>
          </a:p>
          <a:p>
            <a:pPr>
              <a:buFont typeface="Arial" pitchFamily="34" charset="0"/>
              <a:buChar char="•"/>
            </a:pPr>
            <a:r>
              <a:rPr lang="cs-CZ" sz="2000" dirty="0"/>
              <a:t> zvětšení ŠŽ</a:t>
            </a:r>
          </a:p>
          <a:p>
            <a:endParaRPr lang="cs-CZ" sz="2000" dirty="0"/>
          </a:p>
          <a:p>
            <a:r>
              <a:rPr lang="cs-CZ" sz="2000" b="1" dirty="0" err="1">
                <a:solidFill>
                  <a:srgbClr val="7030A0"/>
                </a:solidFill>
              </a:rPr>
              <a:t>Hypofce</a:t>
            </a:r>
            <a:endParaRPr lang="cs-CZ" sz="2000" b="1" dirty="0">
              <a:solidFill>
                <a:srgbClr val="7030A0"/>
              </a:solidFill>
            </a:endParaRPr>
          </a:p>
          <a:p>
            <a:r>
              <a:rPr lang="cs-CZ" sz="2000" b="1" dirty="0"/>
              <a:t>Kretenismus </a:t>
            </a:r>
          </a:p>
          <a:p>
            <a:pPr>
              <a:buFont typeface="Arial" pitchFamily="34" charset="0"/>
              <a:buChar char="•"/>
            </a:pPr>
            <a:r>
              <a:rPr lang="cs-CZ" sz="2000" dirty="0"/>
              <a:t> v dětství (i plod i </a:t>
            </a:r>
            <a:r>
              <a:rPr lang="cs-CZ" sz="2000" dirty="0" err="1"/>
              <a:t>utero</a:t>
            </a:r>
            <a:r>
              <a:rPr lang="cs-CZ" sz="2000" dirty="0"/>
              <a:t>) – deficit jódu, v dospělosti myxedém</a:t>
            </a:r>
          </a:p>
          <a:p>
            <a:pPr marL="457200" indent="-457200">
              <a:buFont typeface="Courier New" pitchFamily="49" charset="0"/>
              <a:buChar char="o"/>
            </a:pPr>
            <a:endParaRPr lang="cs-CZ" sz="2000" dirty="0" smtClean="0"/>
          </a:p>
          <a:p>
            <a:pPr marL="457200" indent="-457200">
              <a:buFont typeface="Courier New" pitchFamily="49" charset="0"/>
              <a:buChar char="o"/>
            </a:pPr>
            <a:endParaRPr lang="cs-CZ" sz="2000" dirty="0" smtClean="0"/>
          </a:p>
        </p:txBody>
      </p:sp>
    </p:spTree>
    <p:extLst>
      <p:ext uri="{BB962C8B-B14F-4D97-AF65-F5344CB8AC3E}">
        <p14:creationId xmlns:p14="http://schemas.microsoft.com/office/powerpoint/2010/main" val="29564694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331640" y="274638"/>
            <a:ext cx="7355160" cy="1143000"/>
          </a:xfrm>
        </p:spPr>
        <p:txBody>
          <a:bodyPr>
            <a:normAutofit/>
          </a:bodyPr>
          <a:lstStyle/>
          <a:p>
            <a:r>
              <a:rPr lang="cs-CZ" dirty="0" smtClean="0"/>
              <a:t>Štítná žláza - endokrinopatie</a:t>
            </a:r>
            <a:endParaRPr lang="cs-CZ" dirty="0"/>
          </a:p>
        </p:txBody>
      </p:sp>
      <p:pic>
        <p:nvPicPr>
          <p:cNvPr id="4" name="Picture 2"/>
          <p:cNvPicPr>
            <a:picLocks noChangeAspect="1" noChangeArrowheads="1"/>
          </p:cNvPicPr>
          <p:nvPr/>
        </p:nvPicPr>
        <p:blipFill rotWithShape="1">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rcRect l="17875" t="19446" r="3042" b="62363"/>
          <a:stretch/>
        </p:blipFill>
        <p:spPr bwMode="auto">
          <a:xfrm rot="16200000">
            <a:off x="-2775127" y="2767690"/>
            <a:ext cx="6865423" cy="133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ulka 6"/>
          <p:cNvGraphicFramePr>
            <a:graphicFrameLocks noGrp="1"/>
          </p:cNvGraphicFramePr>
          <p:nvPr>
            <p:extLst>
              <p:ext uri="{D42A27DB-BD31-4B8C-83A1-F6EECF244321}">
                <p14:modId xmlns:p14="http://schemas.microsoft.com/office/powerpoint/2010/main" val="3201721885"/>
              </p:ext>
            </p:extLst>
          </p:nvPr>
        </p:nvGraphicFramePr>
        <p:xfrm>
          <a:off x="1403648" y="1311736"/>
          <a:ext cx="7512496" cy="5501640"/>
        </p:xfrm>
        <a:graphic>
          <a:graphicData uri="http://schemas.openxmlformats.org/drawingml/2006/table">
            <a:tbl>
              <a:tblPr firstRow="1" bandRow="1">
                <a:tableStyleId>{5C22544A-7EE6-4342-B048-85BDC9FD1C3A}</a:tableStyleId>
              </a:tblPr>
              <a:tblGrid>
                <a:gridCol w="1823864"/>
                <a:gridCol w="2736304"/>
                <a:gridCol w="2952328"/>
              </a:tblGrid>
              <a:tr h="370840">
                <a:tc>
                  <a:txBody>
                    <a:bodyPr/>
                    <a:lstStyle/>
                    <a:p>
                      <a:endParaRPr lang="cs-CZ" dirty="0"/>
                    </a:p>
                  </a:txBody>
                  <a:tcPr/>
                </a:tc>
                <a:tc>
                  <a:txBody>
                    <a:bodyPr/>
                    <a:lstStyle/>
                    <a:p>
                      <a:r>
                        <a:rPr lang="cs-CZ" dirty="0" err="1" smtClean="0"/>
                        <a:t>Hypofce</a:t>
                      </a:r>
                      <a:endParaRPr lang="cs-CZ" dirty="0"/>
                    </a:p>
                  </a:txBody>
                  <a:tcPr/>
                </a:tc>
                <a:tc>
                  <a:txBody>
                    <a:bodyPr/>
                    <a:lstStyle/>
                    <a:p>
                      <a:r>
                        <a:rPr lang="cs-CZ" dirty="0" err="1" smtClean="0"/>
                        <a:t>Hyperfce</a:t>
                      </a:r>
                      <a:endParaRPr lang="cs-CZ" dirty="0"/>
                    </a:p>
                  </a:txBody>
                  <a:tcPr/>
                </a:tc>
              </a:tr>
              <a:tr h="370840">
                <a:tc>
                  <a:txBody>
                    <a:bodyPr/>
                    <a:lstStyle/>
                    <a:p>
                      <a:r>
                        <a:rPr lang="cs-CZ" dirty="0" smtClean="0"/>
                        <a:t>Bazální</a:t>
                      </a:r>
                      <a:r>
                        <a:rPr lang="cs-CZ" baseline="0" dirty="0" smtClean="0"/>
                        <a:t> MTB obrat</a:t>
                      </a:r>
                      <a:endParaRPr lang="cs-CZ" dirty="0"/>
                    </a:p>
                  </a:txBody>
                  <a:tcPr/>
                </a:tc>
                <a:tc>
                  <a:txBody>
                    <a:bodyPr/>
                    <a:lstStyle/>
                    <a:p>
                      <a:r>
                        <a:rPr lang="cs-CZ" dirty="0" smtClean="0"/>
                        <a:t>↓</a:t>
                      </a:r>
                      <a:endParaRPr lang="cs-CZ" dirty="0"/>
                    </a:p>
                  </a:txBody>
                  <a:tcPr/>
                </a:tc>
                <a:tc>
                  <a:txBody>
                    <a:bodyPr/>
                    <a:lstStyle/>
                    <a:p>
                      <a:r>
                        <a:rPr lang="cs-CZ" dirty="0" smtClean="0"/>
                        <a:t>↑</a:t>
                      </a:r>
                      <a:endParaRPr lang="cs-CZ" dirty="0"/>
                    </a:p>
                  </a:txBody>
                  <a:tcPr/>
                </a:tc>
              </a:tr>
              <a:tr h="370840">
                <a:tc>
                  <a:txBody>
                    <a:bodyPr/>
                    <a:lstStyle/>
                    <a:p>
                      <a:r>
                        <a:rPr lang="cs-CZ" dirty="0" smtClean="0"/>
                        <a:t>Senzitivita na katecholaminy</a:t>
                      </a:r>
                      <a:endParaRPr lang="cs-CZ" dirty="0"/>
                    </a:p>
                  </a:txBody>
                  <a:tcPr/>
                </a:tc>
                <a:tc>
                  <a:txBody>
                    <a:bodyPr/>
                    <a:lstStyle/>
                    <a:p>
                      <a:r>
                        <a:rPr lang="cs-CZ" dirty="0" smtClean="0"/>
                        <a:t>↓</a:t>
                      </a:r>
                      <a:endParaRPr lang="cs-CZ" dirty="0"/>
                    </a:p>
                  </a:txBody>
                  <a:tcPr/>
                </a:tc>
                <a:tc>
                  <a:txBody>
                    <a:bodyPr/>
                    <a:lstStyle/>
                    <a:p>
                      <a:r>
                        <a:rPr lang="cs-CZ" dirty="0" smtClean="0"/>
                        <a:t>↑</a:t>
                      </a:r>
                      <a:endParaRPr lang="cs-CZ" dirty="0"/>
                    </a:p>
                  </a:txBody>
                  <a:tcPr/>
                </a:tc>
              </a:tr>
              <a:tr h="370840">
                <a:tc>
                  <a:txBody>
                    <a:bodyPr/>
                    <a:lstStyle/>
                    <a:p>
                      <a:r>
                        <a:rPr lang="cs-CZ" dirty="0" smtClean="0"/>
                        <a:t>Znaky</a:t>
                      </a:r>
                      <a:endParaRPr lang="cs-CZ" dirty="0"/>
                    </a:p>
                  </a:txBody>
                  <a:tcPr/>
                </a:tc>
                <a:tc>
                  <a:txBody>
                    <a:bodyPr/>
                    <a:lstStyle/>
                    <a:p>
                      <a:r>
                        <a:rPr lang="cs-CZ" dirty="0" smtClean="0"/>
                        <a:t>rysy myxedému, hluboký</a:t>
                      </a:r>
                      <a:r>
                        <a:rPr lang="cs-CZ" baseline="0" dirty="0" smtClean="0"/>
                        <a:t> hlas, útlum růstu (v dětství)</a:t>
                      </a:r>
                      <a:endParaRPr lang="cs-CZ" dirty="0"/>
                    </a:p>
                  </a:txBody>
                  <a:tcPr/>
                </a:tc>
                <a:tc>
                  <a:txBody>
                    <a:bodyPr/>
                    <a:lstStyle/>
                    <a:p>
                      <a:r>
                        <a:rPr lang="cs-CZ" dirty="0" smtClean="0"/>
                        <a:t>exoftalmus, pomalé mrkání</a:t>
                      </a:r>
                      <a:endParaRPr lang="cs-CZ" dirty="0"/>
                    </a:p>
                  </a:txBody>
                  <a:tcPr/>
                </a:tc>
              </a:tr>
              <a:tr h="370840">
                <a:tc>
                  <a:txBody>
                    <a:bodyPr/>
                    <a:lstStyle/>
                    <a:p>
                      <a:r>
                        <a:rPr lang="cs-CZ" dirty="0" smtClean="0"/>
                        <a:t>c CHL</a:t>
                      </a:r>
                      <a:endParaRPr lang="cs-CZ"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a:t>
                      </a:r>
                    </a:p>
                  </a:txBody>
                  <a:tcPr/>
                </a:tc>
              </a:tr>
              <a:tr h="370840">
                <a:tc>
                  <a:txBody>
                    <a:bodyPr/>
                    <a:lstStyle/>
                    <a:p>
                      <a:r>
                        <a:rPr lang="cs-CZ" dirty="0" smtClean="0"/>
                        <a:t>chování</a:t>
                      </a:r>
                      <a:endParaRPr lang="cs-CZ" dirty="0"/>
                    </a:p>
                  </a:txBody>
                  <a:tcPr/>
                </a:tc>
                <a:tc>
                  <a:txBody>
                    <a:bodyPr/>
                    <a:lstStyle/>
                    <a:p>
                      <a:r>
                        <a:rPr lang="cs-CZ" dirty="0" smtClean="0"/>
                        <a:t>mentální retardace, </a:t>
                      </a:r>
                      <a:r>
                        <a:rPr lang="cs-CZ" dirty="0" err="1" smtClean="0"/>
                        <a:t>bradypsychismus</a:t>
                      </a:r>
                      <a:r>
                        <a:rPr lang="cs-CZ" dirty="0" smtClean="0"/>
                        <a:t>,</a:t>
                      </a:r>
                      <a:r>
                        <a:rPr lang="cs-CZ" baseline="0" dirty="0" smtClean="0"/>
                        <a:t> somnolence</a:t>
                      </a:r>
                      <a:endParaRPr lang="cs-CZ" dirty="0"/>
                    </a:p>
                  </a:txBody>
                  <a:tcPr/>
                </a:tc>
                <a:tc>
                  <a:txBody>
                    <a:bodyPr/>
                    <a:lstStyle/>
                    <a:p>
                      <a:r>
                        <a:rPr lang="cs-CZ" dirty="0" smtClean="0"/>
                        <a:t>neklid, iritabilita, úzkost, </a:t>
                      </a:r>
                      <a:r>
                        <a:rPr lang="cs-CZ" dirty="0" err="1" smtClean="0"/>
                        <a:t>hyperkineza</a:t>
                      </a:r>
                      <a:r>
                        <a:rPr lang="cs-CZ" dirty="0" smtClean="0"/>
                        <a:t>, neschopnost odpočívat</a:t>
                      </a:r>
                      <a:endParaRPr lang="cs-CZ" dirty="0"/>
                    </a:p>
                  </a:txBody>
                  <a:tcPr/>
                </a:tc>
              </a:tr>
              <a:tr h="370840">
                <a:tc>
                  <a:txBody>
                    <a:bodyPr/>
                    <a:lstStyle/>
                    <a:p>
                      <a:r>
                        <a:rPr lang="cs-CZ" dirty="0" smtClean="0"/>
                        <a:t>KVS</a:t>
                      </a:r>
                      <a:endParaRPr lang="cs-CZ"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 srdeční výdej</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bradykardie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 srdeční výdej</a:t>
                      </a:r>
                    </a:p>
                    <a:p>
                      <a:r>
                        <a:rPr lang="cs-CZ" dirty="0" smtClean="0"/>
                        <a:t>tachykardie a palpitace</a:t>
                      </a:r>
                      <a:endParaRPr lang="cs-CZ" dirty="0"/>
                    </a:p>
                  </a:txBody>
                  <a:tcPr/>
                </a:tc>
              </a:tr>
              <a:tr h="370840">
                <a:tc>
                  <a:txBody>
                    <a:bodyPr/>
                    <a:lstStyle/>
                    <a:p>
                      <a:r>
                        <a:rPr lang="cs-CZ" dirty="0" smtClean="0"/>
                        <a:t>GIT</a:t>
                      </a:r>
                      <a:endParaRPr lang="cs-CZ" dirty="0"/>
                    </a:p>
                  </a:txBody>
                  <a:tcPr/>
                </a:tc>
                <a:tc>
                  <a:txBody>
                    <a:bodyPr/>
                    <a:lstStyle/>
                    <a:p>
                      <a:r>
                        <a:rPr lang="cs-CZ" dirty="0" smtClean="0"/>
                        <a:t>obstipace, ↓ chuť k jídlu</a:t>
                      </a:r>
                      <a:endParaRPr lang="cs-CZ" dirty="0"/>
                    </a:p>
                  </a:txBody>
                  <a:tcPr/>
                </a:tc>
                <a:tc>
                  <a:txBody>
                    <a:bodyPr/>
                    <a:lstStyle/>
                    <a:p>
                      <a:r>
                        <a:rPr lang="cs-CZ" dirty="0" err="1" smtClean="0"/>
                        <a:t>diarhea</a:t>
                      </a:r>
                      <a:endParaRPr lang="cs-CZ" dirty="0"/>
                    </a:p>
                  </a:txBody>
                  <a:tcPr/>
                </a:tc>
              </a:tr>
              <a:tr h="370840">
                <a:tc>
                  <a:txBody>
                    <a:bodyPr/>
                    <a:lstStyle/>
                    <a:p>
                      <a:r>
                        <a:rPr lang="cs-CZ" dirty="0" smtClean="0"/>
                        <a:t>další</a:t>
                      </a:r>
                      <a:endParaRPr lang="cs-CZ" dirty="0"/>
                    </a:p>
                  </a:txBody>
                  <a:tcPr/>
                </a:tc>
                <a:tc>
                  <a:txBody>
                    <a:bodyPr/>
                    <a:lstStyle/>
                    <a:p>
                      <a:r>
                        <a:rPr lang="cs-CZ" dirty="0" smtClean="0"/>
                        <a:t>lomivá a suchá kůže, intolerance chladu, ↓ pocení</a:t>
                      </a:r>
                      <a:endParaRPr lang="cs-CZ"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tenká a lesklá kůže, intolerance tepla,</a:t>
                      </a:r>
                      <a:r>
                        <a:rPr lang="cs-CZ" baseline="0" dirty="0" smtClean="0"/>
                        <a:t> </a:t>
                      </a:r>
                      <a:r>
                        <a:rPr lang="cs-CZ" dirty="0" smtClean="0"/>
                        <a:t>↑ pocení</a:t>
                      </a:r>
                    </a:p>
                    <a:p>
                      <a:endParaRPr lang="cs-CZ" dirty="0"/>
                    </a:p>
                  </a:txBody>
                  <a:tcPr/>
                </a:tc>
              </a:tr>
            </a:tbl>
          </a:graphicData>
        </a:graphic>
      </p:graphicFrame>
    </p:spTree>
    <p:extLst>
      <p:ext uri="{BB962C8B-B14F-4D97-AF65-F5344CB8AC3E}">
        <p14:creationId xmlns:p14="http://schemas.microsoft.com/office/powerpoint/2010/main" val="181390966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331640" y="274638"/>
            <a:ext cx="7355160" cy="1143000"/>
          </a:xfrm>
        </p:spPr>
        <p:txBody>
          <a:bodyPr>
            <a:normAutofit/>
          </a:bodyPr>
          <a:lstStyle/>
          <a:p>
            <a:r>
              <a:rPr lang="cs-CZ" dirty="0" smtClean="0"/>
              <a:t>Štítná žláza - endokrinopatie</a:t>
            </a:r>
            <a:endParaRPr lang="cs-CZ" dirty="0"/>
          </a:p>
        </p:txBody>
      </p:sp>
      <p:pic>
        <p:nvPicPr>
          <p:cNvPr id="4" name="Picture 2"/>
          <p:cNvPicPr>
            <a:picLocks noChangeAspect="1" noChangeArrowheads="1"/>
          </p:cNvPicPr>
          <p:nvPr/>
        </p:nvPicPr>
        <p:blipFill rotWithShape="1">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rcRect l="17875" t="19446" r="3042" b="62363"/>
          <a:stretch/>
        </p:blipFill>
        <p:spPr bwMode="auto">
          <a:xfrm rot="16200000">
            <a:off x="-2775127" y="2767690"/>
            <a:ext cx="6865423" cy="133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bdélník 4"/>
          <p:cNvSpPr/>
          <p:nvPr/>
        </p:nvSpPr>
        <p:spPr>
          <a:xfrm>
            <a:off x="1331640" y="1412776"/>
            <a:ext cx="3312368" cy="4708981"/>
          </a:xfrm>
          <a:prstGeom prst="rect">
            <a:avLst/>
          </a:prstGeom>
        </p:spPr>
        <p:txBody>
          <a:bodyPr wrap="square">
            <a:spAutoFit/>
          </a:bodyPr>
          <a:lstStyle/>
          <a:p>
            <a:r>
              <a:rPr lang="cs-CZ" sz="2000" b="1" dirty="0" err="1" smtClean="0">
                <a:solidFill>
                  <a:srgbClr val="7030A0"/>
                </a:solidFill>
              </a:rPr>
              <a:t>Hypofce</a:t>
            </a:r>
            <a:endParaRPr lang="cs-CZ" sz="2000" b="1" dirty="0" smtClean="0">
              <a:solidFill>
                <a:srgbClr val="7030A0"/>
              </a:solidFill>
            </a:endParaRPr>
          </a:p>
          <a:p>
            <a:r>
              <a:rPr lang="cs-CZ" sz="2000" b="1" dirty="0" err="1" smtClean="0"/>
              <a:t>Hashimotova</a:t>
            </a:r>
            <a:r>
              <a:rPr lang="cs-CZ" sz="2000" b="1" dirty="0" smtClean="0"/>
              <a:t> </a:t>
            </a:r>
            <a:r>
              <a:rPr lang="cs-CZ" sz="2000" b="1" dirty="0" err="1" smtClean="0"/>
              <a:t>tyreoitida</a:t>
            </a:r>
            <a:endParaRPr lang="cs-CZ" sz="2000" b="1" dirty="0" smtClean="0"/>
          </a:p>
          <a:p>
            <a:pPr marL="285750" indent="-285750">
              <a:buFont typeface="Arial" pitchFamily="34" charset="0"/>
              <a:buChar char="•"/>
            </a:pPr>
            <a:r>
              <a:rPr lang="cs-CZ" sz="2000" dirty="0" smtClean="0"/>
              <a:t>autoimunitní </a:t>
            </a:r>
            <a:endParaRPr lang="cs-CZ" sz="2000" dirty="0" smtClean="0"/>
          </a:p>
          <a:p>
            <a:pPr marL="285750" indent="-285750">
              <a:buFont typeface="Arial" pitchFamily="34" charset="0"/>
              <a:buChar char="•"/>
            </a:pPr>
            <a:r>
              <a:rPr lang="cs-CZ" sz="2000" dirty="0" smtClean="0"/>
              <a:t>defekt </a:t>
            </a:r>
            <a:r>
              <a:rPr lang="cs-CZ" sz="2000" dirty="0" err="1" smtClean="0"/>
              <a:t>fce</a:t>
            </a:r>
            <a:r>
              <a:rPr lang="cs-CZ" sz="2000" dirty="0" smtClean="0"/>
              <a:t> supresorových T lymf, </a:t>
            </a:r>
            <a:r>
              <a:rPr lang="cs-CZ" sz="2000" dirty="0" err="1" smtClean="0"/>
              <a:t>Th</a:t>
            </a:r>
            <a:r>
              <a:rPr lang="cs-CZ" sz="2000" dirty="0" smtClean="0"/>
              <a:t> lymf pak stimulují B lymf k tvorbě protilátek (Tg Ab, TPO Ab, TSH-R (</a:t>
            </a:r>
            <a:r>
              <a:rPr lang="cs-CZ" sz="2000" dirty="0" err="1" smtClean="0"/>
              <a:t>block</a:t>
            </a:r>
            <a:r>
              <a:rPr lang="cs-CZ" sz="2000" dirty="0" smtClean="0"/>
              <a:t>) Ab) proti antigenům ŠŽ</a:t>
            </a:r>
          </a:p>
          <a:p>
            <a:pPr marL="285750" indent="-285750">
              <a:buFont typeface="Arial" pitchFamily="34" charset="0"/>
              <a:buChar char="•"/>
            </a:pPr>
            <a:r>
              <a:rPr lang="cs-CZ" sz="2000" dirty="0" smtClean="0"/>
              <a:t>lymf uvolňují </a:t>
            </a:r>
            <a:r>
              <a:rPr lang="cs-CZ" sz="2000" dirty="0" err="1" smtClean="0"/>
              <a:t>cytokiny</a:t>
            </a:r>
            <a:r>
              <a:rPr lang="cs-CZ" sz="2000" dirty="0" smtClean="0"/>
              <a:t>, rozvoj zánětu a destrukce ŠŽ</a:t>
            </a:r>
          </a:p>
          <a:p>
            <a:pPr>
              <a:buFont typeface="Arial" pitchFamily="34" charset="0"/>
              <a:buChar char="•"/>
            </a:pPr>
            <a:endParaRPr lang="cs-CZ" sz="2000" dirty="0" smtClean="0"/>
          </a:p>
          <a:p>
            <a:pPr marL="457200" indent="-457200">
              <a:buFont typeface="Courier New" pitchFamily="49" charset="0"/>
              <a:buChar char="o"/>
            </a:pPr>
            <a:endParaRPr lang="cs-CZ" sz="2000" dirty="0" smtClean="0"/>
          </a:p>
          <a:p>
            <a:pPr marL="457200" indent="-457200">
              <a:buFont typeface="Courier New" pitchFamily="49" charset="0"/>
              <a:buChar char="o"/>
            </a:pPr>
            <a:endParaRPr lang="cs-CZ" sz="2000" dirty="0" smtClean="0"/>
          </a:p>
        </p:txBody>
      </p:sp>
      <p:grpSp>
        <p:nvGrpSpPr>
          <p:cNvPr id="11" name="Skupina 10"/>
          <p:cNvGrpSpPr/>
          <p:nvPr/>
        </p:nvGrpSpPr>
        <p:grpSpPr>
          <a:xfrm>
            <a:off x="4751512" y="1628800"/>
            <a:ext cx="3852936" cy="4680520"/>
            <a:chOff x="1943200" y="1052736"/>
            <a:chExt cx="3852936" cy="4680520"/>
          </a:xfrm>
        </p:grpSpPr>
        <p:grpSp>
          <p:nvGrpSpPr>
            <p:cNvPr id="10" name="Skupina 9"/>
            <p:cNvGrpSpPr/>
            <p:nvPr/>
          </p:nvGrpSpPr>
          <p:grpSpPr>
            <a:xfrm>
              <a:off x="1943200" y="1052736"/>
              <a:ext cx="3852936" cy="4680520"/>
              <a:chOff x="1943200" y="1052736"/>
              <a:chExt cx="3852936" cy="4680520"/>
            </a:xfrm>
          </p:grpSpPr>
          <p:pic>
            <p:nvPicPr>
              <p:cNvPr id="9" name="Picture 2" descr="http://drrobertcarlson.com/wp-content/uploads/2011/05/Hashimoto.jpg"/>
              <p:cNvPicPr>
                <a:picLocks noChangeAspect="1" noChangeArrowheads="1"/>
              </p:cNvPicPr>
              <p:nvPr/>
            </p:nvPicPr>
            <p:blipFill>
              <a:blip r:embed="rId4" cstate="print">
                <a:extLst>
                  <a:ext uri="{28A0092B-C50C-407E-A947-70E740481C1C}">
                    <a14:useLocalDpi xmlns:a14="http://schemas.microsoft.com/office/drawing/2010/main" val="0"/>
                  </a:ext>
                </a:extLst>
              </a:blip>
              <a:srcRect t="85524" r="50493" b="8142"/>
              <a:stretch>
                <a:fillRect/>
              </a:stretch>
            </p:blipFill>
            <p:spPr bwMode="auto">
              <a:xfrm>
                <a:off x="1943200" y="5373216"/>
                <a:ext cx="3564904" cy="36004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drrobertcarlson.com/wp-content/uploads/2011/05/Hashimoto.jpg"/>
              <p:cNvPicPr>
                <a:picLocks noChangeAspect="1" noChangeArrowheads="1"/>
              </p:cNvPicPr>
              <p:nvPr/>
            </p:nvPicPr>
            <p:blipFill>
              <a:blip r:embed="rId4" cstate="print">
                <a:extLst>
                  <a:ext uri="{28A0092B-C50C-407E-A947-70E740481C1C}">
                    <a14:useLocalDpi xmlns:a14="http://schemas.microsoft.com/office/drawing/2010/main" val="0"/>
                  </a:ext>
                </a:extLst>
              </a:blip>
              <a:srcRect t="8946" r="46493" b="14329"/>
              <a:stretch>
                <a:fillRect/>
              </a:stretch>
            </p:blipFill>
            <p:spPr bwMode="auto">
              <a:xfrm>
                <a:off x="1943200" y="1052736"/>
                <a:ext cx="3852936" cy="4361687"/>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2" descr="http://drrobertcarlson.com/wp-content/uploads/2011/05/Hashimoto.jpg"/>
            <p:cNvPicPr>
              <a:picLocks noChangeAspect="1" noChangeArrowheads="1"/>
            </p:cNvPicPr>
            <p:nvPr/>
          </p:nvPicPr>
          <p:blipFill>
            <a:blip r:embed="rId4" cstate="print">
              <a:extLst>
                <a:ext uri="{28A0092B-C50C-407E-A947-70E740481C1C}">
                  <a14:useLocalDpi xmlns:a14="http://schemas.microsoft.com/office/drawing/2010/main" val="0"/>
                </a:ext>
              </a:extLst>
            </a:blip>
            <a:srcRect l="49000" t="85524" r="17507" b="10676"/>
            <a:stretch>
              <a:fillRect/>
            </a:stretch>
          </p:blipFill>
          <p:spPr bwMode="auto">
            <a:xfrm>
              <a:off x="3275856" y="5517232"/>
              <a:ext cx="2411760" cy="21602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6799825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331640" y="274638"/>
            <a:ext cx="7355160" cy="1143000"/>
          </a:xfrm>
        </p:spPr>
        <p:txBody>
          <a:bodyPr>
            <a:normAutofit/>
          </a:bodyPr>
          <a:lstStyle/>
          <a:p>
            <a:r>
              <a:rPr lang="cs-CZ" dirty="0" smtClean="0"/>
              <a:t>Štítná žláza - endokrinopatie</a:t>
            </a:r>
            <a:endParaRPr lang="cs-CZ" dirty="0"/>
          </a:p>
        </p:txBody>
      </p:sp>
      <p:pic>
        <p:nvPicPr>
          <p:cNvPr id="4" name="Picture 2"/>
          <p:cNvPicPr>
            <a:picLocks noChangeAspect="1" noChangeArrowheads="1"/>
          </p:cNvPicPr>
          <p:nvPr/>
        </p:nvPicPr>
        <p:blipFill rotWithShape="1">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rcRect l="17875" t="19446" r="3042" b="62363"/>
          <a:stretch/>
        </p:blipFill>
        <p:spPr bwMode="auto">
          <a:xfrm rot="16200000">
            <a:off x="-2775127" y="2767690"/>
            <a:ext cx="6865423" cy="133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bdélník 4"/>
          <p:cNvSpPr/>
          <p:nvPr/>
        </p:nvSpPr>
        <p:spPr>
          <a:xfrm>
            <a:off x="1331640" y="1412776"/>
            <a:ext cx="3312368" cy="5324535"/>
          </a:xfrm>
          <a:prstGeom prst="rect">
            <a:avLst/>
          </a:prstGeom>
        </p:spPr>
        <p:txBody>
          <a:bodyPr wrap="square">
            <a:spAutoFit/>
          </a:bodyPr>
          <a:lstStyle/>
          <a:p>
            <a:r>
              <a:rPr lang="cs-CZ" sz="2000" b="1" dirty="0" err="1" smtClean="0">
                <a:solidFill>
                  <a:srgbClr val="7030A0"/>
                </a:solidFill>
              </a:rPr>
              <a:t>Hyperfce</a:t>
            </a:r>
            <a:endParaRPr lang="cs-CZ" sz="2000" b="1" dirty="0" smtClean="0">
              <a:solidFill>
                <a:srgbClr val="7030A0"/>
              </a:solidFill>
            </a:endParaRPr>
          </a:p>
          <a:p>
            <a:r>
              <a:rPr lang="cs-CZ" sz="2000" b="1" dirty="0" smtClean="0"/>
              <a:t>Hypertyreóza (tyreotoxikóza) </a:t>
            </a:r>
            <a:r>
              <a:rPr lang="cs-CZ" sz="2000" dirty="0" smtClean="0"/>
              <a:t>– např. </a:t>
            </a:r>
            <a:r>
              <a:rPr lang="cs-CZ" sz="2000" b="1" dirty="0" err="1" smtClean="0"/>
              <a:t>Graves</a:t>
            </a:r>
            <a:r>
              <a:rPr lang="cs-CZ" sz="2000" b="1" dirty="0" smtClean="0"/>
              <a:t>-</a:t>
            </a:r>
            <a:r>
              <a:rPr lang="cs-CZ" sz="2000" b="1" dirty="0" err="1" smtClean="0"/>
              <a:t>Basedowova</a:t>
            </a:r>
            <a:r>
              <a:rPr lang="cs-CZ" sz="2000" b="1" dirty="0" smtClean="0"/>
              <a:t> nemoc</a:t>
            </a:r>
          </a:p>
          <a:p>
            <a:pPr marL="285750" indent="-285750">
              <a:buFont typeface="Arial" pitchFamily="34" charset="0"/>
              <a:buChar char="•"/>
            </a:pPr>
            <a:r>
              <a:rPr lang="cs-CZ" sz="2000" dirty="0" smtClean="0"/>
              <a:t>autoimunitní</a:t>
            </a:r>
            <a:endParaRPr lang="cs-CZ" sz="2000" dirty="0" smtClean="0"/>
          </a:p>
          <a:p>
            <a:pPr marL="285750" indent="-285750">
              <a:buFont typeface="Arial" pitchFamily="34" charset="0"/>
              <a:buChar char="•"/>
            </a:pPr>
            <a:r>
              <a:rPr lang="cs-CZ" sz="2000" dirty="0" smtClean="0"/>
              <a:t>tvorba abnormálního stimulátoru (TSH-R(</a:t>
            </a:r>
            <a:r>
              <a:rPr lang="cs-CZ" sz="2000" dirty="0" err="1" smtClean="0"/>
              <a:t>stim</a:t>
            </a:r>
            <a:r>
              <a:rPr lang="cs-CZ" sz="2000" dirty="0" smtClean="0"/>
              <a:t>)Ab), který se váže na TSH receptory a aktivuje </a:t>
            </a:r>
            <a:r>
              <a:rPr lang="cs-CZ" sz="2000" dirty="0" err="1" smtClean="0"/>
              <a:t>adenylácyklázu</a:t>
            </a:r>
            <a:r>
              <a:rPr lang="cs-CZ" sz="2000" dirty="0" smtClean="0"/>
              <a:t>, což vyvolává hypersekreci </a:t>
            </a:r>
            <a:r>
              <a:rPr lang="cs-CZ" sz="2000" dirty="0" err="1" smtClean="0"/>
              <a:t>tyreoidních</a:t>
            </a:r>
            <a:r>
              <a:rPr lang="cs-CZ" sz="2000" dirty="0" smtClean="0"/>
              <a:t> hormonů</a:t>
            </a:r>
          </a:p>
          <a:p>
            <a:pPr marL="285750" indent="-285750">
              <a:buFont typeface="Arial" pitchFamily="34" charset="0"/>
              <a:buChar char="•"/>
            </a:pPr>
            <a:r>
              <a:rPr lang="cs-CZ" sz="2000" dirty="0" smtClean="0"/>
              <a:t>u mladších žen (5:1)</a:t>
            </a:r>
          </a:p>
          <a:p>
            <a:pPr marL="285750" indent="-285750">
              <a:buFont typeface="Arial" pitchFamily="34" charset="0"/>
              <a:buChar char="•"/>
            </a:pPr>
            <a:endParaRPr lang="cs-CZ" sz="2000" dirty="0" smtClean="0"/>
          </a:p>
          <a:p>
            <a:pPr>
              <a:buFont typeface="Arial" pitchFamily="34" charset="0"/>
              <a:buChar char="•"/>
            </a:pPr>
            <a:endParaRPr lang="cs-CZ" sz="2000" dirty="0" smtClean="0"/>
          </a:p>
          <a:p>
            <a:pPr marL="457200" indent="-457200">
              <a:buFont typeface="Courier New" pitchFamily="49" charset="0"/>
              <a:buChar char="o"/>
            </a:pPr>
            <a:endParaRPr lang="cs-CZ" sz="2000" dirty="0" smtClean="0"/>
          </a:p>
          <a:p>
            <a:pPr marL="457200" indent="-457200">
              <a:buFont typeface="Courier New" pitchFamily="49" charset="0"/>
              <a:buChar char="o"/>
            </a:pPr>
            <a:endParaRPr lang="cs-CZ" sz="2000" dirty="0" smtClean="0"/>
          </a:p>
        </p:txBody>
      </p:sp>
      <p:pic>
        <p:nvPicPr>
          <p:cNvPr id="6" name="Picture 2" descr="http://www.immuneweb.com/images/20/figure20-0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1772816"/>
            <a:ext cx="4572000" cy="4291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078049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Štítná žláza</a:t>
            </a:r>
            <a:endParaRPr lang="cs-CZ" dirty="0"/>
          </a:p>
        </p:txBody>
      </p:sp>
      <p:pic>
        <p:nvPicPr>
          <p:cNvPr id="4" name="Picture 2"/>
          <p:cNvPicPr>
            <a:picLocks noChangeAspect="1" noChangeArrowheads="1"/>
          </p:cNvPicPr>
          <p:nvPr/>
        </p:nvPicPr>
        <p:blipFill rotWithShape="1">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rcRect l="17875" t="19446" r="3042" b="62363"/>
          <a:stretch/>
        </p:blipFill>
        <p:spPr bwMode="auto">
          <a:xfrm rot="16200000">
            <a:off x="-2775127" y="2767690"/>
            <a:ext cx="6865423" cy="133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ástupný symbol pro obsah 2"/>
          <p:cNvSpPr>
            <a:spLocks noGrp="1"/>
          </p:cNvSpPr>
          <p:nvPr>
            <p:ph idx="1"/>
          </p:nvPr>
        </p:nvSpPr>
        <p:spPr>
          <a:xfrm>
            <a:off x="1330038" y="1600200"/>
            <a:ext cx="7418426" cy="5069160"/>
          </a:xfrm>
        </p:spPr>
        <p:txBody>
          <a:bodyPr>
            <a:normAutofit/>
          </a:bodyPr>
          <a:lstStyle/>
          <a:p>
            <a:pPr>
              <a:lnSpc>
                <a:spcPct val="120000"/>
              </a:lnSpc>
            </a:pPr>
            <a:r>
              <a:rPr lang="cs-CZ" sz="2000" b="1" dirty="0" err="1" smtClean="0">
                <a:solidFill>
                  <a:srgbClr val="FF0000"/>
                </a:solidFill>
              </a:rPr>
              <a:t>thyreokalcitonin</a:t>
            </a:r>
            <a:r>
              <a:rPr lang="cs-CZ" sz="2000" dirty="0" smtClean="0"/>
              <a:t> - ↓ c Ca</a:t>
            </a:r>
            <a:r>
              <a:rPr lang="cs-CZ" sz="2000" baseline="30000" dirty="0" smtClean="0"/>
              <a:t>2+</a:t>
            </a:r>
            <a:r>
              <a:rPr lang="cs-CZ" sz="2000" dirty="0" smtClean="0"/>
              <a:t> a PO</a:t>
            </a:r>
            <a:r>
              <a:rPr lang="cs-CZ" sz="2000" baseline="30000" dirty="0" smtClean="0"/>
              <a:t>4- </a:t>
            </a:r>
            <a:r>
              <a:rPr lang="cs-CZ" sz="2000" dirty="0" smtClean="0"/>
              <a:t>v krvi jejich ukládáním do kostí (proti </a:t>
            </a:r>
            <a:r>
              <a:rPr lang="cs-CZ" sz="2000" b="1" dirty="0" smtClean="0">
                <a:solidFill>
                  <a:srgbClr val="FF0000"/>
                </a:solidFill>
              </a:rPr>
              <a:t>PTH</a:t>
            </a:r>
            <a:r>
              <a:rPr lang="cs-CZ" sz="2000" dirty="0" smtClean="0"/>
              <a:t>) </a:t>
            </a:r>
          </a:p>
          <a:p>
            <a:pPr marL="0" indent="0">
              <a:lnSpc>
                <a:spcPct val="120000"/>
              </a:lnSpc>
              <a:buNone/>
            </a:pPr>
            <a:endParaRPr lang="cs-CZ" sz="2000" dirty="0" smtClean="0"/>
          </a:p>
          <a:p>
            <a:pPr>
              <a:lnSpc>
                <a:spcPct val="120000"/>
              </a:lnSpc>
            </a:pPr>
            <a:r>
              <a:rPr lang="cs-CZ" sz="2000" b="1" dirty="0" err="1" smtClean="0">
                <a:solidFill>
                  <a:srgbClr val="FF0000"/>
                </a:solidFill>
              </a:rPr>
              <a:t>kalcitriol</a:t>
            </a:r>
            <a:r>
              <a:rPr lang="cs-CZ" sz="2000" dirty="0" smtClean="0"/>
              <a:t> (játra, ledviny- vliv </a:t>
            </a:r>
            <a:r>
              <a:rPr lang="cs-CZ" sz="2000" b="1" dirty="0" smtClean="0">
                <a:solidFill>
                  <a:srgbClr val="FF0000"/>
                </a:solidFill>
              </a:rPr>
              <a:t>PTH</a:t>
            </a:r>
            <a:r>
              <a:rPr lang="cs-CZ" sz="2000" dirty="0" smtClean="0"/>
              <a:t>) – aktivní forma vit. D, ↑ tvorbu Ca vázajícího proteinu = zvýšení plazmatické hladiny Ca vázaného ze střeva, ↑ </a:t>
            </a:r>
            <a:r>
              <a:rPr lang="cs-CZ" sz="2000" dirty="0" err="1" smtClean="0"/>
              <a:t>reabsorbce</a:t>
            </a:r>
            <a:r>
              <a:rPr lang="cs-CZ" sz="2000" dirty="0" smtClean="0"/>
              <a:t> PO</a:t>
            </a:r>
            <a:r>
              <a:rPr lang="cs-CZ" sz="2000" baseline="30000" dirty="0" smtClean="0"/>
              <a:t>4- </a:t>
            </a:r>
            <a:r>
              <a:rPr lang="cs-CZ" sz="2000" dirty="0" smtClean="0"/>
              <a:t>v ledvinách (proti </a:t>
            </a:r>
            <a:r>
              <a:rPr lang="cs-CZ" sz="2000" b="1" dirty="0" smtClean="0">
                <a:solidFill>
                  <a:srgbClr val="FF0000"/>
                </a:solidFill>
              </a:rPr>
              <a:t>PTH</a:t>
            </a:r>
            <a:r>
              <a:rPr lang="cs-CZ" sz="2000" dirty="0" smtClean="0"/>
              <a:t>) - kvalita kostí a imunitní systém</a:t>
            </a:r>
          </a:p>
          <a:p>
            <a:pPr marL="0" indent="0">
              <a:lnSpc>
                <a:spcPct val="120000"/>
              </a:lnSpc>
              <a:buNone/>
            </a:pPr>
            <a:endParaRPr lang="cs-CZ" sz="2000" b="1" dirty="0" smtClean="0"/>
          </a:p>
          <a:p>
            <a:pPr>
              <a:lnSpc>
                <a:spcPct val="120000"/>
              </a:lnSpc>
            </a:pPr>
            <a:r>
              <a:rPr lang="cs-CZ" sz="2000" b="1" dirty="0" smtClean="0"/>
              <a:t>VDR</a:t>
            </a:r>
            <a:r>
              <a:rPr lang="cs-CZ" sz="2000" dirty="0" smtClean="0"/>
              <a:t> – v mnoha tkáních, vit. D ovlivňuje transkripci stovek genů</a:t>
            </a:r>
          </a:p>
          <a:p>
            <a:pPr>
              <a:lnSpc>
                <a:spcPct val="120000"/>
              </a:lnSpc>
            </a:pPr>
            <a:r>
              <a:rPr lang="cs-CZ" sz="2000" b="1" dirty="0" smtClean="0"/>
              <a:t>další </a:t>
            </a:r>
            <a:r>
              <a:rPr lang="cs-CZ" sz="2000" b="1" dirty="0" err="1" smtClean="0"/>
              <a:t>fce</a:t>
            </a:r>
            <a:r>
              <a:rPr lang="cs-CZ" sz="2000" b="1" dirty="0" smtClean="0"/>
              <a:t> vit. D </a:t>
            </a:r>
            <a:r>
              <a:rPr lang="cs-CZ" sz="2000" dirty="0" smtClean="0"/>
              <a:t>- preventivní a terapeutické v souvislosti s nádorovými a autoimunitními chorobami (T1DM), T2DM, KVS a infekční choroby, neuropsychiatrické poruchy, HT a </a:t>
            </a:r>
            <a:r>
              <a:rPr lang="cs-CZ" sz="2000" dirty="0" err="1" smtClean="0"/>
              <a:t>preeklampsie</a:t>
            </a:r>
            <a:endParaRPr lang="cs-CZ" sz="2000" dirty="0"/>
          </a:p>
          <a:p>
            <a:pPr marL="0" indent="0">
              <a:lnSpc>
                <a:spcPct val="120000"/>
              </a:lnSpc>
              <a:buNone/>
            </a:pPr>
            <a:endParaRPr lang="cs-CZ" sz="2000" dirty="0"/>
          </a:p>
          <a:p>
            <a:pPr>
              <a:lnSpc>
                <a:spcPct val="120000"/>
              </a:lnSpc>
            </a:pPr>
            <a:endParaRPr lang="cs-CZ" sz="2000" dirty="0"/>
          </a:p>
          <a:p>
            <a:pPr marL="0" indent="0">
              <a:buNone/>
            </a:pPr>
            <a:endParaRPr lang="cs-CZ" sz="2000" dirty="0"/>
          </a:p>
          <a:p>
            <a:pPr marL="0" indent="0">
              <a:buNone/>
            </a:pPr>
            <a:endParaRPr lang="cs-CZ" sz="2000" dirty="0"/>
          </a:p>
        </p:txBody>
      </p:sp>
    </p:spTree>
    <p:extLst>
      <p:ext uri="{BB962C8B-B14F-4D97-AF65-F5344CB8AC3E}">
        <p14:creationId xmlns:p14="http://schemas.microsoft.com/office/powerpoint/2010/main" val="418018198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Příštítná tělíska</a:t>
            </a:r>
            <a:endParaRPr lang="cs-CZ" dirty="0"/>
          </a:p>
        </p:txBody>
      </p:sp>
      <p:pic>
        <p:nvPicPr>
          <p:cNvPr id="4" name="Picture 2"/>
          <p:cNvPicPr>
            <a:picLocks noChangeAspect="1" noChangeArrowheads="1"/>
          </p:cNvPicPr>
          <p:nvPr/>
        </p:nvPicPr>
        <p:blipFill rotWithShape="1">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rcRect l="17875" t="19446" r="3042" b="62363"/>
          <a:stretch/>
        </p:blipFill>
        <p:spPr bwMode="auto">
          <a:xfrm rot="16200000">
            <a:off x="-2775127" y="2767690"/>
            <a:ext cx="6865423" cy="133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ástupný symbol pro obsah 2"/>
          <p:cNvSpPr>
            <a:spLocks noGrp="1"/>
          </p:cNvSpPr>
          <p:nvPr>
            <p:ph idx="1"/>
          </p:nvPr>
        </p:nvSpPr>
        <p:spPr>
          <a:xfrm>
            <a:off x="1330038" y="1600200"/>
            <a:ext cx="7058386" cy="5069160"/>
          </a:xfrm>
        </p:spPr>
        <p:txBody>
          <a:bodyPr>
            <a:normAutofit/>
          </a:bodyPr>
          <a:lstStyle/>
          <a:p>
            <a:pPr marL="0" indent="0">
              <a:buNone/>
            </a:pPr>
            <a:r>
              <a:rPr lang="cs-CZ" sz="2000" dirty="0" err="1" smtClean="0"/>
              <a:t>Fce</a:t>
            </a:r>
            <a:r>
              <a:rPr lang="cs-CZ" sz="2000" dirty="0" smtClean="0"/>
              <a:t>:</a:t>
            </a:r>
            <a:endParaRPr lang="cs-CZ" sz="2000" dirty="0" smtClean="0"/>
          </a:p>
          <a:p>
            <a:r>
              <a:rPr lang="cs-CZ" sz="2000" dirty="0" smtClean="0"/>
              <a:t>čtyři tělíska v „rozích“ štítné žlázy</a:t>
            </a:r>
          </a:p>
          <a:p>
            <a:r>
              <a:rPr lang="cs-CZ" sz="2000" dirty="0" smtClean="0"/>
              <a:t>regulace hladiny ionizovaného Ca - reaguje na nízké hladiny PTH</a:t>
            </a:r>
          </a:p>
          <a:p>
            <a:r>
              <a:rPr lang="cs-CZ" sz="2000" dirty="0" smtClean="0"/>
              <a:t>ovlivňuje </a:t>
            </a:r>
            <a:r>
              <a:rPr lang="cs-CZ" sz="2000" dirty="0" err="1" smtClean="0"/>
              <a:t>b</a:t>
            </a:r>
            <a:r>
              <a:rPr lang="cs-CZ" sz="2000" dirty="0" smtClean="0"/>
              <a:t>.</a:t>
            </a:r>
          </a:p>
          <a:p>
            <a:pPr>
              <a:buFont typeface="Courier New" pitchFamily="49" charset="0"/>
              <a:buChar char="o"/>
            </a:pPr>
            <a:r>
              <a:rPr lang="cs-CZ" sz="2000" dirty="0" smtClean="0"/>
              <a:t>ledvin –↑ </a:t>
            </a:r>
            <a:r>
              <a:rPr lang="cs-CZ" sz="2000" dirty="0" err="1" smtClean="0"/>
              <a:t>reabsorpce</a:t>
            </a:r>
            <a:r>
              <a:rPr lang="cs-CZ" sz="2000" dirty="0" smtClean="0"/>
              <a:t> profiltrovaného Ca</a:t>
            </a:r>
            <a:r>
              <a:rPr lang="cs-CZ" sz="2000" baseline="30000" dirty="0" smtClean="0"/>
              <a:t>2+</a:t>
            </a:r>
            <a:r>
              <a:rPr lang="cs-CZ" sz="2000" dirty="0" smtClean="0"/>
              <a:t>, ↓ </a:t>
            </a:r>
            <a:r>
              <a:rPr lang="cs-CZ" sz="2000" dirty="0" err="1" smtClean="0"/>
              <a:t>reabsorpce</a:t>
            </a:r>
            <a:r>
              <a:rPr lang="cs-CZ" sz="2000" dirty="0" smtClean="0"/>
              <a:t> PO</a:t>
            </a:r>
            <a:r>
              <a:rPr lang="cs-CZ" sz="2000" baseline="30000" dirty="0" smtClean="0"/>
              <a:t>4-</a:t>
            </a:r>
            <a:r>
              <a:rPr lang="cs-CZ" sz="2000" dirty="0" smtClean="0"/>
              <a:t>, ↑ tvorby vitaminu D</a:t>
            </a:r>
            <a:r>
              <a:rPr lang="cs-CZ" sz="2000" baseline="-25000" dirty="0" smtClean="0"/>
              <a:t>3</a:t>
            </a:r>
          </a:p>
          <a:p>
            <a:pPr>
              <a:buFont typeface="Courier New" pitchFamily="49" charset="0"/>
              <a:buChar char="o"/>
            </a:pPr>
            <a:r>
              <a:rPr lang="cs-CZ" sz="2000" dirty="0" smtClean="0"/>
              <a:t>kostí – uvolnění mobilizovaného Ca</a:t>
            </a:r>
            <a:r>
              <a:rPr lang="cs-CZ" sz="2000" baseline="30000" dirty="0" smtClean="0"/>
              <a:t>2+</a:t>
            </a:r>
            <a:r>
              <a:rPr lang="cs-CZ" sz="2000" dirty="0" smtClean="0"/>
              <a:t>, aktivace osteoklastů</a:t>
            </a:r>
          </a:p>
          <a:p>
            <a:pPr>
              <a:buFont typeface="Courier New" pitchFamily="49" charset="0"/>
              <a:buChar char="o"/>
            </a:pPr>
            <a:r>
              <a:rPr lang="cs-CZ" sz="2000" dirty="0" smtClean="0"/>
              <a:t>střev – ↑ absorpce Ca</a:t>
            </a:r>
            <a:r>
              <a:rPr lang="cs-CZ" sz="2000" baseline="30000" dirty="0" smtClean="0"/>
              <a:t>2+</a:t>
            </a:r>
            <a:r>
              <a:rPr lang="cs-CZ" sz="2000" dirty="0" smtClean="0"/>
              <a:t> </a:t>
            </a:r>
          </a:p>
          <a:p>
            <a:pPr marL="0" indent="0">
              <a:lnSpc>
                <a:spcPct val="120000"/>
              </a:lnSpc>
              <a:buNone/>
            </a:pPr>
            <a:endParaRPr lang="cs-CZ" sz="2100" dirty="0"/>
          </a:p>
          <a:p>
            <a:pPr marL="0" indent="0">
              <a:lnSpc>
                <a:spcPct val="120000"/>
              </a:lnSpc>
              <a:buNone/>
            </a:pPr>
            <a:endParaRPr lang="cs-CZ" sz="2000" dirty="0"/>
          </a:p>
          <a:p>
            <a:pPr>
              <a:lnSpc>
                <a:spcPct val="120000"/>
              </a:lnSpc>
            </a:pPr>
            <a:endParaRPr lang="cs-CZ" sz="2000" dirty="0"/>
          </a:p>
          <a:p>
            <a:pPr marL="0" indent="0">
              <a:buNone/>
            </a:pPr>
            <a:endParaRPr lang="cs-CZ" sz="2000" dirty="0"/>
          </a:p>
          <a:p>
            <a:pPr marL="0" indent="0">
              <a:buNone/>
            </a:pPr>
            <a:endParaRPr lang="cs-CZ" sz="2000" dirty="0"/>
          </a:p>
        </p:txBody>
      </p:sp>
    </p:spTree>
    <p:extLst>
      <p:ext uri="{BB962C8B-B14F-4D97-AF65-F5344CB8AC3E}">
        <p14:creationId xmlns:p14="http://schemas.microsoft.com/office/powerpoint/2010/main" val="338029234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Příštítná tělíska</a:t>
            </a:r>
            <a:endParaRPr lang="cs-CZ" dirty="0"/>
          </a:p>
        </p:txBody>
      </p:sp>
      <p:pic>
        <p:nvPicPr>
          <p:cNvPr id="4" name="Picture 2"/>
          <p:cNvPicPr>
            <a:picLocks noChangeAspect="1" noChangeArrowheads="1"/>
          </p:cNvPicPr>
          <p:nvPr/>
        </p:nvPicPr>
        <p:blipFill rotWithShape="1">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rcRect l="17875" t="19446" r="3042" b="62363"/>
          <a:stretch/>
        </p:blipFill>
        <p:spPr bwMode="auto">
          <a:xfrm rot="16200000">
            <a:off x="-2775127" y="2767690"/>
            <a:ext cx="6865423" cy="133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ástupný symbol pro obsah 2"/>
          <p:cNvSpPr>
            <a:spLocks noGrp="1"/>
          </p:cNvSpPr>
          <p:nvPr>
            <p:ph idx="1"/>
          </p:nvPr>
        </p:nvSpPr>
        <p:spPr>
          <a:xfrm>
            <a:off x="1330038" y="1600200"/>
            <a:ext cx="7058386" cy="5069160"/>
          </a:xfrm>
        </p:spPr>
        <p:txBody>
          <a:bodyPr>
            <a:normAutofit/>
          </a:bodyPr>
          <a:lstStyle/>
          <a:p>
            <a:pPr>
              <a:lnSpc>
                <a:spcPct val="120000"/>
              </a:lnSpc>
              <a:buNone/>
            </a:pPr>
            <a:r>
              <a:rPr lang="cs-CZ" sz="2000" b="1" dirty="0" smtClean="0">
                <a:solidFill>
                  <a:srgbClr val="FF0000"/>
                </a:solidFill>
              </a:rPr>
              <a:t>parathormon</a:t>
            </a:r>
            <a:r>
              <a:rPr lang="cs-CZ" sz="2000" dirty="0" smtClean="0"/>
              <a:t> (PTH) </a:t>
            </a:r>
          </a:p>
          <a:p>
            <a:pPr>
              <a:lnSpc>
                <a:spcPct val="120000"/>
              </a:lnSpc>
            </a:pPr>
            <a:r>
              <a:rPr lang="cs-CZ" sz="2000" dirty="0" smtClean="0"/>
              <a:t>↑ c Ca</a:t>
            </a:r>
            <a:r>
              <a:rPr lang="cs-CZ" sz="2000" baseline="30000" dirty="0" smtClean="0"/>
              <a:t>2+ </a:t>
            </a:r>
            <a:r>
              <a:rPr lang="cs-CZ" sz="2000" dirty="0" smtClean="0"/>
              <a:t>v krvi (z kostní tkáně), stimuluje tvorbu </a:t>
            </a:r>
            <a:r>
              <a:rPr lang="cs-CZ" sz="2000" dirty="0" err="1" smtClean="0"/>
              <a:t>kalcitriolu</a:t>
            </a:r>
            <a:endParaRPr lang="cs-CZ" sz="2000" dirty="0" smtClean="0"/>
          </a:p>
          <a:p>
            <a:pPr>
              <a:lnSpc>
                <a:spcPct val="120000"/>
              </a:lnSpc>
            </a:pPr>
            <a:r>
              <a:rPr lang="cs-CZ" sz="2000" dirty="0" smtClean="0"/>
              <a:t>↑ vyplavování HPO</a:t>
            </a:r>
            <a:r>
              <a:rPr lang="cs-CZ" sz="2000" baseline="-25000" dirty="0" smtClean="0"/>
              <a:t>4</a:t>
            </a:r>
            <a:r>
              <a:rPr lang="cs-CZ" sz="2000" baseline="30000" dirty="0" smtClean="0"/>
              <a:t>2-</a:t>
            </a:r>
          </a:p>
          <a:p>
            <a:pPr marL="0" indent="0">
              <a:lnSpc>
                <a:spcPct val="120000"/>
              </a:lnSpc>
              <a:buNone/>
            </a:pPr>
            <a:r>
              <a:rPr lang="cs-CZ" sz="2000" b="1" dirty="0" smtClean="0">
                <a:solidFill>
                  <a:schemeClr val="accent3"/>
                </a:solidFill>
              </a:rPr>
              <a:t> </a:t>
            </a:r>
            <a:endParaRPr lang="cs-CZ" sz="2000" b="1" dirty="0">
              <a:solidFill>
                <a:schemeClr val="accent3"/>
              </a:solidFill>
            </a:endParaRPr>
          </a:p>
          <a:p>
            <a:pPr marL="0" indent="0">
              <a:lnSpc>
                <a:spcPct val="120000"/>
              </a:lnSpc>
              <a:buNone/>
            </a:pPr>
            <a:endParaRPr lang="cs-CZ" sz="2100" dirty="0"/>
          </a:p>
          <a:p>
            <a:pPr marL="0" indent="0">
              <a:lnSpc>
                <a:spcPct val="120000"/>
              </a:lnSpc>
              <a:buNone/>
            </a:pPr>
            <a:endParaRPr lang="cs-CZ" sz="2000" dirty="0"/>
          </a:p>
          <a:p>
            <a:pPr>
              <a:lnSpc>
                <a:spcPct val="120000"/>
              </a:lnSpc>
            </a:pPr>
            <a:endParaRPr lang="cs-CZ" sz="2000" dirty="0"/>
          </a:p>
          <a:p>
            <a:pPr marL="0" indent="0">
              <a:buNone/>
            </a:pPr>
            <a:endParaRPr lang="cs-CZ" sz="2000" dirty="0"/>
          </a:p>
          <a:p>
            <a:pPr marL="0" indent="0">
              <a:buNone/>
            </a:pPr>
            <a:endParaRPr lang="cs-CZ" sz="2000" dirty="0"/>
          </a:p>
        </p:txBody>
      </p:sp>
      <p:grpSp>
        <p:nvGrpSpPr>
          <p:cNvPr id="8" name="Skupina 7"/>
          <p:cNvGrpSpPr/>
          <p:nvPr/>
        </p:nvGrpSpPr>
        <p:grpSpPr>
          <a:xfrm>
            <a:off x="2850163" y="3212976"/>
            <a:ext cx="4032448" cy="3016454"/>
            <a:chOff x="2843808" y="2924944"/>
            <a:chExt cx="4608512" cy="3740242"/>
          </a:xfrm>
        </p:grpSpPr>
        <p:pic>
          <p:nvPicPr>
            <p:cNvPr id="6" name="Picture 4" descr="http://img.mf.cz/382/659/priznaky.jpg"/>
            <p:cNvPicPr>
              <a:picLocks noChangeAspect="1" noChangeArrowheads="1"/>
            </p:cNvPicPr>
            <p:nvPr/>
          </p:nvPicPr>
          <p:blipFill rotWithShape="1">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l="8500" t="59474" r="7718" b="2630"/>
            <a:stretch/>
          </p:blipFill>
          <p:spPr bwMode="auto">
            <a:xfrm>
              <a:off x="2843808" y="2924944"/>
              <a:ext cx="4608512" cy="374024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img.mf.cz/382/659/priznaky.jpg"/>
            <p:cNvPicPr>
              <a:picLocks noChangeAspect="1" noChangeArrowheads="1"/>
            </p:cNvPicPr>
            <p:nvPr/>
          </p:nvPicPr>
          <p:blipFill rotWithShape="1">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l="30602" t="62307" r="48452" b="34045"/>
            <a:stretch/>
          </p:blipFill>
          <p:spPr bwMode="auto">
            <a:xfrm>
              <a:off x="3707904" y="3717032"/>
              <a:ext cx="1152128" cy="36004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5831692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Endokrinní systém</a:t>
            </a:r>
            <a:endParaRPr lang="cs-CZ" dirty="0"/>
          </a:p>
        </p:txBody>
      </p:sp>
      <p:sp>
        <p:nvSpPr>
          <p:cNvPr id="3" name="Zástupný symbol pro obsah 2"/>
          <p:cNvSpPr>
            <a:spLocks noGrp="1"/>
          </p:cNvSpPr>
          <p:nvPr>
            <p:ph idx="1"/>
          </p:nvPr>
        </p:nvSpPr>
        <p:spPr>
          <a:xfrm>
            <a:off x="1330038" y="1600200"/>
            <a:ext cx="7418426" cy="5257800"/>
          </a:xfrm>
        </p:spPr>
        <p:txBody>
          <a:bodyPr>
            <a:normAutofit/>
          </a:bodyPr>
          <a:lstStyle/>
          <a:p>
            <a:pPr>
              <a:lnSpc>
                <a:spcPct val="120000"/>
              </a:lnSpc>
            </a:pPr>
            <a:r>
              <a:rPr lang="cs-CZ" sz="2000" b="1" dirty="0">
                <a:solidFill>
                  <a:srgbClr val="FF0000"/>
                </a:solidFill>
              </a:rPr>
              <a:t>h</a:t>
            </a:r>
            <a:r>
              <a:rPr lang="cs-CZ" sz="2000" b="1" dirty="0" smtClean="0">
                <a:solidFill>
                  <a:srgbClr val="FF0000"/>
                </a:solidFill>
              </a:rPr>
              <a:t>ormon</a:t>
            </a:r>
            <a:r>
              <a:rPr lang="cs-CZ" sz="2000" dirty="0" smtClean="0"/>
              <a:t> = chemický messenger transportovaný v tělních tekutinách</a:t>
            </a:r>
          </a:p>
          <a:p>
            <a:pPr>
              <a:lnSpc>
                <a:spcPct val="120000"/>
              </a:lnSpc>
            </a:pPr>
            <a:r>
              <a:rPr lang="cs-CZ" sz="2000" b="1" dirty="0" err="1">
                <a:solidFill>
                  <a:srgbClr val="FF0000"/>
                </a:solidFill>
              </a:rPr>
              <a:t>p</a:t>
            </a:r>
            <a:r>
              <a:rPr lang="cs-CZ" sz="2000" b="1" dirty="0" err="1" smtClean="0">
                <a:solidFill>
                  <a:srgbClr val="FF0000"/>
                </a:solidFill>
              </a:rPr>
              <a:t>leiotropismus</a:t>
            </a:r>
            <a:r>
              <a:rPr lang="cs-CZ" sz="2000" dirty="0" smtClean="0"/>
              <a:t> = 1 hormon více účinků v různých tkáních, více hormonů se účastní na modulaci jedné </a:t>
            </a:r>
            <a:r>
              <a:rPr lang="cs-CZ" sz="2000" dirty="0" err="1" smtClean="0"/>
              <a:t>fce</a:t>
            </a:r>
            <a:endParaRPr lang="cs-CZ" sz="2000" dirty="0"/>
          </a:p>
          <a:p>
            <a:pPr>
              <a:lnSpc>
                <a:spcPct val="120000"/>
              </a:lnSpc>
            </a:pPr>
            <a:r>
              <a:rPr lang="cs-CZ" sz="2000" b="1" dirty="0"/>
              <a:t>endokrinní, </a:t>
            </a:r>
            <a:r>
              <a:rPr lang="cs-CZ" sz="2000" b="1" dirty="0" err="1"/>
              <a:t>parakrinní</a:t>
            </a:r>
            <a:r>
              <a:rPr lang="cs-CZ" sz="2000" b="1" dirty="0"/>
              <a:t> </a:t>
            </a:r>
            <a:r>
              <a:rPr lang="cs-CZ" sz="2000" dirty="0"/>
              <a:t>a</a:t>
            </a:r>
            <a:r>
              <a:rPr lang="cs-CZ" sz="2000" b="1" dirty="0"/>
              <a:t> </a:t>
            </a:r>
            <a:r>
              <a:rPr lang="cs-CZ" sz="2000" b="1" dirty="0" err="1"/>
              <a:t>autokrinní</a:t>
            </a:r>
            <a:r>
              <a:rPr lang="cs-CZ" sz="2000" b="1" dirty="0"/>
              <a:t> </a:t>
            </a:r>
            <a:r>
              <a:rPr lang="cs-CZ" sz="2000" b="1" dirty="0" smtClean="0"/>
              <a:t>působení</a:t>
            </a:r>
            <a:endParaRPr lang="cs-CZ" sz="2000" b="1" dirty="0"/>
          </a:p>
          <a:p>
            <a:pPr>
              <a:lnSpc>
                <a:spcPct val="120000"/>
              </a:lnSpc>
            </a:pPr>
            <a:r>
              <a:rPr lang="cs-CZ" sz="2000" b="1" dirty="0" smtClean="0"/>
              <a:t>lokální</a:t>
            </a:r>
            <a:r>
              <a:rPr lang="cs-CZ" sz="2000" dirty="0" smtClean="0"/>
              <a:t> </a:t>
            </a:r>
            <a:r>
              <a:rPr lang="cs-CZ" sz="2000" dirty="0"/>
              <a:t>a </a:t>
            </a:r>
            <a:r>
              <a:rPr lang="cs-CZ" sz="2000" b="1" dirty="0" smtClean="0"/>
              <a:t>generalizované účinky</a:t>
            </a:r>
            <a:endParaRPr lang="cs-CZ" sz="2100" b="1" dirty="0"/>
          </a:p>
          <a:p>
            <a:pPr marL="0" indent="0">
              <a:buNone/>
            </a:pPr>
            <a:endParaRPr lang="cs-CZ" sz="2100" dirty="0" smtClean="0"/>
          </a:p>
          <a:p>
            <a:pPr>
              <a:lnSpc>
                <a:spcPct val="120000"/>
              </a:lnSpc>
            </a:pPr>
            <a:endParaRPr lang="cs-CZ" sz="2000" dirty="0"/>
          </a:p>
          <a:p>
            <a:pPr marL="0" indent="0">
              <a:buNone/>
            </a:pPr>
            <a:endParaRPr lang="cs-CZ" sz="2000" dirty="0"/>
          </a:p>
          <a:p>
            <a:pPr marL="0" indent="0">
              <a:buNone/>
            </a:pPr>
            <a:endParaRPr lang="cs-CZ" sz="2000" dirty="0"/>
          </a:p>
        </p:txBody>
      </p:sp>
      <p:pic>
        <p:nvPicPr>
          <p:cNvPr id="4" name="Picture 2"/>
          <p:cNvPicPr>
            <a:picLocks noChangeAspect="1" noChangeArrowheads="1"/>
          </p:cNvPicPr>
          <p:nvPr/>
        </p:nvPicPr>
        <p:blipFill rotWithShape="1">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rcRect l="17875" t="19446" r="3042" b="62363"/>
          <a:stretch/>
        </p:blipFill>
        <p:spPr bwMode="auto">
          <a:xfrm rot="16200000">
            <a:off x="-2775127" y="2767690"/>
            <a:ext cx="6865423" cy="133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http://otm.oxfordmedicine.com/content/vol5/issue1/images/large/med-9780199204854-graphic0602001.jpe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5287"/>
          <a:stretch/>
        </p:blipFill>
        <p:spPr bwMode="auto">
          <a:xfrm>
            <a:off x="5508104" y="4149080"/>
            <a:ext cx="3384376" cy="238660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5" cstate="print"/>
          <a:srcRect l="26869" t="29243" r="30626" b="32753"/>
          <a:stretch>
            <a:fillRect/>
          </a:stretch>
        </p:blipFill>
        <p:spPr bwMode="auto">
          <a:xfrm>
            <a:off x="1403648" y="4365104"/>
            <a:ext cx="4032448" cy="2052228"/>
          </a:xfrm>
          <a:prstGeom prst="rect">
            <a:avLst/>
          </a:prstGeom>
          <a:noFill/>
          <a:ln w="9525">
            <a:noFill/>
            <a:miter lim="800000"/>
            <a:headEnd/>
            <a:tailEnd/>
          </a:ln>
        </p:spPr>
      </p:pic>
    </p:spTree>
    <p:extLst>
      <p:ext uri="{BB962C8B-B14F-4D97-AF65-F5344CB8AC3E}">
        <p14:creationId xmlns:p14="http://schemas.microsoft.com/office/powerpoint/2010/main" val="255820861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Příštítná tělíska</a:t>
            </a:r>
            <a:endParaRPr lang="cs-CZ" dirty="0"/>
          </a:p>
        </p:txBody>
      </p:sp>
      <p:pic>
        <p:nvPicPr>
          <p:cNvPr id="4" name="Picture 2"/>
          <p:cNvPicPr>
            <a:picLocks noChangeAspect="1" noChangeArrowheads="1"/>
          </p:cNvPicPr>
          <p:nvPr/>
        </p:nvPicPr>
        <p:blipFill rotWithShape="1">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rcRect l="17875" t="19446" r="3042" b="62363"/>
          <a:stretch/>
        </p:blipFill>
        <p:spPr bwMode="auto">
          <a:xfrm rot="16200000">
            <a:off x="-2775127" y="2767690"/>
            <a:ext cx="6865423" cy="133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ástupný symbol pro obsah 2"/>
          <p:cNvSpPr>
            <a:spLocks noGrp="1"/>
          </p:cNvSpPr>
          <p:nvPr>
            <p:ph idx="1"/>
          </p:nvPr>
        </p:nvSpPr>
        <p:spPr>
          <a:xfrm>
            <a:off x="1330038" y="1600200"/>
            <a:ext cx="7058386" cy="5069160"/>
          </a:xfrm>
        </p:spPr>
        <p:txBody>
          <a:bodyPr>
            <a:normAutofit/>
          </a:bodyPr>
          <a:lstStyle/>
          <a:p>
            <a:pPr marL="0" indent="0">
              <a:buNone/>
            </a:pPr>
            <a:r>
              <a:rPr lang="cs-CZ" sz="2000" u="sng" dirty="0" smtClean="0"/>
              <a:t>Poruchy </a:t>
            </a:r>
            <a:r>
              <a:rPr lang="cs-CZ" sz="2000" u="sng" dirty="0" err="1" smtClean="0"/>
              <a:t>fce</a:t>
            </a:r>
            <a:endParaRPr lang="cs-CZ" sz="2000" u="sng" dirty="0" smtClean="0"/>
          </a:p>
          <a:p>
            <a:r>
              <a:rPr lang="cs-CZ" sz="2000" dirty="0" smtClean="0"/>
              <a:t>primární poruchy – </a:t>
            </a:r>
            <a:r>
              <a:rPr lang="cs-CZ" sz="2000" dirty="0" err="1" smtClean="0"/>
              <a:t>poruchy</a:t>
            </a:r>
            <a:r>
              <a:rPr lang="cs-CZ" sz="2000" dirty="0" smtClean="0"/>
              <a:t> vlastní žlázy</a:t>
            </a:r>
          </a:p>
          <a:p>
            <a:r>
              <a:rPr lang="cs-CZ" sz="2000" dirty="0" smtClean="0"/>
              <a:t>sekundární poruchy – způsobené změnami koncentrace vápenatých iontů v důsledku jiných chorob</a:t>
            </a:r>
          </a:p>
          <a:p>
            <a:r>
              <a:rPr lang="cs-CZ" sz="2000" dirty="0" smtClean="0"/>
              <a:t>poruchy reaktivity tkání </a:t>
            </a:r>
            <a:r>
              <a:rPr lang="cs-CZ" sz="2000" dirty="0" err="1" smtClean="0"/>
              <a:t>pseudohypoparatyreoidismus</a:t>
            </a:r>
            <a:endParaRPr lang="cs-CZ" sz="2000" dirty="0" smtClean="0"/>
          </a:p>
          <a:p>
            <a:pPr marL="0" indent="0">
              <a:buNone/>
            </a:pPr>
            <a:endParaRPr lang="cs-CZ" sz="2000" dirty="0" smtClean="0"/>
          </a:p>
          <a:p>
            <a:pPr marL="0" indent="0">
              <a:buNone/>
            </a:pPr>
            <a:r>
              <a:rPr lang="cs-CZ" sz="2000" b="1" dirty="0" err="1" smtClean="0">
                <a:solidFill>
                  <a:srgbClr val="7030A0"/>
                </a:solidFill>
              </a:rPr>
              <a:t>Hypofce</a:t>
            </a:r>
            <a:endParaRPr lang="cs-CZ" sz="2000" b="1" dirty="0" smtClean="0">
              <a:solidFill>
                <a:srgbClr val="7030A0"/>
              </a:solidFill>
            </a:endParaRPr>
          </a:p>
          <a:p>
            <a:pPr marL="0" indent="0">
              <a:buNone/>
            </a:pPr>
            <a:r>
              <a:rPr lang="cs-CZ" sz="2000" b="1" dirty="0" err="1" smtClean="0"/>
              <a:t>Hypoparatyreóza</a:t>
            </a:r>
            <a:endParaRPr lang="cs-CZ" sz="2000" b="1" dirty="0" smtClean="0"/>
          </a:p>
          <a:p>
            <a:r>
              <a:rPr lang="cs-CZ" sz="2000" dirty="0" smtClean="0"/>
              <a:t>způsobuje </a:t>
            </a:r>
            <a:r>
              <a:rPr lang="cs-CZ" sz="2000" dirty="0" err="1" smtClean="0"/>
              <a:t>hyperfosfatémii</a:t>
            </a:r>
            <a:r>
              <a:rPr lang="cs-CZ" sz="2000" dirty="0" smtClean="0"/>
              <a:t> a </a:t>
            </a:r>
            <a:r>
              <a:rPr lang="cs-CZ" sz="2000" dirty="0" err="1" smtClean="0"/>
              <a:t>hypokalcémii</a:t>
            </a:r>
            <a:r>
              <a:rPr lang="cs-CZ" sz="2000" dirty="0" smtClean="0"/>
              <a:t> (s tím je spojena tetanie), psychické poruchy</a:t>
            </a:r>
          </a:p>
          <a:p>
            <a:r>
              <a:rPr lang="cs-CZ" sz="2000" dirty="0" smtClean="0"/>
              <a:t>primární – chirurgické odstranění, autoimunitní poškození</a:t>
            </a:r>
          </a:p>
          <a:p>
            <a:r>
              <a:rPr lang="cs-CZ" sz="2000" dirty="0" smtClean="0"/>
              <a:t>sekundární – např. zvýšený příjem nebo zvýšená produkce vit. D</a:t>
            </a:r>
            <a:endParaRPr lang="cs-CZ" sz="2100" dirty="0"/>
          </a:p>
          <a:p>
            <a:pPr marL="0" indent="0">
              <a:lnSpc>
                <a:spcPct val="120000"/>
              </a:lnSpc>
              <a:buNone/>
            </a:pPr>
            <a:endParaRPr lang="cs-CZ" sz="2000" dirty="0"/>
          </a:p>
          <a:p>
            <a:pPr>
              <a:lnSpc>
                <a:spcPct val="120000"/>
              </a:lnSpc>
            </a:pPr>
            <a:endParaRPr lang="cs-CZ" sz="2000" dirty="0"/>
          </a:p>
          <a:p>
            <a:pPr marL="0" indent="0">
              <a:buNone/>
            </a:pPr>
            <a:endParaRPr lang="cs-CZ" sz="2000" dirty="0"/>
          </a:p>
          <a:p>
            <a:pPr marL="0" indent="0">
              <a:buNone/>
            </a:pPr>
            <a:endParaRPr lang="cs-CZ" sz="2000" dirty="0"/>
          </a:p>
        </p:txBody>
      </p:sp>
    </p:spTree>
    <p:extLst>
      <p:ext uri="{BB962C8B-B14F-4D97-AF65-F5344CB8AC3E}">
        <p14:creationId xmlns:p14="http://schemas.microsoft.com/office/powerpoint/2010/main" val="177857003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Příštítná tělíska</a:t>
            </a:r>
            <a:endParaRPr lang="cs-CZ" dirty="0"/>
          </a:p>
        </p:txBody>
      </p:sp>
      <p:pic>
        <p:nvPicPr>
          <p:cNvPr id="4" name="Picture 2"/>
          <p:cNvPicPr>
            <a:picLocks noChangeAspect="1" noChangeArrowheads="1"/>
          </p:cNvPicPr>
          <p:nvPr/>
        </p:nvPicPr>
        <p:blipFill rotWithShape="1">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rcRect l="17875" t="19446" r="3042" b="62363"/>
          <a:stretch/>
        </p:blipFill>
        <p:spPr bwMode="auto">
          <a:xfrm rot="16200000">
            <a:off x="-2775127" y="2767690"/>
            <a:ext cx="6865423" cy="133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ástupný symbol pro obsah 2"/>
          <p:cNvSpPr>
            <a:spLocks noGrp="1"/>
          </p:cNvSpPr>
          <p:nvPr>
            <p:ph idx="1"/>
          </p:nvPr>
        </p:nvSpPr>
        <p:spPr>
          <a:xfrm>
            <a:off x="1330038" y="1600200"/>
            <a:ext cx="7058386" cy="5069160"/>
          </a:xfrm>
        </p:spPr>
        <p:txBody>
          <a:bodyPr>
            <a:normAutofit/>
          </a:bodyPr>
          <a:lstStyle/>
          <a:p>
            <a:pPr marL="0" indent="0">
              <a:buNone/>
            </a:pPr>
            <a:r>
              <a:rPr lang="cs-CZ" sz="2000" b="1" dirty="0" err="1" smtClean="0">
                <a:solidFill>
                  <a:srgbClr val="7030A0"/>
                </a:solidFill>
              </a:rPr>
              <a:t>Hyperfce</a:t>
            </a:r>
            <a:endParaRPr lang="cs-CZ" sz="2000" b="1" dirty="0" smtClean="0">
              <a:solidFill>
                <a:srgbClr val="7030A0"/>
              </a:solidFill>
            </a:endParaRPr>
          </a:p>
          <a:p>
            <a:pPr marL="0" indent="0">
              <a:buNone/>
            </a:pPr>
            <a:r>
              <a:rPr lang="cs-CZ" sz="2000" b="1" dirty="0" err="1" smtClean="0"/>
              <a:t>Hyperparatyreóza</a:t>
            </a:r>
            <a:endParaRPr lang="cs-CZ" sz="2000" b="1" dirty="0" smtClean="0"/>
          </a:p>
          <a:p>
            <a:r>
              <a:rPr lang="cs-CZ" sz="2000" dirty="0" smtClean="0"/>
              <a:t>primární - příčinou je hyperplazie nebo adenom, </a:t>
            </a:r>
            <a:r>
              <a:rPr lang="cs-CZ" sz="2000" dirty="0" err="1" smtClean="0"/>
              <a:t>hyperkalciurie</a:t>
            </a:r>
            <a:r>
              <a:rPr lang="cs-CZ" sz="2000" dirty="0" smtClean="0"/>
              <a:t>, úbytek kostní </a:t>
            </a:r>
            <a:r>
              <a:rPr lang="cs-CZ" sz="2000" dirty="0" smtClean="0"/>
              <a:t>hmoty</a:t>
            </a:r>
          </a:p>
          <a:p>
            <a:pPr marL="0" indent="0">
              <a:buNone/>
            </a:pPr>
            <a:endParaRPr lang="cs-CZ" sz="2000" dirty="0" smtClean="0"/>
          </a:p>
          <a:p>
            <a:r>
              <a:rPr lang="cs-CZ" sz="2000" dirty="0" smtClean="0"/>
              <a:t>sekundární </a:t>
            </a:r>
            <a:r>
              <a:rPr lang="cs-CZ" sz="2000" dirty="0" smtClean="0"/>
              <a:t>– příčinou je porucha , </a:t>
            </a:r>
            <a:r>
              <a:rPr lang="cs-CZ" sz="2000" dirty="0" err="1" smtClean="0"/>
              <a:t>kt</a:t>
            </a:r>
            <a:r>
              <a:rPr lang="cs-CZ" sz="2000" dirty="0" smtClean="0"/>
              <a:t>. snižuje koncentraci ionizovaného Ca v plazmě a </a:t>
            </a:r>
            <a:r>
              <a:rPr lang="cs-CZ" sz="2000" dirty="0" err="1" smtClean="0"/>
              <a:t>tk</a:t>
            </a:r>
            <a:r>
              <a:rPr lang="cs-CZ" sz="2000" dirty="0" smtClean="0"/>
              <a:t>. moku, hypovitaminóza vit. D, chronické selhání ledvin (nedostatečné vylučování fosfátů) - </a:t>
            </a:r>
            <a:r>
              <a:rPr lang="cs-CZ" sz="2000" dirty="0" err="1" smtClean="0"/>
              <a:t>osteodystrofie</a:t>
            </a:r>
            <a:r>
              <a:rPr lang="cs-CZ" sz="2000" dirty="0" smtClean="0"/>
              <a:t>, </a:t>
            </a:r>
            <a:r>
              <a:rPr lang="cs-CZ" sz="2000" dirty="0" err="1" smtClean="0"/>
              <a:t>hyperfosfatémie</a:t>
            </a:r>
            <a:endParaRPr lang="cs-CZ" sz="2000" dirty="0" smtClean="0"/>
          </a:p>
        </p:txBody>
      </p:sp>
    </p:spTree>
    <p:extLst>
      <p:ext uri="{BB962C8B-B14F-4D97-AF65-F5344CB8AC3E}">
        <p14:creationId xmlns:p14="http://schemas.microsoft.com/office/powerpoint/2010/main" val="122367341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Žlázy s vnitřní sekrecí</a:t>
            </a:r>
            <a:endParaRPr lang="cs-CZ" dirty="0"/>
          </a:p>
        </p:txBody>
      </p:sp>
      <p:sp>
        <p:nvSpPr>
          <p:cNvPr id="3" name="Zástupný symbol pro obsah 2"/>
          <p:cNvSpPr>
            <a:spLocks noGrp="1"/>
          </p:cNvSpPr>
          <p:nvPr>
            <p:ph idx="1"/>
          </p:nvPr>
        </p:nvSpPr>
        <p:spPr>
          <a:xfrm>
            <a:off x="1403648" y="1484784"/>
            <a:ext cx="4896544" cy="5069160"/>
          </a:xfrm>
        </p:spPr>
        <p:txBody>
          <a:bodyPr>
            <a:normAutofit/>
          </a:bodyPr>
          <a:lstStyle/>
          <a:p>
            <a:pPr marL="0" indent="0">
              <a:lnSpc>
                <a:spcPct val="120000"/>
              </a:lnSpc>
              <a:buNone/>
            </a:pPr>
            <a:r>
              <a:rPr lang="cs-CZ" sz="1800" b="1" dirty="0" smtClean="0">
                <a:solidFill>
                  <a:srgbClr val="92D050"/>
                </a:solidFill>
              </a:rPr>
              <a:t>Srdce</a:t>
            </a:r>
          </a:p>
          <a:p>
            <a:pPr>
              <a:lnSpc>
                <a:spcPct val="120000"/>
              </a:lnSpc>
            </a:pPr>
            <a:r>
              <a:rPr lang="cs-CZ" sz="1800" b="1" dirty="0" smtClean="0">
                <a:solidFill>
                  <a:srgbClr val="FF0000"/>
                </a:solidFill>
              </a:rPr>
              <a:t>atriální </a:t>
            </a:r>
            <a:r>
              <a:rPr lang="cs-CZ" sz="1800" b="1" dirty="0" err="1">
                <a:solidFill>
                  <a:srgbClr val="FF0000"/>
                </a:solidFill>
              </a:rPr>
              <a:t>natriuretický</a:t>
            </a:r>
            <a:r>
              <a:rPr lang="cs-CZ" sz="1800" b="1" dirty="0">
                <a:solidFill>
                  <a:srgbClr val="FF0000"/>
                </a:solidFill>
              </a:rPr>
              <a:t> peptid </a:t>
            </a:r>
            <a:r>
              <a:rPr lang="cs-CZ" sz="1800" dirty="0"/>
              <a:t>(</a:t>
            </a:r>
            <a:r>
              <a:rPr lang="cs-CZ" sz="1800" dirty="0" err="1"/>
              <a:t>atrial-natriuretic</a:t>
            </a:r>
            <a:r>
              <a:rPr lang="cs-CZ" sz="1800" dirty="0"/>
              <a:t> </a:t>
            </a:r>
            <a:r>
              <a:rPr lang="cs-CZ" sz="1800" dirty="0" smtClean="0"/>
              <a:t>peptide, ANP) – zvýšení exkrece sodíku, močení, relaxace cév…snižuje TK</a:t>
            </a:r>
          </a:p>
          <a:p>
            <a:pPr>
              <a:lnSpc>
                <a:spcPct val="120000"/>
              </a:lnSpc>
            </a:pPr>
            <a:r>
              <a:rPr lang="cs-CZ" sz="1800" dirty="0"/>
              <a:t>b</a:t>
            </a:r>
            <a:r>
              <a:rPr lang="cs-CZ" sz="1800" dirty="0" smtClean="0"/>
              <a:t>rání tvorbě</a:t>
            </a:r>
            <a:r>
              <a:rPr lang="cs-CZ" sz="1800" dirty="0"/>
              <a:t> reninu, vasopresinu a aldosteronu</a:t>
            </a:r>
          </a:p>
          <a:p>
            <a:pPr marL="0" indent="0">
              <a:lnSpc>
                <a:spcPct val="120000"/>
              </a:lnSpc>
              <a:buNone/>
            </a:pPr>
            <a:endParaRPr lang="cs-CZ" sz="1800" dirty="0" smtClean="0"/>
          </a:p>
          <a:p>
            <a:pPr marL="0" indent="0">
              <a:lnSpc>
                <a:spcPct val="120000"/>
              </a:lnSpc>
              <a:buNone/>
            </a:pPr>
            <a:endParaRPr lang="cs-CZ" sz="1800" dirty="0"/>
          </a:p>
          <a:p>
            <a:pPr marL="0" indent="0">
              <a:lnSpc>
                <a:spcPct val="120000"/>
              </a:lnSpc>
              <a:buNone/>
            </a:pPr>
            <a:r>
              <a:rPr lang="cs-CZ" sz="1800" b="1" dirty="0">
                <a:solidFill>
                  <a:srgbClr val="92D050"/>
                </a:solidFill>
              </a:rPr>
              <a:t>Kůže </a:t>
            </a:r>
          </a:p>
          <a:p>
            <a:pPr>
              <a:lnSpc>
                <a:spcPct val="120000"/>
              </a:lnSpc>
            </a:pPr>
            <a:r>
              <a:rPr lang="cs-CZ" sz="1800" b="1" dirty="0">
                <a:solidFill>
                  <a:srgbClr val="FF0000"/>
                </a:solidFill>
              </a:rPr>
              <a:t>kalciferol</a:t>
            </a:r>
            <a:r>
              <a:rPr lang="cs-CZ" sz="1800" dirty="0"/>
              <a:t> </a:t>
            </a:r>
            <a:r>
              <a:rPr lang="cs-CZ" sz="1800" dirty="0" smtClean="0"/>
              <a:t>(cholekalciferol = vitamin D</a:t>
            </a:r>
            <a:r>
              <a:rPr lang="cs-CZ" sz="1800" baseline="-25000" dirty="0" smtClean="0"/>
              <a:t>3</a:t>
            </a:r>
            <a:r>
              <a:rPr lang="cs-CZ" sz="1800" dirty="0"/>
              <a:t> </a:t>
            </a:r>
            <a:r>
              <a:rPr lang="cs-CZ" sz="1800" dirty="0" smtClean="0"/>
              <a:t>– prekurzor </a:t>
            </a:r>
            <a:r>
              <a:rPr lang="cs-CZ" sz="1800" dirty="0" err="1" smtClean="0"/>
              <a:t>kalcitriolu</a:t>
            </a:r>
            <a:r>
              <a:rPr lang="cs-CZ" sz="1800" dirty="0" smtClean="0"/>
              <a:t>)</a:t>
            </a:r>
          </a:p>
          <a:p>
            <a:pPr>
              <a:lnSpc>
                <a:spcPct val="120000"/>
              </a:lnSpc>
            </a:pPr>
            <a:r>
              <a:rPr lang="cs-CZ" sz="1800" dirty="0" smtClean="0"/>
              <a:t>7-dehydrocholesterol - provitamin </a:t>
            </a:r>
            <a:r>
              <a:rPr lang="cs-CZ" sz="1800" dirty="0"/>
              <a:t>D</a:t>
            </a:r>
            <a:r>
              <a:rPr lang="cs-CZ" sz="1800" baseline="-25000" dirty="0"/>
              <a:t>3</a:t>
            </a:r>
            <a:r>
              <a:rPr lang="cs-CZ" sz="1800" dirty="0"/>
              <a:t> </a:t>
            </a:r>
            <a:r>
              <a:rPr lang="cs-CZ" sz="1800" dirty="0" smtClean="0"/>
              <a:t>- vitamin </a:t>
            </a:r>
            <a:r>
              <a:rPr lang="cs-CZ" sz="1800" dirty="0"/>
              <a:t>D</a:t>
            </a:r>
            <a:r>
              <a:rPr lang="cs-CZ" sz="1800" baseline="-25000" dirty="0"/>
              <a:t>3</a:t>
            </a:r>
            <a:r>
              <a:rPr lang="cs-CZ" sz="1800" dirty="0"/>
              <a:t> </a:t>
            </a:r>
            <a:r>
              <a:rPr lang="cs-CZ" sz="1800" dirty="0" smtClean="0"/>
              <a:t>- </a:t>
            </a:r>
            <a:r>
              <a:rPr lang="cs-CZ" sz="1800" dirty="0" err="1" smtClean="0"/>
              <a:t>kalcitriol</a:t>
            </a:r>
            <a:endParaRPr lang="cs-CZ" sz="1800" dirty="0"/>
          </a:p>
          <a:p>
            <a:pPr marL="0" indent="0">
              <a:buNone/>
            </a:pPr>
            <a:endParaRPr lang="cs-CZ" sz="1800" dirty="0" smtClean="0">
              <a:solidFill>
                <a:schemeClr val="accent1"/>
              </a:solidFill>
              <a:latin typeface="+mj-lt"/>
            </a:endParaRPr>
          </a:p>
          <a:p>
            <a:pPr marL="0" indent="0">
              <a:buNone/>
            </a:pPr>
            <a:endParaRPr lang="en-US" sz="1800" dirty="0">
              <a:solidFill>
                <a:schemeClr val="accent1"/>
              </a:solidFill>
              <a:latin typeface="+mj-lt"/>
            </a:endParaRPr>
          </a:p>
          <a:p>
            <a:pPr marL="457200" lvl="1" indent="0">
              <a:lnSpc>
                <a:spcPct val="90000"/>
              </a:lnSpc>
              <a:buNone/>
            </a:pPr>
            <a:endParaRPr lang="en-US" sz="1600" dirty="0">
              <a:latin typeface="+mj-lt"/>
            </a:endParaRPr>
          </a:p>
        </p:txBody>
      </p:sp>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3573016"/>
            <a:ext cx="2857500" cy="219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3" cstate="print">
            <a:duotone>
              <a:schemeClr val="accent3">
                <a:shade val="45000"/>
                <a:satMod val="135000"/>
              </a:schemeClr>
              <a:prstClr val="white"/>
            </a:duotone>
            <a:extLst>
              <a:ext uri="{BEBA8EAE-BF5A-486C-A8C5-ECC9F3942E4B}">
                <a14:imgProps xmlns:a14="http://schemas.microsoft.com/office/drawing/2010/main">
                  <a14:imgLayer r:embed="rId4">
                    <a14:imgEffect>
                      <a14:artisticTexturizer/>
                    </a14:imgEffect>
                  </a14:imgLayer>
                </a14:imgProps>
              </a:ext>
              <a:ext uri="{28A0092B-C50C-407E-A947-70E740481C1C}">
                <a14:useLocalDpi xmlns:a14="http://schemas.microsoft.com/office/drawing/2010/main" val="0"/>
              </a:ext>
            </a:extLst>
          </a:blip>
          <a:srcRect l="17875" t="19446" r="3042" b="62363"/>
          <a:stretch/>
        </p:blipFill>
        <p:spPr bwMode="auto">
          <a:xfrm rot="16200000">
            <a:off x="-2775127" y="2767690"/>
            <a:ext cx="6865423" cy="133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078078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260648"/>
            <a:ext cx="8229600" cy="1143000"/>
          </a:xfrm>
        </p:spPr>
        <p:txBody>
          <a:bodyPr/>
          <a:lstStyle/>
          <a:p>
            <a:r>
              <a:rPr lang="cs-CZ" dirty="0" smtClean="0"/>
              <a:t>Žlázy s vnitřní sekrecí</a:t>
            </a:r>
            <a:endParaRPr lang="cs-CZ" dirty="0"/>
          </a:p>
        </p:txBody>
      </p:sp>
      <p:sp>
        <p:nvSpPr>
          <p:cNvPr id="3" name="Zástupný symbol pro obsah 2"/>
          <p:cNvSpPr>
            <a:spLocks noGrp="1"/>
          </p:cNvSpPr>
          <p:nvPr>
            <p:ph idx="1"/>
          </p:nvPr>
        </p:nvSpPr>
        <p:spPr>
          <a:xfrm>
            <a:off x="1547664" y="1268760"/>
            <a:ext cx="7272808" cy="5472608"/>
          </a:xfrm>
        </p:spPr>
        <p:txBody>
          <a:bodyPr>
            <a:normAutofit fontScale="40000" lnSpcReduction="20000"/>
          </a:bodyPr>
          <a:lstStyle/>
          <a:p>
            <a:pPr marL="0" indent="0">
              <a:buNone/>
            </a:pPr>
            <a:r>
              <a:rPr lang="cs-CZ" sz="4900" b="1" dirty="0">
                <a:solidFill>
                  <a:srgbClr val="92D050"/>
                </a:solidFill>
                <a:latin typeface="+mj-lt"/>
              </a:rPr>
              <a:t>Ž</a:t>
            </a:r>
            <a:r>
              <a:rPr lang="cs-CZ" sz="4900" b="1" dirty="0" smtClean="0">
                <a:solidFill>
                  <a:srgbClr val="92D050"/>
                </a:solidFill>
                <a:latin typeface="+mj-lt"/>
              </a:rPr>
              <a:t>aludek </a:t>
            </a:r>
            <a:r>
              <a:rPr lang="cs-CZ" sz="4900" b="1" dirty="0">
                <a:solidFill>
                  <a:srgbClr val="92D050"/>
                </a:solidFill>
                <a:latin typeface="+mj-lt"/>
              </a:rPr>
              <a:t>a </a:t>
            </a:r>
            <a:r>
              <a:rPr lang="cs-CZ" sz="4900" b="1" dirty="0" smtClean="0">
                <a:solidFill>
                  <a:srgbClr val="92D050"/>
                </a:solidFill>
                <a:latin typeface="+mj-lt"/>
              </a:rPr>
              <a:t>střeva</a:t>
            </a:r>
          </a:p>
          <a:p>
            <a:r>
              <a:rPr lang="cs-CZ" sz="4900" b="1" dirty="0">
                <a:solidFill>
                  <a:srgbClr val="FF0000"/>
                </a:solidFill>
                <a:latin typeface="+mj-lt"/>
              </a:rPr>
              <a:t>g</a:t>
            </a:r>
            <a:r>
              <a:rPr lang="cs-CZ" sz="4900" b="1" dirty="0" smtClean="0">
                <a:solidFill>
                  <a:srgbClr val="FF0000"/>
                </a:solidFill>
                <a:latin typeface="+mj-lt"/>
              </a:rPr>
              <a:t>astrin</a:t>
            </a:r>
          </a:p>
          <a:p>
            <a:r>
              <a:rPr lang="cs-CZ" sz="4900" b="1" dirty="0">
                <a:solidFill>
                  <a:srgbClr val="FF0000"/>
                </a:solidFill>
                <a:latin typeface="+mj-lt"/>
              </a:rPr>
              <a:t>s</a:t>
            </a:r>
            <a:r>
              <a:rPr lang="cs-CZ" sz="4900" b="1" dirty="0" smtClean="0">
                <a:solidFill>
                  <a:srgbClr val="FF0000"/>
                </a:solidFill>
                <a:latin typeface="+mj-lt"/>
              </a:rPr>
              <a:t>ekretin</a:t>
            </a:r>
          </a:p>
          <a:p>
            <a:r>
              <a:rPr lang="cs-CZ" sz="4900" b="1" dirty="0" err="1" smtClean="0">
                <a:solidFill>
                  <a:srgbClr val="FF0000"/>
                </a:solidFill>
                <a:latin typeface="+mj-lt"/>
              </a:rPr>
              <a:t>cholecystokinin</a:t>
            </a:r>
            <a:r>
              <a:rPr lang="cs-CZ" sz="4900" b="1" dirty="0" smtClean="0">
                <a:solidFill>
                  <a:srgbClr val="FF0000"/>
                </a:solidFill>
                <a:latin typeface="+mj-lt"/>
              </a:rPr>
              <a:t> </a:t>
            </a:r>
            <a:r>
              <a:rPr lang="cs-CZ" sz="4900" dirty="0">
                <a:latin typeface="+mj-lt"/>
              </a:rPr>
              <a:t>(</a:t>
            </a:r>
            <a:r>
              <a:rPr lang="cs-CZ" sz="4900" dirty="0" smtClean="0">
                <a:latin typeface="+mj-lt"/>
              </a:rPr>
              <a:t>CCK)</a:t>
            </a:r>
          </a:p>
          <a:p>
            <a:r>
              <a:rPr lang="cs-CZ" sz="4900" b="1" dirty="0" err="1" smtClean="0">
                <a:solidFill>
                  <a:srgbClr val="FF0000"/>
                </a:solidFill>
                <a:latin typeface="+mj-lt"/>
              </a:rPr>
              <a:t>somatostatin</a:t>
            </a:r>
            <a:endParaRPr lang="cs-CZ" sz="4900" b="1" dirty="0" smtClean="0">
              <a:solidFill>
                <a:srgbClr val="FF0000"/>
              </a:solidFill>
              <a:latin typeface="+mj-lt"/>
            </a:endParaRPr>
          </a:p>
          <a:p>
            <a:r>
              <a:rPr lang="cs-CZ" sz="4900" b="1" dirty="0" smtClean="0">
                <a:solidFill>
                  <a:srgbClr val="FF0000"/>
                </a:solidFill>
                <a:latin typeface="+mj-lt"/>
              </a:rPr>
              <a:t>neuropeptid Y</a:t>
            </a:r>
          </a:p>
          <a:p>
            <a:r>
              <a:rPr lang="cs-CZ" sz="4900" b="1" dirty="0" err="1" smtClean="0">
                <a:solidFill>
                  <a:srgbClr val="FF0000"/>
                </a:solidFill>
                <a:latin typeface="+mj-lt"/>
              </a:rPr>
              <a:t>ghrelin</a:t>
            </a:r>
            <a:endParaRPr lang="cs-CZ" sz="4900" b="1" dirty="0">
              <a:solidFill>
                <a:srgbClr val="FF0000"/>
              </a:solidFill>
              <a:latin typeface="+mj-lt"/>
            </a:endParaRPr>
          </a:p>
          <a:p>
            <a:pPr marL="0" indent="0">
              <a:buNone/>
            </a:pPr>
            <a:endParaRPr lang="cs-CZ" sz="4900" b="1" dirty="0" smtClean="0">
              <a:latin typeface="+mj-lt"/>
            </a:endParaRPr>
          </a:p>
          <a:p>
            <a:pPr marL="0" indent="0">
              <a:buNone/>
            </a:pPr>
            <a:r>
              <a:rPr lang="cs-CZ" sz="4900" b="1" dirty="0" smtClean="0">
                <a:solidFill>
                  <a:srgbClr val="92D050"/>
                </a:solidFill>
                <a:latin typeface="+mj-lt"/>
              </a:rPr>
              <a:t>Játra</a:t>
            </a:r>
          </a:p>
          <a:p>
            <a:r>
              <a:rPr lang="cs-CZ" sz="4900" b="1" dirty="0" err="1">
                <a:solidFill>
                  <a:srgbClr val="FF0000"/>
                </a:solidFill>
                <a:latin typeface="+mj-lt"/>
              </a:rPr>
              <a:t>s</a:t>
            </a:r>
            <a:r>
              <a:rPr lang="cs-CZ" sz="4900" b="1" dirty="0" err="1" smtClean="0">
                <a:solidFill>
                  <a:srgbClr val="FF0000"/>
                </a:solidFill>
                <a:latin typeface="+mj-lt"/>
              </a:rPr>
              <a:t>omatomedin</a:t>
            </a:r>
            <a:r>
              <a:rPr lang="cs-CZ" sz="4900" b="1" dirty="0" smtClean="0">
                <a:solidFill>
                  <a:srgbClr val="FF0000"/>
                </a:solidFill>
                <a:latin typeface="+mj-lt"/>
              </a:rPr>
              <a:t> </a:t>
            </a:r>
            <a:r>
              <a:rPr lang="cs-CZ" sz="4900" dirty="0" smtClean="0">
                <a:latin typeface="+mj-lt"/>
              </a:rPr>
              <a:t>(růst kostí)</a:t>
            </a:r>
          </a:p>
          <a:p>
            <a:r>
              <a:rPr lang="cs-CZ" sz="4900" b="1" dirty="0" err="1" smtClean="0">
                <a:solidFill>
                  <a:srgbClr val="FF0000"/>
                </a:solidFill>
                <a:latin typeface="+mj-lt"/>
              </a:rPr>
              <a:t>angiotenzinogen</a:t>
            </a:r>
            <a:endParaRPr lang="cs-CZ" sz="4900" b="1" dirty="0" smtClean="0">
              <a:solidFill>
                <a:srgbClr val="FF0000"/>
              </a:solidFill>
              <a:latin typeface="+mj-lt"/>
            </a:endParaRPr>
          </a:p>
          <a:p>
            <a:r>
              <a:rPr lang="cs-CZ" sz="4900" b="1" dirty="0" err="1">
                <a:solidFill>
                  <a:srgbClr val="FF0000"/>
                </a:solidFill>
                <a:latin typeface="+mj-lt"/>
              </a:rPr>
              <a:t>t</a:t>
            </a:r>
            <a:r>
              <a:rPr lang="cs-CZ" sz="4900" b="1" dirty="0" err="1" smtClean="0">
                <a:solidFill>
                  <a:srgbClr val="FF0000"/>
                </a:solidFill>
                <a:latin typeface="+mj-lt"/>
              </a:rPr>
              <a:t>rombopoetin</a:t>
            </a:r>
            <a:endParaRPr lang="cs-CZ" sz="4900" b="1" dirty="0" smtClean="0">
              <a:solidFill>
                <a:srgbClr val="FF0000"/>
              </a:solidFill>
              <a:latin typeface="+mj-lt"/>
            </a:endParaRPr>
          </a:p>
          <a:p>
            <a:pPr marL="0" indent="0">
              <a:buNone/>
            </a:pPr>
            <a:endParaRPr lang="cs-CZ" sz="4900" dirty="0">
              <a:latin typeface="+mj-lt"/>
            </a:endParaRPr>
          </a:p>
          <a:p>
            <a:pPr marL="0" indent="0">
              <a:buNone/>
            </a:pPr>
            <a:endParaRPr lang="cs-CZ" sz="4900" b="1" dirty="0">
              <a:latin typeface="+mj-lt"/>
            </a:endParaRPr>
          </a:p>
          <a:p>
            <a:pPr marL="0" indent="0">
              <a:buNone/>
            </a:pPr>
            <a:r>
              <a:rPr lang="cs-CZ" sz="4900" b="1" dirty="0">
                <a:solidFill>
                  <a:srgbClr val="92D050"/>
                </a:solidFill>
                <a:latin typeface="+mj-lt"/>
              </a:rPr>
              <a:t>Tuková tkáň</a:t>
            </a:r>
          </a:p>
          <a:p>
            <a:r>
              <a:rPr lang="cs-CZ" sz="4900" b="1" dirty="0" err="1">
                <a:solidFill>
                  <a:srgbClr val="FF0000"/>
                </a:solidFill>
                <a:latin typeface="+mj-lt"/>
              </a:rPr>
              <a:t>l</a:t>
            </a:r>
            <a:r>
              <a:rPr lang="cs-CZ" sz="4900" b="1" dirty="0" err="1" smtClean="0">
                <a:solidFill>
                  <a:srgbClr val="FF0000"/>
                </a:solidFill>
                <a:latin typeface="+mj-lt"/>
              </a:rPr>
              <a:t>eptin</a:t>
            </a:r>
            <a:r>
              <a:rPr lang="cs-CZ" sz="4900" dirty="0" smtClean="0">
                <a:latin typeface="+mj-lt"/>
              </a:rPr>
              <a:t> – přísun jídla, MTB, reprodukce</a:t>
            </a:r>
            <a:endParaRPr lang="en-US" sz="4900" dirty="0">
              <a:latin typeface="+mj-lt"/>
            </a:endParaRPr>
          </a:p>
          <a:p>
            <a:pPr marL="457200" lvl="1" indent="0">
              <a:lnSpc>
                <a:spcPct val="90000"/>
              </a:lnSpc>
              <a:buNone/>
            </a:pPr>
            <a:endParaRPr lang="en-US" sz="1600" dirty="0">
              <a:solidFill>
                <a:schemeClr val="accent1"/>
              </a:solidFill>
              <a:latin typeface="+mj-lt"/>
            </a:endParaRPr>
          </a:p>
        </p:txBody>
      </p:sp>
      <p:pic>
        <p:nvPicPr>
          <p:cNvPr id="14338"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8500" l="9931" r="99307"/>
                    </a14:imgEffect>
                  </a14:imgLayer>
                </a14:imgProps>
              </a:ext>
              <a:ext uri="{28A0092B-C50C-407E-A947-70E740481C1C}">
                <a14:useLocalDpi xmlns:a14="http://schemas.microsoft.com/office/drawing/2010/main" val="0"/>
              </a:ext>
            </a:extLst>
          </a:blip>
          <a:srcRect/>
          <a:stretch>
            <a:fillRect/>
          </a:stretch>
        </p:blipFill>
        <p:spPr bwMode="auto">
          <a:xfrm>
            <a:off x="5724128" y="1772816"/>
            <a:ext cx="2945581" cy="4081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4" cstate="print">
            <a:duotone>
              <a:schemeClr val="accent3">
                <a:shade val="45000"/>
                <a:satMod val="135000"/>
              </a:schemeClr>
              <a:prstClr val="white"/>
            </a:duotone>
            <a:extLst>
              <a:ext uri="{BEBA8EAE-BF5A-486C-A8C5-ECC9F3942E4B}">
                <a14:imgProps xmlns:a14="http://schemas.microsoft.com/office/drawing/2010/main">
                  <a14:imgLayer r:embed="rId5">
                    <a14:imgEffect>
                      <a14:artisticTexturizer/>
                    </a14:imgEffect>
                  </a14:imgLayer>
                </a14:imgProps>
              </a:ext>
              <a:ext uri="{28A0092B-C50C-407E-A947-70E740481C1C}">
                <a14:useLocalDpi xmlns:a14="http://schemas.microsoft.com/office/drawing/2010/main" val="0"/>
              </a:ext>
            </a:extLst>
          </a:blip>
          <a:srcRect l="17875" t="19446" r="3042" b="62363"/>
          <a:stretch/>
        </p:blipFill>
        <p:spPr bwMode="auto">
          <a:xfrm rot="16200000">
            <a:off x="-2775127" y="2767690"/>
            <a:ext cx="6865423" cy="133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86559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Langerhansovy </a:t>
            </a:r>
            <a:r>
              <a:rPr lang="cs-CZ" dirty="0"/>
              <a:t>ostrůvky </a:t>
            </a:r>
            <a:r>
              <a:rPr lang="cs-CZ" dirty="0" smtClean="0"/>
              <a:t/>
            </a:r>
            <a:br>
              <a:rPr lang="cs-CZ" dirty="0" smtClean="0"/>
            </a:br>
            <a:r>
              <a:rPr lang="cs-CZ" dirty="0" smtClean="0"/>
              <a:t>v </a:t>
            </a:r>
            <a:r>
              <a:rPr lang="cs-CZ" dirty="0"/>
              <a:t>pankreatu </a:t>
            </a:r>
          </a:p>
        </p:txBody>
      </p:sp>
      <p:sp>
        <p:nvSpPr>
          <p:cNvPr id="3" name="Zástupný symbol pro obsah 2"/>
          <p:cNvSpPr>
            <a:spLocks noGrp="1"/>
          </p:cNvSpPr>
          <p:nvPr>
            <p:ph idx="1"/>
          </p:nvPr>
        </p:nvSpPr>
        <p:spPr>
          <a:xfrm>
            <a:off x="1331640" y="1628800"/>
            <a:ext cx="7211144" cy="4853136"/>
          </a:xfrm>
        </p:spPr>
        <p:txBody>
          <a:bodyPr>
            <a:noAutofit/>
          </a:bodyPr>
          <a:lstStyle/>
          <a:p>
            <a:pPr>
              <a:lnSpc>
                <a:spcPct val="120000"/>
              </a:lnSpc>
            </a:pPr>
            <a:r>
              <a:rPr lang="cs-CZ" sz="2000" dirty="0" smtClean="0"/>
              <a:t>alfa-buňky </a:t>
            </a:r>
            <a:r>
              <a:rPr lang="cs-CZ" sz="2000" dirty="0"/>
              <a:t>- tvoří </a:t>
            </a:r>
            <a:r>
              <a:rPr lang="cs-CZ" sz="2000" dirty="0" err="1"/>
              <a:t>glukagon</a:t>
            </a:r>
            <a:r>
              <a:rPr lang="cs-CZ" sz="2000" dirty="0"/>
              <a:t>, látku zvyšující hladinu cukru v krvi</a:t>
            </a:r>
          </a:p>
          <a:p>
            <a:pPr>
              <a:lnSpc>
                <a:spcPct val="120000"/>
              </a:lnSpc>
            </a:pPr>
            <a:r>
              <a:rPr lang="cs-CZ" sz="2000" dirty="0"/>
              <a:t>beta-buňky - tvoří inzulin, látku snižující hladinu cukru v krvi</a:t>
            </a:r>
          </a:p>
          <a:p>
            <a:pPr>
              <a:lnSpc>
                <a:spcPct val="120000"/>
              </a:lnSpc>
            </a:pPr>
            <a:r>
              <a:rPr lang="cs-CZ" sz="2000" dirty="0"/>
              <a:t>gama a delta- buňky - tvoří </a:t>
            </a:r>
            <a:r>
              <a:rPr lang="cs-CZ" sz="2000" dirty="0" err="1"/>
              <a:t>somatostatin</a:t>
            </a:r>
            <a:r>
              <a:rPr lang="cs-CZ" sz="2000" dirty="0"/>
              <a:t>, ten ovlivňuje vylučování hormonů inzulinu a </a:t>
            </a:r>
            <a:r>
              <a:rPr lang="cs-CZ" sz="2000" dirty="0" err="1" smtClean="0"/>
              <a:t>glukagonu</a:t>
            </a:r>
            <a:endParaRPr lang="cs-CZ" sz="2000" dirty="0" smtClean="0"/>
          </a:p>
        </p:txBody>
      </p:sp>
      <p:pic>
        <p:nvPicPr>
          <p:cNvPr id="4" name="Picture 2"/>
          <p:cNvPicPr>
            <a:picLocks noChangeAspect="1" noChangeArrowheads="1"/>
          </p:cNvPicPr>
          <p:nvPr/>
        </p:nvPicPr>
        <p:blipFill rotWithShape="1">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rcRect l="17875" t="19446" r="3042" b="62363"/>
          <a:stretch/>
        </p:blipFill>
        <p:spPr bwMode="auto">
          <a:xfrm rot="16200000">
            <a:off x="-2775127" y="2767690"/>
            <a:ext cx="6865423" cy="133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873367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Langerhansovy </a:t>
            </a:r>
            <a:r>
              <a:rPr lang="cs-CZ" dirty="0"/>
              <a:t>ostrůvky </a:t>
            </a:r>
            <a:r>
              <a:rPr lang="cs-CZ" dirty="0" smtClean="0"/>
              <a:t/>
            </a:r>
            <a:br>
              <a:rPr lang="cs-CZ" dirty="0" smtClean="0"/>
            </a:br>
            <a:r>
              <a:rPr lang="cs-CZ" dirty="0" smtClean="0"/>
              <a:t>v </a:t>
            </a:r>
            <a:r>
              <a:rPr lang="cs-CZ" dirty="0"/>
              <a:t>pankreatu </a:t>
            </a:r>
          </a:p>
        </p:txBody>
      </p:sp>
      <p:sp>
        <p:nvSpPr>
          <p:cNvPr id="3" name="Zástupný symbol pro obsah 2"/>
          <p:cNvSpPr>
            <a:spLocks noGrp="1"/>
          </p:cNvSpPr>
          <p:nvPr>
            <p:ph idx="1"/>
          </p:nvPr>
        </p:nvSpPr>
        <p:spPr>
          <a:xfrm>
            <a:off x="1403648" y="1556792"/>
            <a:ext cx="7139136" cy="4925144"/>
          </a:xfrm>
        </p:spPr>
        <p:txBody>
          <a:bodyPr>
            <a:normAutofit fontScale="92500" lnSpcReduction="20000"/>
          </a:bodyPr>
          <a:lstStyle/>
          <a:p>
            <a:pPr marL="0" indent="0">
              <a:lnSpc>
                <a:spcPct val="120000"/>
              </a:lnSpc>
              <a:buNone/>
            </a:pPr>
            <a:r>
              <a:rPr lang="cs-CZ" sz="2000" b="1" dirty="0" smtClean="0">
                <a:solidFill>
                  <a:srgbClr val="7030A0"/>
                </a:solidFill>
              </a:rPr>
              <a:t>Hypofunkce</a:t>
            </a:r>
            <a:r>
              <a:rPr lang="cs-CZ" sz="2000" dirty="0" smtClean="0"/>
              <a:t> </a:t>
            </a:r>
            <a:r>
              <a:rPr lang="cs-CZ" sz="2000" dirty="0" smtClean="0"/>
              <a:t>– snížený účinek </a:t>
            </a:r>
            <a:r>
              <a:rPr lang="cs-CZ" sz="2000" b="1" dirty="0" smtClean="0">
                <a:solidFill>
                  <a:srgbClr val="FF0000"/>
                </a:solidFill>
              </a:rPr>
              <a:t>inzulinu</a:t>
            </a:r>
          </a:p>
          <a:p>
            <a:pPr marL="0" indent="0">
              <a:lnSpc>
                <a:spcPct val="120000"/>
              </a:lnSpc>
              <a:buNone/>
            </a:pPr>
            <a:r>
              <a:rPr lang="cs-CZ" sz="2000" b="1" dirty="0"/>
              <a:t>T1DM</a:t>
            </a:r>
          </a:p>
          <a:p>
            <a:pPr>
              <a:lnSpc>
                <a:spcPct val="120000"/>
              </a:lnSpc>
            </a:pPr>
            <a:r>
              <a:rPr lang="cs-CZ" sz="2000" dirty="0"/>
              <a:t>ztráta produkce inzulinu po redukci L. b. – genetická predispozice, virová infekce, chemické a toxické látky, kravské mléko (do 4 . měsíců věku dítěte)</a:t>
            </a:r>
          </a:p>
          <a:p>
            <a:pPr>
              <a:lnSpc>
                <a:spcPct val="120000"/>
              </a:lnSpc>
            </a:pPr>
            <a:r>
              <a:rPr lang="cs-CZ" sz="2000" dirty="0" smtClean="0"/>
              <a:t>autoimunitní </a:t>
            </a:r>
            <a:r>
              <a:rPr lang="cs-CZ" sz="2000" dirty="0"/>
              <a:t>– destrukce beta b. vyvolána hlavně T lymf, ale i protilátky (ICA = </a:t>
            </a:r>
            <a:r>
              <a:rPr lang="cs-CZ" sz="2000" dirty="0" err="1"/>
              <a:t>islet</a:t>
            </a:r>
            <a:r>
              <a:rPr lang="cs-CZ" sz="2000" dirty="0"/>
              <a:t> cell </a:t>
            </a:r>
            <a:r>
              <a:rPr lang="cs-CZ" sz="2000" dirty="0" err="1"/>
              <a:t>antibodies</a:t>
            </a:r>
            <a:r>
              <a:rPr lang="cs-CZ" sz="2000" dirty="0"/>
              <a:t>, IAA = insulin </a:t>
            </a:r>
            <a:r>
              <a:rPr lang="cs-CZ" sz="2000" dirty="0" err="1"/>
              <a:t>antibodies</a:t>
            </a:r>
            <a:r>
              <a:rPr lang="cs-CZ" sz="2000" dirty="0"/>
              <a:t>)</a:t>
            </a:r>
          </a:p>
          <a:p>
            <a:pPr marL="0" lvl="1" indent="0">
              <a:lnSpc>
                <a:spcPct val="120000"/>
              </a:lnSpc>
              <a:buNone/>
            </a:pPr>
            <a:r>
              <a:rPr lang="cs-CZ" sz="2000" b="1" dirty="0" smtClean="0"/>
              <a:t>T2DM</a:t>
            </a:r>
            <a:endParaRPr lang="cs-CZ" sz="2000" b="1" dirty="0" smtClean="0"/>
          </a:p>
          <a:p>
            <a:pPr marL="0" lvl="1" indent="0">
              <a:lnSpc>
                <a:spcPct val="120000"/>
              </a:lnSpc>
              <a:buNone/>
            </a:pPr>
            <a:r>
              <a:rPr lang="cs-CZ" sz="2000" b="1" dirty="0" smtClean="0"/>
              <a:t>MODY</a:t>
            </a:r>
            <a:r>
              <a:rPr lang="cs-CZ" sz="2000" dirty="0" smtClean="0"/>
              <a:t> </a:t>
            </a:r>
            <a:r>
              <a:rPr lang="cs-CZ" sz="2000" dirty="0"/>
              <a:t>– u mladých jedinců, AD genetický defekt beta b.</a:t>
            </a:r>
          </a:p>
          <a:p>
            <a:pPr marL="0" lvl="1" indent="0">
              <a:lnSpc>
                <a:spcPct val="120000"/>
              </a:lnSpc>
              <a:buNone/>
            </a:pPr>
            <a:r>
              <a:rPr lang="cs-CZ" sz="2000" b="1" dirty="0" smtClean="0"/>
              <a:t>Gestační diabetes </a:t>
            </a:r>
            <a:r>
              <a:rPr lang="cs-CZ" sz="2000" dirty="0"/>
              <a:t>– </a:t>
            </a:r>
            <a:r>
              <a:rPr lang="cs-CZ" sz="2000" dirty="0" err="1"/>
              <a:t>antiinzulinový</a:t>
            </a:r>
            <a:r>
              <a:rPr lang="cs-CZ" sz="2000" dirty="0"/>
              <a:t> efekt </a:t>
            </a:r>
            <a:r>
              <a:rPr lang="cs-CZ" sz="2000" b="1" dirty="0">
                <a:solidFill>
                  <a:srgbClr val="FF0000"/>
                </a:solidFill>
              </a:rPr>
              <a:t>choriového somatotropinu </a:t>
            </a:r>
            <a:r>
              <a:rPr lang="cs-CZ" sz="2000" dirty="0"/>
              <a:t>(placentární </a:t>
            </a:r>
            <a:r>
              <a:rPr lang="cs-CZ" sz="2000" dirty="0" err="1"/>
              <a:t>laktogen</a:t>
            </a:r>
            <a:r>
              <a:rPr lang="cs-CZ" sz="2000" dirty="0"/>
              <a:t>), </a:t>
            </a:r>
            <a:r>
              <a:rPr lang="cs-CZ" sz="2000" b="1" dirty="0">
                <a:solidFill>
                  <a:srgbClr val="FF0000"/>
                </a:solidFill>
              </a:rPr>
              <a:t>progesteronu</a:t>
            </a:r>
            <a:r>
              <a:rPr lang="cs-CZ" sz="2000" dirty="0"/>
              <a:t> a </a:t>
            </a:r>
            <a:r>
              <a:rPr lang="cs-CZ" sz="2000" b="1" dirty="0" smtClean="0">
                <a:solidFill>
                  <a:srgbClr val="FF0000"/>
                </a:solidFill>
              </a:rPr>
              <a:t>kortizolu</a:t>
            </a:r>
          </a:p>
          <a:p>
            <a:pPr marL="0" lvl="1" indent="0">
              <a:lnSpc>
                <a:spcPct val="120000"/>
              </a:lnSpc>
              <a:buNone/>
            </a:pPr>
            <a:endParaRPr lang="cs-CZ" sz="2000" dirty="0"/>
          </a:p>
          <a:p>
            <a:pPr marL="0" lvl="1" indent="0">
              <a:lnSpc>
                <a:spcPct val="120000"/>
              </a:lnSpc>
              <a:buNone/>
            </a:pPr>
            <a:r>
              <a:rPr lang="cs-CZ" sz="2000" b="1" dirty="0" smtClean="0">
                <a:solidFill>
                  <a:srgbClr val="7030A0"/>
                </a:solidFill>
                <a:latin typeface="+mj-lt"/>
              </a:rPr>
              <a:t>Hyperfunkce</a:t>
            </a:r>
            <a:endParaRPr lang="cs-CZ" sz="2000" b="1" dirty="0" smtClean="0">
              <a:solidFill>
                <a:srgbClr val="7030A0"/>
              </a:solidFill>
              <a:latin typeface="+mj-lt"/>
            </a:endParaRPr>
          </a:p>
          <a:p>
            <a:pPr marL="0" lvl="1" indent="0">
              <a:buNone/>
            </a:pPr>
            <a:r>
              <a:rPr lang="cs-CZ" sz="2000" b="1" dirty="0" err="1" smtClean="0"/>
              <a:t>Inzulinom</a:t>
            </a:r>
            <a:r>
              <a:rPr lang="cs-CZ" sz="2000" dirty="0"/>
              <a:t> </a:t>
            </a:r>
            <a:r>
              <a:rPr lang="cs-CZ" sz="2000" dirty="0" smtClean="0"/>
              <a:t>nebo </a:t>
            </a:r>
            <a:r>
              <a:rPr lang="cs-CZ" sz="2000" dirty="0" err="1" smtClean="0"/>
              <a:t>iatrogenně</a:t>
            </a:r>
            <a:endParaRPr lang="cs-CZ" sz="2000" dirty="0" smtClean="0"/>
          </a:p>
          <a:p>
            <a:pPr marL="457200" lvl="1" indent="-457200">
              <a:buFont typeface="Arial" pitchFamily="34" charset="0"/>
              <a:buChar char="•"/>
            </a:pPr>
            <a:r>
              <a:rPr lang="cs-CZ" sz="2000" dirty="0"/>
              <a:t>h</a:t>
            </a:r>
            <a:r>
              <a:rPr lang="cs-CZ" sz="2000" dirty="0" smtClean="0"/>
              <a:t>ypoglykémie a poruchy CNS </a:t>
            </a:r>
            <a:endParaRPr lang="el-GR" sz="2000" dirty="0"/>
          </a:p>
        </p:txBody>
      </p:sp>
      <p:pic>
        <p:nvPicPr>
          <p:cNvPr id="4" name="Picture 2"/>
          <p:cNvPicPr>
            <a:picLocks noChangeAspect="1" noChangeArrowheads="1"/>
          </p:cNvPicPr>
          <p:nvPr/>
        </p:nvPicPr>
        <p:blipFill rotWithShape="1">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rcRect l="17875" t="19446" r="3042" b="62363"/>
          <a:stretch/>
        </p:blipFill>
        <p:spPr bwMode="auto">
          <a:xfrm rot="16200000">
            <a:off x="-2775127" y="2767690"/>
            <a:ext cx="6865423" cy="133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685724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Žlázy s vnitřní sekrecí</a:t>
            </a:r>
            <a:endParaRPr lang="cs-CZ" dirty="0"/>
          </a:p>
        </p:txBody>
      </p:sp>
      <p:sp>
        <p:nvSpPr>
          <p:cNvPr id="3" name="Zástupný symbol pro obsah 2"/>
          <p:cNvSpPr>
            <a:spLocks noGrp="1"/>
          </p:cNvSpPr>
          <p:nvPr>
            <p:ph idx="1"/>
          </p:nvPr>
        </p:nvSpPr>
        <p:spPr>
          <a:xfrm>
            <a:off x="1403648" y="1484784"/>
            <a:ext cx="6120680" cy="5069160"/>
          </a:xfrm>
        </p:spPr>
        <p:txBody>
          <a:bodyPr>
            <a:noAutofit/>
          </a:bodyPr>
          <a:lstStyle/>
          <a:p>
            <a:pPr marL="0" indent="0">
              <a:buNone/>
            </a:pPr>
            <a:r>
              <a:rPr lang="cs-CZ" sz="1800" b="1" dirty="0" smtClean="0">
                <a:solidFill>
                  <a:srgbClr val="92D050"/>
                </a:solidFill>
                <a:latin typeface="+mj-lt"/>
              </a:rPr>
              <a:t>Nadledvinková </a:t>
            </a:r>
            <a:r>
              <a:rPr lang="cs-CZ" sz="1800" b="1" dirty="0">
                <a:solidFill>
                  <a:srgbClr val="92D050"/>
                </a:solidFill>
                <a:latin typeface="+mj-lt"/>
              </a:rPr>
              <a:t>kůra </a:t>
            </a:r>
            <a:endParaRPr lang="cs-CZ" sz="1800" b="1" dirty="0" smtClean="0">
              <a:solidFill>
                <a:srgbClr val="92D050"/>
              </a:solidFill>
              <a:latin typeface="+mj-lt"/>
            </a:endParaRPr>
          </a:p>
          <a:p>
            <a:r>
              <a:rPr lang="cs-CZ" sz="1800" b="1" dirty="0" smtClean="0">
                <a:latin typeface="+mj-lt"/>
              </a:rPr>
              <a:t>glukokortikoidy</a:t>
            </a:r>
            <a:r>
              <a:rPr lang="cs-CZ" sz="1800" dirty="0" smtClean="0">
                <a:latin typeface="+mj-lt"/>
              </a:rPr>
              <a:t> (</a:t>
            </a:r>
            <a:r>
              <a:rPr lang="cs-CZ" sz="1800" b="1" dirty="0" smtClean="0">
                <a:solidFill>
                  <a:srgbClr val="FF0000"/>
                </a:solidFill>
                <a:latin typeface="+mj-lt"/>
              </a:rPr>
              <a:t>kortizol</a:t>
            </a:r>
            <a:r>
              <a:rPr lang="cs-CZ" sz="1800" dirty="0" smtClean="0">
                <a:latin typeface="+mj-lt"/>
              </a:rPr>
              <a:t> – stresová odpověď</a:t>
            </a:r>
            <a:r>
              <a:rPr lang="cs-CZ" sz="1800" dirty="0" smtClean="0">
                <a:latin typeface="+mj-lt"/>
              </a:rPr>
              <a:t>) – </a:t>
            </a:r>
            <a:r>
              <a:rPr lang="cs-CZ" sz="1800" dirty="0" err="1" smtClean="0">
                <a:latin typeface="+mj-lt"/>
              </a:rPr>
              <a:t>zona</a:t>
            </a:r>
            <a:r>
              <a:rPr lang="cs-CZ" sz="1800" dirty="0">
                <a:latin typeface="+mj-lt"/>
              </a:rPr>
              <a:t> </a:t>
            </a:r>
            <a:r>
              <a:rPr lang="cs-CZ" sz="1800" dirty="0" err="1" smtClean="0">
                <a:latin typeface="+mj-lt"/>
              </a:rPr>
              <a:t>g</a:t>
            </a:r>
            <a:r>
              <a:rPr lang="cs-CZ" sz="1800" dirty="0" err="1" smtClean="0"/>
              <a:t>lomerulosa</a:t>
            </a:r>
            <a:r>
              <a:rPr lang="cs-CZ" sz="1800" dirty="0" smtClean="0"/>
              <a:t> </a:t>
            </a:r>
            <a:r>
              <a:rPr lang="cs-CZ" sz="1800" dirty="0"/>
              <a:t>(zevní) </a:t>
            </a:r>
            <a:endParaRPr lang="cs-CZ" sz="1800" dirty="0" smtClean="0">
              <a:latin typeface="+mj-lt"/>
            </a:endParaRPr>
          </a:p>
          <a:p>
            <a:r>
              <a:rPr lang="cs-CZ" sz="1800" b="1" dirty="0" err="1" smtClean="0">
                <a:latin typeface="+mj-lt"/>
              </a:rPr>
              <a:t>mineralokortikoidy</a:t>
            </a:r>
            <a:r>
              <a:rPr lang="cs-CZ" sz="1800" dirty="0" smtClean="0">
                <a:latin typeface="+mj-lt"/>
              </a:rPr>
              <a:t> (</a:t>
            </a:r>
            <a:r>
              <a:rPr lang="cs-CZ" sz="1800" b="1" dirty="0" smtClean="0">
                <a:solidFill>
                  <a:srgbClr val="FF0000"/>
                </a:solidFill>
                <a:latin typeface="+mj-lt"/>
              </a:rPr>
              <a:t>aldosteron</a:t>
            </a:r>
            <a:r>
              <a:rPr lang="cs-CZ" sz="1800" dirty="0" smtClean="0">
                <a:latin typeface="+mj-lt"/>
              </a:rPr>
              <a:t> – řídí homeostázu Na</a:t>
            </a:r>
            <a:r>
              <a:rPr lang="cs-CZ" sz="1800" baseline="30000" dirty="0" smtClean="0">
                <a:latin typeface="+mj-lt"/>
              </a:rPr>
              <a:t>+</a:t>
            </a:r>
            <a:r>
              <a:rPr lang="cs-CZ" sz="1800" dirty="0" smtClean="0">
                <a:latin typeface="+mj-lt"/>
              </a:rPr>
              <a:t> a K</a:t>
            </a:r>
            <a:r>
              <a:rPr lang="cs-CZ" sz="1800" baseline="30000" dirty="0" smtClean="0">
                <a:latin typeface="+mj-lt"/>
              </a:rPr>
              <a:t>+</a:t>
            </a:r>
            <a:r>
              <a:rPr lang="cs-CZ" sz="1800" dirty="0" smtClean="0">
                <a:latin typeface="+mj-lt"/>
              </a:rPr>
              <a:t> iontů</a:t>
            </a:r>
            <a:r>
              <a:rPr lang="cs-CZ" sz="1800" dirty="0" smtClean="0">
                <a:latin typeface="+mj-lt"/>
              </a:rPr>
              <a:t>) – </a:t>
            </a:r>
            <a:r>
              <a:rPr lang="cs-CZ" sz="1800" dirty="0" err="1" smtClean="0">
                <a:latin typeface="+mj-lt"/>
              </a:rPr>
              <a:t>zona</a:t>
            </a:r>
            <a:r>
              <a:rPr lang="cs-CZ" sz="1800" dirty="0" smtClean="0">
                <a:latin typeface="+mj-lt"/>
              </a:rPr>
              <a:t> </a:t>
            </a:r>
            <a:r>
              <a:rPr lang="cs-CZ" sz="1800" dirty="0" err="1" smtClean="0"/>
              <a:t>f</a:t>
            </a:r>
            <a:r>
              <a:rPr lang="cs-CZ" sz="1800" dirty="0" err="1" smtClean="0"/>
              <a:t>ascikulata</a:t>
            </a:r>
            <a:endParaRPr lang="cs-CZ" sz="1800" dirty="0" smtClean="0">
              <a:latin typeface="+mj-lt"/>
            </a:endParaRPr>
          </a:p>
          <a:p>
            <a:r>
              <a:rPr lang="cs-CZ" sz="1800" b="1" dirty="0" smtClean="0">
                <a:latin typeface="+mj-lt"/>
              </a:rPr>
              <a:t>androgeny</a:t>
            </a:r>
            <a:r>
              <a:rPr lang="cs-CZ" sz="1800" dirty="0" smtClean="0">
                <a:latin typeface="+mj-lt"/>
              </a:rPr>
              <a:t> (</a:t>
            </a:r>
            <a:r>
              <a:rPr lang="cs-CZ" sz="1800" b="1" dirty="0" smtClean="0">
                <a:solidFill>
                  <a:srgbClr val="FF0000"/>
                </a:solidFill>
                <a:latin typeface="+mj-lt"/>
              </a:rPr>
              <a:t>testosteron</a:t>
            </a:r>
            <a:r>
              <a:rPr lang="cs-CZ" sz="1800" dirty="0" smtClean="0">
                <a:latin typeface="+mj-lt"/>
              </a:rPr>
              <a:t>) – </a:t>
            </a:r>
            <a:r>
              <a:rPr lang="cs-CZ" sz="1800" dirty="0" err="1" smtClean="0">
                <a:latin typeface="+mj-lt"/>
              </a:rPr>
              <a:t>zona</a:t>
            </a:r>
            <a:r>
              <a:rPr lang="cs-CZ" sz="1800" dirty="0" smtClean="0">
                <a:latin typeface="+mj-lt"/>
              </a:rPr>
              <a:t> </a:t>
            </a:r>
            <a:r>
              <a:rPr lang="cs-CZ" sz="1800" dirty="0" err="1" smtClean="0">
                <a:latin typeface="+mj-lt"/>
              </a:rPr>
              <a:t>reticularis</a:t>
            </a:r>
            <a:endParaRPr lang="cs-CZ" sz="1800" dirty="0" smtClean="0">
              <a:latin typeface="+mj-lt"/>
            </a:endParaRPr>
          </a:p>
          <a:p>
            <a:pPr marL="0" indent="0">
              <a:buNone/>
            </a:pPr>
            <a:endParaRPr lang="cs-CZ" sz="1800" dirty="0">
              <a:latin typeface="+mj-lt"/>
            </a:endParaRPr>
          </a:p>
          <a:p>
            <a:pPr marL="0" indent="0">
              <a:buNone/>
            </a:pPr>
            <a:r>
              <a:rPr lang="cs-CZ" sz="1800" b="1" dirty="0">
                <a:solidFill>
                  <a:srgbClr val="92D050"/>
                </a:solidFill>
                <a:latin typeface="+mj-lt"/>
              </a:rPr>
              <a:t>N</a:t>
            </a:r>
            <a:r>
              <a:rPr lang="cs-CZ" sz="1800" b="1" dirty="0" smtClean="0">
                <a:solidFill>
                  <a:srgbClr val="92D050"/>
                </a:solidFill>
                <a:latin typeface="+mj-lt"/>
              </a:rPr>
              <a:t>adledvinková </a:t>
            </a:r>
            <a:r>
              <a:rPr lang="cs-CZ" sz="1800" b="1" dirty="0">
                <a:solidFill>
                  <a:srgbClr val="92D050"/>
                </a:solidFill>
                <a:latin typeface="+mj-lt"/>
              </a:rPr>
              <a:t>dřeň </a:t>
            </a:r>
            <a:endParaRPr lang="cs-CZ" sz="1800" b="1" dirty="0" smtClean="0">
              <a:solidFill>
                <a:srgbClr val="92D050"/>
              </a:solidFill>
              <a:latin typeface="+mj-lt"/>
            </a:endParaRPr>
          </a:p>
          <a:p>
            <a:r>
              <a:rPr lang="cs-CZ" sz="1800" b="1" dirty="0" smtClean="0">
                <a:solidFill>
                  <a:srgbClr val="FF0000"/>
                </a:solidFill>
                <a:latin typeface="+mj-lt"/>
              </a:rPr>
              <a:t>adrenalin</a:t>
            </a:r>
            <a:r>
              <a:rPr lang="cs-CZ" sz="1800" dirty="0" smtClean="0">
                <a:latin typeface="+mj-lt"/>
              </a:rPr>
              <a:t> </a:t>
            </a:r>
            <a:r>
              <a:rPr lang="cs-CZ" sz="1800" dirty="0">
                <a:latin typeface="+mj-lt"/>
              </a:rPr>
              <a:t>(epinefrin) - zvyšuje srdeční </a:t>
            </a:r>
            <a:r>
              <a:rPr lang="cs-CZ" sz="1800" dirty="0" smtClean="0">
                <a:latin typeface="+mj-lt"/>
              </a:rPr>
              <a:t>frekvenci</a:t>
            </a:r>
          </a:p>
          <a:p>
            <a:r>
              <a:rPr lang="cs-CZ" sz="1800" b="1" dirty="0" smtClean="0">
                <a:solidFill>
                  <a:srgbClr val="FF0000"/>
                </a:solidFill>
                <a:latin typeface="+mj-lt"/>
              </a:rPr>
              <a:t>noradrenalin</a:t>
            </a:r>
            <a:r>
              <a:rPr lang="cs-CZ" sz="1800" dirty="0" smtClean="0">
                <a:latin typeface="+mj-lt"/>
              </a:rPr>
              <a:t> </a:t>
            </a:r>
            <a:r>
              <a:rPr lang="cs-CZ" sz="1800" dirty="0">
                <a:latin typeface="+mj-lt"/>
              </a:rPr>
              <a:t>(</a:t>
            </a:r>
            <a:r>
              <a:rPr lang="cs-CZ" sz="1800" dirty="0" err="1">
                <a:latin typeface="+mj-lt"/>
              </a:rPr>
              <a:t>norepinefrin</a:t>
            </a:r>
            <a:r>
              <a:rPr lang="cs-CZ" sz="1800" dirty="0">
                <a:latin typeface="+mj-lt"/>
              </a:rPr>
              <a:t>) - zužuje cévy (zvyšuje krevní </a:t>
            </a:r>
            <a:r>
              <a:rPr lang="cs-CZ" sz="1800" dirty="0" smtClean="0">
                <a:latin typeface="+mj-lt"/>
              </a:rPr>
              <a:t>tlak)</a:t>
            </a:r>
          </a:p>
          <a:p>
            <a:pPr marL="0" indent="0">
              <a:buNone/>
            </a:pPr>
            <a:endParaRPr lang="cs-CZ" sz="1800" dirty="0" smtClean="0">
              <a:latin typeface="+mj-lt"/>
            </a:endParaRPr>
          </a:p>
          <a:p>
            <a:pPr marL="0" indent="0">
              <a:buNone/>
            </a:pPr>
            <a:r>
              <a:rPr lang="cs-CZ" sz="1800" b="1" dirty="0" smtClean="0">
                <a:solidFill>
                  <a:srgbClr val="92D050"/>
                </a:solidFill>
                <a:latin typeface="+mj-lt"/>
              </a:rPr>
              <a:t>Ledvina </a:t>
            </a:r>
          </a:p>
          <a:p>
            <a:r>
              <a:rPr lang="cs-CZ" sz="1800" dirty="0">
                <a:solidFill>
                  <a:srgbClr val="FF0000"/>
                </a:solidFill>
                <a:latin typeface="+mj-lt"/>
              </a:rPr>
              <a:t>r</a:t>
            </a:r>
            <a:r>
              <a:rPr lang="cs-CZ" sz="1800" dirty="0" smtClean="0">
                <a:solidFill>
                  <a:srgbClr val="FF0000"/>
                </a:solidFill>
                <a:latin typeface="+mj-lt"/>
              </a:rPr>
              <a:t>enin</a:t>
            </a:r>
            <a:r>
              <a:rPr lang="cs-CZ" sz="1800" dirty="0" smtClean="0">
                <a:latin typeface="+mj-lt"/>
              </a:rPr>
              <a:t> (RAAS)</a:t>
            </a:r>
          </a:p>
          <a:p>
            <a:r>
              <a:rPr lang="cs-CZ" sz="1800" b="1" dirty="0" smtClean="0">
                <a:solidFill>
                  <a:srgbClr val="FF0000"/>
                </a:solidFill>
                <a:latin typeface="+mj-lt"/>
              </a:rPr>
              <a:t>erytropoetin</a:t>
            </a:r>
            <a:r>
              <a:rPr lang="cs-CZ" sz="1800" dirty="0" smtClean="0">
                <a:latin typeface="+mj-lt"/>
              </a:rPr>
              <a:t> </a:t>
            </a:r>
            <a:r>
              <a:rPr lang="cs-CZ" sz="1800" dirty="0">
                <a:latin typeface="+mj-lt"/>
              </a:rPr>
              <a:t>(</a:t>
            </a:r>
            <a:r>
              <a:rPr lang="cs-CZ" sz="1800" dirty="0" smtClean="0">
                <a:latin typeface="+mj-lt"/>
              </a:rPr>
              <a:t>EPO)</a:t>
            </a:r>
          </a:p>
          <a:p>
            <a:pPr marL="0" indent="0">
              <a:buNone/>
            </a:pPr>
            <a:endParaRPr lang="cs-CZ" sz="1600" b="1" dirty="0" smtClean="0">
              <a:latin typeface="+mj-lt"/>
            </a:endParaRPr>
          </a:p>
          <a:p>
            <a:pPr marL="0" indent="0">
              <a:buNone/>
            </a:pPr>
            <a:endParaRPr lang="cs-CZ" sz="1600" dirty="0" smtClean="0">
              <a:latin typeface="+mj-lt"/>
            </a:endParaRPr>
          </a:p>
          <a:p>
            <a:pPr marL="0" indent="0">
              <a:buNone/>
            </a:pPr>
            <a:endParaRPr lang="en-US" sz="1600" dirty="0">
              <a:latin typeface="+mj-lt"/>
            </a:endParaRPr>
          </a:p>
          <a:p>
            <a:pPr marL="457200" lvl="1" indent="0">
              <a:lnSpc>
                <a:spcPct val="90000"/>
              </a:lnSpc>
              <a:buNone/>
            </a:pPr>
            <a:endParaRPr lang="en-US" sz="1600" dirty="0">
              <a:latin typeface="+mj-lt"/>
            </a:endParaRPr>
          </a:p>
        </p:txBody>
      </p:sp>
      <p:pic>
        <p:nvPicPr>
          <p:cNvPr id="13314" name="Picture 2"/>
          <p:cNvPicPr>
            <a:picLocks noChangeAspect="1" noChangeArrowheads="1"/>
          </p:cNvPicPr>
          <p:nvPr/>
        </p:nvPicPr>
        <p:blipFill rotWithShape="1">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l="19758" r="14419"/>
          <a:stretch/>
        </p:blipFill>
        <p:spPr bwMode="auto">
          <a:xfrm>
            <a:off x="7236296" y="3963784"/>
            <a:ext cx="1673671" cy="259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3" cstate="print">
            <a:duotone>
              <a:schemeClr val="accent3">
                <a:shade val="45000"/>
                <a:satMod val="135000"/>
              </a:schemeClr>
              <a:prstClr val="white"/>
            </a:duotone>
            <a:extLst>
              <a:ext uri="{BEBA8EAE-BF5A-486C-A8C5-ECC9F3942E4B}">
                <a14:imgProps xmlns:a14="http://schemas.microsoft.com/office/drawing/2010/main">
                  <a14:imgLayer r:embed="rId4">
                    <a14:imgEffect>
                      <a14:artisticTexturizer/>
                    </a14:imgEffect>
                  </a14:imgLayer>
                </a14:imgProps>
              </a:ext>
              <a:ext uri="{28A0092B-C50C-407E-A947-70E740481C1C}">
                <a14:useLocalDpi xmlns:a14="http://schemas.microsoft.com/office/drawing/2010/main" val="0"/>
              </a:ext>
            </a:extLst>
          </a:blip>
          <a:srcRect l="17875" t="19446" r="3042" b="62363"/>
          <a:stretch/>
        </p:blipFill>
        <p:spPr bwMode="auto">
          <a:xfrm rot="16200000">
            <a:off x="-2775127" y="2767690"/>
            <a:ext cx="6865423" cy="133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523049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ars.els-cdn.com/content/image/1-s2.0-S0140673603134927-g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517848"/>
            <a:ext cx="5045367" cy="607084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noChangeArrowheads="1"/>
          </p:cNvPicPr>
          <p:nvPr/>
        </p:nvPicPr>
        <p:blipFill rotWithShape="1">
          <a:blip r:embed="rId3" cstate="print">
            <a:duotone>
              <a:schemeClr val="accent3">
                <a:shade val="45000"/>
                <a:satMod val="135000"/>
              </a:schemeClr>
              <a:prstClr val="white"/>
            </a:duotone>
            <a:extLst>
              <a:ext uri="{BEBA8EAE-BF5A-486C-A8C5-ECC9F3942E4B}">
                <a14:imgProps xmlns:a14="http://schemas.microsoft.com/office/drawing/2010/main">
                  <a14:imgLayer r:embed="rId4">
                    <a14:imgEffect>
                      <a14:artisticTexturizer/>
                    </a14:imgEffect>
                  </a14:imgLayer>
                </a14:imgProps>
              </a:ext>
              <a:ext uri="{28A0092B-C50C-407E-A947-70E740481C1C}">
                <a14:useLocalDpi xmlns:a14="http://schemas.microsoft.com/office/drawing/2010/main" val="0"/>
              </a:ext>
            </a:extLst>
          </a:blip>
          <a:srcRect l="17875" t="19446" r="3042" b="62363"/>
          <a:stretch/>
        </p:blipFill>
        <p:spPr bwMode="auto">
          <a:xfrm rot="16200000">
            <a:off x="-2775127" y="2767690"/>
            <a:ext cx="6865423" cy="133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232573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Kůra nadledvin</a:t>
            </a:r>
            <a:endParaRPr lang="cs-CZ" dirty="0"/>
          </a:p>
        </p:txBody>
      </p:sp>
      <p:sp>
        <p:nvSpPr>
          <p:cNvPr id="3" name="Zástupný symbol pro obsah 2"/>
          <p:cNvSpPr>
            <a:spLocks noGrp="1"/>
          </p:cNvSpPr>
          <p:nvPr>
            <p:ph idx="1"/>
          </p:nvPr>
        </p:nvSpPr>
        <p:spPr>
          <a:xfrm>
            <a:off x="1259632" y="1146076"/>
            <a:ext cx="7684342" cy="5635724"/>
          </a:xfrm>
        </p:spPr>
        <p:txBody>
          <a:bodyPr>
            <a:normAutofit fontScale="62500" lnSpcReduction="20000"/>
          </a:bodyPr>
          <a:lstStyle/>
          <a:p>
            <a:pPr marL="0" indent="0">
              <a:lnSpc>
                <a:spcPct val="120000"/>
              </a:lnSpc>
              <a:buNone/>
            </a:pPr>
            <a:r>
              <a:rPr lang="cs-CZ" sz="2600" dirty="0" smtClean="0">
                <a:latin typeface="+mj-lt"/>
              </a:rPr>
              <a:t>Poruchy </a:t>
            </a:r>
            <a:r>
              <a:rPr lang="cs-CZ" sz="2600" dirty="0" err="1" smtClean="0">
                <a:latin typeface="+mj-lt"/>
              </a:rPr>
              <a:t>fce</a:t>
            </a:r>
            <a:r>
              <a:rPr lang="cs-CZ" sz="2600" dirty="0" smtClean="0">
                <a:latin typeface="+mj-lt"/>
              </a:rPr>
              <a:t>: primární </a:t>
            </a:r>
            <a:r>
              <a:rPr lang="cs-CZ" sz="2600" dirty="0" smtClean="0">
                <a:latin typeface="+mj-lt"/>
              </a:rPr>
              <a:t>/sekundární</a:t>
            </a:r>
            <a:endParaRPr lang="cs-CZ" sz="2600" dirty="0">
              <a:latin typeface="+mj-lt"/>
            </a:endParaRPr>
          </a:p>
          <a:p>
            <a:pPr marL="0" indent="0">
              <a:lnSpc>
                <a:spcPct val="120000"/>
              </a:lnSpc>
              <a:buNone/>
            </a:pPr>
            <a:r>
              <a:rPr lang="cs-CZ" sz="2600" b="1" dirty="0" smtClean="0">
                <a:solidFill>
                  <a:srgbClr val="7030A0"/>
                </a:solidFill>
                <a:latin typeface="+mj-lt"/>
              </a:rPr>
              <a:t>Hypofunkce </a:t>
            </a:r>
            <a:endParaRPr lang="cs-CZ" sz="2600" b="1" dirty="0">
              <a:solidFill>
                <a:srgbClr val="7030A0"/>
              </a:solidFill>
              <a:latin typeface="+mj-lt"/>
            </a:endParaRPr>
          </a:p>
          <a:p>
            <a:pPr marL="0" lvl="1" indent="0">
              <a:lnSpc>
                <a:spcPct val="120000"/>
              </a:lnSpc>
              <a:buNone/>
            </a:pPr>
            <a:r>
              <a:rPr lang="cs-CZ" sz="2600" b="1" dirty="0" err="1" smtClean="0">
                <a:latin typeface="+mj-lt"/>
              </a:rPr>
              <a:t>Hypokortikalismus</a:t>
            </a:r>
            <a:endParaRPr lang="cs-CZ" sz="2600" b="1" dirty="0">
              <a:latin typeface="+mj-lt"/>
            </a:endParaRPr>
          </a:p>
          <a:p>
            <a:pPr>
              <a:lnSpc>
                <a:spcPct val="120000"/>
              </a:lnSpc>
            </a:pPr>
            <a:r>
              <a:rPr lang="cs-CZ" sz="2600" dirty="0">
                <a:latin typeface="+mj-lt"/>
              </a:rPr>
              <a:t>p</a:t>
            </a:r>
            <a:r>
              <a:rPr lang="cs-CZ" sz="2600" dirty="0" smtClean="0">
                <a:latin typeface="+mj-lt"/>
              </a:rPr>
              <a:t>rimární  </a:t>
            </a:r>
          </a:p>
          <a:p>
            <a:pPr marL="0" indent="0">
              <a:lnSpc>
                <a:spcPct val="120000"/>
              </a:lnSpc>
              <a:buNone/>
            </a:pPr>
            <a:endParaRPr lang="cs-CZ" sz="2600" dirty="0" smtClean="0">
              <a:latin typeface="+mj-lt"/>
            </a:endParaRPr>
          </a:p>
          <a:p>
            <a:pPr marL="0" indent="0">
              <a:lnSpc>
                <a:spcPct val="120000"/>
              </a:lnSpc>
              <a:buNone/>
            </a:pPr>
            <a:r>
              <a:rPr lang="cs-CZ" sz="2600" b="1" dirty="0" err="1" smtClean="0">
                <a:latin typeface="+mj-lt"/>
              </a:rPr>
              <a:t>Addisonova</a:t>
            </a:r>
            <a:r>
              <a:rPr lang="cs-CZ" sz="2600" b="1" dirty="0" smtClean="0">
                <a:latin typeface="+mj-lt"/>
              </a:rPr>
              <a:t> choroba </a:t>
            </a:r>
            <a:r>
              <a:rPr lang="cs-CZ" sz="2600" dirty="0" smtClean="0">
                <a:latin typeface="+mj-lt"/>
              </a:rPr>
              <a:t>(</a:t>
            </a:r>
            <a:r>
              <a:rPr lang="cs-CZ" sz="2600" dirty="0" smtClean="0">
                <a:latin typeface="+mj-lt"/>
              </a:rPr>
              <a:t>autoimunitní</a:t>
            </a:r>
            <a:r>
              <a:rPr lang="cs-CZ" sz="2600" dirty="0" smtClean="0">
                <a:latin typeface="+mj-lt"/>
              </a:rPr>
              <a:t>)</a:t>
            </a:r>
          </a:p>
          <a:p>
            <a:pPr>
              <a:lnSpc>
                <a:spcPct val="120000"/>
              </a:lnSpc>
            </a:pPr>
            <a:r>
              <a:rPr lang="cs-CZ" sz="2600" dirty="0">
                <a:latin typeface="+mj-lt"/>
              </a:rPr>
              <a:t>destruktivní proces zpravidla v celém rozsahu kortexu - při postupné destrukci kůry nadledvin zpočátku snížená tolerance stresu, adrenální insuficience se manifestuje až v okamžiku zničeno ~90% žlázy</a:t>
            </a:r>
          </a:p>
          <a:p>
            <a:pPr>
              <a:lnSpc>
                <a:spcPct val="120000"/>
              </a:lnSpc>
            </a:pPr>
            <a:r>
              <a:rPr lang="cs-CZ" sz="2600" dirty="0">
                <a:latin typeface="+mj-lt"/>
              </a:rPr>
              <a:t>je snížená produkce </a:t>
            </a:r>
            <a:r>
              <a:rPr lang="cs-CZ" sz="2600" b="1" dirty="0">
                <a:solidFill>
                  <a:srgbClr val="FF0000"/>
                </a:solidFill>
                <a:latin typeface="+mj-lt"/>
              </a:rPr>
              <a:t>kortizolu, aldosteronu a adrenálních androgenů</a:t>
            </a:r>
            <a:r>
              <a:rPr lang="cs-CZ" sz="2600" dirty="0">
                <a:latin typeface="+mj-lt"/>
              </a:rPr>
              <a:t> – život ohrožující stav (tzv. </a:t>
            </a:r>
            <a:r>
              <a:rPr lang="cs-CZ" sz="2600" dirty="0" err="1">
                <a:latin typeface="+mj-lt"/>
              </a:rPr>
              <a:t>Addisonská</a:t>
            </a:r>
            <a:r>
              <a:rPr lang="cs-CZ" sz="2600" dirty="0">
                <a:latin typeface="+mj-lt"/>
              </a:rPr>
              <a:t> krize)</a:t>
            </a:r>
          </a:p>
          <a:p>
            <a:pPr>
              <a:lnSpc>
                <a:spcPct val="120000"/>
              </a:lnSpc>
            </a:pPr>
            <a:r>
              <a:rPr lang="cs-CZ" sz="2600" dirty="0" smtClean="0">
                <a:latin typeface="+mj-lt"/>
              </a:rPr>
              <a:t>symptomy</a:t>
            </a:r>
            <a:r>
              <a:rPr lang="cs-CZ" sz="2600" dirty="0">
                <a:latin typeface="+mj-lt"/>
              </a:rPr>
              <a:t>:</a:t>
            </a:r>
          </a:p>
          <a:p>
            <a:pPr>
              <a:lnSpc>
                <a:spcPct val="120000"/>
              </a:lnSpc>
              <a:buFont typeface="Comic Sans MS" pitchFamily="66" charset="0"/>
              <a:buChar char="–"/>
            </a:pPr>
            <a:r>
              <a:rPr lang="cs-CZ" sz="2600" dirty="0" smtClean="0">
                <a:latin typeface="+mj-lt"/>
              </a:rPr>
              <a:t>slabost </a:t>
            </a:r>
            <a:r>
              <a:rPr lang="cs-CZ" sz="2600" dirty="0">
                <a:latin typeface="+mj-lt"/>
              </a:rPr>
              <a:t>(↑</a:t>
            </a:r>
            <a:r>
              <a:rPr lang="cs-CZ" sz="2600" dirty="0" smtClean="0">
                <a:latin typeface="+mj-lt"/>
              </a:rPr>
              <a:t>K</a:t>
            </a:r>
            <a:r>
              <a:rPr lang="cs-CZ" sz="2600" baseline="30000" dirty="0" smtClean="0">
                <a:latin typeface="+mj-lt"/>
              </a:rPr>
              <a:t>+</a:t>
            </a:r>
            <a:r>
              <a:rPr lang="cs-CZ" sz="2600" dirty="0" smtClean="0">
                <a:latin typeface="+mj-lt"/>
              </a:rPr>
              <a:t>), anorexie</a:t>
            </a:r>
            <a:r>
              <a:rPr lang="cs-CZ" sz="2600" dirty="0">
                <a:latin typeface="+mj-lt"/>
              </a:rPr>
              <a:t>, hypotenze (↓</a:t>
            </a:r>
            <a:r>
              <a:rPr lang="cs-CZ" sz="2600" dirty="0" smtClean="0">
                <a:latin typeface="+mj-lt"/>
              </a:rPr>
              <a:t>Na</a:t>
            </a:r>
            <a:r>
              <a:rPr lang="cs-CZ" sz="2600" baseline="30000" dirty="0" smtClean="0">
                <a:latin typeface="+mj-lt"/>
              </a:rPr>
              <a:t>+</a:t>
            </a:r>
            <a:r>
              <a:rPr lang="cs-CZ" sz="2600" dirty="0" smtClean="0">
                <a:latin typeface="+mj-lt"/>
              </a:rPr>
              <a:t>), </a:t>
            </a:r>
            <a:r>
              <a:rPr lang="cs-CZ" sz="2600" dirty="0" err="1" smtClean="0">
                <a:latin typeface="+mj-lt"/>
              </a:rPr>
              <a:t>nausea</a:t>
            </a:r>
            <a:r>
              <a:rPr lang="cs-CZ" sz="2600" dirty="0">
                <a:latin typeface="+mj-lt"/>
              </a:rPr>
              <a:t>, průjem nebo </a:t>
            </a:r>
            <a:r>
              <a:rPr lang="cs-CZ" sz="2600" dirty="0" smtClean="0">
                <a:latin typeface="+mj-lt"/>
              </a:rPr>
              <a:t>obstipace </a:t>
            </a:r>
            <a:r>
              <a:rPr lang="cs-CZ" sz="2600" dirty="0">
                <a:latin typeface="+mj-lt"/>
              </a:rPr>
              <a:t>(↑</a:t>
            </a:r>
            <a:r>
              <a:rPr lang="cs-CZ" sz="2600" dirty="0" smtClean="0">
                <a:latin typeface="+mj-lt"/>
              </a:rPr>
              <a:t>Ca</a:t>
            </a:r>
            <a:r>
              <a:rPr lang="cs-CZ" sz="2600" baseline="30000" dirty="0" smtClean="0">
                <a:latin typeface="+mj-lt"/>
              </a:rPr>
              <a:t>2+</a:t>
            </a:r>
            <a:r>
              <a:rPr lang="cs-CZ" sz="2600" dirty="0" smtClean="0">
                <a:latin typeface="+mj-lt"/>
              </a:rPr>
              <a:t>), zvracení, hypoglykemie, bolest </a:t>
            </a:r>
            <a:r>
              <a:rPr lang="cs-CZ" sz="2600" dirty="0">
                <a:latin typeface="+mj-lt"/>
              </a:rPr>
              <a:t>břicha (</a:t>
            </a:r>
            <a:r>
              <a:rPr lang="cs-CZ" sz="2600" dirty="0" smtClean="0">
                <a:latin typeface="+mj-lt"/>
              </a:rPr>
              <a:t>lymfocytóza), ztráta váhy, </a:t>
            </a:r>
            <a:r>
              <a:rPr lang="cs-CZ" sz="2600" dirty="0" err="1" smtClean="0">
                <a:latin typeface="+mj-lt"/>
              </a:rPr>
              <a:t>hyperpigmentace</a:t>
            </a:r>
            <a:endParaRPr lang="cs-CZ" sz="2600" dirty="0" smtClean="0">
              <a:latin typeface="+mj-lt"/>
            </a:endParaRPr>
          </a:p>
          <a:p>
            <a:pPr>
              <a:lnSpc>
                <a:spcPct val="120000"/>
              </a:lnSpc>
              <a:buFont typeface="Comic Sans MS" pitchFamily="66" charset="0"/>
              <a:buChar char="–"/>
            </a:pPr>
            <a:endParaRPr lang="cs-CZ" sz="2600" dirty="0" smtClean="0">
              <a:latin typeface="+mj-lt"/>
            </a:endParaRPr>
          </a:p>
          <a:p>
            <a:pPr marL="0" lvl="1" indent="0">
              <a:lnSpc>
                <a:spcPct val="120000"/>
              </a:lnSpc>
              <a:buFont typeface="Arial" pitchFamily="34" charset="0"/>
              <a:buNone/>
            </a:pPr>
            <a:r>
              <a:rPr lang="cs-CZ" sz="2600" b="1" dirty="0" err="1">
                <a:latin typeface="+mj-lt"/>
              </a:rPr>
              <a:t>Adrenokortikální</a:t>
            </a:r>
            <a:r>
              <a:rPr lang="cs-CZ" sz="2600" b="1" dirty="0">
                <a:latin typeface="+mj-lt"/>
              </a:rPr>
              <a:t> krize</a:t>
            </a:r>
            <a:endParaRPr lang="cs-CZ" sz="2600" dirty="0">
              <a:latin typeface="+mj-lt"/>
            </a:endParaRPr>
          </a:p>
          <a:p>
            <a:pPr marL="342900" lvl="1" indent="-342900">
              <a:lnSpc>
                <a:spcPct val="120000"/>
              </a:lnSpc>
              <a:buFont typeface="Arial" pitchFamily="34" charset="0"/>
              <a:buChar char="•"/>
            </a:pPr>
            <a:r>
              <a:rPr lang="cs-CZ" sz="2600" dirty="0" smtClean="0"/>
              <a:t>hypofunkce </a:t>
            </a:r>
            <a:r>
              <a:rPr lang="cs-CZ" sz="2600" dirty="0"/>
              <a:t>s dostatečnou produkcí </a:t>
            </a:r>
            <a:r>
              <a:rPr lang="cs-CZ" sz="2600" b="1" dirty="0" err="1">
                <a:solidFill>
                  <a:srgbClr val="FF0000"/>
                </a:solidFill>
              </a:rPr>
              <a:t>mineralokortikoidů</a:t>
            </a:r>
            <a:r>
              <a:rPr lang="cs-CZ" sz="2600" dirty="0"/>
              <a:t> </a:t>
            </a:r>
          </a:p>
          <a:p>
            <a:pPr>
              <a:lnSpc>
                <a:spcPct val="120000"/>
              </a:lnSpc>
            </a:pPr>
            <a:r>
              <a:rPr lang="cs-CZ" sz="2600" dirty="0" smtClean="0">
                <a:latin typeface="+mj-lt"/>
              </a:rPr>
              <a:t>sekundární </a:t>
            </a:r>
            <a:r>
              <a:rPr lang="cs-CZ" sz="2600" dirty="0" smtClean="0">
                <a:latin typeface="+mj-lt"/>
              </a:rPr>
              <a:t>– způsobena nedostatečnou stimulací nadledvin </a:t>
            </a:r>
            <a:r>
              <a:rPr lang="cs-CZ" sz="2600" b="1" dirty="0" smtClean="0">
                <a:solidFill>
                  <a:srgbClr val="FF0000"/>
                </a:solidFill>
                <a:latin typeface="+mj-lt"/>
              </a:rPr>
              <a:t>ACTH  </a:t>
            </a:r>
            <a:endParaRPr lang="cs-CZ" sz="2600" b="1" dirty="0">
              <a:solidFill>
                <a:srgbClr val="FF0000"/>
              </a:solidFill>
              <a:latin typeface="+mj-lt"/>
            </a:endParaRPr>
          </a:p>
          <a:p>
            <a:pPr marL="0" lvl="1" indent="0">
              <a:buNone/>
            </a:pPr>
            <a:endParaRPr lang="cs-CZ" sz="2600" dirty="0"/>
          </a:p>
          <a:p>
            <a:pPr marL="0" indent="0">
              <a:buNone/>
            </a:pPr>
            <a:endParaRPr lang="cs-CZ" sz="2400" dirty="0"/>
          </a:p>
          <a:p>
            <a:pPr marL="0" indent="0">
              <a:buNone/>
            </a:pPr>
            <a:endParaRPr lang="cs-CZ" sz="2200" dirty="0"/>
          </a:p>
          <a:p>
            <a:pPr marL="0" indent="0">
              <a:buNone/>
            </a:pPr>
            <a:endParaRPr lang="cs-CZ" sz="1800" dirty="0" smtClean="0">
              <a:latin typeface="+mj-lt"/>
            </a:endParaRPr>
          </a:p>
        </p:txBody>
      </p:sp>
      <p:pic>
        <p:nvPicPr>
          <p:cNvPr id="4" name="Picture 2"/>
          <p:cNvPicPr>
            <a:picLocks noChangeAspect="1" noChangeArrowheads="1"/>
          </p:cNvPicPr>
          <p:nvPr/>
        </p:nvPicPr>
        <p:blipFill rotWithShape="1">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rcRect l="17875" t="19446" r="3042" b="62363"/>
          <a:stretch/>
        </p:blipFill>
        <p:spPr bwMode="auto">
          <a:xfrm rot="16200000">
            <a:off x="-2775127" y="2767690"/>
            <a:ext cx="6865423" cy="133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10823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Addisonova</a:t>
            </a:r>
            <a:r>
              <a:rPr lang="cs-CZ" dirty="0" smtClean="0"/>
              <a:t> choroba</a:t>
            </a:r>
            <a:endParaRPr lang="cs-CZ" dirty="0"/>
          </a:p>
        </p:txBody>
      </p:sp>
      <p:pic>
        <p:nvPicPr>
          <p:cNvPr id="15362" name="Picture 2" descr="Full-size image (129 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556792"/>
            <a:ext cx="6457950" cy="483870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rotWithShape="1">
          <a:blip r:embed="rId3" cstate="print">
            <a:duotone>
              <a:schemeClr val="accent3">
                <a:shade val="45000"/>
                <a:satMod val="135000"/>
              </a:schemeClr>
              <a:prstClr val="white"/>
            </a:duotone>
            <a:extLst>
              <a:ext uri="{BEBA8EAE-BF5A-486C-A8C5-ECC9F3942E4B}">
                <a14:imgProps xmlns:a14="http://schemas.microsoft.com/office/drawing/2010/main">
                  <a14:imgLayer r:embed="rId4">
                    <a14:imgEffect>
                      <a14:artisticTexturizer/>
                    </a14:imgEffect>
                  </a14:imgLayer>
                </a14:imgProps>
              </a:ext>
              <a:ext uri="{28A0092B-C50C-407E-A947-70E740481C1C}">
                <a14:useLocalDpi xmlns:a14="http://schemas.microsoft.com/office/drawing/2010/main" val="0"/>
              </a:ext>
            </a:extLst>
          </a:blip>
          <a:srcRect l="17875" t="19446" r="3042" b="62363"/>
          <a:stretch/>
        </p:blipFill>
        <p:spPr bwMode="auto">
          <a:xfrm rot="16200000">
            <a:off x="-2775127" y="2767690"/>
            <a:ext cx="6865423" cy="133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7423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Endokrinní systém</a:t>
            </a:r>
            <a:endParaRPr lang="cs-CZ" dirty="0"/>
          </a:p>
        </p:txBody>
      </p:sp>
      <p:sp>
        <p:nvSpPr>
          <p:cNvPr id="3" name="Zástupný symbol pro obsah 2"/>
          <p:cNvSpPr>
            <a:spLocks noGrp="1"/>
          </p:cNvSpPr>
          <p:nvPr>
            <p:ph idx="1"/>
          </p:nvPr>
        </p:nvSpPr>
        <p:spPr>
          <a:xfrm>
            <a:off x="1330038" y="1600200"/>
            <a:ext cx="7418426" cy="5257800"/>
          </a:xfrm>
        </p:spPr>
        <p:txBody>
          <a:bodyPr>
            <a:normAutofit/>
          </a:bodyPr>
          <a:lstStyle/>
          <a:p>
            <a:pPr marL="0" indent="0">
              <a:lnSpc>
                <a:spcPct val="120000"/>
              </a:lnSpc>
              <a:buNone/>
            </a:pPr>
            <a:r>
              <a:rPr lang="cs-CZ" sz="2000" b="1" dirty="0" smtClean="0">
                <a:solidFill>
                  <a:schemeClr val="accent3"/>
                </a:solidFill>
              </a:rPr>
              <a:t>Typy </a:t>
            </a:r>
            <a:r>
              <a:rPr lang="cs-CZ" sz="2000" b="1" dirty="0">
                <a:solidFill>
                  <a:schemeClr val="accent3"/>
                </a:solidFill>
              </a:rPr>
              <a:t>hormonů dle způsobu účinku</a:t>
            </a:r>
          </a:p>
          <a:p>
            <a:pPr marL="342900" lvl="1" indent="-342900">
              <a:lnSpc>
                <a:spcPct val="120000"/>
              </a:lnSpc>
              <a:buFont typeface="Arial" pitchFamily="34" charset="0"/>
              <a:buChar char="•"/>
            </a:pPr>
            <a:r>
              <a:rPr lang="cs-CZ" sz="2000" b="1" dirty="0">
                <a:solidFill>
                  <a:srgbClr val="FF0000"/>
                </a:solidFill>
              </a:rPr>
              <a:t>regulační</a:t>
            </a:r>
            <a:r>
              <a:rPr lang="cs-CZ" sz="2000" dirty="0"/>
              <a:t> – ovlivňují jiné endokrinní žlázy (</a:t>
            </a:r>
            <a:r>
              <a:rPr lang="cs-CZ" sz="2000" dirty="0" err="1"/>
              <a:t>liberiny</a:t>
            </a:r>
            <a:r>
              <a:rPr lang="cs-CZ" sz="2000" dirty="0"/>
              <a:t> hypotalamu, </a:t>
            </a:r>
            <a:r>
              <a:rPr lang="cs-CZ" sz="2000" dirty="0" err="1" smtClean="0"/>
              <a:t>tropní</a:t>
            </a:r>
            <a:r>
              <a:rPr lang="cs-CZ" sz="2000" dirty="0" smtClean="0"/>
              <a:t> </a:t>
            </a:r>
            <a:r>
              <a:rPr lang="cs-CZ" sz="2000" dirty="0"/>
              <a:t>hormony předního laloku hypofýzy)</a:t>
            </a:r>
          </a:p>
          <a:p>
            <a:pPr marL="342900" lvl="1" indent="-342900">
              <a:lnSpc>
                <a:spcPct val="120000"/>
              </a:lnSpc>
              <a:buFont typeface="Arial" pitchFamily="34" charset="0"/>
              <a:buChar char="•"/>
            </a:pPr>
            <a:r>
              <a:rPr lang="cs-CZ" sz="2000" b="1" dirty="0" smtClean="0">
                <a:solidFill>
                  <a:srgbClr val="FF0000"/>
                </a:solidFill>
              </a:rPr>
              <a:t>s </a:t>
            </a:r>
            <a:r>
              <a:rPr lang="cs-CZ" sz="2000" b="1" dirty="0">
                <a:solidFill>
                  <a:srgbClr val="FF0000"/>
                </a:solidFill>
              </a:rPr>
              <a:t>přímým účinkem na tkáně </a:t>
            </a:r>
            <a:r>
              <a:rPr lang="cs-CZ" sz="2000" dirty="0"/>
              <a:t>(</a:t>
            </a:r>
            <a:r>
              <a:rPr lang="cs-CZ" sz="2000" dirty="0" smtClean="0"/>
              <a:t>inzulín</a:t>
            </a:r>
            <a:r>
              <a:rPr lang="cs-CZ" sz="2000" dirty="0"/>
              <a:t>, </a:t>
            </a:r>
            <a:r>
              <a:rPr lang="cs-CZ" sz="2000" dirty="0" err="1" smtClean="0"/>
              <a:t>thyroxin</a:t>
            </a:r>
            <a:r>
              <a:rPr lang="cs-CZ" sz="2000" dirty="0"/>
              <a:t>)</a:t>
            </a:r>
          </a:p>
          <a:p>
            <a:pPr marL="342900" lvl="1" indent="-342900">
              <a:lnSpc>
                <a:spcPct val="120000"/>
              </a:lnSpc>
              <a:buFont typeface="Arial" pitchFamily="34" charset="0"/>
              <a:buChar char="•"/>
            </a:pPr>
            <a:r>
              <a:rPr lang="cs-CZ" sz="2000" b="1" dirty="0" smtClean="0">
                <a:solidFill>
                  <a:srgbClr val="FF0000"/>
                </a:solidFill>
              </a:rPr>
              <a:t>působící </a:t>
            </a:r>
            <a:r>
              <a:rPr lang="cs-CZ" sz="2000" b="1" dirty="0">
                <a:solidFill>
                  <a:srgbClr val="FF0000"/>
                </a:solidFill>
              </a:rPr>
              <a:t>lokálně </a:t>
            </a:r>
            <a:r>
              <a:rPr lang="cs-CZ" sz="2000" dirty="0"/>
              <a:t>(</a:t>
            </a:r>
            <a:r>
              <a:rPr lang="cs-CZ" sz="2000" dirty="0" err="1" smtClean="0"/>
              <a:t>endotelin</a:t>
            </a:r>
            <a:r>
              <a:rPr lang="cs-CZ" sz="2000" dirty="0" smtClean="0"/>
              <a:t>)</a:t>
            </a:r>
          </a:p>
          <a:p>
            <a:pPr marL="0" lvl="1" indent="0">
              <a:lnSpc>
                <a:spcPct val="120000"/>
              </a:lnSpc>
              <a:buNone/>
            </a:pPr>
            <a:endParaRPr lang="cs-CZ" sz="2000" dirty="0" smtClean="0"/>
          </a:p>
          <a:p>
            <a:pPr marL="0" lvl="1" indent="0">
              <a:lnSpc>
                <a:spcPct val="120000"/>
              </a:lnSpc>
              <a:buNone/>
            </a:pPr>
            <a:endParaRPr lang="cs-CZ" sz="2000" dirty="0"/>
          </a:p>
          <a:p>
            <a:pPr lvl="0">
              <a:lnSpc>
                <a:spcPct val="120000"/>
              </a:lnSpc>
            </a:pPr>
            <a:r>
              <a:rPr lang="cs-CZ" sz="2000" b="1" dirty="0">
                <a:solidFill>
                  <a:srgbClr val="7030A0"/>
                </a:solidFill>
              </a:rPr>
              <a:t>katabolické </a:t>
            </a:r>
            <a:r>
              <a:rPr lang="cs-CZ" sz="2000" dirty="0" smtClean="0"/>
              <a:t>(kortizol</a:t>
            </a:r>
            <a:r>
              <a:rPr lang="cs-CZ" sz="2000" dirty="0"/>
              <a:t>, </a:t>
            </a:r>
            <a:r>
              <a:rPr lang="cs-CZ" sz="2000" dirty="0" err="1" smtClean="0"/>
              <a:t>thyroxin</a:t>
            </a:r>
            <a:r>
              <a:rPr lang="cs-CZ" sz="2000" dirty="0"/>
              <a:t>, parathormon, </a:t>
            </a:r>
            <a:r>
              <a:rPr lang="cs-CZ" sz="2000" dirty="0" err="1" smtClean="0"/>
              <a:t>thyreokalcitonin</a:t>
            </a:r>
            <a:r>
              <a:rPr lang="cs-CZ" sz="2000" dirty="0"/>
              <a:t>, </a:t>
            </a:r>
            <a:r>
              <a:rPr lang="cs-CZ" sz="2000" dirty="0" err="1" smtClean="0"/>
              <a:t>glukagon</a:t>
            </a:r>
            <a:r>
              <a:rPr lang="cs-CZ" sz="2000" dirty="0" smtClean="0"/>
              <a:t>)</a:t>
            </a:r>
            <a:endParaRPr lang="cs-CZ" sz="2000" dirty="0"/>
          </a:p>
          <a:p>
            <a:pPr lvl="0">
              <a:lnSpc>
                <a:spcPct val="120000"/>
              </a:lnSpc>
            </a:pPr>
            <a:r>
              <a:rPr lang="cs-CZ" sz="2000" b="1" dirty="0">
                <a:solidFill>
                  <a:srgbClr val="7030A0"/>
                </a:solidFill>
              </a:rPr>
              <a:t>anabolické</a:t>
            </a:r>
            <a:r>
              <a:rPr lang="cs-CZ" sz="2000" dirty="0"/>
              <a:t> </a:t>
            </a:r>
            <a:r>
              <a:rPr lang="cs-CZ" sz="2000" dirty="0" smtClean="0"/>
              <a:t>(androgeny</a:t>
            </a:r>
            <a:r>
              <a:rPr lang="cs-CZ" sz="2000" dirty="0"/>
              <a:t>, estrogeny, </a:t>
            </a:r>
            <a:r>
              <a:rPr lang="cs-CZ" sz="2000" dirty="0" err="1"/>
              <a:t>gestageny</a:t>
            </a:r>
            <a:r>
              <a:rPr lang="cs-CZ" sz="2000" dirty="0"/>
              <a:t>, </a:t>
            </a:r>
            <a:r>
              <a:rPr lang="cs-CZ" sz="2000" dirty="0" smtClean="0"/>
              <a:t>inzulín, STH)</a:t>
            </a:r>
            <a:r>
              <a:rPr lang="cs-CZ" sz="2000" dirty="0"/>
              <a:t> </a:t>
            </a:r>
          </a:p>
          <a:p>
            <a:pPr marL="342900" lvl="1" indent="-342900">
              <a:lnSpc>
                <a:spcPct val="120000"/>
              </a:lnSpc>
              <a:buFont typeface="Arial" pitchFamily="34" charset="0"/>
              <a:buChar char="•"/>
            </a:pPr>
            <a:endParaRPr lang="cs-CZ" sz="2000" dirty="0"/>
          </a:p>
          <a:p>
            <a:pPr marL="0" indent="0">
              <a:lnSpc>
                <a:spcPct val="120000"/>
              </a:lnSpc>
              <a:buNone/>
            </a:pPr>
            <a:endParaRPr lang="cs-CZ" sz="2000" dirty="0">
              <a:solidFill>
                <a:schemeClr val="accent3"/>
              </a:solidFill>
            </a:endParaRPr>
          </a:p>
          <a:p>
            <a:pPr marL="0" indent="0">
              <a:buNone/>
            </a:pPr>
            <a:endParaRPr lang="cs-CZ" sz="2000" dirty="0"/>
          </a:p>
          <a:p>
            <a:pPr marL="0" indent="0">
              <a:buNone/>
            </a:pPr>
            <a:endParaRPr lang="cs-CZ" sz="2000" dirty="0"/>
          </a:p>
        </p:txBody>
      </p:sp>
      <p:pic>
        <p:nvPicPr>
          <p:cNvPr id="4" name="Picture 2"/>
          <p:cNvPicPr>
            <a:picLocks noChangeAspect="1" noChangeArrowheads="1"/>
          </p:cNvPicPr>
          <p:nvPr/>
        </p:nvPicPr>
        <p:blipFill rotWithShape="1">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rcRect l="17875" t="19446" r="3042" b="62363"/>
          <a:stretch/>
        </p:blipFill>
        <p:spPr bwMode="auto">
          <a:xfrm rot="16200000">
            <a:off x="-2775127" y="2767690"/>
            <a:ext cx="6865423" cy="133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643816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Kůra nadledvin</a:t>
            </a:r>
            <a:endParaRPr lang="cs-CZ" dirty="0"/>
          </a:p>
        </p:txBody>
      </p:sp>
      <p:sp>
        <p:nvSpPr>
          <p:cNvPr id="3" name="Zástupný symbol pro obsah 2"/>
          <p:cNvSpPr>
            <a:spLocks noGrp="1"/>
          </p:cNvSpPr>
          <p:nvPr>
            <p:ph idx="1"/>
          </p:nvPr>
        </p:nvSpPr>
        <p:spPr>
          <a:xfrm>
            <a:off x="1331640" y="1417638"/>
            <a:ext cx="7200800" cy="5107706"/>
          </a:xfrm>
        </p:spPr>
        <p:txBody>
          <a:bodyPr>
            <a:normAutofit fontScale="85000" lnSpcReduction="20000"/>
          </a:bodyPr>
          <a:lstStyle/>
          <a:p>
            <a:pPr marL="0" indent="0">
              <a:lnSpc>
                <a:spcPct val="120000"/>
              </a:lnSpc>
              <a:buNone/>
            </a:pPr>
            <a:r>
              <a:rPr lang="cs-CZ" sz="2300" b="1" dirty="0" smtClean="0">
                <a:solidFill>
                  <a:srgbClr val="7030A0"/>
                </a:solidFill>
                <a:latin typeface="+mj-lt"/>
              </a:rPr>
              <a:t>Hyperfunkce</a:t>
            </a:r>
            <a:endParaRPr lang="cs-CZ" sz="2300" b="1" dirty="0" smtClean="0">
              <a:solidFill>
                <a:srgbClr val="7030A0"/>
              </a:solidFill>
              <a:latin typeface="+mj-lt"/>
            </a:endParaRPr>
          </a:p>
          <a:p>
            <a:pPr marL="0" indent="0">
              <a:lnSpc>
                <a:spcPct val="120000"/>
              </a:lnSpc>
              <a:buNone/>
            </a:pPr>
            <a:r>
              <a:rPr lang="cs-CZ" sz="2300" b="1" dirty="0" err="1" smtClean="0">
                <a:latin typeface="+mj-lt"/>
              </a:rPr>
              <a:t>Hyperkortikalismus</a:t>
            </a:r>
            <a:endParaRPr lang="cs-CZ" sz="2300" b="1" dirty="0" smtClean="0">
              <a:latin typeface="+mj-lt"/>
            </a:endParaRPr>
          </a:p>
          <a:p>
            <a:pPr marL="0" indent="0">
              <a:lnSpc>
                <a:spcPct val="120000"/>
              </a:lnSpc>
              <a:buNone/>
            </a:pPr>
            <a:endParaRPr lang="cs-CZ" sz="2300" b="1" dirty="0" smtClean="0">
              <a:latin typeface="+mj-lt"/>
            </a:endParaRPr>
          </a:p>
          <a:p>
            <a:pPr marL="0" indent="0">
              <a:lnSpc>
                <a:spcPct val="120000"/>
              </a:lnSpc>
              <a:buNone/>
            </a:pPr>
            <a:r>
              <a:rPr lang="cs-CZ" sz="2300" b="1" dirty="0" err="1" smtClean="0">
                <a:latin typeface="+mj-lt"/>
              </a:rPr>
              <a:t>Cushingův</a:t>
            </a:r>
            <a:r>
              <a:rPr lang="cs-CZ" sz="2300" b="1" dirty="0" smtClean="0">
                <a:latin typeface="+mj-lt"/>
              </a:rPr>
              <a:t> syndrom</a:t>
            </a:r>
          </a:p>
          <a:p>
            <a:pPr>
              <a:lnSpc>
                <a:spcPct val="120000"/>
              </a:lnSpc>
            </a:pPr>
            <a:r>
              <a:rPr lang="cs-CZ" sz="2300" dirty="0" smtClean="0">
                <a:latin typeface="+mj-lt"/>
              </a:rPr>
              <a:t>tumor kůry </a:t>
            </a:r>
            <a:r>
              <a:rPr lang="cs-CZ" sz="2300" dirty="0" smtClean="0">
                <a:latin typeface="+mj-lt"/>
              </a:rPr>
              <a:t>nadledvin</a:t>
            </a:r>
          </a:p>
          <a:p>
            <a:pPr>
              <a:lnSpc>
                <a:spcPct val="120000"/>
              </a:lnSpc>
            </a:pPr>
            <a:endParaRPr lang="cs-CZ" sz="2300" dirty="0">
              <a:latin typeface="+mj-lt"/>
            </a:endParaRPr>
          </a:p>
          <a:p>
            <a:pPr marL="0" indent="0">
              <a:lnSpc>
                <a:spcPct val="120000"/>
              </a:lnSpc>
              <a:buNone/>
            </a:pPr>
            <a:r>
              <a:rPr lang="cs-CZ" sz="2300" b="1" dirty="0" err="1" smtClean="0">
                <a:latin typeface="+mj-lt"/>
              </a:rPr>
              <a:t>Hyperaldosteronismus</a:t>
            </a:r>
            <a:endParaRPr lang="cs-CZ" sz="2300" b="1" dirty="0">
              <a:latin typeface="+mj-lt"/>
            </a:endParaRPr>
          </a:p>
          <a:p>
            <a:pPr>
              <a:lnSpc>
                <a:spcPct val="120000"/>
              </a:lnSpc>
            </a:pPr>
            <a:r>
              <a:rPr lang="cs-CZ" sz="2300" dirty="0">
                <a:latin typeface="+mj-lt"/>
              </a:rPr>
              <a:t>p</a:t>
            </a:r>
            <a:r>
              <a:rPr lang="cs-CZ" sz="2300" dirty="0" smtClean="0">
                <a:latin typeface="+mj-lt"/>
              </a:rPr>
              <a:t>rimární </a:t>
            </a:r>
            <a:r>
              <a:rPr lang="cs-CZ" sz="2300" dirty="0">
                <a:latin typeface="+mj-lt"/>
              </a:rPr>
              <a:t>- </a:t>
            </a:r>
            <a:r>
              <a:rPr lang="cs-CZ" sz="2300" dirty="0" err="1">
                <a:latin typeface="+mj-lt"/>
              </a:rPr>
              <a:t>Connův</a:t>
            </a:r>
            <a:r>
              <a:rPr lang="cs-CZ" sz="2300" dirty="0">
                <a:latin typeface="+mj-lt"/>
              </a:rPr>
              <a:t> syndrom – tumor </a:t>
            </a:r>
          </a:p>
          <a:p>
            <a:pPr>
              <a:lnSpc>
                <a:spcPct val="120000"/>
              </a:lnSpc>
            </a:pPr>
            <a:r>
              <a:rPr lang="cs-CZ" sz="2300" dirty="0">
                <a:latin typeface="+mj-lt"/>
              </a:rPr>
              <a:t>s</a:t>
            </a:r>
            <a:r>
              <a:rPr lang="cs-CZ" sz="2300" dirty="0" smtClean="0">
                <a:latin typeface="+mj-lt"/>
              </a:rPr>
              <a:t>ekundární </a:t>
            </a:r>
            <a:r>
              <a:rPr lang="cs-CZ" sz="2300" dirty="0">
                <a:latin typeface="+mj-lt"/>
              </a:rPr>
              <a:t>– zvýšená sekrece </a:t>
            </a:r>
            <a:r>
              <a:rPr lang="cs-CZ" sz="2300" b="1" dirty="0">
                <a:solidFill>
                  <a:srgbClr val="FF0000"/>
                </a:solidFill>
                <a:latin typeface="+mj-lt"/>
              </a:rPr>
              <a:t>reninu</a:t>
            </a:r>
            <a:r>
              <a:rPr lang="cs-CZ" sz="2300" dirty="0">
                <a:latin typeface="+mj-lt"/>
              </a:rPr>
              <a:t> </a:t>
            </a:r>
            <a:r>
              <a:rPr lang="cs-CZ" sz="2300" dirty="0" err="1">
                <a:latin typeface="+mj-lt"/>
              </a:rPr>
              <a:t>juxtaglomerulárním</a:t>
            </a:r>
            <a:r>
              <a:rPr lang="cs-CZ" sz="2300" dirty="0">
                <a:latin typeface="+mj-lt"/>
              </a:rPr>
              <a:t> aparátem ledviny </a:t>
            </a:r>
            <a:r>
              <a:rPr lang="cs-CZ" sz="2300" dirty="0" smtClean="0">
                <a:latin typeface="+mj-lt"/>
              </a:rPr>
              <a:t>(↑RAAS </a:t>
            </a:r>
            <a:r>
              <a:rPr lang="cs-CZ" sz="2300" dirty="0">
                <a:latin typeface="+mj-lt"/>
              </a:rPr>
              <a:t>a ↑ </a:t>
            </a:r>
            <a:r>
              <a:rPr lang="cs-CZ" sz="2300" dirty="0" smtClean="0">
                <a:latin typeface="+mj-lt"/>
              </a:rPr>
              <a:t>ACTH)</a:t>
            </a:r>
            <a:endParaRPr lang="cs-CZ" sz="2300" dirty="0">
              <a:latin typeface="+mj-lt"/>
            </a:endParaRPr>
          </a:p>
          <a:p>
            <a:pPr>
              <a:lnSpc>
                <a:spcPct val="120000"/>
              </a:lnSpc>
            </a:pPr>
            <a:r>
              <a:rPr lang="cs-CZ" sz="2300" dirty="0" err="1">
                <a:latin typeface="+mj-lt"/>
              </a:rPr>
              <a:t>t</a:t>
            </a:r>
            <a:r>
              <a:rPr lang="cs-CZ" sz="2300" dirty="0" err="1" smtClean="0">
                <a:latin typeface="+mj-lt"/>
              </a:rPr>
              <a:t>ercinární</a:t>
            </a:r>
            <a:r>
              <a:rPr lang="cs-CZ" sz="2300" dirty="0" smtClean="0">
                <a:latin typeface="+mj-lt"/>
              </a:rPr>
              <a:t> </a:t>
            </a:r>
            <a:r>
              <a:rPr lang="cs-CZ" sz="2300" dirty="0">
                <a:latin typeface="+mj-lt"/>
              </a:rPr>
              <a:t>- snížené odbourávání </a:t>
            </a:r>
            <a:r>
              <a:rPr lang="cs-CZ" sz="2300" b="1" dirty="0">
                <a:solidFill>
                  <a:srgbClr val="FF0000"/>
                </a:solidFill>
                <a:latin typeface="+mj-lt"/>
              </a:rPr>
              <a:t>aldosteronu</a:t>
            </a:r>
            <a:r>
              <a:rPr lang="cs-CZ" sz="2300" dirty="0">
                <a:latin typeface="+mj-lt"/>
              </a:rPr>
              <a:t> - jaterní onemocnění</a:t>
            </a:r>
          </a:p>
          <a:p>
            <a:pPr>
              <a:lnSpc>
                <a:spcPct val="120000"/>
              </a:lnSpc>
            </a:pPr>
            <a:r>
              <a:rPr lang="cs-CZ" sz="2300" dirty="0" smtClean="0">
                <a:latin typeface="+mj-lt"/>
              </a:rPr>
              <a:t>projevy</a:t>
            </a:r>
            <a:r>
              <a:rPr lang="cs-CZ" sz="2300" dirty="0">
                <a:latin typeface="+mj-lt"/>
              </a:rPr>
              <a:t>: retence Na</a:t>
            </a:r>
            <a:r>
              <a:rPr lang="cs-CZ" sz="2300" baseline="30000" dirty="0">
                <a:latin typeface="+mj-lt"/>
              </a:rPr>
              <a:t>+</a:t>
            </a:r>
            <a:r>
              <a:rPr lang="cs-CZ" sz="2300" dirty="0">
                <a:latin typeface="+mj-lt"/>
              </a:rPr>
              <a:t> (HT), ztráty K</a:t>
            </a:r>
            <a:r>
              <a:rPr lang="cs-CZ" sz="2300" baseline="30000" dirty="0">
                <a:latin typeface="+mj-lt"/>
              </a:rPr>
              <a:t>+</a:t>
            </a:r>
            <a:r>
              <a:rPr lang="cs-CZ" sz="2300" dirty="0">
                <a:latin typeface="+mj-lt"/>
              </a:rPr>
              <a:t> (únava, malátnost, alkalóza -</a:t>
            </a:r>
            <a:r>
              <a:rPr lang="pt-BR" sz="2300" dirty="0">
                <a:latin typeface="+mj-lt"/>
              </a:rPr>
              <a:t> výměna K</a:t>
            </a:r>
            <a:r>
              <a:rPr lang="pt-BR" sz="2300" baseline="30000" dirty="0">
                <a:latin typeface="+mj-lt"/>
              </a:rPr>
              <a:t>+</a:t>
            </a:r>
            <a:r>
              <a:rPr lang="pt-BR" sz="2300" dirty="0">
                <a:latin typeface="+mj-lt"/>
              </a:rPr>
              <a:t>/H</a:t>
            </a:r>
            <a:r>
              <a:rPr lang="pt-BR" sz="2300" baseline="30000" dirty="0">
                <a:latin typeface="+mj-lt"/>
              </a:rPr>
              <a:t>+</a:t>
            </a:r>
            <a:r>
              <a:rPr lang="cs-CZ" sz="2300" dirty="0" smtClean="0">
                <a:latin typeface="+mj-lt"/>
              </a:rPr>
              <a:t>)</a:t>
            </a:r>
            <a:endParaRPr lang="cs-CZ" sz="2800" dirty="0"/>
          </a:p>
          <a:p>
            <a:pPr marL="0" indent="0">
              <a:buNone/>
            </a:pPr>
            <a:endParaRPr lang="cs-CZ" sz="1800" dirty="0" smtClean="0">
              <a:latin typeface="+mj-lt"/>
            </a:endParaRPr>
          </a:p>
        </p:txBody>
      </p:sp>
      <p:pic>
        <p:nvPicPr>
          <p:cNvPr id="4" name="Picture 2"/>
          <p:cNvPicPr>
            <a:picLocks noChangeAspect="1" noChangeArrowheads="1"/>
          </p:cNvPicPr>
          <p:nvPr/>
        </p:nvPicPr>
        <p:blipFill rotWithShape="1">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rcRect l="17875" t="19446" r="3042" b="62363"/>
          <a:stretch/>
        </p:blipFill>
        <p:spPr bwMode="auto">
          <a:xfrm rot="16200000">
            <a:off x="-2775127" y="2767690"/>
            <a:ext cx="6865423" cy="133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746062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11560" y="260648"/>
            <a:ext cx="8229600" cy="1143000"/>
          </a:xfrm>
        </p:spPr>
        <p:txBody>
          <a:bodyPr>
            <a:normAutofit/>
          </a:bodyPr>
          <a:lstStyle/>
          <a:p>
            <a:r>
              <a:rPr lang="cs-CZ" dirty="0" smtClean="0"/>
              <a:t>Endokrinopatie</a:t>
            </a:r>
            <a:endParaRPr lang="cs-CZ" dirty="0"/>
          </a:p>
        </p:txBody>
      </p:sp>
      <p:sp>
        <p:nvSpPr>
          <p:cNvPr id="3" name="Zástupný symbol pro obsah 2"/>
          <p:cNvSpPr>
            <a:spLocks noGrp="1"/>
          </p:cNvSpPr>
          <p:nvPr>
            <p:ph idx="1"/>
          </p:nvPr>
        </p:nvSpPr>
        <p:spPr>
          <a:xfrm>
            <a:off x="1331640" y="1556792"/>
            <a:ext cx="7272808" cy="5301208"/>
          </a:xfrm>
        </p:spPr>
        <p:txBody>
          <a:bodyPr>
            <a:normAutofit/>
          </a:bodyPr>
          <a:lstStyle/>
          <a:p>
            <a:pPr marL="0" indent="0">
              <a:lnSpc>
                <a:spcPct val="120000"/>
              </a:lnSpc>
              <a:buNone/>
            </a:pPr>
            <a:r>
              <a:rPr lang="cs-CZ" sz="2000" b="1" dirty="0" err="1" smtClean="0"/>
              <a:t>Adrenogenitální</a:t>
            </a:r>
            <a:r>
              <a:rPr lang="cs-CZ" sz="2000" b="1" dirty="0" smtClean="0"/>
              <a:t> </a:t>
            </a:r>
            <a:r>
              <a:rPr lang="cs-CZ" sz="2000" b="1" dirty="0" smtClean="0"/>
              <a:t>syndrom</a:t>
            </a:r>
          </a:p>
          <a:p>
            <a:pPr>
              <a:lnSpc>
                <a:spcPct val="120000"/>
              </a:lnSpc>
            </a:pPr>
            <a:r>
              <a:rPr lang="cs-CZ" sz="2000" dirty="0" smtClean="0"/>
              <a:t>vrozený (AR) defekt enzymů MTB </a:t>
            </a:r>
            <a:r>
              <a:rPr lang="cs-CZ" sz="2000" b="1" dirty="0" smtClean="0">
                <a:solidFill>
                  <a:srgbClr val="FF0000"/>
                </a:solidFill>
              </a:rPr>
              <a:t>glukokortikoidů</a:t>
            </a:r>
            <a:r>
              <a:rPr lang="cs-CZ" sz="2000" b="1" dirty="0" smtClean="0">
                <a:solidFill>
                  <a:schemeClr val="tx2"/>
                </a:solidFill>
              </a:rPr>
              <a:t> </a:t>
            </a:r>
            <a:r>
              <a:rPr lang="cs-CZ" sz="2000" dirty="0" smtClean="0"/>
              <a:t>(</a:t>
            </a:r>
            <a:r>
              <a:rPr lang="it-IT" sz="2000" dirty="0" smtClean="0"/>
              <a:t>v 95</a:t>
            </a:r>
            <a:r>
              <a:rPr lang="cs-CZ" sz="2000" dirty="0" smtClean="0"/>
              <a:t> </a:t>
            </a:r>
            <a:r>
              <a:rPr lang="it-IT" sz="2000" dirty="0" smtClean="0"/>
              <a:t>% případů deficit 21-</a:t>
            </a:r>
            <a:r>
              <a:rPr lang="cs-CZ" sz="2000" dirty="0" smtClean="0"/>
              <a:t>hydroxylázy)</a:t>
            </a:r>
          </a:p>
          <a:p>
            <a:pPr>
              <a:lnSpc>
                <a:spcPct val="120000"/>
              </a:lnSpc>
            </a:pPr>
            <a:r>
              <a:rPr lang="cs-CZ" sz="2000" dirty="0" err="1"/>
              <a:t>kompenzatorní</a:t>
            </a:r>
            <a:r>
              <a:rPr lang="cs-CZ" sz="2000" dirty="0"/>
              <a:t> ↑ </a:t>
            </a:r>
            <a:r>
              <a:rPr lang="cs-CZ" sz="2000" b="1" dirty="0">
                <a:solidFill>
                  <a:srgbClr val="FF0000"/>
                </a:solidFill>
              </a:rPr>
              <a:t>ACTH </a:t>
            </a:r>
            <a:r>
              <a:rPr lang="cs-CZ" sz="2000" dirty="0"/>
              <a:t>stimuluje produkci </a:t>
            </a:r>
            <a:r>
              <a:rPr lang="cs-CZ" sz="2000" b="1" dirty="0">
                <a:solidFill>
                  <a:srgbClr val="FF0000"/>
                </a:solidFill>
              </a:rPr>
              <a:t>androgenů</a:t>
            </a:r>
            <a:r>
              <a:rPr lang="cs-CZ" sz="2000" dirty="0"/>
              <a:t> (DHEA a </a:t>
            </a:r>
            <a:r>
              <a:rPr lang="cs-CZ" sz="2000" dirty="0" err="1"/>
              <a:t>androstendionu</a:t>
            </a:r>
            <a:r>
              <a:rPr lang="cs-CZ" sz="2000" dirty="0"/>
              <a:t>), které jsou v periferii konvertovány na </a:t>
            </a:r>
            <a:r>
              <a:rPr lang="cs-CZ" sz="2000" b="1" dirty="0">
                <a:solidFill>
                  <a:srgbClr val="FF0000"/>
                </a:solidFill>
              </a:rPr>
              <a:t>testosteron</a:t>
            </a:r>
            <a:r>
              <a:rPr lang="cs-CZ" sz="2000" dirty="0"/>
              <a:t> (</a:t>
            </a:r>
            <a:r>
              <a:rPr lang="cs-CZ" sz="2000" dirty="0" err="1"/>
              <a:t>virilizace</a:t>
            </a:r>
            <a:r>
              <a:rPr lang="cs-CZ" sz="2000" dirty="0"/>
              <a:t> u dívek a nadměrná maskulinizace a infertilita u chlapců)</a:t>
            </a:r>
          </a:p>
          <a:p>
            <a:pPr marL="0" indent="0">
              <a:buNone/>
            </a:pPr>
            <a:endParaRPr lang="cs-CZ" sz="2000" b="1" dirty="0" smtClean="0">
              <a:solidFill>
                <a:schemeClr val="accent2"/>
              </a:solidFill>
            </a:endParaRPr>
          </a:p>
        </p:txBody>
      </p:sp>
      <p:pic>
        <p:nvPicPr>
          <p:cNvPr id="4" name="Picture 2"/>
          <p:cNvPicPr>
            <a:picLocks noChangeAspect="1" noChangeArrowheads="1"/>
          </p:cNvPicPr>
          <p:nvPr/>
        </p:nvPicPr>
        <p:blipFill rotWithShape="1">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rcRect l="17875" t="19446" r="3042" b="62363"/>
          <a:stretch/>
        </p:blipFill>
        <p:spPr bwMode="auto">
          <a:xfrm rot="16200000">
            <a:off x="-2775127" y="2767690"/>
            <a:ext cx="6865423" cy="133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546845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11560" y="260648"/>
            <a:ext cx="8229600" cy="1143000"/>
          </a:xfrm>
        </p:spPr>
        <p:txBody>
          <a:bodyPr>
            <a:normAutofit fontScale="90000"/>
          </a:bodyPr>
          <a:lstStyle/>
          <a:p>
            <a:r>
              <a:rPr lang="cs-CZ" dirty="0" err="1" smtClean="0"/>
              <a:t>Adrenogenitální</a:t>
            </a:r>
            <a:r>
              <a:rPr lang="cs-CZ" dirty="0" smtClean="0"/>
              <a:t> </a:t>
            </a:r>
            <a:r>
              <a:rPr lang="cs-CZ" dirty="0"/>
              <a:t>syndrom</a:t>
            </a:r>
            <a:r>
              <a:rPr lang="cs-CZ" b="1" dirty="0">
                <a:solidFill>
                  <a:schemeClr val="accent4"/>
                </a:solidFill>
              </a:rPr>
              <a:t/>
            </a:r>
            <a:br>
              <a:rPr lang="cs-CZ" b="1" dirty="0">
                <a:solidFill>
                  <a:schemeClr val="accent4"/>
                </a:solidFill>
              </a:rPr>
            </a:br>
            <a:endParaRPr lang="cs-CZ" dirty="0"/>
          </a:p>
        </p:txBody>
      </p:sp>
      <p:pic>
        <p:nvPicPr>
          <p:cNvPr id="4" name="Picture 2"/>
          <p:cNvPicPr>
            <a:picLocks noChangeAspect="1" noChangeArrowheads="1"/>
          </p:cNvPicPr>
          <p:nvPr/>
        </p:nvPicPr>
        <p:blipFill rotWithShape="1">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rcRect l="17875" t="19446" r="3042" b="62363"/>
          <a:stretch/>
        </p:blipFill>
        <p:spPr bwMode="auto">
          <a:xfrm rot="16200000">
            <a:off x="-2775127" y="2767690"/>
            <a:ext cx="6865423" cy="133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File:Steroidogenesis.sv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62718" y="1403648"/>
            <a:ext cx="5976664" cy="5304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052970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Dřeň nadledvin</a:t>
            </a:r>
            <a:endParaRPr lang="cs-CZ" dirty="0"/>
          </a:p>
        </p:txBody>
      </p:sp>
      <p:sp>
        <p:nvSpPr>
          <p:cNvPr id="3" name="Zástupný symbol pro obsah 2"/>
          <p:cNvSpPr>
            <a:spLocks noGrp="1"/>
          </p:cNvSpPr>
          <p:nvPr>
            <p:ph idx="1"/>
          </p:nvPr>
        </p:nvSpPr>
        <p:spPr>
          <a:xfrm>
            <a:off x="1403648" y="1600200"/>
            <a:ext cx="7128792" cy="4637112"/>
          </a:xfrm>
        </p:spPr>
        <p:txBody>
          <a:bodyPr>
            <a:normAutofit fontScale="92500" lnSpcReduction="10000"/>
          </a:bodyPr>
          <a:lstStyle/>
          <a:p>
            <a:pPr marL="0" indent="0">
              <a:buNone/>
            </a:pPr>
            <a:r>
              <a:rPr lang="cs-CZ" sz="2000" dirty="0" err="1" smtClean="0">
                <a:latin typeface="+mj-lt"/>
              </a:rPr>
              <a:t>Fce</a:t>
            </a:r>
            <a:r>
              <a:rPr lang="cs-CZ" sz="2000" dirty="0" smtClean="0">
                <a:latin typeface="+mj-lt"/>
              </a:rPr>
              <a:t>:</a:t>
            </a:r>
          </a:p>
          <a:p>
            <a:r>
              <a:rPr lang="cs-CZ" sz="2000" dirty="0">
                <a:latin typeface="+mj-lt"/>
              </a:rPr>
              <a:t>p</a:t>
            </a:r>
            <a:r>
              <a:rPr lang="cs-CZ" sz="2000" dirty="0" smtClean="0">
                <a:latin typeface="+mj-lt"/>
              </a:rPr>
              <a:t>rodukuje </a:t>
            </a:r>
            <a:r>
              <a:rPr lang="cs-CZ" sz="2000" dirty="0">
                <a:latin typeface="+mj-lt"/>
              </a:rPr>
              <a:t>katecholaminy – </a:t>
            </a:r>
            <a:r>
              <a:rPr lang="cs-CZ" sz="2000" b="1" dirty="0">
                <a:solidFill>
                  <a:srgbClr val="FF0000"/>
                </a:solidFill>
                <a:latin typeface="+mj-lt"/>
              </a:rPr>
              <a:t>adrenalin, noradrenalin a dopamin</a:t>
            </a:r>
            <a:r>
              <a:rPr lang="cs-CZ" sz="2000" dirty="0">
                <a:latin typeface="+mj-lt"/>
              </a:rPr>
              <a:t> </a:t>
            </a:r>
            <a:endParaRPr lang="cs-CZ" sz="2000" dirty="0">
              <a:latin typeface="+mj-lt"/>
            </a:endParaRPr>
          </a:p>
          <a:p>
            <a:pPr marL="0" indent="0" algn="ctr">
              <a:buNone/>
            </a:pPr>
            <a:r>
              <a:rPr lang="cs-CZ" sz="2000" dirty="0" smtClean="0">
                <a:latin typeface="+mj-lt"/>
              </a:rPr>
              <a:t>adrenalin </a:t>
            </a:r>
            <a:r>
              <a:rPr lang="cs-CZ" sz="2000" dirty="0">
                <a:latin typeface="+mj-lt"/>
              </a:rPr>
              <a:t>: noradrenalin 4:1</a:t>
            </a:r>
          </a:p>
          <a:p>
            <a:pPr marL="0" indent="0">
              <a:buNone/>
            </a:pPr>
            <a:endParaRPr lang="cs-CZ" sz="2000" dirty="0" smtClean="0">
              <a:latin typeface="+mj-lt"/>
            </a:endParaRPr>
          </a:p>
          <a:p>
            <a:r>
              <a:rPr lang="cs-CZ" sz="2000" dirty="0">
                <a:latin typeface="+mj-lt"/>
              </a:rPr>
              <a:t>e</a:t>
            </a:r>
            <a:r>
              <a:rPr lang="cs-CZ" sz="2000" dirty="0">
                <a:latin typeface="+mj-lt"/>
              </a:rPr>
              <a:t>fek</a:t>
            </a:r>
            <a:r>
              <a:rPr lang="cs-CZ" sz="2000" dirty="0" smtClean="0">
                <a:latin typeface="+mj-lt"/>
              </a:rPr>
              <a:t>ty </a:t>
            </a:r>
            <a:r>
              <a:rPr lang="cs-CZ" sz="2000" dirty="0">
                <a:latin typeface="+mj-lt"/>
              </a:rPr>
              <a:t>na periferní </a:t>
            </a:r>
            <a:r>
              <a:rPr lang="cs-CZ" sz="2000" dirty="0" smtClean="0">
                <a:latin typeface="+mj-lt"/>
              </a:rPr>
              <a:t>tkáně jsou dány </a:t>
            </a:r>
            <a:r>
              <a:rPr lang="cs-CZ" sz="2000" dirty="0">
                <a:latin typeface="+mj-lt"/>
              </a:rPr>
              <a:t>typem receptoru</a:t>
            </a:r>
          </a:p>
          <a:p>
            <a:pPr marL="914400" lvl="2" indent="0">
              <a:buNone/>
            </a:pPr>
            <a:r>
              <a:rPr lang="el-GR" sz="2000" dirty="0">
                <a:latin typeface="+mj-lt"/>
              </a:rPr>
              <a:t>α1</a:t>
            </a:r>
            <a:r>
              <a:rPr lang="cs-CZ" sz="2000" dirty="0">
                <a:latin typeface="+mj-lt"/>
              </a:rPr>
              <a:t> </a:t>
            </a:r>
            <a:r>
              <a:rPr lang="el-GR" sz="2000" dirty="0">
                <a:latin typeface="+mj-lt"/>
              </a:rPr>
              <a:t>↑</a:t>
            </a:r>
            <a:r>
              <a:rPr lang="cs-CZ" sz="2000" dirty="0">
                <a:latin typeface="+mj-lt"/>
              </a:rPr>
              <a:t>Ca</a:t>
            </a:r>
            <a:r>
              <a:rPr lang="cs-CZ" sz="2000" baseline="30000" dirty="0">
                <a:latin typeface="+mj-lt"/>
              </a:rPr>
              <a:t>2+</a:t>
            </a:r>
          </a:p>
          <a:p>
            <a:pPr marL="914400" lvl="2" indent="0">
              <a:buNone/>
            </a:pPr>
            <a:r>
              <a:rPr lang="el-GR" sz="2000" dirty="0">
                <a:latin typeface="+mj-lt"/>
              </a:rPr>
              <a:t>α2</a:t>
            </a:r>
            <a:r>
              <a:rPr lang="cs-CZ" sz="2000" dirty="0">
                <a:latin typeface="+mj-lt"/>
              </a:rPr>
              <a:t> </a:t>
            </a:r>
            <a:r>
              <a:rPr lang="el-GR" sz="2000" dirty="0">
                <a:latin typeface="+mj-lt"/>
              </a:rPr>
              <a:t>↓</a:t>
            </a:r>
            <a:r>
              <a:rPr lang="cs-CZ" sz="2000" dirty="0">
                <a:latin typeface="+mj-lt"/>
              </a:rPr>
              <a:t> </a:t>
            </a:r>
            <a:r>
              <a:rPr lang="cs-CZ" sz="2000" dirty="0" err="1">
                <a:latin typeface="+mj-lt"/>
              </a:rPr>
              <a:t>cAMP</a:t>
            </a:r>
            <a:endParaRPr lang="cs-CZ" sz="2000" dirty="0">
              <a:latin typeface="+mj-lt"/>
            </a:endParaRPr>
          </a:p>
          <a:p>
            <a:pPr marL="914400" lvl="2" indent="0">
              <a:buNone/>
            </a:pPr>
            <a:r>
              <a:rPr lang="el-GR" sz="2000" dirty="0">
                <a:latin typeface="+mj-lt"/>
              </a:rPr>
              <a:t>β</a:t>
            </a:r>
            <a:r>
              <a:rPr lang="cs-CZ" sz="2000" dirty="0">
                <a:latin typeface="+mj-lt"/>
              </a:rPr>
              <a:t>1-3 </a:t>
            </a:r>
            <a:r>
              <a:rPr lang="el-GR" sz="2000" dirty="0">
                <a:latin typeface="+mj-lt"/>
              </a:rPr>
              <a:t>↑</a:t>
            </a:r>
            <a:r>
              <a:rPr lang="cs-CZ" sz="2000" dirty="0">
                <a:latin typeface="+mj-lt"/>
              </a:rPr>
              <a:t> </a:t>
            </a:r>
            <a:r>
              <a:rPr lang="cs-CZ" sz="2000" dirty="0" err="1" smtClean="0">
                <a:latin typeface="+mj-lt"/>
              </a:rPr>
              <a:t>cAMP</a:t>
            </a:r>
            <a:endParaRPr lang="cs-CZ" sz="2000" dirty="0" smtClean="0">
              <a:latin typeface="+mj-lt"/>
            </a:endParaRPr>
          </a:p>
          <a:p>
            <a:pPr marL="0" indent="0">
              <a:lnSpc>
                <a:spcPct val="120000"/>
              </a:lnSpc>
              <a:buNone/>
            </a:pPr>
            <a:endParaRPr lang="cs-CZ" sz="2000" dirty="0" smtClean="0"/>
          </a:p>
          <a:p>
            <a:pPr marL="0" indent="0">
              <a:lnSpc>
                <a:spcPct val="120000"/>
              </a:lnSpc>
              <a:buNone/>
            </a:pPr>
            <a:r>
              <a:rPr lang="cs-CZ" sz="2000" b="1" dirty="0" smtClean="0">
                <a:solidFill>
                  <a:srgbClr val="7030A0"/>
                </a:solidFill>
              </a:rPr>
              <a:t>Hypofunkce</a:t>
            </a:r>
            <a:r>
              <a:rPr lang="cs-CZ" sz="2000" dirty="0" smtClean="0"/>
              <a:t> </a:t>
            </a:r>
            <a:endParaRPr lang="cs-CZ" sz="2000" dirty="0"/>
          </a:p>
          <a:p>
            <a:r>
              <a:rPr lang="cs-CZ" sz="2000" dirty="0"/>
              <a:t>syndrom způsobený nedostatečnou funkcí dřeně nadledvin není znám</a:t>
            </a:r>
          </a:p>
          <a:p>
            <a:r>
              <a:rPr lang="cs-CZ" sz="2000" dirty="0"/>
              <a:t>syndrom necitlivosti k hypoglykémii – po opakovaných hypoglykémiích způsobených špatnou inzulinovou léčbou</a:t>
            </a:r>
            <a:endParaRPr lang="el-GR" sz="2000" dirty="0"/>
          </a:p>
          <a:p>
            <a:pPr marL="914400" lvl="2" indent="0">
              <a:buNone/>
            </a:pPr>
            <a:endParaRPr lang="cs-CZ" sz="2000" dirty="0">
              <a:latin typeface="+mj-lt"/>
            </a:endParaRPr>
          </a:p>
          <a:p>
            <a:endParaRPr lang="cs-CZ" sz="2000" dirty="0">
              <a:latin typeface="+mj-lt"/>
            </a:endParaRPr>
          </a:p>
          <a:p>
            <a:pPr marL="0" indent="0">
              <a:buNone/>
            </a:pPr>
            <a:endParaRPr lang="cs-CZ" sz="2000" dirty="0">
              <a:solidFill>
                <a:srgbClr val="FFFFFF"/>
              </a:solidFill>
              <a:latin typeface="+mj-lt"/>
            </a:endParaRPr>
          </a:p>
          <a:p>
            <a:pPr marL="0" indent="0">
              <a:buNone/>
            </a:pPr>
            <a:endParaRPr lang="cs-CZ" sz="2000" dirty="0" smtClean="0">
              <a:solidFill>
                <a:srgbClr val="669CF4"/>
              </a:solidFill>
              <a:latin typeface="+mj-lt"/>
            </a:endParaRPr>
          </a:p>
        </p:txBody>
      </p:sp>
      <p:pic>
        <p:nvPicPr>
          <p:cNvPr id="4" name="Picture 2"/>
          <p:cNvPicPr>
            <a:picLocks noChangeAspect="1" noChangeArrowheads="1"/>
          </p:cNvPicPr>
          <p:nvPr/>
        </p:nvPicPr>
        <p:blipFill rotWithShape="1">
          <a:blip r:embed="rId3" cstate="print">
            <a:duotone>
              <a:schemeClr val="accent3">
                <a:shade val="45000"/>
                <a:satMod val="135000"/>
              </a:schemeClr>
              <a:prstClr val="white"/>
            </a:duotone>
            <a:extLst>
              <a:ext uri="{BEBA8EAE-BF5A-486C-A8C5-ECC9F3942E4B}">
                <a14:imgProps xmlns:a14="http://schemas.microsoft.com/office/drawing/2010/main">
                  <a14:imgLayer r:embed="rId4">
                    <a14:imgEffect>
                      <a14:artisticTexturizer/>
                    </a14:imgEffect>
                  </a14:imgLayer>
                </a14:imgProps>
              </a:ext>
              <a:ext uri="{28A0092B-C50C-407E-A947-70E740481C1C}">
                <a14:useLocalDpi xmlns:a14="http://schemas.microsoft.com/office/drawing/2010/main" val="0"/>
              </a:ext>
            </a:extLst>
          </a:blip>
          <a:srcRect l="17875" t="19446" r="3042" b="62363"/>
          <a:stretch/>
        </p:blipFill>
        <p:spPr bwMode="auto">
          <a:xfrm rot="16200000">
            <a:off x="-2775127" y="2767690"/>
            <a:ext cx="6865423" cy="133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579352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Dřeň nadledvin</a:t>
            </a:r>
            <a:endParaRPr lang="cs-CZ" dirty="0"/>
          </a:p>
        </p:txBody>
      </p:sp>
      <p:sp>
        <p:nvSpPr>
          <p:cNvPr id="3" name="Zástupný symbol pro obsah 2"/>
          <p:cNvSpPr>
            <a:spLocks noGrp="1"/>
          </p:cNvSpPr>
          <p:nvPr>
            <p:ph idx="1"/>
          </p:nvPr>
        </p:nvSpPr>
        <p:spPr>
          <a:xfrm>
            <a:off x="1403648" y="1340768"/>
            <a:ext cx="7139136" cy="4925144"/>
          </a:xfrm>
        </p:spPr>
        <p:txBody>
          <a:bodyPr>
            <a:normAutofit lnSpcReduction="10000"/>
          </a:bodyPr>
          <a:lstStyle/>
          <a:p>
            <a:pPr marL="0" indent="0">
              <a:lnSpc>
                <a:spcPct val="120000"/>
              </a:lnSpc>
              <a:buNone/>
            </a:pPr>
            <a:r>
              <a:rPr lang="cs-CZ" sz="2000" b="1" dirty="0" smtClean="0">
                <a:solidFill>
                  <a:srgbClr val="7030A0"/>
                </a:solidFill>
                <a:latin typeface="+mj-lt"/>
              </a:rPr>
              <a:t>Hyperfunkce</a:t>
            </a:r>
            <a:endParaRPr lang="cs-CZ" sz="2000" b="1" dirty="0" smtClean="0">
              <a:solidFill>
                <a:srgbClr val="7030A0"/>
              </a:solidFill>
              <a:latin typeface="+mj-lt"/>
            </a:endParaRPr>
          </a:p>
          <a:p>
            <a:pPr marL="0" lvl="1" indent="0">
              <a:buNone/>
            </a:pPr>
            <a:r>
              <a:rPr lang="cs-CZ" sz="2000" b="1" dirty="0" err="1" smtClean="0"/>
              <a:t>Feochromocytom</a:t>
            </a:r>
            <a:endParaRPr lang="cs-CZ" sz="2000" b="1" dirty="0" smtClean="0"/>
          </a:p>
          <a:p>
            <a:pPr marL="360000" lvl="1" indent="-360000">
              <a:buFont typeface="Arial" pitchFamily="34" charset="0"/>
              <a:buChar char="•"/>
            </a:pPr>
            <a:r>
              <a:rPr lang="cs-CZ" sz="2000" dirty="0"/>
              <a:t>nádor </a:t>
            </a:r>
            <a:r>
              <a:rPr lang="cs-CZ" sz="2000" dirty="0"/>
              <a:t>z </a:t>
            </a:r>
            <a:r>
              <a:rPr lang="cs-CZ" sz="2000" dirty="0" err="1"/>
              <a:t>chromafinních</a:t>
            </a:r>
            <a:r>
              <a:rPr lang="cs-CZ" sz="2000" dirty="0"/>
              <a:t> buněk </a:t>
            </a:r>
            <a:r>
              <a:rPr lang="cs-CZ" sz="2000" dirty="0" smtClean="0"/>
              <a:t>produkující </a:t>
            </a:r>
            <a:r>
              <a:rPr lang="cs-CZ" sz="2000" dirty="0"/>
              <a:t>hormony </a:t>
            </a:r>
            <a:r>
              <a:rPr lang="cs-CZ" sz="2000" dirty="0" smtClean="0"/>
              <a:t>(noradrenalin a adrenalin) - </a:t>
            </a:r>
            <a:r>
              <a:rPr lang="cs-CZ" sz="2000" dirty="0"/>
              <a:t>často paroxysmální sekrece</a:t>
            </a:r>
          </a:p>
          <a:p>
            <a:r>
              <a:rPr lang="cs-CZ" sz="2000" dirty="0"/>
              <a:t>p</a:t>
            </a:r>
            <a:r>
              <a:rPr lang="cs-CZ" sz="2000" dirty="0" smtClean="0"/>
              <a:t>rojevem </a:t>
            </a:r>
            <a:r>
              <a:rPr lang="cs-CZ" sz="2000" dirty="0" smtClean="0"/>
              <a:t>je HT, </a:t>
            </a:r>
            <a:r>
              <a:rPr lang="cs-CZ" sz="2000" dirty="0"/>
              <a:t>pocity </a:t>
            </a:r>
            <a:r>
              <a:rPr lang="cs-CZ" sz="2000" dirty="0" smtClean="0"/>
              <a:t>úzkosti, tachykardie </a:t>
            </a:r>
            <a:r>
              <a:rPr lang="cs-CZ" sz="2000" dirty="0"/>
              <a:t>(</a:t>
            </a:r>
            <a:r>
              <a:rPr lang="cs-CZ" sz="2000" dirty="0" smtClean="0"/>
              <a:t>záchvatovitá), bolesti hlavy, hyperglykemie</a:t>
            </a:r>
          </a:p>
          <a:p>
            <a:r>
              <a:rPr lang="cs-CZ" sz="2000" dirty="0" smtClean="0"/>
              <a:t>90</a:t>
            </a:r>
            <a:r>
              <a:rPr lang="cs-CZ" sz="2000" dirty="0"/>
              <a:t>% </a:t>
            </a:r>
            <a:r>
              <a:rPr lang="cs-CZ" sz="2000" dirty="0" err="1"/>
              <a:t>feochromocytomů</a:t>
            </a:r>
            <a:r>
              <a:rPr lang="cs-CZ" sz="2000" dirty="0"/>
              <a:t> je lokalizováno v nadledvinách</a:t>
            </a:r>
          </a:p>
          <a:p>
            <a:r>
              <a:rPr lang="cs-CZ" sz="2000" dirty="0"/>
              <a:t>ačkoliv některé jsou karcinomatózní povahy, většina je benigních – tedy nešíří se mimo danou lokalizaci, ale většina z nich dále </a:t>
            </a:r>
            <a:r>
              <a:rPr lang="cs-CZ" sz="2000" dirty="0" smtClean="0"/>
              <a:t>roste</a:t>
            </a:r>
            <a:endParaRPr lang="cs-CZ" sz="2000" dirty="0"/>
          </a:p>
          <a:p>
            <a:r>
              <a:rPr lang="cs-CZ" sz="2000" dirty="0"/>
              <a:t>pokud jsou ponechány bez léčby, symptomy se mohou zhoršovat tak jak tumor roste a po čase muže hypertenze zapříčiněná </a:t>
            </a:r>
            <a:r>
              <a:rPr lang="cs-CZ" sz="2000" dirty="0" err="1"/>
              <a:t>feochromocytomem</a:t>
            </a:r>
            <a:r>
              <a:rPr lang="cs-CZ" sz="2000" dirty="0"/>
              <a:t> poškodit další orgány, zejména srdce a ledviny; u pacienta se zvyšuje riziko infarktu nebo mrtvice</a:t>
            </a:r>
          </a:p>
          <a:p>
            <a:pPr marL="0" indent="0">
              <a:buNone/>
            </a:pPr>
            <a:endParaRPr lang="el-GR" sz="2000" dirty="0"/>
          </a:p>
          <a:p>
            <a:pPr marL="0" indent="0">
              <a:buNone/>
            </a:pPr>
            <a:endParaRPr lang="cs-CZ" sz="2000" dirty="0" smtClean="0">
              <a:latin typeface="+mj-lt"/>
            </a:endParaRPr>
          </a:p>
        </p:txBody>
      </p:sp>
      <p:pic>
        <p:nvPicPr>
          <p:cNvPr id="4" name="Picture 2"/>
          <p:cNvPicPr>
            <a:picLocks noChangeAspect="1" noChangeArrowheads="1"/>
          </p:cNvPicPr>
          <p:nvPr/>
        </p:nvPicPr>
        <p:blipFill rotWithShape="1">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rcRect l="17875" t="19446" r="3042" b="62363"/>
          <a:stretch/>
        </p:blipFill>
        <p:spPr bwMode="auto">
          <a:xfrm rot="16200000">
            <a:off x="-2775127" y="2767690"/>
            <a:ext cx="6865423" cy="133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255216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2.quickmeme.com/img/98/98d81a080697c3029bf8bb521299410a9da95ec494dcf2668e468471afe9970a.jpg"/>
          <p:cNvPicPr>
            <a:picLocks noChangeAspect="1" noChangeArrowheads="1"/>
          </p:cNvPicPr>
          <p:nvPr/>
        </p:nvPicPr>
        <p:blipFill>
          <a:blip r:embed="rId2" cstate="print"/>
          <a:srcRect b="17302"/>
          <a:stretch>
            <a:fillRect/>
          </a:stretch>
        </p:blipFill>
        <p:spPr bwMode="auto">
          <a:xfrm>
            <a:off x="2555776" y="548680"/>
            <a:ext cx="4464496" cy="5542196"/>
          </a:xfrm>
          <a:prstGeom prst="rect">
            <a:avLst/>
          </a:prstGeom>
          <a:noFill/>
        </p:spPr>
      </p:pic>
      <p:pic>
        <p:nvPicPr>
          <p:cNvPr id="3" name="Picture 2"/>
          <p:cNvPicPr>
            <a:picLocks noChangeAspect="1" noChangeArrowheads="1"/>
          </p:cNvPicPr>
          <p:nvPr/>
        </p:nvPicPr>
        <p:blipFill rotWithShape="1">
          <a:blip r:embed="rId3" cstate="print">
            <a:duotone>
              <a:schemeClr val="accent3">
                <a:shade val="45000"/>
                <a:satMod val="135000"/>
              </a:schemeClr>
              <a:prstClr val="white"/>
            </a:duotone>
            <a:extLst>
              <a:ext uri="{BEBA8EAE-BF5A-486C-A8C5-ECC9F3942E4B}">
                <a14:imgProps xmlns:a14="http://schemas.microsoft.com/office/drawing/2010/main">
                  <a14:imgLayer r:embed="rId4">
                    <a14:imgEffect>
                      <a14:artisticTexturizer/>
                    </a14:imgEffect>
                  </a14:imgLayer>
                </a14:imgProps>
              </a:ext>
              <a:ext uri="{28A0092B-C50C-407E-A947-70E740481C1C}">
                <a14:useLocalDpi xmlns:a14="http://schemas.microsoft.com/office/drawing/2010/main" val="0"/>
              </a:ext>
            </a:extLst>
          </a:blip>
          <a:srcRect l="17875" t="19446" r="3042" b="62363"/>
          <a:stretch/>
        </p:blipFill>
        <p:spPr bwMode="auto">
          <a:xfrm rot="16200000">
            <a:off x="-2775127" y="2767690"/>
            <a:ext cx="6865423" cy="133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7779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Endokrinní systém</a:t>
            </a:r>
            <a:endParaRPr lang="cs-CZ" dirty="0"/>
          </a:p>
        </p:txBody>
      </p:sp>
      <p:sp>
        <p:nvSpPr>
          <p:cNvPr id="3" name="Zástupný symbol pro obsah 2"/>
          <p:cNvSpPr>
            <a:spLocks noGrp="1"/>
          </p:cNvSpPr>
          <p:nvPr>
            <p:ph idx="1"/>
          </p:nvPr>
        </p:nvSpPr>
        <p:spPr>
          <a:xfrm>
            <a:off x="1330038" y="1412776"/>
            <a:ext cx="7418426" cy="5257800"/>
          </a:xfrm>
        </p:spPr>
        <p:txBody>
          <a:bodyPr>
            <a:normAutofit/>
          </a:bodyPr>
          <a:lstStyle/>
          <a:p>
            <a:pPr marL="0" indent="0">
              <a:lnSpc>
                <a:spcPct val="120000"/>
              </a:lnSpc>
              <a:buNone/>
            </a:pPr>
            <a:r>
              <a:rPr lang="cs-CZ" sz="2000" b="1" dirty="0" smtClean="0">
                <a:solidFill>
                  <a:schemeClr val="accent3"/>
                </a:solidFill>
              </a:rPr>
              <a:t>Typy </a:t>
            </a:r>
            <a:r>
              <a:rPr lang="cs-CZ" sz="2000" b="1" dirty="0">
                <a:solidFill>
                  <a:schemeClr val="accent3"/>
                </a:solidFill>
              </a:rPr>
              <a:t>hormonů dle </a:t>
            </a:r>
            <a:r>
              <a:rPr lang="cs-CZ" sz="2000" b="1" dirty="0" smtClean="0">
                <a:solidFill>
                  <a:schemeClr val="accent3"/>
                </a:solidFill>
              </a:rPr>
              <a:t>chemické struktury</a:t>
            </a:r>
          </a:p>
          <a:p>
            <a:pPr>
              <a:lnSpc>
                <a:spcPct val="120000"/>
              </a:lnSpc>
            </a:pPr>
            <a:r>
              <a:rPr lang="cs-CZ" sz="2000" b="1" dirty="0">
                <a:solidFill>
                  <a:srgbClr val="FF0000"/>
                </a:solidFill>
              </a:rPr>
              <a:t>h</a:t>
            </a:r>
            <a:r>
              <a:rPr lang="cs-CZ" sz="2000" b="1" dirty="0" smtClean="0">
                <a:solidFill>
                  <a:srgbClr val="FF0000"/>
                </a:solidFill>
              </a:rPr>
              <a:t>ydrofilní</a:t>
            </a:r>
            <a:r>
              <a:rPr lang="cs-CZ" sz="2000" dirty="0" smtClean="0"/>
              <a:t> - AA a jejich deriváty, peptidy a proteiny</a:t>
            </a:r>
          </a:p>
          <a:p>
            <a:pPr>
              <a:lnSpc>
                <a:spcPct val="120000"/>
              </a:lnSpc>
            </a:pPr>
            <a:r>
              <a:rPr lang="cs-CZ" sz="2000" b="1" dirty="0" err="1" smtClean="0">
                <a:solidFill>
                  <a:srgbClr val="FF0000"/>
                </a:solidFill>
              </a:rPr>
              <a:t>hydrofóbní</a:t>
            </a:r>
            <a:r>
              <a:rPr lang="cs-CZ" sz="2000" b="1" dirty="0" smtClean="0">
                <a:solidFill>
                  <a:srgbClr val="FF0000"/>
                </a:solidFill>
              </a:rPr>
              <a:t> </a:t>
            </a:r>
            <a:r>
              <a:rPr lang="cs-CZ" sz="2000" dirty="0" smtClean="0"/>
              <a:t>- steroidy </a:t>
            </a:r>
            <a:r>
              <a:rPr lang="cs-CZ" sz="2000" dirty="0"/>
              <a:t>a </a:t>
            </a:r>
            <a:r>
              <a:rPr lang="cs-CZ" sz="2000" dirty="0" err="1" smtClean="0"/>
              <a:t>thyreoidní</a:t>
            </a:r>
            <a:r>
              <a:rPr lang="cs-CZ" sz="2000" dirty="0" smtClean="0"/>
              <a:t> hormony</a:t>
            </a:r>
            <a:endParaRPr lang="cs-CZ" sz="2000" dirty="0"/>
          </a:p>
          <a:p>
            <a:pPr>
              <a:lnSpc>
                <a:spcPct val="120000"/>
              </a:lnSpc>
            </a:pPr>
            <a:endParaRPr lang="cs-CZ" sz="2000" dirty="0" smtClean="0">
              <a:solidFill>
                <a:srgbClr val="FF0000"/>
              </a:solidFill>
            </a:endParaRPr>
          </a:p>
          <a:p>
            <a:pPr>
              <a:lnSpc>
                <a:spcPct val="120000"/>
              </a:lnSpc>
            </a:pPr>
            <a:endParaRPr lang="cs-CZ" sz="2000" dirty="0">
              <a:solidFill>
                <a:srgbClr val="FF0000"/>
              </a:solidFill>
            </a:endParaRPr>
          </a:p>
          <a:p>
            <a:pPr>
              <a:lnSpc>
                <a:spcPct val="120000"/>
              </a:lnSpc>
            </a:pPr>
            <a:endParaRPr lang="cs-CZ" sz="2000" dirty="0" smtClean="0">
              <a:solidFill>
                <a:srgbClr val="FF0000"/>
              </a:solidFill>
            </a:endParaRPr>
          </a:p>
          <a:p>
            <a:pPr>
              <a:lnSpc>
                <a:spcPct val="120000"/>
              </a:lnSpc>
            </a:pPr>
            <a:endParaRPr lang="cs-CZ" sz="2000" dirty="0">
              <a:solidFill>
                <a:srgbClr val="FF0000"/>
              </a:solidFill>
            </a:endParaRPr>
          </a:p>
          <a:p>
            <a:pPr>
              <a:lnSpc>
                <a:spcPct val="120000"/>
              </a:lnSpc>
            </a:pPr>
            <a:endParaRPr lang="cs-CZ" sz="2000" dirty="0" smtClean="0">
              <a:solidFill>
                <a:srgbClr val="FF0000"/>
              </a:solidFill>
            </a:endParaRPr>
          </a:p>
          <a:p>
            <a:pPr>
              <a:lnSpc>
                <a:spcPct val="120000"/>
              </a:lnSpc>
            </a:pPr>
            <a:endParaRPr lang="cs-CZ" sz="2000" dirty="0" smtClean="0">
              <a:solidFill>
                <a:srgbClr val="FF0000"/>
              </a:solidFill>
            </a:endParaRPr>
          </a:p>
          <a:p>
            <a:pPr>
              <a:lnSpc>
                <a:spcPct val="120000"/>
              </a:lnSpc>
            </a:pPr>
            <a:endParaRPr lang="cs-CZ" sz="2000" dirty="0">
              <a:solidFill>
                <a:srgbClr val="FF0000"/>
              </a:solidFill>
            </a:endParaRPr>
          </a:p>
          <a:p>
            <a:pPr marL="0" indent="0">
              <a:lnSpc>
                <a:spcPct val="120000"/>
              </a:lnSpc>
              <a:buNone/>
            </a:pPr>
            <a:endParaRPr lang="cs-CZ" sz="2000" dirty="0">
              <a:solidFill>
                <a:schemeClr val="accent3"/>
              </a:solidFill>
            </a:endParaRPr>
          </a:p>
          <a:p>
            <a:pPr marL="0" indent="0">
              <a:buNone/>
            </a:pPr>
            <a:endParaRPr lang="cs-CZ" sz="2000" dirty="0"/>
          </a:p>
          <a:p>
            <a:pPr marL="0" indent="0">
              <a:buNone/>
            </a:pPr>
            <a:endParaRPr lang="cs-CZ" sz="2000" dirty="0"/>
          </a:p>
        </p:txBody>
      </p:sp>
      <p:pic>
        <p:nvPicPr>
          <p:cNvPr id="4" name="Picture 2"/>
          <p:cNvPicPr>
            <a:picLocks noChangeAspect="1" noChangeArrowheads="1"/>
          </p:cNvPicPr>
          <p:nvPr/>
        </p:nvPicPr>
        <p:blipFill rotWithShape="1">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rcRect l="17875" t="19446" r="3042" b="62363"/>
          <a:stretch/>
        </p:blipFill>
        <p:spPr bwMode="auto">
          <a:xfrm rot="16200000">
            <a:off x="-2775127" y="2767690"/>
            <a:ext cx="6865423" cy="133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ulka 4"/>
          <p:cNvGraphicFramePr>
            <a:graphicFrameLocks noGrp="1"/>
          </p:cNvGraphicFramePr>
          <p:nvPr>
            <p:extLst>
              <p:ext uri="{D42A27DB-BD31-4B8C-83A1-F6EECF244321}">
                <p14:modId xmlns:p14="http://schemas.microsoft.com/office/powerpoint/2010/main" val="3529329937"/>
              </p:ext>
            </p:extLst>
          </p:nvPr>
        </p:nvGraphicFramePr>
        <p:xfrm>
          <a:off x="1619672" y="2852936"/>
          <a:ext cx="6912768" cy="3830644"/>
        </p:xfrm>
        <a:graphic>
          <a:graphicData uri="http://schemas.openxmlformats.org/drawingml/2006/table">
            <a:tbl>
              <a:tblPr firstRow="1" bandRow="1">
                <a:tableStyleId>{F5AB1C69-6EDB-4FF4-983F-18BD219EF322}</a:tableStyleId>
              </a:tblPr>
              <a:tblGrid>
                <a:gridCol w="2362373"/>
                <a:gridCol w="2339923"/>
                <a:gridCol w="2210472"/>
              </a:tblGrid>
              <a:tr h="581180">
                <a:tc>
                  <a:txBody>
                    <a:bodyPr/>
                    <a:lstStyle/>
                    <a:p>
                      <a:r>
                        <a:rPr lang="cs-CZ" dirty="0" smtClean="0"/>
                        <a:t>AA</a:t>
                      </a:r>
                      <a:r>
                        <a:rPr lang="cs-CZ" baseline="0" dirty="0" smtClean="0"/>
                        <a:t> a aminy</a:t>
                      </a:r>
                      <a:endParaRPr lang="cs-CZ" dirty="0"/>
                    </a:p>
                  </a:txBody>
                  <a:tcPr/>
                </a:tc>
                <a:tc>
                  <a:txBody>
                    <a:bodyPr/>
                    <a:lstStyle/>
                    <a:p>
                      <a:r>
                        <a:rPr lang="cs-CZ" dirty="0" smtClean="0"/>
                        <a:t>Peptidy a proteiny</a:t>
                      </a:r>
                      <a:endParaRPr lang="cs-CZ" dirty="0"/>
                    </a:p>
                  </a:txBody>
                  <a:tcPr/>
                </a:tc>
                <a:tc>
                  <a:txBody>
                    <a:bodyPr/>
                    <a:lstStyle/>
                    <a:p>
                      <a:r>
                        <a:rPr lang="cs-CZ" dirty="0" smtClean="0"/>
                        <a:t>Steroidy</a:t>
                      </a:r>
                      <a:endParaRPr lang="cs-CZ" dirty="0"/>
                    </a:p>
                  </a:txBody>
                  <a:tcPr/>
                </a:tc>
              </a:tr>
              <a:tr h="492326">
                <a:tc>
                  <a:txBody>
                    <a:bodyPr/>
                    <a:lstStyle/>
                    <a:p>
                      <a:r>
                        <a:rPr lang="cs-CZ" dirty="0" smtClean="0"/>
                        <a:t>adrenalin</a:t>
                      </a:r>
                    </a:p>
                  </a:txBody>
                  <a:tcPr/>
                </a:tc>
                <a:tc>
                  <a:txBody>
                    <a:bodyPr/>
                    <a:lstStyle/>
                    <a:p>
                      <a:r>
                        <a:rPr lang="cs-CZ" dirty="0" smtClean="0"/>
                        <a:t>ACTH, TSH, ADH</a:t>
                      </a:r>
                      <a:endParaRPr lang="cs-CZ" dirty="0"/>
                    </a:p>
                  </a:txBody>
                  <a:tcPr/>
                </a:tc>
                <a:tc>
                  <a:txBody>
                    <a:bodyPr/>
                    <a:lstStyle/>
                    <a:p>
                      <a:r>
                        <a:rPr lang="cs-CZ" dirty="0" smtClean="0"/>
                        <a:t>glukokortikoidy</a:t>
                      </a:r>
                      <a:r>
                        <a:rPr lang="cs-CZ" baseline="0" dirty="0" smtClean="0"/>
                        <a:t> (</a:t>
                      </a:r>
                      <a:r>
                        <a:rPr lang="cs-CZ" dirty="0" smtClean="0"/>
                        <a:t>kortizol)</a:t>
                      </a:r>
                      <a:endParaRPr lang="cs-CZ" dirty="0"/>
                    </a:p>
                  </a:txBody>
                  <a:tcPr/>
                </a:tc>
              </a:tr>
              <a:tr h="485582">
                <a:tc>
                  <a:txBody>
                    <a:bodyPr/>
                    <a:lstStyle/>
                    <a:p>
                      <a:r>
                        <a:rPr lang="cs-CZ" dirty="0" smtClean="0"/>
                        <a:t>noradrenalin</a:t>
                      </a:r>
                      <a:endParaRPr lang="cs-CZ" dirty="0"/>
                    </a:p>
                  </a:txBody>
                  <a:tcPr/>
                </a:tc>
                <a:tc>
                  <a:txBody>
                    <a:bodyPr/>
                    <a:lstStyle/>
                    <a:p>
                      <a:r>
                        <a:rPr lang="cs-CZ" dirty="0" smtClean="0"/>
                        <a:t>kalcitonin, EPO, ANG</a:t>
                      </a:r>
                      <a:endParaRPr lang="cs-CZ" dirty="0"/>
                    </a:p>
                  </a:txBody>
                  <a:tcPr/>
                </a:tc>
                <a:tc>
                  <a:txBody>
                    <a:bodyPr/>
                    <a:lstStyle/>
                    <a:p>
                      <a:r>
                        <a:rPr lang="cs-CZ" dirty="0" err="1" smtClean="0"/>
                        <a:t>mineralkortikoidy</a:t>
                      </a:r>
                      <a:r>
                        <a:rPr lang="cs-CZ" dirty="0" smtClean="0"/>
                        <a:t> (aldosteron)</a:t>
                      </a:r>
                      <a:endParaRPr lang="cs-CZ" dirty="0"/>
                    </a:p>
                  </a:txBody>
                  <a:tcPr/>
                </a:tc>
              </a:tr>
              <a:tr h="492326">
                <a:tc>
                  <a:txBody>
                    <a:bodyPr/>
                    <a:lstStyle/>
                    <a:p>
                      <a:r>
                        <a:rPr lang="cs-CZ" dirty="0" smtClean="0"/>
                        <a:t>dopamin</a:t>
                      </a:r>
                      <a:endParaRPr lang="cs-CZ" dirty="0"/>
                    </a:p>
                  </a:txBody>
                  <a:tcPr/>
                </a:tc>
                <a:tc>
                  <a:txBody>
                    <a:bodyPr/>
                    <a:lstStyle/>
                    <a:p>
                      <a:r>
                        <a:rPr lang="cs-CZ" dirty="0" smtClean="0"/>
                        <a:t>FSH, STH, LH, PTH</a:t>
                      </a:r>
                      <a:endParaRPr lang="cs-CZ" dirty="0"/>
                    </a:p>
                  </a:txBody>
                  <a:tcPr/>
                </a:tc>
                <a:tc>
                  <a:txBody>
                    <a:bodyPr/>
                    <a:lstStyle/>
                    <a:p>
                      <a:r>
                        <a:rPr lang="cs-CZ" dirty="0" smtClean="0"/>
                        <a:t>estrogeny</a:t>
                      </a:r>
                      <a:endParaRPr lang="cs-CZ" dirty="0"/>
                    </a:p>
                  </a:txBody>
                  <a:tcPr/>
                </a:tc>
              </a:tr>
              <a:tr h="492326">
                <a:tc>
                  <a:txBody>
                    <a:bodyPr/>
                    <a:lstStyle/>
                    <a:p>
                      <a:r>
                        <a:rPr lang="cs-CZ" dirty="0" err="1" smtClean="0"/>
                        <a:t>thyreiodní</a:t>
                      </a:r>
                      <a:r>
                        <a:rPr lang="cs-CZ" dirty="0" smtClean="0"/>
                        <a:t> hormony </a:t>
                      </a:r>
                      <a:endParaRPr lang="cs-CZ" dirty="0"/>
                    </a:p>
                  </a:txBody>
                  <a:tcPr/>
                </a:tc>
                <a:tc>
                  <a:txBody>
                    <a:bodyPr/>
                    <a:lstStyle/>
                    <a:p>
                      <a:r>
                        <a:rPr lang="cs-CZ" dirty="0" smtClean="0"/>
                        <a:t>inzulín, </a:t>
                      </a:r>
                      <a:r>
                        <a:rPr lang="cs-CZ" dirty="0" err="1" smtClean="0"/>
                        <a:t>glukagon</a:t>
                      </a:r>
                      <a:endParaRPr lang="cs-CZ" dirty="0"/>
                    </a:p>
                  </a:txBody>
                  <a:tcPr/>
                </a:tc>
                <a:tc>
                  <a:txBody>
                    <a:bodyPr/>
                    <a:lstStyle/>
                    <a:p>
                      <a:r>
                        <a:rPr lang="cs-CZ" dirty="0" smtClean="0"/>
                        <a:t>progesteron</a:t>
                      </a:r>
                      <a:endParaRPr lang="cs-CZ" dirty="0"/>
                    </a:p>
                  </a:txBody>
                  <a:tcPr/>
                </a:tc>
              </a:tr>
              <a:tr h="492326">
                <a:tc>
                  <a:txBody>
                    <a:bodyPr/>
                    <a:lstStyle/>
                    <a:p>
                      <a:endParaRPr lang="cs-CZ"/>
                    </a:p>
                  </a:txBody>
                  <a:tcPr/>
                </a:tc>
                <a:tc>
                  <a:txBody>
                    <a:bodyPr/>
                    <a:lstStyle/>
                    <a:p>
                      <a:r>
                        <a:rPr lang="cs-CZ" dirty="0" smtClean="0"/>
                        <a:t>gastrin, sekretin</a:t>
                      </a:r>
                      <a:endParaRPr lang="cs-CZ" dirty="0"/>
                    </a:p>
                  </a:txBody>
                  <a:tcPr/>
                </a:tc>
                <a:tc>
                  <a:txBody>
                    <a:bodyPr/>
                    <a:lstStyle/>
                    <a:p>
                      <a:r>
                        <a:rPr lang="cs-CZ" dirty="0" smtClean="0"/>
                        <a:t>testosteron</a:t>
                      </a:r>
                      <a:endParaRPr lang="cs-CZ" dirty="0"/>
                    </a:p>
                  </a:txBody>
                  <a:tcPr/>
                </a:tc>
              </a:tr>
              <a:tr h="492326">
                <a:tc>
                  <a:txBody>
                    <a:bodyPr/>
                    <a:lstStyle/>
                    <a:p>
                      <a:endParaRPr lang="cs-CZ"/>
                    </a:p>
                  </a:txBody>
                  <a:tcPr/>
                </a:tc>
                <a:tc>
                  <a:txBody>
                    <a:bodyPr/>
                    <a:lstStyle/>
                    <a:p>
                      <a:r>
                        <a:rPr lang="cs-CZ" dirty="0" smtClean="0"/>
                        <a:t>oxytocin, prolaktin</a:t>
                      </a:r>
                      <a:endParaRPr lang="cs-CZ" dirty="0"/>
                    </a:p>
                  </a:txBody>
                  <a:tcPr/>
                </a:tc>
                <a:tc>
                  <a:txBody>
                    <a:bodyPr/>
                    <a:lstStyle/>
                    <a:p>
                      <a:r>
                        <a:rPr lang="cs-CZ" dirty="0" err="1" smtClean="0"/>
                        <a:t>kalcitriol</a:t>
                      </a:r>
                      <a:endParaRPr lang="cs-CZ" dirty="0"/>
                    </a:p>
                  </a:txBody>
                  <a:tcPr/>
                </a:tc>
              </a:tr>
            </a:tbl>
          </a:graphicData>
        </a:graphic>
      </p:graphicFrame>
    </p:spTree>
    <p:extLst>
      <p:ext uri="{BB962C8B-B14F-4D97-AF65-F5344CB8AC3E}">
        <p14:creationId xmlns:p14="http://schemas.microsoft.com/office/powerpoint/2010/main" val="29666435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Endokrinní systém</a:t>
            </a:r>
            <a:endParaRPr lang="cs-CZ" dirty="0"/>
          </a:p>
        </p:txBody>
      </p:sp>
      <p:sp>
        <p:nvSpPr>
          <p:cNvPr id="3" name="Zástupný symbol pro obsah 2"/>
          <p:cNvSpPr>
            <a:spLocks noGrp="1"/>
          </p:cNvSpPr>
          <p:nvPr>
            <p:ph idx="1"/>
          </p:nvPr>
        </p:nvSpPr>
        <p:spPr>
          <a:xfrm>
            <a:off x="1331640" y="1196752"/>
            <a:ext cx="7812360" cy="5257800"/>
          </a:xfrm>
        </p:spPr>
        <p:txBody>
          <a:bodyPr>
            <a:normAutofit/>
          </a:bodyPr>
          <a:lstStyle/>
          <a:p>
            <a:pPr marL="0" indent="0">
              <a:buNone/>
            </a:pPr>
            <a:r>
              <a:rPr lang="cs-CZ" sz="2000" b="1" dirty="0" smtClean="0">
                <a:solidFill>
                  <a:schemeClr val="accent3"/>
                </a:solidFill>
              </a:rPr>
              <a:t>Hydrofilní hormony</a:t>
            </a:r>
          </a:p>
          <a:p>
            <a:r>
              <a:rPr lang="cs-CZ" sz="2000" dirty="0" smtClean="0"/>
              <a:t>obvykle syntetizovány jako velké </a:t>
            </a:r>
            <a:r>
              <a:rPr lang="cs-CZ" sz="2000" dirty="0" err="1" smtClean="0"/>
              <a:t>prekurzory</a:t>
            </a:r>
            <a:r>
              <a:rPr lang="cs-CZ" sz="2000" dirty="0" smtClean="0"/>
              <a:t>, skladovány intracelulárně </a:t>
            </a:r>
          </a:p>
          <a:p>
            <a:r>
              <a:rPr lang="cs-CZ" sz="2000" dirty="0" smtClean="0"/>
              <a:t>krátký poločas života (s, min)</a:t>
            </a:r>
          </a:p>
          <a:p>
            <a:pPr>
              <a:lnSpc>
                <a:spcPct val="120000"/>
              </a:lnSpc>
            </a:pPr>
            <a:endParaRPr lang="cs-CZ" sz="2000" dirty="0"/>
          </a:p>
          <a:p>
            <a:pPr marL="0" indent="0">
              <a:buNone/>
            </a:pPr>
            <a:endParaRPr lang="cs-CZ" sz="2000" dirty="0"/>
          </a:p>
          <a:p>
            <a:pPr marL="0" indent="0">
              <a:buNone/>
            </a:pPr>
            <a:endParaRPr lang="cs-CZ" sz="2000" dirty="0"/>
          </a:p>
        </p:txBody>
      </p:sp>
      <p:pic>
        <p:nvPicPr>
          <p:cNvPr id="4" name="Picture 2"/>
          <p:cNvPicPr>
            <a:picLocks noChangeAspect="1" noChangeArrowheads="1"/>
          </p:cNvPicPr>
          <p:nvPr/>
        </p:nvPicPr>
        <p:blipFill rotWithShape="1">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rcRect l="17875" t="19446" r="3042" b="62363"/>
          <a:stretch/>
        </p:blipFill>
        <p:spPr bwMode="auto">
          <a:xfrm rot="16200000">
            <a:off x="-2775127" y="2767690"/>
            <a:ext cx="6865423" cy="133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4" cstate="print"/>
          <a:srcRect t="6148" b="9459"/>
          <a:stretch>
            <a:fillRect/>
          </a:stretch>
        </p:blipFill>
        <p:spPr bwMode="auto">
          <a:xfrm>
            <a:off x="1547664" y="2348416"/>
            <a:ext cx="7128792" cy="4509584"/>
          </a:xfrm>
          <a:prstGeom prst="rect">
            <a:avLst/>
          </a:prstGeom>
          <a:noFill/>
        </p:spPr>
      </p:pic>
    </p:spTree>
    <p:extLst>
      <p:ext uri="{BB962C8B-B14F-4D97-AF65-F5344CB8AC3E}">
        <p14:creationId xmlns:p14="http://schemas.microsoft.com/office/powerpoint/2010/main" val="2558208613"/>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5966</TotalTime>
  <Words>3415</Words>
  <Application>Microsoft Office PowerPoint</Application>
  <PresentationFormat>Předvádění na obrazovce (4:3)</PresentationFormat>
  <Paragraphs>726</Paragraphs>
  <Slides>75</Slides>
  <Notes>4</Notes>
  <HiddenSlides>0</HiddenSlides>
  <MMClips>0</MMClips>
  <ScaleCrop>false</ScaleCrop>
  <HeadingPairs>
    <vt:vector size="6" baseType="variant">
      <vt:variant>
        <vt:lpstr>Použitá písma</vt:lpstr>
      </vt:variant>
      <vt:variant>
        <vt:i4>9</vt:i4>
      </vt:variant>
      <vt:variant>
        <vt:lpstr>Motiv</vt:lpstr>
      </vt:variant>
      <vt:variant>
        <vt:i4>1</vt:i4>
      </vt:variant>
      <vt:variant>
        <vt:lpstr>Nadpisy snímků</vt:lpstr>
      </vt:variant>
      <vt:variant>
        <vt:i4>75</vt:i4>
      </vt:variant>
    </vt:vector>
  </HeadingPairs>
  <TitlesOfParts>
    <vt:vector size="85" baseType="lpstr">
      <vt:lpstr>Arial</vt:lpstr>
      <vt:lpstr>Calibri</vt:lpstr>
      <vt:lpstr>Century Gothic</vt:lpstr>
      <vt:lpstr>Comic Sans MS</vt:lpstr>
      <vt:lpstr>Courier New</vt:lpstr>
      <vt:lpstr>Symbol</vt:lpstr>
      <vt:lpstr>Times</vt:lpstr>
      <vt:lpstr>Times New Roman</vt:lpstr>
      <vt:lpstr>Wingdings</vt:lpstr>
      <vt:lpstr>Motiv sady Office</vt:lpstr>
      <vt:lpstr>Prezentace aplikace PowerPoint</vt:lpstr>
      <vt:lpstr>Obsah přednášky</vt:lpstr>
      <vt:lpstr>Endokrinní systém</vt:lpstr>
      <vt:lpstr>MHC  - výběr partnera</vt:lpstr>
      <vt:lpstr>HA – výběr partnera</vt:lpstr>
      <vt:lpstr>Endokrinní systém</vt:lpstr>
      <vt:lpstr>Endokrinní systém</vt:lpstr>
      <vt:lpstr>Endokrinní systém</vt:lpstr>
      <vt:lpstr>Endokrinní systém</vt:lpstr>
      <vt:lpstr>Endokrinní systém</vt:lpstr>
      <vt:lpstr>Endokrinní systém</vt:lpstr>
      <vt:lpstr>Endokrinní systém</vt:lpstr>
      <vt:lpstr>Endokrinní systém</vt:lpstr>
      <vt:lpstr>Druhý posel </vt:lpstr>
      <vt:lpstr>Endokrinní systém</vt:lpstr>
      <vt:lpstr>Adrenalin</vt:lpstr>
      <vt:lpstr>Signalizace</vt:lpstr>
      <vt:lpstr>Endokrinní systém</vt:lpstr>
      <vt:lpstr>Endokrinní systém</vt:lpstr>
      <vt:lpstr>Endokrinní systém</vt:lpstr>
      <vt:lpstr>Endokrinní systém</vt:lpstr>
      <vt:lpstr>Endokrinní systém</vt:lpstr>
      <vt:lpstr>Endokrinní systém</vt:lpstr>
      <vt:lpstr>Endokrinní systém</vt:lpstr>
      <vt:lpstr>Endokrinní systém</vt:lpstr>
      <vt:lpstr>Endokrinní systém</vt:lpstr>
      <vt:lpstr>Endokrinní systém</vt:lpstr>
      <vt:lpstr>Endokrinní systém</vt:lpstr>
      <vt:lpstr>Endokrinní systém</vt:lpstr>
      <vt:lpstr>Endokrinní systém</vt:lpstr>
      <vt:lpstr>Endokrinní systém</vt:lpstr>
      <vt:lpstr>Endokrinní systém</vt:lpstr>
      <vt:lpstr>Endokrinní systém</vt:lpstr>
      <vt:lpstr>Endokrinopatie</vt:lpstr>
      <vt:lpstr>Endokrinopatie</vt:lpstr>
      <vt:lpstr>Žlázy s vnitřní sekrecí</vt:lpstr>
      <vt:lpstr>Hypotalamus</vt:lpstr>
      <vt:lpstr>Hypotalamus</vt:lpstr>
      <vt:lpstr>Hypotalamus</vt:lpstr>
      <vt:lpstr>Epifýza </vt:lpstr>
      <vt:lpstr>Melatonin</vt:lpstr>
      <vt:lpstr>Melatonin</vt:lpstr>
      <vt:lpstr>Hypofýza</vt:lpstr>
      <vt:lpstr>Neurohypofýza</vt:lpstr>
      <vt:lpstr>Adenohypofýza</vt:lpstr>
      <vt:lpstr>Adenohypofýza</vt:lpstr>
      <vt:lpstr>Adenohypofýza</vt:lpstr>
      <vt:lpstr>Prolaktinom</vt:lpstr>
      <vt:lpstr>Štítná žláza</vt:lpstr>
      <vt:lpstr>Štítná žláza</vt:lpstr>
      <vt:lpstr>Štítná žláza</vt:lpstr>
      <vt:lpstr>Štítná žláza</vt:lpstr>
      <vt:lpstr>Štítná žláza - endokrinopatie</vt:lpstr>
      <vt:lpstr>Štítná žláza - endokrinopatie</vt:lpstr>
      <vt:lpstr>Štítná žláza - endokrinopatie</vt:lpstr>
      <vt:lpstr>Štítná žláza - endokrinopatie</vt:lpstr>
      <vt:lpstr>Štítná žláza</vt:lpstr>
      <vt:lpstr>Příštítná tělíska</vt:lpstr>
      <vt:lpstr>Příštítná tělíska</vt:lpstr>
      <vt:lpstr>Příštítná tělíska</vt:lpstr>
      <vt:lpstr>Příštítná tělíska</vt:lpstr>
      <vt:lpstr>Žlázy s vnitřní sekrecí</vt:lpstr>
      <vt:lpstr>Žlázy s vnitřní sekrecí</vt:lpstr>
      <vt:lpstr>Langerhansovy ostrůvky  v pankreatu </vt:lpstr>
      <vt:lpstr>Langerhansovy ostrůvky  v pankreatu </vt:lpstr>
      <vt:lpstr>Žlázy s vnitřní sekrecí</vt:lpstr>
      <vt:lpstr>Prezentace aplikace PowerPoint</vt:lpstr>
      <vt:lpstr>Kůra nadledvin</vt:lpstr>
      <vt:lpstr>Addisonova choroba</vt:lpstr>
      <vt:lpstr>Kůra nadledvin</vt:lpstr>
      <vt:lpstr>Endokrinopatie</vt:lpstr>
      <vt:lpstr>Adrenogenitální syndrom </vt:lpstr>
      <vt:lpstr>Dřeň nadledvin</vt:lpstr>
      <vt:lpstr>Dřeň nadledvin</vt:lpstr>
      <vt:lpstr>Prezentace aplikace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User_1</dc:creator>
  <cp:lastModifiedBy>User_1</cp:lastModifiedBy>
  <cp:revision>244</cp:revision>
  <dcterms:modified xsi:type="dcterms:W3CDTF">2016-03-17T11:06:47Z</dcterms:modified>
</cp:coreProperties>
</file>