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256" r:id="rId2"/>
    <p:sldId id="266" r:id="rId3"/>
    <p:sldId id="263" r:id="rId4"/>
    <p:sldId id="344" r:id="rId5"/>
    <p:sldId id="291" r:id="rId6"/>
    <p:sldId id="303" r:id="rId7"/>
    <p:sldId id="337" r:id="rId8"/>
    <p:sldId id="336" r:id="rId9"/>
    <p:sldId id="334" r:id="rId10"/>
    <p:sldId id="335" r:id="rId11"/>
    <p:sldId id="345" r:id="rId12"/>
    <p:sldId id="265" r:id="rId13"/>
    <p:sldId id="305" r:id="rId14"/>
    <p:sldId id="269" r:id="rId15"/>
    <p:sldId id="339" r:id="rId16"/>
    <p:sldId id="338" r:id="rId17"/>
    <p:sldId id="270" r:id="rId18"/>
    <p:sldId id="268" r:id="rId19"/>
    <p:sldId id="306" r:id="rId20"/>
    <p:sldId id="315" r:id="rId21"/>
    <p:sldId id="340" r:id="rId22"/>
    <p:sldId id="307" r:id="rId23"/>
    <p:sldId id="308" r:id="rId24"/>
    <p:sldId id="309" r:id="rId25"/>
    <p:sldId id="310" r:id="rId26"/>
    <p:sldId id="311" r:id="rId27"/>
    <p:sldId id="341" r:id="rId28"/>
    <p:sldId id="312" r:id="rId29"/>
    <p:sldId id="313" r:id="rId30"/>
    <p:sldId id="314" r:id="rId31"/>
    <p:sldId id="318" r:id="rId32"/>
    <p:sldId id="317" r:id="rId33"/>
    <p:sldId id="271" r:id="rId34"/>
    <p:sldId id="274" r:id="rId35"/>
    <p:sldId id="287" r:id="rId36"/>
    <p:sldId id="321" r:id="rId37"/>
    <p:sldId id="347" r:id="rId38"/>
    <p:sldId id="289" r:id="rId39"/>
    <p:sldId id="290" r:id="rId40"/>
    <p:sldId id="286" r:id="rId41"/>
    <p:sldId id="275" r:id="rId42"/>
    <p:sldId id="288" r:id="rId43"/>
    <p:sldId id="292" r:id="rId44"/>
    <p:sldId id="293" r:id="rId45"/>
    <p:sldId id="348" r:id="rId46"/>
    <p:sldId id="342" r:id="rId47"/>
    <p:sldId id="319" r:id="rId48"/>
    <p:sldId id="283" r:id="rId49"/>
    <p:sldId id="284" r:id="rId50"/>
    <p:sldId id="343" r:id="rId51"/>
    <p:sldId id="327" r:id="rId52"/>
    <p:sldId id="323" r:id="rId53"/>
    <p:sldId id="325" r:id="rId54"/>
    <p:sldId id="324" r:id="rId55"/>
    <p:sldId id="316" r:id="rId56"/>
    <p:sldId id="326" r:id="rId57"/>
    <p:sldId id="328" r:id="rId58"/>
    <p:sldId id="322" r:id="rId59"/>
    <p:sldId id="329" r:id="rId60"/>
    <p:sldId id="333" r:id="rId61"/>
    <p:sldId id="259" r:id="rId62"/>
    <p:sldId id="330" r:id="rId63"/>
    <p:sldId id="332" r:id="rId64"/>
    <p:sldId id="331" r:id="rId65"/>
    <p:sldId id="350" r:id="rId66"/>
    <p:sldId id="349" r:id="rId67"/>
  </p:sldIdLst>
  <p:sldSz cx="9144000" cy="6858000" type="screen4x3"/>
  <p:notesSz cx="9144000" cy="6858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5ACA"/>
    <a:srgbClr val="75DBFF"/>
    <a:srgbClr val="BD9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B352DF82-D132-4C42-A06D-6549BD10A358}" type="datetimeFigureOut">
              <a:rPr lang="cs-CZ" smtClean="0"/>
              <a:t>31. 3. 2016</a:t>
            </a:fld>
            <a:endParaRPr lang="cs-CZ"/>
          </a:p>
        </p:txBody>
      </p:sp>
      <p:sp>
        <p:nvSpPr>
          <p:cNvPr id="4" name="Zástupný symbol pro zápatí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EFFA6CB4-E83A-47A9-B657-B578EF3080B2}" type="slidenum">
              <a:rPr lang="cs-CZ" smtClean="0"/>
              <a:t>‹#›</a:t>
            </a:fld>
            <a:endParaRPr lang="cs-CZ"/>
          </a:p>
        </p:txBody>
      </p:sp>
    </p:spTree>
    <p:extLst>
      <p:ext uri="{BB962C8B-B14F-4D97-AF65-F5344CB8AC3E}">
        <p14:creationId xmlns:p14="http://schemas.microsoft.com/office/powerpoint/2010/main" val="2255031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90ADA857-40CC-40CB-A185-2EDC652DFCC3}" type="datetimeFigureOut">
              <a:rPr lang="cs-CZ" smtClean="0"/>
              <a:t>31. 3. 2016</a:t>
            </a:fld>
            <a:endParaRPr lang="cs-CZ"/>
          </a:p>
        </p:txBody>
      </p:sp>
      <p:sp>
        <p:nvSpPr>
          <p:cNvPr id="4" name="Zástupný symbol pro obrázek snímku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B17B8AC8-F53A-4218-89A9-08E458E73790}" type="slidenum">
              <a:rPr lang="cs-CZ" smtClean="0"/>
              <a:t>‹#›</a:t>
            </a:fld>
            <a:endParaRPr lang="cs-CZ"/>
          </a:p>
        </p:txBody>
      </p:sp>
    </p:spTree>
    <p:extLst>
      <p:ext uri="{BB962C8B-B14F-4D97-AF65-F5344CB8AC3E}">
        <p14:creationId xmlns:p14="http://schemas.microsoft.com/office/powerpoint/2010/main" val="1159163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17B8AC8-F53A-4218-89A9-08E458E73790}" type="slidenum">
              <a:rPr lang="cs-CZ" smtClean="0"/>
              <a:t>4</a:t>
            </a:fld>
            <a:endParaRPr lang="cs-CZ"/>
          </a:p>
        </p:txBody>
      </p:sp>
    </p:spTree>
    <p:extLst>
      <p:ext uri="{BB962C8B-B14F-4D97-AF65-F5344CB8AC3E}">
        <p14:creationId xmlns:p14="http://schemas.microsoft.com/office/powerpoint/2010/main" val="244634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17B8AC8-F53A-4218-89A9-08E458E73790}" type="slidenum">
              <a:rPr lang="cs-CZ" smtClean="0"/>
              <a:t>25</a:t>
            </a:fld>
            <a:endParaRPr lang="cs-CZ"/>
          </a:p>
        </p:txBody>
      </p:sp>
    </p:spTree>
    <p:extLst>
      <p:ext uri="{BB962C8B-B14F-4D97-AF65-F5344CB8AC3E}">
        <p14:creationId xmlns:p14="http://schemas.microsoft.com/office/powerpoint/2010/main" val="391221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17B8AC8-F53A-4218-89A9-08E458E73790}" type="slidenum">
              <a:rPr lang="cs-CZ" smtClean="0"/>
              <a:t>26</a:t>
            </a:fld>
            <a:endParaRPr lang="cs-CZ"/>
          </a:p>
        </p:txBody>
      </p:sp>
    </p:spTree>
    <p:extLst>
      <p:ext uri="{BB962C8B-B14F-4D97-AF65-F5344CB8AC3E}">
        <p14:creationId xmlns:p14="http://schemas.microsoft.com/office/powerpoint/2010/main" val="3912215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17B8AC8-F53A-4218-89A9-08E458E73790}" type="slidenum">
              <a:rPr lang="cs-CZ" smtClean="0"/>
              <a:t>27</a:t>
            </a:fld>
            <a:endParaRPr lang="cs-CZ"/>
          </a:p>
        </p:txBody>
      </p:sp>
    </p:spTree>
    <p:extLst>
      <p:ext uri="{BB962C8B-B14F-4D97-AF65-F5344CB8AC3E}">
        <p14:creationId xmlns:p14="http://schemas.microsoft.com/office/powerpoint/2010/main" val="3912215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31. 3. 2016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31. 3. 2016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31. 3. 2016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31. 3. 2016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t>31. 3. 2016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5EC1D4A-A796-47C3-A63E-CE236FB377E2}" type="datetimeFigureOut">
              <a:rPr lang="cs-CZ" smtClean="0"/>
              <a:t>31. 3. 2016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5EC1D4A-A796-47C3-A63E-CE236FB377E2}" type="datetimeFigureOut">
              <a:rPr lang="cs-CZ" smtClean="0"/>
              <a:t>31. 3. 2016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5EC1D4A-A796-47C3-A63E-CE236FB377E2}" type="datetimeFigureOut">
              <a:rPr lang="cs-CZ" smtClean="0"/>
              <a:t>31. 3. 2016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31. 3. 2016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31. 3. 2016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31. 3. 2016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t>31. 3. 2016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upload.wikimedia.org/wikipedia/commons/2/26/Fols%C3%A4ure.svg"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hyperlink" Target="//upload.wikimedia.org/wikipedia/commons/b/ba/Hydroxocobalamin.svg"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upload.wikimedia.org/wikipedia/commons/d/d4/Heme-Synthesis-Chemical-Details-NEW.svg"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hyperlink" Target="//upload.wikimedia.org/wikipedia/commons/1/1c/Coombs_test_schematic.pn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ncbi.nlm.nih.gov/pubmed/?term=Flegr%20J%5BAuthor%5D&amp;cauthor=true&amp;cauthor_uid=25651689" TargetMode="External"/><Relationship Id="rId2" Type="http://schemas.openxmlformats.org/officeDocument/2006/relationships/hyperlink" Target="http://www.ncbi.nlm.nih.gov/pubmed/25651689"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ncbi.nlm.nih.gov/pubmed/?term=Dama%20M%5BAuthor%5D&amp;cauthor=true&amp;cauthor_uid=25651689"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en-GB"/>
          </a:p>
        </p:txBody>
      </p:sp>
      <p:sp>
        <p:nvSpPr>
          <p:cNvPr id="10" name="Nadpis 1"/>
          <p:cNvSpPr txBox="1">
            <a:spLocks/>
          </p:cNvSpPr>
          <p:nvPr/>
        </p:nvSpPr>
        <p:spPr>
          <a:xfrm>
            <a:off x="1691680" y="36821"/>
            <a:ext cx="6120680" cy="187220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cap="all" dirty="0" smtClean="0">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rPr>
              <a:t>Patofyziologie Krve</a:t>
            </a:r>
            <a:endParaRPr lang="en-GB" sz="4200" b="1" cap="all" dirty="0">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0" y="1844824"/>
            <a:ext cx="9144000" cy="3358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3448" y="5733256"/>
            <a:ext cx="4608512" cy="646331"/>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cs-CZ" b="1" cap="all" dirty="0">
                <a:ln w="0"/>
                <a:effectLst>
                  <a:reflection blurRad="12700" stA="50000" endPos="50000" dist="5000" dir="5400000" sy="-100000" rotWithShape="0"/>
                </a:effectLst>
              </a:rPr>
              <a:t>Molekulární podstata patofyziologických procesů</a:t>
            </a:r>
            <a:endParaRPr lang="en-GB" b="1" cap="all" dirty="0">
              <a:ln w="0"/>
              <a:effectLst>
                <a:reflection blurRad="12700" stA="50000" endPos="50000" dist="5000" dir="5400000" sy="-100000" rotWithShape="0"/>
              </a:effectLst>
            </a:endParaRPr>
          </a:p>
        </p:txBody>
      </p:sp>
      <p:sp>
        <p:nvSpPr>
          <p:cNvPr id="12" name="Podnadpis 2"/>
          <p:cNvSpPr txBox="1">
            <a:spLocks/>
          </p:cNvSpPr>
          <p:nvPr/>
        </p:nvSpPr>
        <p:spPr>
          <a:xfrm>
            <a:off x="5298588" y="5840397"/>
            <a:ext cx="3816424" cy="432048"/>
          </a:xfrm>
          <a:prstGeom prst="rect">
            <a:avLst/>
          </a:prstGeom>
        </p:spPr>
        <p:txBody>
          <a:bodyPr vert="horz" lIns="91440" tIns="45720" rIns="91440" bIns="45720" rtlCol="0">
            <a:normAutofit fontScale="850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cs-CZ" sz="1800" b="1" cap="all" dirty="0" smtClean="0">
                <a:ln w="0"/>
                <a:solidFill>
                  <a:srgbClr val="FF0000"/>
                </a:solidFill>
                <a:effectLst>
                  <a:reflection blurRad="12700" stA="50000" endPos="50000" dist="5000" dir="5400000" sy="-100000" rotWithShape="0"/>
                </a:effectLst>
              </a:rPr>
              <a:t>Mgr. Petra Bořilová Linhartová, Ph.D.</a:t>
            </a:r>
            <a:endParaRPr lang="en-GB" sz="1800" b="1" cap="all" dirty="0">
              <a:ln w="0"/>
              <a:solidFill>
                <a:srgbClr val="FF000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1380093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a:bodyPr>
          <a:lstStyle/>
          <a:p>
            <a:r>
              <a:rPr lang="cs-CZ" sz="4000" dirty="0" err="1" smtClean="0">
                <a:solidFill>
                  <a:srgbClr val="C00000"/>
                </a:solidFill>
                <a:latin typeface="Comic Sans MS" pitchFamily="66" charset="0"/>
              </a:rPr>
              <a:t>Fe</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47664" y="1268760"/>
            <a:ext cx="7272808" cy="5462235"/>
          </a:xfrm>
        </p:spPr>
        <p:txBody>
          <a:bodyPr>
            <a:normAutofit fontScale="92500"/>
          </a:bodyPr>
          <a:lstStyle/>
          <a:p>
            <a:pPr marL="0" indent="0">
              <a:lnSpc>
                <a:spcPct val="110000"/>
              </a:lnSpc>
              <a:buNone/>
            </a:pPr>
            <a:r>
              <a:rPr lang="cs-CZ" sz="1600" dirty="0" err="1" smtClean="0">
                <a:solidFill>
                  <a:srgbClr val="C00000"/>
                </a:solidFill>
                <a:latin typeface="Comic Sans MS" pitchFamily="66" charset="0"/>
              </a:rPr>
              <a:t>Hepcidin</a:t>
            </a:r>
            <a:endParaRPr lang="cs-CZ" sz="1600" dirty="0" smtClean="0">
              <a:solidFill>
                <a:srgbClr val="C00000"/>
              </a:solidFill>
              <a:latin typeface="Comic Sans MS" pitchFamily="66" charset="0"/>
            </a:endParaRPr>
          </a:p>
          <a:p>
            <a:pPr>
              <a:lnSpc>
                <a:spcPct val="110000"/>
              </a:lnSpc>
            </a:pPr>
            <a:r>
              <a:rPr lang="cs-CZ" sz="1600" dirty="0">
                <a:latin typeface="Comic Sans MS" pitchFamily="66" charset="0"/>
              </a:rPr>
              <a:t>peptid objevený v roce 2000 v lidské moči a 2001 v plasmě jako antimikrobiální peptid </a:t>
            </a:r>
          </a:p>
          <a:p>
            <a:pPr>
              <a:lnSpc>
                <a:spcPct val="110000"/>
              </a:lnSpc>
            </a:pPr>
            <a:r>
              <a:rPr lang="cs-CZ" sz="1600" dirty="0">
                <a:latin typeface="Comic Sans MS" pitchFamily="66" charset="0"/>
              </a:rPr>
              <a:t>antimikrobiální ("</a:t>
            </a:r>
            <a:r>
              <a:rPr lang="cs-CZ" sz="1600" dirty="0" err="1">
                <a:latin typeface="Comic Sans MS" pitchFamily="66" charset="0"/>
              </a:rPr>
              <a:t>cidní</a:t>
            </a:r>
            <a:r>
              <a:rPr lang="cs-CZ" sz="1600" dirty="0">
                <a:latin typeface="Comic Sans MS" pitchFamily="66" charset="0"/>
              </a:rPr>
              <a:t>"), místo tvorby (játra) </a:t>
            </a:r>
          </a:p>
          <a:p>
            <a:pPr>
              <a:lnSpc>
                <a:spcPct val="110000"/>
              </a:lnSpc>
            </a:pPr>
            <a:r>
              <a:rPr lang="cs-CZ" sz="1600" dirty="0">
                <a:latin typeface="Comic Sans MS" pitchFamily="66" charset="0"/>
              </a:rPr>
              <a:t>jde o klíčový regulátor metabolismu </a:t>
            </a:r>
            <a:r>
              <a:rPr lang="cs-CZ" sz="1600" dirty="0" err="1">
                <a:latin typeface="Comic Sans MS" pitchFamily="66" charset="0"/>
              </a:rPr>
              <a:t>Fe</a:t>
            </a:r>
            <a:r>
              <a:rPr lang="cs-CZ" sz="1600" dirty="0">
                <a:latin typeface="Comic Sans MS" pitchFamily="66" charset="0"/>
              </a:rPr>
              <a:t> </a:t>
            </a:r>
          </a:p>
          <a:p>
            <a:pPr>
              <a:lnSpc>
                <a:spcPct val="110000"/>
              </a:lnSpc>
            </a:pPr>
            <a:r>
              <a:rPr lang="cs-CZ" sz="1600" b="1" dirty="0">
                <a:latin typeface="Comic Sans MS" pitchFamily="66" charset="0"/>
              </a:rPr>
              <a:t>snižuje resorpci </a:t>
            </a:r>
            <a:r>
              <a:rPr lang="cs-CZ" sz="1600" b="1" dirty="0" err="1">
                <a:latin typeface="Comic Sans MS" pitchFamily="66" charset="0"/>
              </a:rPr>
              <a:t>Fe</a:t>
            </a:r>
            <a:r>
              <a:rPr lang="cs-CZ" sz="1600" b="1" dirty="0">
                <a:latin typeface="Comic Sans MS" pitchFamily="66" charset="0"/>
              </a:rPr>
              <a:t> ve střevě</a:t>
            </a:r>
            <a:r>
              <a:rPr lang="cs-CZ" sz="1600" dirty="0">
                <a:latin typeface="Comic Sans MS" pitchFamily="66" charset="0"/>
              </a:rPr>
              <a:t>, čímž zabraňuje nadbytku </a:t>
            </a:r>
            <a:r>
              <a:rPr lang="cs-CZ" sz="1600" dirty="0" err="1">
                <a:latin typeface="Comic Sans MS" pitchFamily="66" charset="0"/>
              </a:rPr>
              <a:t>Fe</a:t>
            </a:r>
            <a:r>
              <a:rPr lang="cs-CZ" sz="1600" dirty="0">
                <a:latin typeface="Comic Sans MS" pitchFamily="66" charset="0"/>
              </a:rPr>
              <a:t> v organismu</a:t>
            </a:r>
          </a:p>
          <a:p>
            <a:pPr>
              <a:lnSpc>
                <a:spcPct val="110000"/>
              </a:lnSpc>
            </a:pPr>
            <a:r>
              <a:rPr lang="cs-CZ" sz="1600" dirty="0">
                <a:latin typeface="Comic Sans MS" pitchFamily="66" charset="0"/>
              </a:rPr>
              <a:t>naopak při nedostatku </a:t>
            </a:r>
            <a:r>
              <a:rPr lang="cs-CZ" sz="1600" dirty="0" err="1">
                <a:latin typeface="Comic Sans MS" pitchFamily="66" charset="0"/>
              </a:rPr>
              <a:t>Fe</a:t>
            </a:r>
            <a:r>
              <a:rPr lang="cs-CZ" sz="1600" dirty="0">
                <a:latin typeface="Comic Sans MS" pitchFamily="66" charset="0"/>
              </a:rPr>
              <a:t> množství </a:t>
            </a:r>
            <a:r>
              <a:rPr lang="cs-CZ" sz="1600" dirty="0" err="1">
                <a:latin typeface="Comic Sans MS" pitchFamily="66" charset="0"/>
              </a:rPr>
              <a:t>hepcidinu</a:t>
            </a:r>
            <a:r>
              <a:rPr lang="cs-CZ" sz="1600" dirty="0">
                <a:latin typeface="Comic Sans MS" pitchFamily="66" charset="0"/>
              </a:rPr>
              <a:t> klesá</a:t>
            </a:r>
          </a:p>
          <a:p>
            <a:pPr>
              <a:lnSpc>
                <a:spcPct val="110000"/>
              </a:lnSpc>
            </a:pPr>
            <a:r>
              <a:rPr lang="cs-CZ" sz="1600" dirty="0">
                <a:latin typeface="Comic Sans MS" pitchFamily="66" charset="0"/>
              </a:rPr>
              <a:t>zadržení (sekvestraci) </a:t>
            </a:r>
            <a:r>
              <a:rPr lang="cs-CZ" sz="1600" dirty="0" err="1">
                <a:latin typeface="Comic Sans MS" pitchFamily="66" charset="0"/>
              </a:rPr>
              <a:t>Fe</a:t>
            </a:r>
            <a:r>
              <a:rPr lang="cs-CZ" sz="1600" dirty="0">
                <a:latin typeface="Comic Sans MS" pitchFamily="66" charset="0"/>
              </a:rPr>
              <a:t> v střevních buňkách i v makrofágovém systému = pokles c </a:t>
            </a:r>
            <a:r>
              <a:rPr lang="cs-CZ" sz="1600" dirty="0" err="1">
                <a:latin typeface="Comic Sans MS" pitchFamily="66" charset="0"/>
              </a:rPr>
              <a:t>Fe</a:t>
            </a:r>
            <a:r>
              <a:rPr lang="cs-CZ" sz="1600" dirty="0">
                <a:latin typeface="Comic Sans MS" pitchFamily="66" charset="0"/>
              </a:rPr>
              <a:t> v </a:t>
            </a:r>
            <a:r>
              <a:rPr lang="cs-CZ" sz="1600" dirty="0" smtClean="0">
                <a:latin typeface="Comic Sans MS" pitchFamily="66" charset="0"/>
              </a:rPr>
              <a:t>plazmě</a:t>
            </a:r>
            <a:r>
              <a:rPr lang="cs-CZ" sz="1600" dirty="0">
                <a:latin typeface="Comic Sans MS" pitchFamily="66" charset="0"/>
              </a:rPr>
              <a:t> </a:t>
            </a:r>
          </a:p>
          <a:p>
            <a:pPr>
              <a:lnSpc>
                <a:spcPct val="110000"/>
              </a:lnSpc>
            </a:pPr>
            <a:r>
              <a:rPr lang="cs-CZ" sz="1600" dirty="0" smtClean="0">
                <a:latin typeface="Comic Sans MS" pitchFamily="66" charset="0"/>
              </a:rPr>
              <a:t>váže se na </a:t>
            </a:r>
            <a:r>
              <a:rPr lang="cs-CZ" sz="1600" dirty="0" err="1">
                <a:latin typeface="Comic Sans MS" pitchFamily="66" charset="0"/>
              </a:rPr>
              <a:t>ferroportin</a:t>
            </a:r>
            <a:r>
              <a:rPr lang="cs-CZ" sz="1600" dirty="0">
                <a:latin typeface="Comic Sans MS" pitchFamily="66" charset="0"/>
              </a:rPr>
              <a:t>, který je následně buňkou pohlcen a </a:t>
            </a:r>
            <a:r>
              <a:rPr lang="cs-CZ" sz="1600" dirty="0" smtClean="0">
                <a:latin typeface="Comic Sans MS" pitchFamily="66" charset="0"/>
              </a:rPr>
              <a:t>degradován</a:t>
            </a:r>
            <a:endParaRPr lang="cs-CZ" sz="1600" dirty="0">
              <a:latin typeface="Comic Sans MS" pitchFamily="66" charset="0"/>
            </a:endParaRPr>
          </a:p>
          <a:p>
            <a:pPr>
              <a:lnSpc>
                <a:spcPct val="110000"/>
              </a:lnSpc>
            </a:pPr>
            <a:r>
              <a:rPr lang="cs-CZ" sz="1600" dirty="0" smtClean="0">
                <a:latin typeface="Comic Sans MS" pitchFamily="66" charset="0"/>
              </a:rPr>
              <a:t>je reaktant </a:t>
            </a:r>
            <a:r>
              <a:rPr lang="cs-CZ" sz="1600" dirty="0">
                <a:latin typeface="Comic Sans MS" pitchFamily="66" charset="0"/>
              </a:rPr>
              <a:t>akutní fáze, tzn. že reaguje na zánětlivé podněty, zejména některé </a:t>
            </a:r>
            <a:r>
              <a:rPr lang="cs-CZ" sz="1600" dirty="0" err="1">
                <a:latin typeface="Comic Sans MS" pitchFamily="66" charset="0"/>
              </a:rPr>
              <a:t>cytokiny</a:t>
            </a:r>
            <a:r>
              <a:rPr lang="cs-CZ" sz="1600" dirty="0">
                <a:latin typeface="Comic Sans MS" pitchFamily="66" charset="0"/>
              </a:rPr>
              <a:t> (IL-6) </a:t>
            </a:r>
          </a:p>
          <a:p>
            <a:pPr>
              <a:lnSpc>
                <a:spcPct val="110000"/>
              </a:lnSpc>
            </a:pPr>
            <a:r>
              <a:rPr lang="cs-CZ" sz="1600" b="1" dirty="0">
                <a:latin typeface="Comic Sans MS" pitchFamily="66" charset="0"/>
              </a:rPr>
              <a:t>při zánětech </a:t>
            </a:r>
            <a:r>
              <a:rPr lang="cs-CZ" sz="1600" b="1" dirty="0" smtClean="0">
                <a:latin typeface="Comic Sans MS" pitchFamily="66" charset="0"/>
              </a:rPr>
              <a:t>množství </a:t>
            </a:r>
            <a:r>
              <a:rPr lang="cs-CZ" sz="1600" b="1" dirty="0" err="1">
                <a:latin typeface="Comic Sans MS" pitchFamily="66" charset="0"/>
              </a:rPr>
              <a:t>hepcidinu</a:t>
            </a:r>
            <a:r>
              <a:rPr lang="cs-CZ" sz="1600" b="1" dirty="0">
                <a:latin typeface="Comic Sans MS" pitchFamily="66" charset="0"/>
              </a:rPr>
              <a:t> stoupá </a:t>
            </a:r>
            <a:r>
              <a:rPr lang="cs-CZ" sz="1600" dirty="0">
                <a:latin typeface="Comic Sans MS" pitchFamily="66" charset="0"/>
              </a:rPr>
              <a:t>a následně dochází k snížení vstřebávání </a:t>
            </a:r>
            <a:r>
              <a:rPr lang="cs-CZ" sz="1600" dirty="0" err="1">
                <a:latin typeface="Comic Sans MS" pitchFamily="66" charset="0"/>
              </a:rPr>
              <a:t>Fe</a:t>
            </a:r>
            <a:r>
              <a:rPr lang="cs-CZ" sz="1600" dirty="0">
                <a:latin typeface="Comic Sans MS" pitchFamily="66" charset="0"/>
              </a:rPr>
              <a:t> </a:t>
            </a:r>
          </a:p>
          <a:p>
            <a:pPr>
              <a:lnSpc>
                <a:spcPct val="110000"/>
              </a:lnSpc>
            </a:pPr>
            <a:r>
              <a:rPr lang="cs-CZ" sz="1600" dirty="0">
                <a:latin typeface="Comic Sans MS" pitchFamily="66" charset="0"/>
              </a:rPr>
              <a:t>je pak snížena dostupnost </a:t>
            </a:r>
            <a:r>
              <a:rPr lang="cs-CZ" sz="1600" dirty="0" err="1">
                <a:latin typeface="Comic Sans MS" pitchFamily="66" charset="0"/>
              </a:rPr>
              <a:t>Fe</a:t>
            </a:r>
            <a:r>
              <a:rPr lang="cs-CZ" sz="1600" dirty="0">
                <a:latin typeface="Comic Sans MS" pitchFamily="66" charset="0"/>
              </a:rPr>
              <a:t> pro krvetvorbu, což spolu s ostatními zánětlivými </a:t>
            </a:r>
            <a:r>
              <a:rPr lang="cs-CZ" sz="1600" dirty="0" err="1">
                <a:latin typeface="Comic Sans MS" pitchFamily="66" charset="0"/>
              </a:rPr>
              <a:t>cytokiny</a:t>
            </a:r>
            <a:r>
              <a:rPr lang="cs-CZ" sz="1600" dirty="0">
                <a:latin typeface="Comic Sans MS" pitchFamily="66" charset="0"/>
              </a:rPr>
              <a:t> přispívá k </a:t>
            </a:r>
            <a:r>
              <a:rPr lang="cs-CZ" sz="1600" b="1" dirty="0">
                <a:latin typeface="Comic Sans MS" pitchFamily="66" charset="0"/>
              </a:rPr>
              <a:t>anemii </a:t>
            </a:r>
            <a:r>
              <a:rPr lang="cs-CZ" sz="1600" dirty="0">
                <a:latin typeface="Comic Sans MS" pitchFamily="66" charset="0"/>
              </a:rPr>
              <a:t>(tzv. anemii chronických </a:t>
            </a:r>
            <a:r>
              <a:rPr lang="cs-CZ" sz="1600" dirty="0" smtClean="0">
                <a:latin typeface="Comic Sans MS" pitchFamily="66" charset="0"/>
              </a:rPr>
              <a:t>chorob, ACD</a:t>
            </a:r>
            <a:r>
              <a:rPr lang="cs-CZ" sz="1600" dirty="0">
                <a:latin typeface="Comic Sans MS" pitchFamily="66" charset="0"/>
              </a:rPr>
              <a:t>). </a:t>
            </a:r>
          </a:p>
          <a:p>
            <a:pPr>
              <a:lnSpc>
                <a:spcPct val="110000"/>
              </a:lnSpc>
            </a:pPr>
            <a:r>
              <a:rPr lang="cs-CZ" sz="1600" dirty="0">
                <a:latin typeface="Comic Sans MS" pitchFamily="66" charset="0"/>
              </a:rPr>
              <a:t>nedostatečná tvorba </a:t>
            </a:r>
            <a:r>
              <a:rPr lang="cs-CZ" sz="1600" dirty="0" err="1">
                <a:latin typeface="Comic Sans MS" pitchFamily="66" charset="0"/>
              </a:rPr>
              <a:t>hepcidinu</a:t>
            </a:r>
            <a:r>
              <a:rPr lang="cs-CZ" sz="1600" dirty="0">
                <a:latin typeface="Comic Sans MS" pitchFamily="66" charset="0"/>
              </a:rPr>
              <a:t> je popsána u většiny forem hereditární hemochromatózy, onemocnění, při němž dochází v organismu k nadbytku </a:t>
            </a:r>
            <a:r>
              <a:rPr lang="cs-CZ" sz="1600" dirty="0" err="1" smtClean="0">
                <a:latin typeface="Comic Sans MS" pitchFamily="66" charset="0"/>
              </a:rPr>
              <a:t>Fe</a:t>
            </a:r>
            <a:endParaRPr lang="cs-CZ" sz="1600" dirty="0">
              <a:latin typeface="Comic Sans MS" pitchFamily="66" charset="0"/>
            </a:endParaRPr>
          </a:p>
          <a:p>
            <a:pPr marL="0" indent="0">
              <a:lnSpc>
                <a:spcPct val="110000"/>
              </a:lnSpc>
              <a:buNone/>
            </a:pPr>
            <a:endParaRPr lang="cs-CZ" sz="1600" dirty="0">
              <a:latin typeface="Comic Sans MS" pitchFamily="66" charset="0"/>
            </a:endParaRPr>
          </a:p>
          <a:p>
            <a:pPr marL="0" indent="0">
              <a:lnSpc>
                <a:spcPct val="110000"/>
              </a:lnSpc>
              <a:buNone/>
            </a:pPr>
            <a:endParaRPr lang="cs-CZ" sz="16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5493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a:bodyPr>
          <a:lstStyle/>
          <a:p>
            <a:r>
              <a:rPr lang="cs-CZ" sz="4000" dirty="0" err="1" smtClean="0">
                <a:solidFill>
                  <a:srgbClr val="C00000"/>
                </a:solidFill>
                <a:latin typeface="Comic Sans MS" pitchFamily="66" charset="0"/>
              </a:rPr>
              <a:t>Fe</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47664" y="1268760"/>
            <a:ext cx="7272808" cy="5462235"/>
          </a:xfrm>
        </p:spPr>
        <p:txBody>
          <a:bodyPr>
            <a:normAutofit/>
          </a:bodyPr>
          <a:lstStyle/>
          <a:p>
            <a:pPr marL="0" indent="0">
              <a:lnSpc>
                <a:spcPct val="110000"/>
              </a:lnSpc>
              <a:buNone/>
            </a:pPr>
            <a:endParaRPr lang="cs-CZ" sz="1600" dirty="0">
              <a:latin typeface="Comic Sans MS" pitchFamily="66" charset="0"/>
            </a:endParaRPr>
          </a:p>
          <a:p>
            <a:pPr marL="0" indent="0">
              <a:lnSpc>
                <a:spcPct val="110000"/>
              </a:lnSpc>
              <a:buNone/>
            </a:pPr>
            <a:endParaRPr lang="cs-CZ" sz="16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http://img.mf.cz/070/811/678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153201"/>
            <a:ext cx="5334000" cy="570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23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solidFill>
                  <a:srgbClr val="C00000"/>
                </a:solidFill>
                <a:latin typeface="Comic Sans MS" pitchFamily="66" charset="0"/>
              </a:rPr>
              <a:t>Fyziologie krve</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47664" y="1339620"/>
            <a:ext cx="4032448" cy="5329740"/>
          </a:xfrm>
        </p:spPr>
        <p:txBody>
          <a:bodyPr>
            <a:noAutofit/>
          </a:bodyPr>
          <a:lstStyle/>
          <a:p>
            <a:pPr marL="0" indent="0">
              <a:buNone/>
            </a:pPr>
            <a:r>
              <a:rPr lang="cs-CZ" sz="1600" dirty="0" smtClean="0">
                <a:solidFill>
                  <a:srgbClr val="C00000"/>
                </a:solidFill>
                <a:latin typeface="Comic Sans MS" pitchFamily="66" charset="0"/>
              </a:rPr>
              <a:t>Krvetvorné tkáň </a:t>
            </a:r>
            <a:r>
              <a:rPr lang="cs-CZ" sz="1600" dirty="0">
                <a:latin typeface="Comic Sans MS" pitchFamily="66" charset="0"/>
              </a:rPr>
              <a:t>(2,5 kg)</a:t>
            </a:r>
          </a:p>
          <a:p>
            <a:r>
              <a:rPr lang="cs-CZ" sz="1600" dirty="0">
                <a:latin typeface="Comic Sans MS" pitchFamily="66" charset="0"/>
              </a:rPr>
              <a:t>kostní </a:t>
            </a:r>
            <a:r>
              <a:rPr lang="cs-CZ" sz="1600" dirty="0" smtClean="0">
                <a:latin typeface="Comic Sans MS" pitchFamily="66" charset="0"/>
              </a:rPr>
              <a:t>dřeň</a:t>
            </a:r>
          </a:p>
          <a:p>
            <a:r>
              <a:rPr lang="cs-CZ" sz="1600" dirty="0">
                <a:latin typeface="Comic Sans MS" pitchFamily="66" charset="0"/>
              </a:rPr>
              <a:t>l</a:t>
            </a:r>
            <a:r>
              <a:rPr lang="cs-CZ" sz="1600" dirty="0" smtClean="0">
                <a:latin typeface="Comic Sans MS" pitchFamily="66" charset="0"/>
              </a:rPr>
              <a:t>ymfatická </a:t>
            </a:r>
            <a:r>
              <a:rPr lang="cs-CZ" sz="1600" dirty="0">
                <a:latin typeface="Comic Sans MS" pitchFamily="66" charset="0"/>
              </a:rPr>
              <a:t>tkáň (lymf. uzliny a </a:t>
            </a:r>
            <a:r>
              <a:rPr lang="cs-CZ" sz="1600" dirty="0" smtClean="0">
                <a:latin typeface="Comic Sans MS" pitchFamily="66" charset="0"/>
              </a:rPr>
              <a:t>lymf. tkáň asociovaná s respiračním a GIT orgánovým systémem = MALT = </a:t>
            </a:r>
            <a:r>
              <a:rPr lang="cs-CZ" sz="1600" dirty="0" err="1" smtClean="0">
                <a:latin typeface="Comic Sans MS" pitchFamily="66" charset="0"/>
              </a:rPr>
              <a:t>mucosa-associated</a:t>
            </a:r>
            <a:r>
              <a:rPr lang="cs-CZ" sz="1600" dirty="0" smtClean="0">
                <a:latin typeface="Comic Sans MS" pitchFamily="66" charset="0"/>
              </a:rPr>
              <a:t> </a:t>
            </a:r>
            <a:r>
              <a:rPr lang="cs-CZ" sz="1600" dirty="0" err="1">
                <a:latin typeface="Comic Sans MS" pitchFamily="66" charset="0"/>
              </a:rPr>
              <a:t>lymphatic</a:t>
            </a:r>
            <a:r>
              <a:rPr lang="cs-CZ" sz="1600" dirty="0">
                <a:latin typeface="Comic Sans MS" pitchFamily="66" charset="0"/>
              </a:rPr>
              <a:t> </a:t>
            </a:r>
            <a:r>
              <a:rPr lang="cs-CZ" sz="1600" dirty="0" err="1" smtClean="0">
                <a:latin typeface="Comic Sans MS" pitchFamily="66" charset="0"/>
              </a:rPr>
              <a:t>tissue</a:t>
            </a:r>
            <a:r>
              <a:rPr lang="cs-CZ" sz="1600" dirty="0" smtClean="0">
                <a:latin typeface="Comic Sans MS" pitchFamily="66" charset="0"/>
              </a:rPr>
              <a:t>)</a:t>
            </a:r>
          </a:p>
          <a:p>
            <a:r>
              <a:rPr lang="cs-CZ" sz="1600" dirty="0">
                <a:latin typeface="Comic Sans MS" pitchFamily="66" charset="0"/>
              </a:rPr>
              <a:t>s</a:t>
            </a:r>
            <a:r>
              <a:rPr lang="cs-CZ" sz="1600" dirty="0" smtClean="0">
                <a:latin typeface="Comic Sans MS" pitchFamily="66" charset="0"/>
              </a:rPr>
              <a:t>lezina</a:t>
            </a:r>
          </a:p>
          <a:p>
            <a:r>
              <a:rPr lang="cs-CZ" sz="1600" dirty="0" smtClean="0">
                <a:latin typeface="Comic Sans MS" pitchFamily="66" charset="0"/>
              </a:rPr>
              <a:t>brzlík</a:t>
            </a:r>
          </a:p>
          <a:p>
            <a:endParaRPr lang="cs-CZ" sz="1600" dirty="0">
              <a:latin typeface="Comic Sans MS" pitchFamily="66" charset="0"/>
            </a:endParaRPr>
          </a:p>
          <a:p>
            <a:endParaRPr lang="cs-CZ" sz="1600" dirty="0" smtClean="0">
              <a:latin typeface="Comic Sans MS" pitchFamily="66" charset="0"/>
            </a:endParaRPr>
          </a:p>
          <a:p>
            <a:r>
              <a:rPr lang="cs-CZ" sz="1600" dirty="0">
                <a:solidFill>
                  <a:srgbClr val="7030A0"/>
                </a:solidFill>
                <a:latin typeface="Comic Sans MS" pitchFamily="66" charset="0"/>
              </a:rPr>
              <a:t>Hematopoetické mikroprostředí </a:t>
            </a:r>
            <a:r>
              <a:rPr lang="cs-CZ" sz="1600" dirty="0">
                <a:latin typeface="Comic Sans MS" pitchFamily="66" charset="0"/>
              </a:rPr>
              <a:t>= stroma krvetvorné tkáně, růstové a regulační faktory</a:t>
            </a:r>
          </a:p>
          <a:p>
            <a:endParaRPr lang="cs-CZ" sz="1600" dirty="0" smtClean="0">
              <a:latin typeface="Comic Sans MS" pitchFamily="66" charset="0"/>
            </a:endParaRPr>
          </a:p>
          <a:p>
            <a:pPr marL="0" indent="0">
              <a:buNone/>
            </a:pPr>
            <a:endParaRPr lang="cs-CZ" sz="16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8506" y="1268758"/>
            <a:ext cx="3307426" cy="248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http://telemedicina.med.muni.cz/pdm/detska-onkologie/res/image/prihody/imag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8506" y="3933056"/>
            <a:ext cx="3307425" cy="2411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508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solidFill>
                  <a:srgbClr val="C00000"/>
                </a:solidFill>
                <a:latin typeface="Comic Sans MS" pitchFamily="66" charset="0"/>
              </a:rPr>
              <a:t>Fyziologie krve</a:t>
            </a:r>
            <a:endParaRPr lang="cs-CZ" sz="4000" dirty="0">
              <a:solidFill>
                <a:srgbClr val="C00000"/>
              </a:solidFill>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p:cNvSpPr/>
          <p:nvPr/>
        </p:nvSpPr>
        <p:spPr>
          <a:xfrm>
            <a:off x="1547664" y="1340768"/>
            <a:ext cx="7128792" cy="3293209"/>
          </a:xfrm>
          <a:prstGeom prst="rect">
            <a:avLst/>
          </a:prstGeom>
        </p:spPr>
        <p:txBody>
          <a:bodyPr wrap="square">
            <a:spAutoFit/>
          </a:bodyPr>
          <a:lstStyle/>
          <a:p>
            <a:r>
              <a:rPr lang="cs-CZ" sz="1600" dirty="0">
                <a:solidFill>
                  <a:schemeClr val="accent6"/>
                </a:solidFill>
                <a:latin typeface="Comic Sans MS" pitchFamily="66" charset="0"/>
              </a:rPr>
              <a:t>Hematopoetické stroma </a:t>
            </a:r>
          </a:p>
          <a:p>
            <a:pPr marL="285750" indent="-285750">
              <a:buFont typeface="Arial" pitchFamily="34" charset="0"/>
              <a:buChar char="•"/>
            </a:pPr>
            <a:r>
              <a:rPr lang="cs-CZ" sz="1600" dirty="0">
                <a:latin typeface="Comic Sans MS" pitchFamily="66" charset="0"/>
              </a:rPr>
              <a:t>nezbytně nutné k normální produkci krevních b. (fibroblasty, adipocyty, makrofágy, T lymf) </a:t>
            </a:r>
            <a:endParaRPr lang="cs-CZ" sz="1600" dirty="0" smtClean="0">
              <a:latin typeface="Comic Sans MS" pitchFamily="66" charset="0"/>
            </a:endParaRPr>
          </a:p>
          <a:p>
            <a:endParaRPr lang="cs-CZ" sz="1600" dirty="0">
              <a:latin typeface="Comic Sans MS" pitchFamily="66" charset="0"/>
            </a:endParaRPr>
          </a:p>
          <a:p>
            <a:pPr marL="285750" indent="-285750">
              <a:buFont typeface="Arial" pitchFamily="34" charset="0"/>
              <a:buChar char="•"/>
            </a:pPr>
            <a:r>
              <a:rPr lang="cs-CZ" sz="1600" dirty="0">
                <a:latin typeface="Comic Sans MS" pitchFamily="66" charset="0"/>
              </a:rPr>
              <a:t>tyto b. jsou zdrojem membránově vázaných nebo </a:t>
            </a:r>
            <a:r>
              <a:rPr lang="cs-CZ" sz="1600" dirty="0" err="1">
                <a:latin typeface="Comic Sans MS" pitchFamily="66" charset="0"/>
              </a:rPr>
              <a:t>secernovaných</a:t>
            </a:r>
            <a:r>
              <a:rPr lang="cs-CZ" sz="1600" dirty="0">
                <a:latin typeface="Comic Sans MS" pitchFamily="66" charset="0"/>
              </a:rPr>
              <a:t> růstových a regulačních faktorů krvetvorné </a:t>
            </a:r>
            <a:r>
              <a:rPr lang="cs-CZ" sz="1600" dirty="0" smtClean="0">
                <a:latin typeface="Comic Sans MS" pitchFamily="66" charset="0"/>
              </a:rPr>
              <a:t>tkáně</a:t>
            </a:r>
          </a:p>
          <a:p>
            <a:endParaRPr lang="cs-CZ" sz="1600" dirty="0">
              <a:latin typeface="Comic Sans MS" pitchFamily="66" charset="0"/>
            </a:endParaRPr>
          </a:p>
          <a:p>
            <a:pPr marL="285750" indent="-285750">
              <a:buFont typeface="Arial" pitchFamily="34" charset="0"/>
              <a:buChar char="•"/>
            </a:pPr>
            <a:r>
              <a:rPr lang="cs-CZ" sz="1600" dirty="0">
                <a:latin typeface="Comic Sans MS" pitchFamily="66" charset="0"/>
              </a:rPr>
              <a:t>z mezenchymové kmenové b. vznikají adipocyty a fibroblasty (ale i  chondrocyty, osteoblasty, sval. b. a endotelie</a:t>
            </a:r>
            <a:r>
              <a:rPr lang="cs-CZ" sz="1600" dirty="0" smtClean="0">
                <a:latin typeface="Comic Sans MS" pitchFamily="66" charset="0"/>
              </a:rPr>
              <a:t>)</a:t>
            </a:r>
          </a:p>
          <a:p>
            <a:endParaRPr lang="cs-CZ" sz="1600" dirty="0">
              <a:latin typeface="Comic Sans MS" pitchFamily="66" charset="0"/>
            </a:endParaRPr>
          </a:p>
          <a:p>
            <a:pPr marL="285750" indent="-285750">
              <a:buFont typeface="Arial" pitchFamily="34" charset="0"/>
              <a:buChar char="•"/>
            </a:pPr>
            <a:r>
              <a:rPr lang="cs-CZ" sz="1600" dirty="0">
                <a:latin typeface="Comic Sans MS" pitchFamily="66" charset="0"/>
              </a:rPr>
              <a:t>vysoká odolnost vůči některým noxám (ionizující záření, cytostatika) – regenerace po léčbě</a:t>
            </a:r>
          </a:p>
          <a:p>
            <a:endParaRPr lang="cs-CZ" sz="1600" dirty="0">
              <a:latin typeface="Comic Sans MS" pitchFamily="66" charset="0"/>
            </a:endParaRPr>
          </a:p>
        </p:txBody>
      </p:sp>
      <p:pic>
        <p:nvPicPr>
          <p:cNvPr id="3074" name="Picture 2" descr="Hematopoietic and Stromal Stem Cell Differenti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432635"/>
            <a:ext cx="3888432" cy="2388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69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solidFill>
                  <a:srgbClr val="C00000"/>
                </a:solidFill>
                <a:latin typeface="Comic Sans MS" pitchFamily="66" charset="0"/>
              </a:rPr>
              <a:t>Fyziologie krve</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47664" y="1268760"/>
            <a:ext cx="7200800" cy="4968552"/>
          </a:xfrm>
        </p:spPr>
        <p:txBody>
          <a:bodyPr>
            <a:noAutofit/>
          </a:bodyPr>
          <a:lstStyle/>
          <a:p>
            <a:pPr marL="0" indent="0">
              <a:buNone/>
            </a:pPr>
            <a:r>
              <a:rPr lang="cs-CZ" sz="1600" dirty="0">
                <a:solidFill>
                  <a:schemeClr val="accent6"/>
                </a:solidFill>
                <a:latin typeface="Comic Sans MS" pitchFamily="66" charset="0"/>
              </a:rPr>
              <a:t>Vlastní krvetvorná tkáň </a:t>
            </a:r>
            <a:endParaRPr lang="cs-CZ" sz="1600" dirty="0" smtClean="0">
              <a:solidFill>
                <a:schemeClr val="accent6"/>
              </a:solidFill>
              <a:latin typeface="Comic Sans MS" pitchFamily="66" charset="0"/>
            </a:endParaRPr>
          </a:p>
          <a:p>
            <a:r>
              <a:rPr lang="cs-CZ" sz="1600" b="1" dirty="0" smtClean="0">
                <a:latin typeface="Comic Sans MS" pitchFamily="66" charset="0"/>
              </a:rPr>
              <a:t>hematopoetické kmenová b. </a:t>
            </a:r>
          </a:p>
          <a:p>
            <a:pPr>
              <a:buFont typeface="Comic Sans MS" pitchFamily="66" charset="0"/>
              <a:buChar char="–"/>
            </a:pPr>
            <a:r>
              <a:rPr lang="cs-CZ" sz="1600" dirty="0">
                <a:latin typeface="Comic Sans MS" pitchFamily="66" charset="0"/>
              </a:rPr>
              <a:t>j</a:t>
            </a:r>
            <a:r>
              <a:rPr lang="cs-CZ" sz="1600" dirty="0" smtClean="0">
                <a:latin typeface="Comic Sans MS" pitchFamily="66" charset="0"/>
              </a:rPr>
              <a:t>sou</a:t>
            </a:r>
            <a:r>
              <a:rPr lang="cs-CZ" sz="1600" dirty="0" smtClean="0">
                <a:solidFill>
                  <a:srgbClr val="7030A0"/>
                </a:solidFill>
                <a:latin typeface="Comic Sans MS" pitchFamily="66" charset="0"/>
              </a:rPr>
              <a:t> </a:t>
            </a:r>
            <a:r>
              <a:rPr lang="cs-CZ" sz="1600" dirty="0" err="1" smtClean="0">
                <a:latin typeface="Comic Sans MS" pitchFamily="66" charset="0"/>
              </a:rPr>
              <a:t>multi</a:t>
            </a:r>
            <a:r>
              <a:rPr lang="cs-CZ" sz="1600" dirty="0" smtClean="0">
                <a:latin typeface="Comic Sans MS" pitchFamily="66" charset="0"/>
              </a:rPr>
              <a:t>/</a:t>
            </a:r>
            <a:r>
              <a:rPr lang="cs-CZ" sz="1600" dirty="0" err="1" smtClean="0">
                <a:latin typeface="Comic Sans MS" pitchFamily="66" charset="0"/>
              </a:rPr>
              <a:t>pluripotentní</a:t>
            </a:r>
            <a:r>
              <a:rPr lang="cs-CZ" sz="1600" dirty="0" smtClean="0">
                <a:solidFill>
                  <a:srgbClr val="7030A0"/>
                </a:solidFill>
                <a:latin typeface="Comic Sans MS" pitchFamily="66" charset="0"/>
              </a:rPr>
              <a:t> </a:t>
            </a:r>
            <a:r>
              <a:rPr lang="cs-CZ" sz="1600" dirty="0" smtClean="0">
                <a:latin typeface="Comic Sans MS" pitchFamily="66" charset="0"/>
              </a:rPr>
              <a:t>(</a:t>
            </a:r>
            <a:r>
              <a:rPr lang="pt-BR" sz="1600" dirty="0" smtClean="0">
                <a:latin typeface="Comic Sans MS" pitchFamily="66" charset="0"/>
              </a:rPr>
              <a:t>diferenciace </a:t>
            </a:r>
            <a:r>
              <a:rPr lang="pt-BR" sz="1600" dirty="0">
                <a:latin typeface="Comic Sans MS" pitchFamily="66" charset="0"/>
              </a:rPr>
              <a:t>do všech </a:t>
            </a:r>
            <a:r>
              <a:rPr lang="pt-BR" sz="1600" dirty="0" smtClean="0">
                <a:latin typeface="Comic Sans MS" pitchFamily="66" charset="0"/>
              </a:rPr>
              <a:t>řad</a:t>
            </a:r>
            <a:r>
              <a:rPr lang="cs-CZ" sz="1600" dirty="0" smtClean="0">
                <a:latin typeface="Comic Sans MS" pitchFamily="66" charset="0"/>
              </a:rPr>
              <a:t>)</a:t>
            </a:r>
            <a:r>
              <a:rPr lang="pt-BR" sz="1600" dirty="0" smtClean="0">
                <a:latin typeface="Comic Sans MS" pitchFamily="66" charset="0"/>
              </a:rPr>
              <a:t> </a:t>
            </a:r>
            <a:r>
              <a:rPr lang="pt-BR" sz="1600" dirty="0">
                <a:latin typeface="Comic Sans MS" pitchFamily="66" charset="0"/>
              </a:rPr>
              <a:t>+ </a:t>
            </a:r>
            <a:r>
              <a:rPr lang="pt-BR" sz="1600" dirty="0">
                <a:solidFill>
                  <a:srgbClr val="7030A0"/>
                </a:solidFill>
                <a:latin typeface="Comic Sans MS" pitchFamily="66" charset="0"/>
              </a:rPr>
              <a:t>sebeobnova</a:t>
            </a:r>
            <a:r>
              <a:rPr lang="pt-BR" sz="1600" dirty="0">
                <a:latin typeface="Comic Sans MS" pitchFamily="66" charset="0"/>
              </a:rPr>
              <a:t> </a:t>
            </a:r>
            <a:r>
              <a:rPr lang="pt-BR" sz="1600" dirty="0" smtClean="0">
                <a:latin typeface="Comic Sans MS" pitchFamily="66" charset="0"/>
              </a:rPr>
              <a:t>!!!</a:t>
            </a:r>
            <a:r>
              <a:rPr lang="cs-CZ" sz="1600" dirty="0" smtClean="0">
                <a:latin typeface="Comic Sans MS" pitchFamily="66" charset="0"/>
              </a:rPr>
              <a:t> (vytváření svých vlastních kopií)</a:t>
            </a:r>
          </a:p>
          <a:p>
            <a:pPr>
              <a:buFont typeface="Comic Sans MS" pitchFamily="66" charset="0"/>
              <a:buChar char="–"/>
            </a:pPr>
            <a:r>
              <a:rPr lang="cs-CZ" sz="1600" dirty="0" smtClean="0">
                <a:latin typeface="Comic Sans MS" pitchFamily="66" charset="0"/>
              </a:rPr>
              <a:t>nejasný </a:t>
            </a:r>
            <a:r>
              <a:rPr lang="cs-CZ" sz="1600" dirty="0">
                <a:latin typeface="Comic Sans MS" pitchFamily="66" charset="0"/>
              </a:rPr>
              <a:t>fenotyp – antigenní </a:t>
            </a:r>
            <a:r>
              <a:rPr lang="cs-CZ" sz="1600" dirty="0" smtClean="0">
                <a:latin typeface="Comic Sans MS" pitchFamily="66" charset="0"/>
              </a:rPr>
              <a:t>klasifikace CD34</a:t>
            </a:r>
            <a:r>
              <a:rPr lang="cs-CZ" sz="1600" baseline="30000" dirty="0" smtClean="0">
                <a:latin typeface="Comic Sans MS" pitchFamily="66" charset="0"/>
              </a:rPr>
              <a:t>+</a:t>
            </a:r>
          </a:p>
          <a:p>
            <a:pPr>
              <a:buFont typeface="Comic Sans MS" pitchFamily="66" charset="0"/>
              <a:buChar char="–"/>
            </a:pPr>
            <a:r>
              <a:rPr lang="cs-CZ" sz="1600" dirty="0" smtClean="0">
                <a:latin typeface="Comic Sans MS" pitchFamily="66" charset="0"/>
              </a:rPr>
              <a:t>ve </a:t>
            </a:r>
            <a:r>
              <a:rPr lang="cs-CZ" sz="1600" dirty="0">
                <a:latin typeface="Comic Sans MS" pitchFamily="66" charset="0"/>
              </a:rPr>
              <a:t>dřeni </a:t>
            </a:r>
            <a:r>
              <a:rPr lang="cs-CZ" sz="1600" dirty="0" smtClean="0">
                <a:latin typeface="Comic Sans MS" pitchFamily="66" charset="0"/>
              </a:rPr>
              <a:t>&lt; 0,01 %</a:t>
            </a:r>
          </a:p>
          <a:p>
            <a:pPr marL="0" indent="0">
              <a:buNone/>
            </a:pPr>
            <a:endParaRPr lang="cs-CZ" sz="1600" dirty="0">
              <a:latin typeface="Comic Sans MS" pitchFamily="66" charset="0"/>
            </a:endParaRPr>
          </a:p>
          <a:p>
            <a:r>
              <a:rPr lang="cs-CZ" sz="1600" b="1" dirty="0" err="1" smtClean="0">
                <a:latin typeface="Comic Sans MS" pitchFamily="66" charset="0"/>
              </a:rPr>
              <a:t>progenitorové</a:t>
            </a:r>
            <a:r>
              <a:rPr lang="cs-CZ" sz="1600" b="1" dirty="0" smtClean="0">
                <a:latin typeface="Comic Sans MS" pitchFamily="66" charset="0"/>
              </a:rPr>
              <a:t> </a:t>
            </a:r>
            <a:r>
              <a:rPr lang="cs-CZ" sz="1600" dirty="0">
                <a:latin typeface="Comic Sans MS" pitchFamily="66" charset="0"/>
              </a:rPr>
              <a:t>(determinované) </a:t>
            </a:r>
            <a:r>
              <a:rPr lang="cs-CZ" sz="1600" b="1" dirty="0" smtClean="0">
                <a:latin typeface="Comic Sans MS" pitchFamily="66" charset="0"/>
              </a:rPr>
              <a:t>kmenové b</a:t>
            </a:r>
            <a:r>
              <a:rPr lang="cs-CZ" sz="1600" b="1" dirty="0">
                <a:latin typeface="Comic Sans MS" pitchFamily="66" charset="0"/>
              </a:rPr>
              <a:t>.</a:t>
            </a:r>
          </a:p>
          <a:p>
            <a:pPr>
              <a:buFont typeface="Comic Sans MS" pitchFamily="66" charset="0"/>
              <a:buChar char="–"/>
            </a:pPr>
            <a:r>
              <a:rPr lang="cs-CZ" sz="1600" dirty="0" err="1" smtClean="0">
                <a:latin typeface="Comic Sans MS" pitchFamily="66" charset="0"/>
              </a:rPr>
              <a:t>multipotentní</a:t>
            </a:r>
            <a:r>
              <a:rPr lang="cs-CZ" sz="1600" dirty="0" smtClean="0">
                <a:latin typeface="Comic Sans MS" pitchFamily="66" charset="0"/>
              </a:rPr>
              <a:t>, nemají </a:t>
            </a:r>
            <a:r>
              <a:rPr lang="cs-CZ" sz="1600" dirty="0">
                <a:latin typeface="Comic Sans MS" pitchFamily="66" charset="0"/>
              </a:rPr>
              <a:t>schopnost dlouhodobé </a:t>
            </a:r>
            <a:r>
              <a:rPr lang="cs-CZ" sz="1600" dirty="0" err="1" smtClean="0">
                <a:latin typeface="Comic Sans MS" pitchFamily="66" charset="0"/>
              </a:rPr>
              <a:t>sebeobnovy</a:t>
            </a:r>
            <a:endParaRPr lang="cs-CZ" sz="1600" dirty="0">
              <a:latin typeface="Comic Sans MS" pitchFamily="66" charset="0"/>
            </a:endParaRPr>
          </a:p>
          <a:p>
            <a:pPr>
              <a:buFont typeface="Comic Sans MS" pitchFamily="66" charset="0"/>
              <a:buChar char="–"/>
            </a:pPr>
            <a:r>
              <a:rPr lang="cs-CZ" sz="1600" dirty="0" smtClean="0">
                <a:latin typeface="Comic Sans MS" pitchFamily="66" charset="0"/>
              </a:rPr>
              <a:t>nejasný </a:t>
            </a:r>
            <a:r>
              <a:rPr lang="cs-CZ" sz="1600" dirty="0">
                <a:latin typeface="Comic Sans MS" pitchFamily="66" charset="0"/>
              </a:rPr>
              <a:t>fenotyp – klasifikace </a:t>
            </a:r>
            <a:r>
              <a:rPr lang="cs-CZ" sz="1600" dirty="0" smtClean="0">
                <a:latin typeface="Comic Sans MS" pitchFamily="66" charset="0"/>
              </a:rPr>
              <a:t>podle schopnosti </a:t>
            </a:r>
            <a:r>
              <a:rPr lang="cs-CZ" sz="1600" dirty="0">
                <a:latin typeface="Comic Sans MS" pitchFamily="66" charset="0"/>
              </a:rPr>
              <a:t>tvořit kolonie (CFU-E, </a:t>
            </a:r>
            <a:r>
              <a:rPr lang="cs-CZ" sz="1600" dirty="0" smtClean="0">
                <a:latin typeface="Comic Sans MS" pitchFamily="66" charset="0"/>
              </a:rPr>
              <a:t>CFU-M, CFU-G</a:t>
            </a:r>
            <a:r>
              <a:rPr lang="cs-CZ" sz="1600" dirty="0">
                <a:latin typeface="Comic Sans MS" pitchFamily="66" charset="0"/>
              </a:rPr>
              <a:t>, CFU-</a:t>
            </a:r>
            <a:r>
              <a:rPr lang="cs-CZ" sz="1600" dirty="0" err="1">
                <a:latin typeface="Comic Sans MS" pitchFamily="66" charset="0"/>
              </a:rPr>
              <a:t>Meg</a:t>
            </a:r>
            <a:r>
              <a:rPr lang="cs-CZ" sz="1600" dirty="0">
                <a:latin typeface="Comic Sans MS" pitchFamily="66" charset="0"/>
              </a:rPr>
              <a:t>, </a:t>
            </a:r>
            <a:r>
              <a:rPr lang="cs-CZ" sz="1600" dirty="0" smtClean="0">
                <a:latin typeface="Comic Sans MS" pitchFamily="66" charset="0"/>
              </a:rPr>
              <a:t>…)</a:t>
            </a:r>
          </a:p>
          <a:p>
            <a:pPr marL="0" indent="0">
              <a:buNone/>
            </a:pPr>
            <a:endParaRPr lang="cs-CZ" sz="1600" dirty="0">
              <a:latin typeface="Comic Sans MS" pitchFamily="66" charset="0"/>
            </a:endParaRPr>
          </a:p>
          <a:p>
            <a:r>
              <a:rPr lang="cs-CZ" sz="1600" b="1" dirty="0" smtClean="0">
                <a:latin typeface="Comic Sans MS" pitchFamily="66" charset="0"/>
              </a:rPr>
              <a:t>prekurzory </a:t>
            </a:r>
            <a:r>
              <a:rPr lang="cs-CZ" sz="1600" b="1" dirty="0">
                <a:latin typeface="Comic Sans MS" pitchFamily="66" charset="0"/>
              </a:rPr>
              <a:t>krevních </a:t>
            </a:r>
            <a:r>
              <a:rPr lang="cs-CZ" sz="1600" b="1" dirty="0" err="1">
                <a:latin typeface="Comic Sans MS" pitchFamily="66" charset="0"/>
              </a:rPr>
              <a:t>bb</a:t>
            </a:r>
            <a:r>
              <a:rPr lang="cs-CZ" sz="1600" b="1" dirty="0">
                <a:latin typeface="Comic Sans MS" pitchFamily="66" charset="0"/>
              </a:rPr>
              <a:t>.</a:t>
            </a:r>
          </a:p>
          <a:p>
            <a:pPr>
              <a:buFont typeface="Comic Sans MS" pitchFamily="66" charset="0"/>
              <a:buChar char="–"/>
            </a:pPr>
            <a:r>
              <a:rPr lang="cs-CZ" sz="1600" dirty="0" smtClean="0">
                <a:latin typeface="Comic Sans MS" pitchFamily="66" charset="0"/>
              </a:rPr>
              <a:t>jasný </a:t>
            </a:r>
            <a:r>
              <a:rPr lang="cs-CZ" sz="1600" dirty="0">
                <a:latin typeface="Comic Sans MS" pitchFamily="66" charset="0"/>
              </a:rPr>
              <a:t>fenotyp (morfologie, </a:t>
            </a:r>
            <a:r>
              <a:rPr lang="cs-CZ" sz="1600" dirty="0" smtClean="0">
                <a:latin typeface="Comic Sans MS" pitchFamily="66" charset="0"/>
              </a:rPr>
              <a:t>histochemie, i dle antigenních znaků)</a:t>
            </a:r>
          </a:p>
          <a:p>
            <a:pPr>
              <a:buFont typeface="Comic Sans MS" pitchFamily="66" charset="0"/>
              <a:buChar char="–"/>
            </a:pPr>
            <a:r>
              <a:rPr lang="cs-CZ" sz="1600" dirty="0" smtClean="0">
                <a:latin typeface="Comic Sans MS" pitchFamily="66" charset="0"/>
              </a:rPr>
              <a:t>ve </a:t>
            </a:r>
            <a:r>
              <a:rPr lang="cs-CZ" sz="1600" dirty="0">
                <a:latin typeface="Comic Sans MS" pitchFamily="66" charset="0"/>
              </a:rPr>
              <a:t>dřeni </a:t>
            </a:r>
            <a:r>
              <a:rPr lang="cs-CZ" sz="1600" dirty="0" smtClean="0">
                <a:latin typeface="Comic Sans MS" pitchFamily="66" charset="0"/>
              </a:rPr>
              <a:t>~ 90 % (</a:t>
            </a:r>
            <a:r>
              <a:rPr lang="cs-CZ" sz="1600" dirty="0" err="1" smtClean="0">
                <a:latin typeface="Comic Sans MS" pitchFamily="66" charset="0"/>
              </a:rPr>
              <a:t>proerytroblast</a:t>
            </a:r>
            <a:r>
              <a:rPr lang="cs-CZ" sz="1600" dirty="0">
                <a:latin typeface="Comic Sans MS" pitchFamily="66" charset="0"/>
              </a:rPr>
              <a:t>,</a:t>
            </a:r>
            <a:r>
              <a:rPr lang="cs-CZ" sz="1600" dirty="0" smtClean="0">
                <a:latin typeface="Comic Sans MS" pitchFamily="66" charset="0"/>
              </a:rPr>
              <a:t> myeloblast, </a:t>
            </a:r>
            <a:r>
              <a:rPr lang="cs-CZ" sz="1600" dirty="0" err="1" smtClean="0">
                <a:latin typeface="Comic Sans MS" pitchFamily="66" charset="0"/>
              </a:rPr>
              <a:t>promonocyt</a:t>
            </a:r>
            <a:r>
              <a:rPr lang="cs-CZ" sz="1600" dirty="0" smtClean="0">
                <a:latin typeface="Comic Sans MS" pitchFamily="66" charset="0"/>
              </a:rPr>
              <a:t>, </a:t>
            </a:r>
            <a:r>
              <a:rPr lang="cs-CZ" sz="1600" dirty="0" err="1">
                <a:latin typeface="Comic Sans MS" pitchFamily="66" charset="0"/>
              </a:rPr>
              <a:t>megakaryoblast</a:t>
            </a:r>
            <a:r>
              <a:rPr lang="cs-CZ" sz="1600" dirty="0" smtClean="0">
                <a:latin typeface="Comic Sans MS" pitchFamily="66" charset="0"/>
              </a:rPr>
              <a:t>)</a:t>
            </a:r>
          </a:p>
          <a:p>
            <a:pPr marL="0" indent="0">
              <a:buNone/>
            </a:pPr>
            <a:endParaRPr lang="cs-CZ" sz="1600" dirty="0">
              <a:latin typeface="Comic Sans MS" pitchFamily="66" charset="0"/>
            </a:endParaRPr>
          </a:p>
          <a:p>
            <a:r>
              <a:rPr lang="cs-CZ" sz="1600" b="1" dirty="0">
                <a:latin typeface="Comic Sans MS" pitchFamily="66" charset="0"/>
              </a:rPr>
              <a:t>zralé </a:t>
            </a:r>
            <a:r>
              <a:rPr lang="cs-CZ" sz="1600" b="1" dirty="0" smtClean="0">
                <a:latin typeface="Comic Sans MS" pitchFamily="66" charset="0"/>
              </a:rPr>
              <a:t>elementy</a:t>
            </a:r>
          </a:p>
          <a:p>
            <a:endParaRPr lang="cs-CZ" sz="1600" dirty="0">
              <a:latin typeface="Comic Sans MS" pitchFamily="66" charset="0"/>
            </a:endParaRPr>
          </a:p>
          <a:p>
            <a:pPr marL="0" indent="0">
              <a:buNone/>
            </a:pPr>
            <a:endParaRPr lang="cs-CZ" sz="16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918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solidFill>
                  <a:srgbClr val="C00000"/>
                </a:solidFill>
                <a:latin typeface="Comic Sans MS" pitchFamily="66" charset="0"/>
              </a:rPr>
              <a:t>Fyziologie krve</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403648" y="1268760"/>
            <a:ext cx="7344816" cy="4968552"/>
          </a:xfrm>
        </p:spPr>
        <p:txBody>
          <a:bodyPr>
            <a:noAutofit/>
          </a:bodyPr>
          <a:lstStyle/>
          <a:p>
            <a:pPr marL="0" indent="0">
              <a:buNone/>
            </a:pPr>
            <a:r>
              <a:rPr lang="cs-CZ" sz="1600" dirty="0">
                <a:solidFill>
                  <a:schemeClr val="accent6"/>
                </a:solidFill>
                <a:latin typeface="Comic Sans MS" pitchFamily="66" charset="0"/>
              </a:rPr>
              <a:t>Vlastní krvetvorná tkáň </a:t>
            </a:r>
            <a:endParaRPr lang="cs-CZ" sz="1600" dirty="0" smtClean="0">
              <a:solidFill>
                <a:schemeClr val="accent6"/>
              </a:solidFill>
              <a:latin typeface="Comic Sans MS" pitchFamily="66" charset="0"/>
            </a:endParaRPr>
          </a:p>
          <a:p>
            <a:pPr marL="0" indent="0">
              <a:buNone/>
            </a:pPr>
            <a:endParaRPr lang="cs-CZ" sz="1600" dirty="0" smtClean="0">
              <a:solidFill>
                <a:schemeClr val="accent6"/>
              </a:solidFill>
              <a:latin typeface="Comic Sans MS" pitchFamily="66" charset="0"/>
            </a:endParaRPr>
          </a:p>
          <a:p>
            <a:r>
              <a:rPr lang="cs-CZ" sz="1600" b="1" dirty="0" smtClean="0">
                <a:latin typeface="Comic Sans MS" pitchFamily="66" charset="0"/>
              </a:rPr>
              <a:t>hematopoetické kmenová b. </a:t>
            </a:r>
          </a:p>
          <a:p>
            <a:pPr marL="0" indent="0">
              <a:buNone/>
            </a:pPr>
            <a:endParaRPr lang="cs-CZ" sz="1600" dirty="0" smtClean="0">
              <a:latin typeface="Comic Sans MS" pitchFamily="66" charset="0"/>
            </a:endParaRPr>
          </a:p>
          <a:p>
            <a:pPr marL="0" indent="0">
              <a:buNone/>
            </a:pPr>
            <a:endParaRPr lang="cs-CZ" sz="1600" dirty="0" smtClean="0">
              <a:latin typeface="Comic Sans MS" pitchFamily="66" charset="0"/>
            </a:endParaRPr>
          </a:p>
          <a:p>
            <a:pPr marL="0" indent="0">
              <a:buNone/>
            </a:pPr>
            <a:endParaRPr lang="cs-CZ" sz="1600" dirty="0">
              <a:latin typeface="Comic Sans MS" pitchFamily="66" charset="0"/>
            </a:endParaRPr>
          </a:p>
          <a:p>
            <a:r>
              <a:rPr lang="cs-CZ" sz="1600" b="1" dirty="0" err="1">
                <a:latin typeface="Comic Sans MS" pitchFamily="66" charset="0"/>
              </a:rPr>
              <a:t>p</a:t>
            </a:r>
            <a:r>
              <a:rPr lang="cs-CZ" sz="1600" b="1" dirty="0" err="1" smtClean="0">
                <a:latin typeface="Comic Sans MS" pitchFamily="66" charset="0"/>
              </a:rPr>
              <a:t>rogenitorové</a:t>
            </a:r>
            <a:endParaRPr lang="cs-CZ" sz="1600" b="1" dirty="0" smtClean="0">
              <a:latin typeface="Comic Sans MS" pitchFamily="66" charset="0"/>
            </a:endParaRPr>
          </a:p>
          <a:p>
            <a:endParaRPr lang="cs-CZ" sz="1600" dirty="0" smtClean="0">
              <a:latin typeface="Comic Sans MS" pitchFamily="66" charset="0"/>
            </a:endParaRPr>
          </a:p>
          <a:p>
            <a:endParaRPr lang="cs-CZ" sz="1600" dirty="0">
              <a:latin typeface="Comic Sans MS" pitchFamily="66" charset="0"/>
            </a:endParaRPr>
          </a:p>
          <a:p>
            <a:pPr marL="0" indent="0">
              <a:buNone/>
            </a:pPr>
            <a:endParaRPr lang="cs-CZ" sz="1600" dirty="0">
              <a:latin typeface="Comic Sans MS" pitchFamily="66" charset="0"/>
            </a:endParaRPr>
          </a:p>
          <a:p>
            <a:r>
              <a:rPr lang="cs-CZ" sz="1600" b="1" dirty="0" smtClean="0">
                <a:latin typeface="Comic Sans MS" pitchFamily="66" charset="0"/>
              </a:rPr>
              <a:t>prekurzory </a:t>
            </a:r>
            <a:r>
              <a:rPr lang="cs-CZ" sz="1600" b="1" dirty="0">
                <a:latin typeface="Comic Sans MS" pitchFamily="66" charset="0"/>
              </a:rPr>
              <a:t>krevních </a:t>
            </a:r>
            <a:r>
              <a:rPr lang="cs-CZ" sz="1600" b="1" dirty="0" err="1">
                <a:latin typeface="Comic Sans MS" pitchFamily="66" charset="0"/>
              </a:rPr>
              <a:t>bb</a:t>
            </a:r>
            <a:r>
              <a:rPr lang="cs-CZ" sz="1600" b="1" dirty="0">
                <a:latin typeface="Comic Sans MS" pitchFamily="66" charset="0"/>
              </a:rPr>
              <a:t>.</a:t>
            </a:r>
          </a:p>
          <a:p>
            <a:pPr marL="0" indent="0">
              <a:buNone/>
            </a:pPr>
            <a:endParaRPr lang="cs-CZ" sz="1600" dirty="0" smtClean="0">
              <a:latin typeface="Comic Sans MS" pitchFamily="66" charset="0"/>
            </a:endParaRPr>
          </a:p>
          <a:p>
            <a:pPr marL="0" indent="0">
              <a:buNone/>
            </a:pPr>
            <a:endParaRPr lang="cs-CZ" sz="1600" dirty="0">
              <a:latin typeface="Comic Sans MS" pitchFamily="66" charset="0"/>
            </a:endParaRPr>
          </a:p>
          <a:p>
            <a:pPr marL="0" indent="0">
              <a:buNone/>
            </a:pPr>
            <a:endParaRPr lang="cs-CZ" sz="1600" dirty="0">
              <a:latin typeface="Comic Sans MS" pitchFamily="66" charset="0"/>
            </a:endParaRPr>
          </a:p>
          <a:p>
            <a:r>
              <a:rPr lang="cs-CZ" sz="1600" b="1" dirty="0">
                <a:latin typeface="Comic Sans MS" pitchFamily="66" charset="0"/>
              </a:rPr>
              <a:t>zralé </a:t>
            </a:r>
            <a:r>
              <a:rPr lang="cs-CZ" sz="1600" b="1" dirty="0" smtClean="0">
                <a:latin typeface="Comic Sans MS" pitchFamily="66" charset="0"/>
              </a:rPr>
              <a:t>elementy</a:t>
            </a:r>
          </a:p>
          <a:p>
            <a:endParaRPr lang="cs-CZ" sz="1600" dirty="0">
              <a:latin typeface="Comic Sans MS" pitchFamily="66" charset="0"/>
            </a:endParaRPr>
          </a:p>
          <a:p>
            <a:pPr marL="0" indent="0">
              <a:buNone/>
            </a:pPr>
            <a:endParaRPr lang="cs-CZ" sz="16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http://www.d.umn.edu/~jfitzake/Lectures/DMED/CytAnt/Cytokines/HematopoiesisPathway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12776"/>
            <a:ext cx="4473357" cy="471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560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solidFill>
                  <a:srgbClr val="C00000"/>
                </a:solidFill>
                <a:latin typeface="Comic Sans MS" pitchFamily="66" charset="0"/>
              </a:rPr>
              <a:t>Fyziologie krve</a:t>
            </a:r>
            <a:endParaRPr lang="cs-CZ" sz="4000" dirty="0">
              <a:solidFill>
                <a:srgbClr val="C00000"/>
              </a:solidFill>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p:cNvSpPr/>
          <p:nvPr/>
        </p:nvSpPr>
        <p:spPr>
          <a:xfrm>
            <a:off x="1547664" y="1340768"/>
            <a:ext cx="7128792" cy="4278094"/>
          </a:xfrm>
          <a:prstGeom prst="rect">
            <a:avLst/>
          </a:prstGeom>
        </p:spPr>
        <p:txBody>
          <a:bodyPr wrap="square">
            <a:spAutoFit/>
          </a:bodyPr>
          <a:lstStyle/>
          <a:p>
            <a:r>
              <a:rPr lang="cs-CZ" sz="1600" dirty="0" smtClean="0">
                <a:solidFill>
                  <a:schemeClr val="accent6"/>
                </a:solidFill>
                <a:latin typeface="Comic Sans MS" pitchFamily="66" charset="0"/>
              </a:rPr>
              <a:t>Regulace krvetvorby</a:t>
            </a:r>
          </a:p>
          <a:p>
            <a:pPr marL="285750" indent="-285750">
              <a:buFont typeface="Arial" pitchFamily="34" charset="0"/>
              <a:buChar char="•"/>
            </a:pPr>
            <a:r>
              <a:rPr lang="cs-CZ" sz="1600" dirty="0" err="1" smtClean="0">
                <a:latin typeface="Comic Sans MS" pitchFamily="66" charset="0"/>
              </a:rPr>
              <a:t>parakrinní</a:t>
            </a:r>
            <a:r>
              <a:rPr lang="cs-CZ" sz="1600" dirty="0" smtClean="0">
                <a:latin typeface="Comic Sans MS" pitchFamily="66" charset="0"/>
              </a:rPr>
              <a:t> (i </a:t>
            </a:r>
            <a:r>
              <a:rPr lang="cs-CZ" sz="1600" dirty="0" err="1" smtClean="0">
                <a:latin typeface="Comic Sans MS" pitchFamily="66" charset="0"/>
              </a:rPr>
              <a:t>juxtakrinní</a:t>
            </a:r>
            <a:r>
              <a:rPr lang="cs-CZ" sz="1600" dirty="0" smtClean="0">
                <a:latin typeface="Comic Sans MS" pitchFamily="66" charset="0"/>
              </a:rPr>
              <a:t> = kontaktní), </a:t>
            </a:r>
            <a:r>
              <a:rPr lang="cs-CZ" sz="1600" dirty="0" err="1" smtClean="0">
                <a:latin typeface="Comic Sans MS" pitchFamily="66" charset="0"/>
              </a:rPr>
              <a:t>autokrinní</a:t>
            </a:r>
            <a:r>
              <a:rPr lang="cs-CZ" sz="1600" dirty="0" smtClean="0">
                <a:latin typeface="Comic Sans MS" pitchFamily="66" charset="0"/>
              </a:rPr>
              <a:t> působení - hematopoetické </a:t>
            </a:r>
            <a:r>
              <a:rPr lang="cs-CZ" sz="1600" dirty="0">
                <a:latin typeface="Comic Sans MS" pitchFamily="66" charset="0"/>
              </a:rPr>
              <a:t>růstové faktory – </a:t>
            </a:r>
            <a:r>
              <a:rPr lang="cs-CZ" sz="1600" b="1" dirty="0" err="1">
                <a:latin typeface="Comic Sans MS" pitchFamily="66" charset="0"/>
              </a:rPr>
              <a:t>CSF</a:t>
            </a:r>
            <a:r>
              <a:rPr lang="cs-CZ" sz="1600" dirty="0" err="1">
                <a:latin typeface="Comic Sans MS" pitchFamily="66" charset="0"/>
              </a:rPr>
              <a:t>s</a:t>
            </a:r>
            <a:r>
              <a:rPr lang="cs-CZ" sz="1600" dirty="0">
                <a:latin typeface="Comic Sans MS" pitchFamily="66" charset="0"/>
              </a:rPr>
              <a:t> (kolonie stimulující faktory), a </a:t>
            </a:r>
            <a:r>
              <a:rPr lang="cs-CZ" sz="1600" dirty="0" err="1" smtClean="0">
                <a:latin typeface="Comic Sans MS" pitchFamily="66" charset="0"/>
              </a:rPr>
              <a:t>cytokiny</a:t>
            </a:r>
            <a:r>
              <a:rPr lang="cs-CZ" sz="1600" dirty="0">
                <a:latin typeface="Comic Sans MS" pitchFamily="66" charset="0"/>
              </a:rPr>
              <a:t> </a:t>
            </a:r>
            <a:r>
              <a:rPr lang="cs-CZ" sz="1600" dirty="0" smtClean="0">
                <a:latin typeface="Comic Sans MS" pitchFamily="66" charset="0"/>
              </a:rPr>
              <a:t>(</a:t>
            </a:r>
            <a:r>
              <a:rPr lang="cs-CZ" sz="1600" dirty="0" err="1" smtClean="0">
                <a:latin typeface="Comic Sans MS" pitchFamily="66" charset="0"/>
              </a:rPr>
              <a:t>interleukiny</a:t>
            </a:r>
            <a:r>
              <a:rPr lang="cs-CZ" sz="1600" dirty="0">
                <a:latin typeface="Comic Sans MS" pitchFamily="66" charset="0"/>
              </a:rPr>
              <a:t>, </a:t>
            </a:r>
            <a:r>
              <a:rPr lang="cs-CZ" sz="1600" dirty="0" err="1">
                <a:latin typeface="Comic Sans MS" pitchFamily="66" charset="0"/>
              </a:rPr>
              <a:t>chemokiny</a:t>
            </a:r>
            <a:r>
              <a:rPr lang="cs-CZ" sz="1600" dirty="0" smtClean="0">
                <a:latin typeface="Comic Sans MS" pitchFamily="66" charset="0"/>
              </a:rPr>
              <a:t>…)</a:t>
            </a:r>
          </a:p>
          <a:p>
            <a:endParaRPr lang="cs-CZ" sz="1600" dirty="0" smtClean="0">
              <a:latin typeface="Comic Sans MS" pitchFamily="66" charset="0"/>
            </a:endParaRPr>
          </a:p>
          <a:p>
            <a:pPr marL="285750" indent="-285750">
              <a:buFont typeface="Arial" pitchFamily="34" charset="0"/>
              <a:buChar char="•"/>
            </a:pPr>
            <a:r>
              <a:rPr lang="cs-CZ" sz="1600" b="1" dirty="0" smtClean="0">
                <a:latin typeface="Comic Sans MS" pitchFamily="66" charset="0"/>
              </a:rPr>
              <a:t>SCF</a:t>
            </a:r>
            <a:r>
              <a:rPr lang="cs-CZ" sz="1600" dirty="0" smtClean="0">
                <a:latin typeface="Comic Sans MS" pitchFamily="66" charset="0"/>
              </a:rPr>
              <a:t> (stem cell </a:t>
            </a:r>
            <a:r>
              <a:rPr lang="cs-CZ" sz="1600" dirty="0" err="1" smtClean="0">
                <a:latin typeface="Comic Sans MS" pitchFamily="66" charset="0"/>
              </a:rPr>
              <a:t>factor</a:t>
            </a:r>
            <a:r>
              <a:rPr lang="cs-CZ" sz="1600" dirty="0" smtClean="0">
                <a:latin typeface="Comic Sans MS" pitchFamily="66" charset="0"/>
              </a:rPr>
              <a:t>) </a:t>
            </a:r>
            <a:r>
              <a:rPr lang="cs-CZ" sz="1600" dirty="0">
                <a:latin typeface="Comic Sans MS" pitchFamily="66" charset="0"/>
              </a:rPr>
              <a:t>řídí proliferaci </a:t>
            </a:r>
            <a:endParaRPr lang="cs-CZ" sz="1600" dirty="0" smtClean="0">
              <a:latin typeface="Comic Sans MS" pitchFamily="66" charset="0"/>
            </a:endParaRPr>
          </a:p>
          <a:p>
            <a:endParaRPr lang="cs-CZ" sz="1600" dirty="0" smtClean="0">
              <a:latin typeface="Comic Sans MS" pitchFamily="66" charset="0"/>
            </a:endParaRPr>
          </a:p>
          <a:p>
            <a:pPr marL="285750" indent="-285750">
              <a:buFont typeface="Arial" pitchFamily="34" charset="0"/>
              <a:buChar char="•"/>
            </a:pPr>
            <a:r>
              <a:rPr lang="cs-CZ" sz="1600" dirty="0" smtClean="0">
                <a:latin typeface="Comic Sans MS" pitchFamily="66" charset="0"/>
              </a:rPr>
              <a:t>endokrinní </a:t>
            </a:r>
            <a:r>
              <a:rPr lang="cs-CZ" sz="1600" dirty="0">
                <a:latin typeface="Comic Sans MS" pitchFamily="66" charset="0"/>
              </a:rPr>
              <a:t>působení </a:t>
            </a:r>
            <a:r>
              <a:rPr lang="cs-CZ" sz="1600" dirty="0" smtClean="0">
                <a:latin typeface="Comic Sans MS" pitchFamily="66" charset="0"/>
              </a:rPr>
              <a:t>– EPO </a:t>
            </a:r>
            <a:r>
              <a:rPr lang="cs-CZ" sz="1600" dirty="0" smtClean="0">
                <a:latin typeface="Comic Sans MS" pitchFamily="66" charset="0"/>
              </a:rPr>
              <a:t>(ledviny</a:t>
            </a:r>
            <a:r>
              <a:rPr lang="cs-CZ" sz="1600" dirty="0">
                <a:latin typeface="Comic Sans MS" pitchFamily="66" charset="0"/>
              </a:rPr>
              <a:t>) a </a:t>
            </a:r>
            <a:r>
              <a:rPr lang="cs-CZ" sz="1600" dirty="0" err="1">
                <a:latin typeface="Comic Sans MS" pitchFamily="66" charset="0"/>
              </a:rPr>
              <a:t>trombopoetin</a:t>
            </a:r>
            <a:r>
              <a:rPr lang="cs-CZ" sz="1600" dirty="0">
                <a:latin typeface="Comic Sans MS" pitchFamily="66" charset="0"/>
              </a:rPr>
              <a:t> (játra) </a:t>
            </a:r>
            <a:endParaRPr lang="cs-CZ" sz="1600" dirty="0" smtClean="0">
              <a:latin typeface="Comic Sans MS" pitchFamily="66" charset="0"/>
            </a:endParaRPr>
          </a:p>
          <a:p>
            <a:pPr marL="285750" indent="-285750">
              <a:buFont typeface="Arial" pitchFamily="34" charset="0"/>
              <a:buChar char="•"/>
            </a:pPr>
            <a:endParaRPr lang="cs-CZ" sz="1600" dirty="0">
              <a:latin typeface="Comic Sans MS" pitchFamily="66" charset="0"/>
            </a:endParaRPr>
          </a:p>
          <a:p>
            <a:pPr marL="285750" indent="-285750">
              <a:buFont typeface="Arial" pitchFamily="34" charset="0"/>
              <a:buChar char="•"/>
            </a:pPr>
            <a:endParaRPr lang="cs-CZ" sz="1600" dirty="0" smtClean="0">
              <a:latin typeface="Comic Sans MS" pitchFamily="66" charset="0"/>
            </a:endParaRPr>
          </a:p>
          <a:p>
            <a:pPr marL="285750" indent="-285750">
              <a:buFont typeface="Arial" pitchFamily="34" charset="0"/>
              <a:buChar char="•"/>
            </a:pPr>
            <a:endParaRPr lang="cs-CZ" sz="1600" dirty="0">
              <a:latin typeface="Comic Sans MS" pitchFamily="66" charset="0"/>
            </a:endParaRPr>
          </a:p>
          <a:p>
            <a:pPr marL="285750" indent="-285750">
              <a:buFont typeface="Arial" pitchFamily="34" charset="0"/>
              <a:buChar char="•"/>
            </a:pPr>
            <a:endParaRPr lang="cs-CZ" sz="1600" dirty="0" smtClean="0">
              <a:latin typeface="Comic Sans MS" pitchFamily="66" charset="0"/>
            </a:endParaRPr>
          </a:p>
          <a:p>
            <a:r>
              <a:rPr lang="cs-CZ" sz="1600" dirty="0">
                <a:solidFill>
                  <a:srgbClr val="C00000"/>
                </a:solidFill>
                <a:latin typeface="Comic Sans MS" pitchFamily="66" charset="0"/>
              </a:rPr>
              <a:t>Normální krvetvorba je </a:t>
            </a:r>
            <a:r>
              <a:rPr lang="cs-CZ" sz="1600" dirty="0" err="1">
                <a:solidFill>
                  <a:srgbClr val="C00000"/>
                </a:solidFill>
                <a:latin typeface="Comic Sans MS" pitchFamily="66" charset="0"/>
              </a:rPr>
              <a:t>polyklonální</a:t>
            </a:r>
            <a:r>
              <a:rPr lang="cs-CZ" sz="1600" dirty="0">
                <a:solidFill>
                  <a:srgbClr val="C00000"/>
                </a:solidFill>
                <a:latin typeface="Comic Sans MS" pitchFamily="66" charset="0"/>
              </a:rPr>
              <a:t>! </a:t>
            </a:r>
            <a:r>
              <a:rPr lang="cs-CZ" sz="1600" dirty="0">
                <a:latin typeface="Comic Sans MS" pitchFamily="66" charset="0"/>
              </a:rPr>
              <a:t>= v určitém stádiu embryogeneze vznikne paralelně několik krvetvorných kmenových b., od </a:t>
            </a:r>
            <a:r>
              <a:rPr lang="cs-CZ" sz="1600" dirty="0" err="1">
                <a:latin typeface="Comic Sans MS" pitchFamily="66" charset="0"/>
              </a:rPr>
              <a:t>kt</a:t>
            </a:r>
            <a:r>
              <a:rPr lang="cs-CZ" sz="1600" dirty="0">
                <a:latin typeface="Comic Sans MS" pitchFamily="66" charset="0"/>
              </a:rPr>
              <a:t>. se celý život odvíjí krvetvorba</a:t>
            </a:r>
          </a:p>
          <a:p>
            <a:endParaRPr lang="cs-CZ" sz="1600" dirty="0" smtClean="0">
              <a:latin typeface="Comic Sans MS" pitchFamily="66" charset="0"/>
            </a:endParaRPr>
          </a:p>
          <a:p>
            <a:endParaRPr lang="cs-CZ" sz="1600" dirty="0">
              <a:latin typeface="Comic Sans MS" pitchFamily="66" charset="0"/>
            </a:endParaRPr>
          </a:p>
        </p:txBody>
      </p:sp>
    </p:spTree>
    <p:extLst>
      <p:ext uri="{BB962C8B-B14F-4D97-AF65-F5344CB8AC3E}">
        <p14:creationId xmlns:p14="http://schemas.microsoft.com/office/powerpoint/2010/main" val="948805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4000" dirty="0" smtClean="0">
                <a:solidFill>
                  <a:srgbClr val="C00000"/>
                </a:solidFill>
                <a:latin typeface="Comic Sans MS" pitchFamily="66" charset="0"/>
              </a:rPr>
              <a:t>Patofyziologie krve </a:t>
            </a:r>
            <a:br>
              <a:rPr lang="cs-CZ" sz="4000" dirty="0" smtClean="0">
                <a:solidFill>
                  <a:srgbClr val="C00000"/>
                </a:solidFill>
                <a:latin typeface="Comic Sans MS" pitchFamily="66" charset="0"/>
              </a:rPr>
            </a:br>
            <a:r>
              <a:rPr lang="cs-CZ" sz="4000" dirty="0" smtClean="0">
                <a:solidFill>
                  <a:srgbClr val="C00000"/>
                </a:solidFill>
                <a:latin typeface="Comic Sans MS" pitchFamily="66" charset="0"/>
              </a:rPr>
              <a:t>a krvetvorné tkáně</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47664" y="1600200"/>
            <a:ext cx="7200800" cy="4853136"/>
          </a:xfrm>
        </p:spPr>
        <p:txBody>
          <a:bodyPr>
            <a:normAutofit/>
          </a:bodyPr>
          <a:lstStyle/>
          <a:p>
            <a:pPr marL="0" indent="0">
              <a:buNone/>
            </a:pPr>
            <a:r>
              <a:rPr lang="cs-CZ" sz="1600" dirty="0">
                <a:solidFill>
                  <a:srgbClr val="7030A0"/>
                </a:solidFill>
                <a:latin typeface="Comic Sans MS" pitchFamily="66" charset="0"/>
              </a:rPr>
              <a:t>Hematologie </a:t>
            </a:r>
          </a:p>
          <a:p>
            <a:r>
              <a:rPr lang="cs-CZ" sz="1600" dirty="0">
                <a:latin typeface="Comic Sans MS" pitchFamily="66" charset="0"/>
              </a:rPr>
              <a:t>klinický obor, </a:t>
            </a:r>
            <a:r>
              <a:rPr lang="cs-CZ" sz="1600" dirty="0" err="1">
                <a:latin typeface="Comic Sans MS" pitchFamily="66" charset="0"/>
              </a:rPr>
              <a:t>kt</a:t>
            </a:r>
            <a:r>
              <a:rPr lang="cs-CZ" sz="1600" dirty="0">
                <a:latin typeface="Comic Sans MS" pitchFamily="66" charset="0"/>
              </a:rPr>
              <a:t>. se zabývá nemocemi b. části krve a poruchami </a:t>
            </a:r>
            <a:r>
              <a:rPr lang="cs-CZ" sz="1600" dirty="0" err="1">
                <a:latin typeface="Comic Sans MS" pitchFamily="66" charset="0"/>
              </a:rPr>
              <a:t>fce</a:t>
            </a:r>
            <a:r>
              <a:rPr lang="cs-CZ" sz="1600" dirty="0">
                <a:latin typeface="Comic Sans MS" pitchFamily="66" charset="0"/>
              </a:rPr>
              <a:t> krvetvorných tkání, ale také v plazmě přítomnými </a:t>
            </a:r>
            <a:r>
              <a:rPr lang="cs-CZ" sz="1600" dirty="0" err="1">
                <a:latin typeface="Comic Sans MS" pitchFamily="66" charset="0"/>
              </a:rPr>
              <a:t>prokoagualačními</a:t>
            </a:r>
            <a:r>
              <a:rPr lang="cs-CZ" sz="1600" dirty="0">
                <a:latin typeface="Comic Sans MS" pitchFamily="66" charset="0"/>
              </a:rPr>
              <a:t> a antikoagulačními faktory </a:t>
            </a:r>
          </a:p>
          <a:p>
            <a:pPr marL="0" indent="0">
              <a:buNone/>
            </a:pPr>
            <a:endParaRPr lang="cs-CZ" sz="1600" dirty="0" smtClean="0">
              <a:solidFill>
                <a:srgbClr val="7030A0"/>
              </a:solidFill>
              <a:latin typeface="Comic Sans MS" pitchFamily="66" charset="0"/>
            </a:endParaRPr>
          </a:p>
          <a:p>
            <a:pPr marL="0" indent="0">
              <a:buNone/>
            </a:pPr>
            <a:r>
              <a:rPr lang="cs-CZ" sz="1600" dirty="0" smtClean="0">
                <a:solidFill>
                  <a:srgbClr val="7030A0"/>
                </a:solidFill>
                <a:latin typeface="Comic Sans MS" pitchFamily="66" charset="0"/>
              </a:rPr>
              <a:t>Příznaky poruch krve a krvetvorné tkáně</a:t>
            </a:r>
            <a:endParaRPr lang="cs-CZ" sz="1600" dirty="0">
              <a:solidFill>
                <a:srgbClr val="7030A0"/>
              </a:solidFill>
              <a:latin typeface="Comic Sans MS" pitchFamily="66" charset="0"/>
            </a:endParaRPr>
          </a:p>
          <a:p>
            <a:r>
              <a:rPr lang="cs-CZ" sz="1600" dirty="0">
                <a:latin typeface="Comic Sans MS" pitchFamily="66" charset="0"/>
              </a:rPr>
              <a:t>krvácivé projevy (méně </a:t>
            </a:r>
            <a:r>
              <a:rPr lang="cs-CZ" sz="1600" dirty="0" err="1">
                <a:latin typeface="Comic Sans MS" pitchFamily="66" charset="0"/>
              </a:rPr>
              <a:t>tromboembolie</a:t>
            </a:r>
            <a:r>
              <a:rPr lang="cs-CZ" sz="1600" dirty="0">
                <a:latin typeface="Comic Sans MS" pitchFamily="66" charset="0"/>
              </a:rPr>
              <a:t>), časté infekce, zvýšené teploty, únava, bledost kůže a sliznic, námahová dušnost</a:t>
            </a:r>
          </a:p>
          <a:p>
            <a:r>
              <a:rPr lang="cs-CZ" sz="1600" dirty="0">
                <a:latin typeface="Comic Sans MS" pitchFamily="66" charset="0"/>
              </a:rPr>
              <a:t>potvrzení poruchy až laboratorním </a:t>
            </a:r>
            <a:r>
              <a:rPr lang="cs-CZ" sz="1600" dirty="0" smtClean="0">
                <a:latin typeface="Comic Sans MS" pitchFamily="66" charset="0"/>
              </a:rPr>
              <a:t>vyšetřením</a:t>
            </a:r>
            <a:endParaRPr lang="cs-CZ" sz="1600" dirty="0">
              <a:latin typeface="Comic Sans MS" pitchFamily="66" charset="0"/>
            </a:endParaRPr>
          </a:p>
          <a:p>
            <a:pPr marL="0" indent="0">
              <a:buNone/>
            </a:pPr>
            <a:endParaRPr lang="cs-CZ" sz="1600" dirty="0">
              <a:latin typeface="Comic Sans MS" pitchFamily="66" charset="0"/>
            </a:endParaRPr>
          </a:p>
          <a:p>
            <a:pPr marL="0" indent="0">
              <a:buNone/>
            </a:pPr>
            <a:r>
              <a:rPr lang="cs-CZ" sz="1600" dirty="0" smtClean="0">
                <a:solidFill>
                  <a:srgbClr val="7030A0"/>
                </a:solidFill>
                <a:latin typeface="Comic Sans MS" pitchFamily="66" charset="0"/>
              </a:rPr>
              <a:t>Laboratorní vyšetření</a:t>
            </a:r>
          </a:p>
          <a:p>
            <a:r>
              <a:rPr lang="cs-CZ" sz="1600" dirty="0" smtClean="0">
                <a:latin typeface="Comic Sans MS" pitchFamily="66" charset="0"/>
              </a:rPr>
              <a:t>Krevní obraz</a:t>
            </a:r>
          </a:p>
          <a:p>
            <a:r>
              <a:rPr lang="cs-CZ" sz="1600" dirty="0" smtClean="0">
                <a:latin typeface="Comic Sans MS" pitchFamily="66" charset="0"/>
              </a:rPr>
              <a:t>Základní biochemie – ionty, urea, kreatinin, </a:t>
            </a:r>
            <a:r>
              <a:rPr lang="cs-CZ" sz="1600" dirty="0" err="1" smtClean="0">
                <a:latin typeface="Comic Sans MS" pitchFamily="66" charset="0"/>
              </a:rPr>
              <a:t>kys</a:t>
            </a:r>
            <a:r>
              <a:rPr lang="cs-CZ" sz="1600" dirty="0" smtClean="0">
                <a:latin typeface="Comic Sans MS" pitchFamily="66" charset="0"/>
              </a:rPr>
              <a:t>. močová, bilirubin, ALT, AST, ALP, CK, sedimentace …</a:t>
            </a:r>
          </a:p>
          <a:p>
            <a:r>
              <a:rPr lang="cs-CZ" sz="1600" dirty="0" smtClean="0">
                <a:latin typeface="Comic Sans MS" pitchFamily="66" charset="0"/>
              </a:rPr>
              <a:t>ELFO bílkovin, koagulace, diabetologie, </a:t>
            </a:r>
            <a:r>
              <a:rPr lang="cs-CZ" sz="1600" dirty="0" err="1" smtClean="0">
                <a:latin typeface="Comic Sans MS" pitchFamily="66" charset="0"/>
              </a:rPr>
              <a:t>lipidologie</a:t>
            </a:r>
            <a:r>
              <a:rPr lang="cs-CZ" sz="1600" dirty="0" smtClean="0">
                <a:latin typeface="Comic Sans MS" pitchFamily="66" charset="0"/>
              </a:rPr>
              <a:t>, osteologie, speciální hematologie (</a:t>
            </a:r>
            <a:r>
              <a:rPr lang="cs-CZ" sz="1600" dirty="0" err="1" smtClean="0">
                <a:latin typeface="Comic Sans MS" pitchFamily="66" charset="0"/>
              </a:rPr>
              <a:t>Fe</a:t>
            </a:r>
            <a:r>
              <a:rPr lang="cs-CZ" sz="1600" dirty="0" smtClean="0">
                <a:latin typeface="Comic Sans MS" pitchFamily="66" charset="0"/>
              </a:rPr>
              <a:t>, vit B</a:t>
            </a:r>
            <a:r>
              <a:rPr lang="cs-CZ" sz="1600" baseline="-25000" dirty="0" smtClean="0">
                <a:latin typeface="Comic Sans MS" pitchFamily="66" charset="0"/>
              </a:rPr>
              <a:t>12</a:t>
            </a:r>
            <a:r>
              <a:rPr lang="cs-CZ" sz="1600" dirty="0" smtClean="0">
                <a:latin typeface="Comic Sans MS" pitchFamily="66" charset="0"/>
              </a:rPr>
              <a:t> …), acidobazická rovnováha a krevní plyny, endokrinologie</a:t>
            </a:r>
          </a:p>
          <a:p>
            <a:endParaRPr lang="cs-CZ" sz="1600" dirty="0">
              <a:latin typeface="Comic Sans MS" pitchFamily="66" charset="0"/>
            </a:endParaRPr>
          </a:p>
          <a:p>
            <a:pPr marL="0" indent="0">
              <a:buNone/>
            </a:pPr>
            <a:endParaRPr lang="cs-CZ" sz="2000" dirty="0" smtClean="0">
              <a:latin typeface="Comic Sans MS" pitchFamily="66" charset="0"/>
            </a:endParaRPr>
          </a:p>
          <a:p>
            <a:pPr marL="0" indent="0">
              <a:buNone/>
            </a:pPr>
            <a:endParaRPr lang="cs-CZ" sz="20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6365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71600" y="274638"/>
            <a:ext cx="8229600" cy="1143000"/>
          </a:xfrm>
        </p:spPr>
        <p:txBody>
          <a:bodyPr>
            <a:normAutofit/>
          </a:bodyPr>
          <a:lstStyle/>
          <a:p>
            <a:r>
              <a:rPr lang="cs-CZ" sz="4000" dirty="0" smtClean="0">
                <a:solidFill>
                  <a:srgbClr val="FFC000"/>
                </a:solidFill>
                <a:latin typeface="Comic Sans MS" pitchFamily="66" charset="0"/>
              </a:rPr>
              <a:t>Krevní obraz</a:t>
            </a:r>
            <a:endParaRPr lang="cs-CZ" sz="4000" dirty="0">
              <a:solidFill>
                <a:srgbClr val="FFC000"/>
              </a:solidFill>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ulka 4"/>
          <p:cNvGraphicFramePr>
            <a:graphicFrameLocks noGrp="1"/>
          </p:cNvGraphicFramePr>
          <p:nvPr>
            <p:extLst>
              <p:ext uri="{D42A27DB-BD31-4B8C-83A1-F6EECF244321}">
                <p14:modId xmlns:p14="http://schemas.microsoft.com/office/powerpoint/2010/main" val="250160992"/>
              </p:ext>
            </p:extLst>
          </p:nvPr>
        </p:nvGraphicFramePr>
        <p:xfrm>
          <a:off x="2699792" y="1268760"/>
          <a:ext cx="5028848" cy="5410152"/>
        </p:xfrm>
        <a:graphic>
          <a:graphicData uri="http://schemas.openxmlformats.org/drawingml/2006/table">
            <a:tbl>
              <a:tblPr/>
              <a:tblGrid>
                <a:gridCol w="2514424"/>
                <a:gridCol w="2514424"/>
              </a:tblGrid>
              <a:tr h="381820">
                <a:tc>
                  <a:txBody>
                    <a:bodyPr/>
                    <a:lstStyle/>
                    <a:p>
                      <a:r>
                        <a:rPr lang="cs-CZ" sz="1200" dirty="0">
                          <a:latin typeface="Comic Sans MS" pitchFamily="66" charset="0"/>
                        </a:rPr>
                        <a:t>Hemoglobin (HB) </a:t>
                      </a:r>
                    </a:p>
                  </a:txBody>
                  <a:tcPr marL="23282" marR="23282" marT="23282" marB="23282">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9F9F9"/>
                    </a:solidFill>
                  </a:tcPr>
                </a:tc>
                <a:tc>
                  <a:txBody>
                    <a:bodyPr/>
                    <a:lstStyle/>
                    <a:p>
                      <a:r>
                        <a:rPr lang="cs-CZ" sz="1200">
                          <a:latin typeface="Comic Sans MS" pitchFamily="66" charset="0"/>
                        </a:rPr>
                        <a:t>muži: 134-175 g/l</a:t>
                      </a:r>
                      <a:br>
                        <a:rPr lang="cs-CZ" sz="1200">
                          <a:latin typeface="Comic Sans MS" pitchFamily="66" charset="0"/>
                        </a:rPr>
                      </a:br>
                      <a:r>
                        <a:rPr lang="cs-CZ" sz="1200">
                          <a:latin typeface="Comic Sans MS" pitchFamily="66" charset="0"/>
                        </a:rPr>
                        <a:t>ženy: 120-165 g/l </a:t>
                      </a:r>
                    </a:p>
                  </a:txBody>
                  <a:tcPr marL="23282" marR="23282" marT="23282" marB="23282">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9F9F9"/>
                    </a:solidFill>
                  </a:tcPr>
                </a:tc>
              </a:tr>
              <a:tr h="381820">
                <a:tc>
                  <a:txBody>
                    <a:bodyPr/>
                    <a:lstStyle/>
                    <a:p>
                      <a:r>
                        <a:rPr lang="cs-CZ" sz="1200" dirty="0">
                          <a:latin typeface="Comic Sans MS" pitchFamily="66" charset="0"/>
                        </a:rPr>
                        <a:t>Hematokrit (HT) </a:t>
                      </a:r>
                      <a:r>
                        <a:rPr lang="cs-CZ" sz="1200" dirty="0" smtClean="0">
                          <a:latin typeface="Comic Sans MS" pitchFamily="66" charset="0"/>
                        </a:rPr>
                        <a:t>= Poměr masy červených krvinek oproti zbytku krevního objemu </a:t>
                      </a:r>
                      <a:endParaRPr lang="cs-CZ" sz="1200" dirty="0">
                        <a:latin typeface="Comic Sans MS" pitchFamily="66" charset="0"/>
                      </a:endParaRPr>
                    </a:p>
                  </a:txBody>
                  <a:tcPr marL="23282" marR="23282" marT="23282" marB="23282">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9F9F9"/>
                    </a:solidFill>
                  </a:tcPr>
                </a:tc>
                <a:tc>
                  <a:txBody>
                    <a:bodyPr/>
                    <a:lstStyle/>
                    <a:p>
                      <a:r>
                        <a:rPr lang="cs-CZ" sz="1200" dirty="0">
                          <a:latin typeface="Comic Sans MS" pitchFamily="66" charset="0"/>
                        </a:rPr>
                        <a:t>muži: 0,40-0,54</a:t>
                      </a:r>
                      <a:br>
                        <a:rPr lang="cs-CZ" sz="1200" dirty="0">
                          <a:latin typeface="Comic Sans MS" pitchFamily="66" charset="0"/>
                        </a:rPr>
                      </a:br>
                      <a:r>
                        <a:rPr lang="cs-CZ" sz="1200" dirty="0">
                          <a:latin typeface="Comic Sans MS" pitchFamily="66" charset="0"/>
                        </a:rPr>
                        <a:t>ženy: 0,35-0,45 </a:t>
                      </a:r>
                    </a:p>
                  </a:txBody>
                  <a:tcPr marL="23282" marR="23282" marT="23282" marB="23282">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9F9F9"/>
                    </a:solidFill>
                  </a:tcPr>
                </a:tc>
              </a:tr>
              <a:tr h="381820">
                <a:tc>
                  <a:txBody>
                    <a:bodyPr/>
                    <a:lstStyle/>
                    <a:p>
                      <a:r>
                        <a:rPr lang="cs-CZ" sz="1200">
                          <a:latin typeface="Comic Sans MS" pitchFamily="66" charset="0"/>
                        </a:rPr>
                        <a:t>Erytrocyty (RBC) </a:t>
                      </a:r>
                    </a:p>
                  </a:txBody>
                  <a:tcPr marL="23282" marR="23282" marT="23282" marB="23282">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9F9F9"/>
                    </a:solidFill>
                  </a:tcPr>
                </a:tc>
                <a:tc>
                  <a:txBody>
                    <a:bodyPr/>
                    <a:lstStyle/>
                    <a:p>
                      <a:r>
                        <a:rPr lang="cs-CZ" sz="1200" dirty="0">
                          <a:latin typeface="Comic Sans MS" pitchFamily="66" charset="0"/>
                        </a:rPr>
                        <a:t>muži: 4,0-5,3 × 10</a:t>
                      </a:r>
                      <a:r>
                        <a:rPr lang="cs-CZ" sz="1200" baseline="30000" dirty="0">
                          <a:latin typeface="Comic Sans MS" pitchFamily="66" charset="0"/>
                        </a:rPr>
                        <a:t>12</a:t>
                      </a:r>
                      <a:r>
                        <a:rPr lang="cs-CZ" sz="1200" dirty="0">
                          <a:latin typeface="Comic Sans MS" pitchFamily="66" charset="0"/>
                        </a:rPr>
                        <a:t>/l</a:t>
                      </a:r>
                      <a:br>
                        <a:rPr lang="cs-CZ" sz="1200" dirty="0">
                          <a:latin typeface="Comic Sans MS" pitchFamily="66" charset="0"/>
                        </a:rPr>
                      </a:br>
                      <a:r>
                        <a:rPr lang="cs-CZ" sz="1200" dirty="0">
                          <a:latin typeface="Comic Sans MS" pitchFamily="66" charset="0"/>
                        </a:rPr>
                        <a:t>ženy: 3,8-5,2 × 10</a:t>
                      </a:r>
                      <a:r>
                        <a:rPr lang="cs-CZ" sz="1200" baseline="30000" dirty="0">
                          <a:latin typeface="Comic Sans MS" pitchFamily="66" charset="0"/>
                        </a:rPr>
                        <a:t>12</a:t>
                      </a:r>
                      <a:r>
                        <a:rPr lang="cs-CZ" sz="1200" dirty="0">
                          <a:latin typeface="Comic Sans MS" pitchFamily="66" charset="0"/>
                        </a:rPr>
                        <a:t>/l </a:t>
                      </a:r>
                    </a:p>
                  </a:txBody>
                  <a:tcPr marL="23282" marR="23282" marT="23282" marB="23282">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9F9F9"/>
                    </a:solidFill>
                  </a:tcPr>
                </a:tc>
              </a:tr>
              <a:tr h="214192">
                <a:tc>
                  <a:txBody>
                    <a:bodyPr/>
                    <a:lstStyle/>
                    <a:p>
                      <a:r>
                        <a:rPr lang="cs-CZ" sz="1200">
                          <a:latin typeface="Comic Sans MS" pitchFamily="66" charset="0"/>
                        </a:rPr>
                        <a:t>Střední objem erytrocytů (MCV) </a:t>
                      </a:r>
                    </a:p>
                  </a:txBody>
                  <a:tcPr marL="23282" marR="23282" marT="23282" marB="23282"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9F9F9"/>
                    </a:solidFill>
                  </a:tcPr>
                </a:tc>
                <a:tc>
                  <a:txBody>
                    <a:bodyPr/>
                    <a:lstStyle/>
                    <a:p>
                      <a:r>
                        <a:rPr lang="cs-CZ" sz="1200">
                          <a:latin typeface="Comic Sans MS" pitchFamily="66" charset="0"/>
                        </a:rPr>
                        <a:t>80-95 fl </a:t>
                      </a:r>
                    </a:p>
                  </a:txBody>
                  <a:tcPr marL="23282" marR="23282" marT="23282" marB="23282"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9F9F9"/>
                    </a:solidFill>
                  </a:tcPr>
                </a:tc>
              </a:tr>
              <a:tr h="214192">
                <a:tc>
                  <a:txBody>
                    <a:bodyPr/>
                    <a:lstStyle/>
                    <a:p>
                      <a:r>
                        <a:rPr lang="cs-CZ" sz="1200">
                          <a:latin typeface="Comic Sans MS" pitchFamily="66" charset="0"/>
                        </a:rPr>
                        <a:t>Střední hmotnost erytrocytů (MCH) </a:t>
                      </a:r>
                    </a:p>
                  </a:txBody>
                  <a:tcPr marL="23282" marR="23282" marT="23282" marB="23282"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9F9F9"/>
                    </a:solidFill>
                  </a:tcPr>
                </a:tc>
                <a:tc>
                  <a:txBody>
                    <a:bodyPr/>
                    <a:lstStyle/>
                    <a:p>
                      <a:r>
                        <a:rPr lang="cs-CZ" sz="1200">
                          <a:latin typeface="Comic Sans MS" pitchFamily="66" charset="0"/>
                        </a:rPr>
                        <a:t>27-32 pg </a:t>
                      </a:r>
                    </a:p>
                  </a:txBody>
                  <a:tcPr marL="23282" marR="23282" marT="23282" marB="23282"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9F9F9"/>
                    </a:solidFill>
                  </a:tcPr>
                </a:tc>
              </a:tr>
              <a:tr h="381820">
                <a:tc>
                  <a:txBody>
                    <a:bodyPr/>
                    <a:lstStyle/>
                    <a:p>
                      <a:r>
                        <a:rPr lang="cs-CZ" sz="1200">
                          <a:latin typeface="Comic Sans MS" pitchFamily="66" charset="0"/>
                        </a:rPr>
                        <a:t>Střední koncentrace Hb v erytrocytech (MCHC) </a:t>
                      </a:r>
                    </a:p>
                  </a:txBody>
                  <a:tcPr marL="23282" marR="23282" marT="23282" marB="23282"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9F9F9"/>
                    </a:solidFill>
                  </a:tcPr>
                </a:tc>
                <a:tc>
                  <a:txBody>
                    <a:bodyPr/>
                    <a:lstStyle/>
                    <a:p>
                      <a:r>
                        <a:rPr lang="cs-CZ" sz="1200">
                          <a:latin typeface="Comic Sans MS" pitchFamily="66" charset="0"/>
                        </a:rPr>
                        <a:t>320-370 g/l erytrocytů </a:t>
                      </a:r>
                    </a:p>
                  </a:txBody>
                  <a:tcPr marL="23282" marR="23282" marT="23282" marB="23282"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9F9F9"/>
                    </a:solidFill>
                  </a:tcPr>
                </a:tc>
              </a:tr>
              <a:tr h="214192">
                <a:tc>
                  <a:txBody>
                    <a:bodyPr/>
                    <a:lstStyle/>
                    <a:p>
                      <a:r>
                        <a:rPr lang="cs-CZ" sz="1200">
                          <a:latin typeface="Comic Sans MS" pitchFamily="66" charset="0"/>
                        </a:rPr>
                        <a:t>Distribuční křivka erytrocytů (RDW) </a:t>
                      </a:r>
                    </a:p>
                  </a:txBody>
                  <a:tcPr marL="23282" marR="23282" marT="23282" marB="23282"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9F9F9"/>
                    </a:solidFill>
                  </a:tcPr>
                </a:tc>
                <a:tc>
                  <a:txBody>
                    <a:bodyPr/>
                    <a:lstStyle/>
                    <a:p>
                      <a:r>
                        <a:rPr lang="cs-CZ" sz="1200">
                          <a:latin typeface="Comic Sans MS" pitchFamily="66" charset="0"/>
                        </a:rPr>
                        <a:t>11,6-15,2 % </a:t>
                      </a:r>
                    </a:p>
                  </a:txBody>
                  <a:tcPr marL="23282" marR="23282" marT="23282" marB="23282"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9F9F9"/>
                    </a:solidFill>
                  </a:tcPr>
                </a:tc>
              </a:tr>
              <a:tr h="214192">
                <a:tc>
                  <a:txBody>
                    <a:bodyPr/>
                    <a:lstStyle/>
                    <a:p>
                      <a:r>
                        <a:rPr lang="cs-CZ" sz="1200">
                          <a:latin typeface="Comic Sans MS" pitchFamily="66" charset="0"/>
                        </a:rPr>
                        <a:t>Trombocyty (PLT) </a:t>
                      </a:r>
                    </a:p>
                  </a:txBody>
                  <a:tcPr marL="23282" marR="23282" marT="23282" marB="23282"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9F9F9"/>
                    </a:solidFill>
                  </a:tcPr>
                </a:tc>
                <a:tc>
                  <a:txBody>
                    <a:bodyPr/>
                    <a:lstStyle/>
                    <a:p>
                      <a:r>
                        <a:rPr lang="cs-CZ" sz="1200">
                          <a:latin typeface="Comic Sans MS" pitchFamily="66" charset="0"/>
                        </a:rPr>
                        <a:t>140-440 × 10</a:t>
                      </a:r>
                      <a:r>
                        <a:rPr lang="cs-CZ" sz="1200" baseline="30000">
                          <a:latin typeface="Comic Sans MS" pitchFamily="66" charset="0"/>
                        </a:rPr>
                        <a:t>9</a:t>
                      </a:r>
                      <a:r>
                        <a:rPr lang="cs-CZ" sz="1200">
                          <a:latin typeface="Comic Sans MS" pitchFamily="66" charset="0"/>
                        </a:rPr>
                        <a:t>/l </a:t>
                      </a:r>
                    </a:p>
                  </a:txBody>
                  <a:tcPr marL="23282" marR="23282" marT="23282" marB="23282"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9F9F9"/>
                    </a:solidFill>
                  </a:tcPr>
                </a:tc>
              </a:tr>
              <a:tr h="214192">
                <a:tc>
                  <a:txBody>
                    <a:bodyPr/>
                    <a:lstStyle/>
                    <a:p>
                      <a:r>
                        <a:rPr lang="cs-CZ" sz="1200">
                          <a:latin typeface="Comic Sans MS" pitchFamily="66" charset="0"/>
                        </a:rPr>
                        <a:t>Střední objem destičky (MPV) </a:t>
                      </a:r>
                    </a:p>
                  </a:txBody>
                  <a:tcPr marL="23282" marR="23282" marT="23282" marB="23282"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9F9F9"/>
                    </a:solidFill>
                  </a:tcPr>
                </a:tc>
                <a:tc>
                  <a:txBody>
                    <a:bodyPr/>
                    <a:lstStyle/>
                    <a:p>
                      <a:r>
                        <a:rPr lang="cs-CZ" sz="1200">
                          <a:latin typeface="Comic Sans MS" pitchFamily="66" charset="0"/>
                        </a:rPr>
                        <a:t>7,8-11,0 fl </a:t>
                      </a:r>
                    </a:p>
                  </a:txBody>
                  <a:tcPr marL="23282" marR="23282" marT="23282" marB="23282"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9F9F9"/>
                    </a:solidFill>
                  </a:tcPr>
                </a:tc>
              </a:tr>
              <a:tr h="214192">
                <a:tc>
                  <a:txBody>
                    <a:bodyPr/>
                    <a:lstStyle/>
                    <a:p>
                      <a:r>
                        <a:rPr lang="cs-CZ" sz="1200">
                          <a:latin typeface="Comic Sans MS" pitchFamily="66" charset="0"/>
                        </a:rPr>
                        <a:t>Distribuční křivka destiček (PDW) </a:t>
                      </a:r>
                    </a:p>
                  </a:txBody>
                  <a:tcPr marL="23282" marR="23282" marT="23282" marB="23282"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9F9F9"/>
                    </a:solidFill>
                  </a:tcPr>
                </a:tc>
                <a:tc>
                  <a:txBody>
                    <a:bodyPr/>
                    <a:lstStyle/>
                    <a:p>
                      <a:r>
                        <a:rPr lang="cs-CZ" sz="1200">
                          <a:latin typeface="Comic Sans MS" pitchFamily="66" charset="0"/>
                        </a:rPr>
                        <a:t>15,5-17,1 % </a:t>
                      </a:r>
                    </a:p>
                  </a:txBody>
                  <a:tcPr marL="23282" marR="23282" marT="23282" marB="23282"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9F9F9"/>
                    </a:solidFill>
                  </a:tcPr>
                </a:tc>
              </a:tr>
              <a:tr h="214192">
                <a:tc>
                  <a:txBody>
                    <a:bodyPr/>
                    <a:lstStyle/>
                    <a:p>
                      <a:r>
                        <a:rPr lang="cs-CZ" sz="1200">
                          <a:latin typeface="Comic Sans MS" pitchFamily="66" charset="0"/>
                        </a:rPr>
                        <a:t>Leukocyty (WBC) </a:t>
                      </a:r>
                    </a:p>
                  </a:txBody>
                  <a:tcPr marL="23282" marR="23282" marT="23282" marB="23282"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9F9F9"/>
                    </a:solidFill>
                  </a:tcPr>
                </a:tc>
                <a:tc>
                  <a:txBody>
                    <a:bodyPr/>
                    <a:lstStyle/>
                    <a:p>
                      <a:r>
                        <a:rPr lang="cs-CZ" sz="1200">
                          <a:latin typeface="Comic Sans MS" pitchFamily="66" charset="0"/>
                        </a:rPr>
                        <a:t>3,8-10,0 × 10</a:t>
                      </a:r>
                      <a:r>
                        <a:rPr lang="cs-CZ" sz="1200" baseline="30000">
                          <a:latin typeface="Comic Sans MS" pitchFamily="66" charset="0"/>
                        </a:rPr>
                        <a:t>9</a:t>
                      </a:r>
                      <a:r>
                        <a:rPr lang="cs-CZ" sz="1200">
                          <a:latin typeface="Comic Sans MS" pitchFamily="66" charset="0"/>
                        </a:rPr>
                        <a:t>/l </a:t>
                      </a:r>
                    </a:p>
                  </a:txBody>
                  <a:tcPr marL="23282" marR="23282" marT="23282" marB="23282"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9F9F9"/>
                    </a:solidFill>
                  </a:tcPr>
                </a:tc>
              </a:tr>
              <a:tr h="214192">
                <a:tc gridSpan="2">
                  <a:txBody>
                    <a:bodyPr/>
                    <a:lstStyle/>
                    <a:p>
                      <a:r>
                        <a:rPr lang="cs-CZ" sz="1200">
                          <a:latin typeface="Comic Sans MS" pitchFamily="66" charset="0"/>
                        </a:rPr>
                        <a:t>Diferenciální rozpočet leukocytů </a:t>
                      </a:r>
                    </a:p>
                  </a:txBody>
                  <a:tcPr marL="23282" marR="23282" marT="23282" marB="23282"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9F9F9"/>
                    </a:solidFill>
                  </a:tcPr>
                </a:tc>
                <a:tc hMerge="1">
                  <a:txBody>
                    <a:bodyPr/>
                    <a:lstStyle/>
                    <a:p>
                      <a:endParaRPr lang="cs-CZ"/>
                    </a:p>
                  </a:txBody>
                  <a:tcPr/>
                </a:tc>
              </a:tr>
              <a:tr h="214192">
                <a:tc>
                  <a:txBody>
                    <a:bodyPr/>
                    <a:lstStyle/>
                    <a:p>
                      <a:r>
                        <a:rPr lang="cs-CZ" sz="1200">
                          <a:latin typeface="Comic Sans MS" pitchFamily="66" charset="0"/>
                        </a:rPr>
                        <a:t>Segmenty neutrofilní </a:t>
                      </a:r>
                    </a:p>
                  </a:txBody>
                  <a:tcPr marL="23282" marR="23282" marT="23282" marB="23282"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9F9F9"/>
                    </a:solidFill>
                  </a:tcPr>
                </a:tc>
                <a:tc>
                  <a:txBody>
                    <a:bodyPr/>
                    <a:lstStyle/>
                    <a:p>
                      <a:r>
                        <a:rPr lang="cs-CZ" sz="1200">
                          <a:latin typeface="Comic Sans MS" pitchFamily="66" charset="0"/>
                        </a:rPr>
                        <a:t>50-75 % </a:t>
                      </a:r>
                    </a:p>
                  </a:txBody>
                  <a:tcPr marL="23282" marR="23282" marT="23282" marB="23282"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9F9F9"/>
                    </a:solidFill>
                  </a:tcPr>
                </a:tc>
              </a:tr>
              <a:tr h="214192">
                <a:tc>
                  <a:txBody>
                    <a:bodyPr/>
                    <a:lstStyle/>
                    <a:p>
                      <a:r>
                        <a:rPr lang="cs-CZ" sz="1200">
                          <a:latin typeface="Comic Sans MS" pitchFamily="66" charset="0"/>
                        </a:rPr>
                        <a:t>Tyče </a:t>
                      </a:r>
                    </a:p>
                  </a:txBody>
                  <a:tcPr marL="23282" marR="23282" marT="23282" marB="23282"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9F9F9"/>
                    </a:solidFill>
                  </a:tcPr>
                </a:tc>
                <a:tc>
                  <a:txBody>
                    <a:bodyPr/>
                    <a:lstStyle/>
                    <a:p>
                      <a:r>
                        <a:rPr lang="cs-CZ" sz="1200">
                          <a:latin typeface="Comic Sans MS" pitchFamily="66" charset="0"/>
                        </a:rPr>
                        <a:t>1-5 % </a:t>
                      </a:r>
                    </a:p>
                  </a:txBody>
                  <a:tcPr marL="23282" marR="23282" marT="23282" marB="23282"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9F9F9"/>
                    </a:solidFill>
                  </a:tcPr>
                </a:tc>
              </a:tr>
              <a:tr h="214192">
                <a:tc>
                  <a:txBody>
                    <a:bodyPr/>
                    <a:lstStyle/>
                    <a:p>
                      <a:r>
                        <a:rPr lang="cs-CZ" sz="1200">
                          <a:latin typeface="Comic Sans MS" pitchFamily="66" charset="0"/>
                        </a:rPr>
                        <a:t>Eozinofily </a:t>
                      </a:r>
                    </a:p>
                  </a:txBody>
                  <a:tcPr marL="23282" marR="23282" marT="23282" marB="23282"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9F9F9"/>
                    </a:solidFill>
                  </a:tcPr>
                </a:tc>
                <a:tc>
                  <a:txBody>
                    <a:bodyPr/>
                    <a:lstStyle/>
                    <a:p>
                      <a:r>
                        <a:rPr lang="cs-CZ" sz="1200">
                          <a:latin typeface="Comic Sans MS" pitchFamily="66" charset="0"/>
                        </a:rPr>
                        <a:t>1-5 % </a:t>
                      </a:r>
                    </a:p>
                  </a:txBody>
                  <a:tcPr marL="23282" marR="23282" marT="23282" marB="23282"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9F9F9"/>
                    </a:solidFill>
                  </a:tcPr>
                </a:tc>
              </a:tr>
              <a:tr h="214192">
                <a:tc>
                  <a:txBody>
                    <a:bodyPr/>
                    <a:lstStyle/>
                    <a:p>
                      <a:r>
                        <a:rPr lang="cs-CZ" sz="1200">
                          <a:latin typeface="Comic Sans MS" pitchFamily="66" charset="0"/>
                        </a:rPr>
                        <a:t>Bazofily </a:t>
                      </a:r>
                    </a:p>
                  </a:txBody>
                  <a:tcPr marL="23282" marR="23282" marT="23282" marB="23282"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9F9F9"/>
                    </a:solidFill>
                  </a:tcPr>
                </a:tc>
                <a:tc>
                  <a:txBody>
                    <a:bodyPr/>
                    <a:lstStyle/>
                    <a:p>
                      <a:r>
                        <a:rPr lang="cs-CZ" sz="1200">
                          <a:latin typeface="Comic Sans MS" pitchFamily="66" charset="0"/>
                        </a:rPr>
                        <a:t>do 1 % </a:t>
                      </a:r>
                    </a:p>
                  </a:txBody>
                  <a:tcPr marL="23282" marR="23282" marT="23282" marB="23282"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9F9F9"/>
                    </a:solidFill>
                  </a:tcPr>
                </a:tc>
              </a:tr>
              <a:tr h="214192">
                <a:tc>
                  <a:txBody>
                    <a:bodyPr/>
                    <a:lstStyle/>
                    <a:p>
                      <a:r>
                        <a:rPr lang="cs-CZ" sz="1200">
                          <a:latin typeface="Comic Sans MS" pitchFamily="66" charset="0"/>
                        </a:rPr>
                        <a:t>Lymfocyty </a:t>
                      </a:r>
                    </a:p>
                  </a:txBody>
                  <a:tcPr marL="23282" marR="23282" marT="23282" marB="23282"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9F9F9"/>
                    </a:solidFill>
                  </a:tcPr>
                </a:tc>
                <a:tc>
                  <a:txBody>
                    <a:bodyPr/>
                    <a:lstStyle/>
                    <a:p>
                      <a:r>
                        <a:rPr lang="cs-CZ" sz="1200">
                          <a:latin typeface="Comic Sans MS" pitchFamily="66" charset="0"/>
                        </a:rPr>
                        <a:t>15-40 % </a:t>
                      </a:r>
                    </a:p>
                  </a:txBody>
                  <a:tcPr marL="23282" marR="23282" marT="23282" marB="23282"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9F9F9"/>
                    </a:solidFill>
                  </a:tcPr>
                </a:tc>
              </a:tr>
              <a:tr h="214192">
                <a:tc>
                  <a:txBody>
                    <a:bodyPr/>
                    <a:lstStyle/>
                    <a:p>
                      <a:r>
                        <a:rPr lang="cs-CZ" sz="1200">
                          <a:latin typeface="Comic Sans MS" pitchFamily="66" charset="0"/>
                        </a:rPr>
                        <a:t>Monocyty </a:t>
                      </a:r>
                    </a:p>
                  </a:txBody>
                  <a:tcPr marL="23282" marR="23282" marT="23282" marB="23282"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9F9F9"/>
                    </a:solidFill>
                  </a:tcPr>
                </a:tc>
                <a:tc>
                  <a:txBody>
                    <a:bodyPr/>
                    <a:lstStyle/>
                    <a:p>
                      <a:r>
                        <a:rPr lang="cs-CZ" sz="1200" dirty="0">
                          <a:latin typeface="Comic Sans MS" pitchFamily="66" charset="0"/>
                        </a:rPr>
                        <a:t>3-10 % </a:t>
                      </a:r>
                    </a:p>
                  </a:txBody>
                  <a:tcPr marL="23282" marR="23282" marT="23282" marB="23282"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val="1820423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4000" dirty="0" smtClean="0">
                <a:solidFill>
                  <a:srgbClr val="C00000"/>
                </a:solidFill>
                <a:latin typeface="Comic Sans MS" pitchFamily="66" charset="0"/>
              </a:rPr>
              <a:t>Patofyziologie krve </a:t>
            </a:r>
            <a:br>
              <a:rPr lang="cs-CZ" sz="4000" dirty="0" smtClean="0">
                <a:solidFill>
                  <a:srgbClr val="C00000"/>
                </a:solidFill>
                <a:latin typeface="Comic Sans MS" pitchFamily="66" charset="0"/>
              </a:rPr>
            </a:br>
            <a:r>
              <a:rPr lang="cs-CZ" sz="4000" dirty="0" smtClean="0">
                <a:solidFill>
                  <a:srgbClr val="C00000"/>
                </a:solidFill>
                <a:latin typeface="Comic Sans MS" pitchFamily="66" charset="0"/>
              </a:rPr>
              <a:t>a krvetvorné tkáně</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47664" y="1600200"/>
            <a:ext cx="7139136" cy="4525963"/>
          </a:xfrm>
        </p:spPr>
        <p:txBody>
          <a:bodyPr>
            <a:normAutofit/>
          </a:bodyPr>
          <a:lstStyle/>
          <a:p>
            <a:pPr>
              <a:buFont typeface="+mj-lt"/>
              <a:buAutoNum type="arabicPeriod"/>
            </a:pPr>
            <a:r>
              <a:rPr lang="cs-CZ" sz="1600" dirty="0" smtClean="0">
                <a:latin typeface="Comic Sans MS" pitchFamily="66" charset="0"/>
              </a:rPr>
              <a:t>Změny vlastností a složení krve – poruchy reologických vlastností krve a změny v počtu krevních b.</a:t>
            </a:r>
          </a:p>
          <a:p>
            <a:pPr>
              <a:buFont typeface="+mj-lt"/>
              <a:buAutoNum type="arabicPeriod"/>
            </a:pPr>
            <a:r>
              <a:rPr lang="cs-CZ" sz="1600" dirty="0" smtClean="0">
                <a:solidFill>
                  <a:srgbClr val="C00000"/>
                </a:solidFill>
                <a:latin typeface="Comic Sans MS" pitchFamily="66" charset="0"/>
              </a:rPr>
              <a:t>Myelopr</a:t>
            </a:r>
            <a:r>
              <a:rPr lang="cs-CZ" sz="1600" dirty="0" smtClean="0">
                <a:solidFill>
                  <a:srgbClr val="75DBFF"/>
                </a:solidFill>
                <a:latin typeface="Comic Sans MS" pitchFamily="66" charset="0"/>
              </a:rPr>
              <a:t>oliferační </a:t>
            </a:r>
            <a:r>
              <a:rPr lang="cs-CZ" sz="1600" dirty="0" smtClean="0">
                <a:latin typeface="Comic Sans MS" pitchFamily="66" charset="0"/>
              </a:rPr>
              <a:t>a </a:t>
            </a:r>
            <a:r>
              <a:rPr lang="cs-CZ" sz="1600" dirty="0" err="1" smtClean="0">
                <a:solidFill>
                  <a:srgbClr val="75DBFF"/>
                </a:solidFill>
                <a:latin typeface="Comic Sans MS" pitchFamily="66" charset="0"/>
              </a:rPr>
              <a:t>lymfoproliferační</a:t>
            </a:r>
            <a:r>
              <a:rPr lang="cs-CZ" sz="1600" dirty="0" smtClean="0">
                <a:latin typeface="Comic Sans MS" pitchFamily="66" charset="0"/>
              </a:rPr>
              <a:t> syndromy a onemocnění</a:t>
            </a:r>
          </a:p>
          <a:p>
            <a:pPr>
              <a:buFont typeface="+mj-lt"/>
              <a:buAutoNum type="arabicPeriod"/>
            </a:pPr>
            <a:r>
              <a:rPr lang="cs-CZ" sz="1600" dirty="0" smtClean="0">
                <a:solidFill>
                  <a:srgbClr val="C00000"/>
                </a:solidFill>
                <a:latin typeface="Comic Sans MS" pitchFamily="66" charset="0"/>
              </a:rPr>
              <a:t>Aplas</a:t>
            </a:r>
            <a:r>
              <a:rPr lang="cs-CZ" sz="1600" dirty="0" smtClean="0">
                <a:solidFill>
                  <a:srgbClr val="75DBFF"/>
                </a:solidFill>
                <a:latin typeface="Comic Sans MS" pitchFamily="66" charset="0"/>
              </a:rPr>
              <a:t>tické</a:t>
            </a:r>
            <a:r>
              <a:rPr lang="cs-CZ" sz="1600" dirty="0" smtClean="0">
                <a:latin typeface="Comic Sans MS" pitchFamily="66" charset="0"/>
              </a:rPr>
              <a:t> syndromy</a:t>
            </a:r>
          </a:p>
          <a:p>
            <a:pPr>
              <a:buFont typeface="+mj-lt"/>
              <a:buAutoNum type="arabicPeriod"/>
            </a:pPr>
            <a:r>
              <a:rPr lang="cs-CZ" sz="1600" dirty="0" smtClean="0">
                <a:solidFill>
                  <a:srgbClr val="C00000"/>
                </a:solidFill>
                <a:latin typeface="Comic Sans MS" pitchFamily="66" charset="0"/>
              </a:rPr>
              <a:t>Anémie a polycytémie</a:t>
            </a:r>
          </a:p>
          <a:p>
            <a:pPr>
              <a:buFont typeface="+mj-lt"/>
              <a:buAutoNum type="arabicPeriod"/>
            </a:pPr>
            <a:r>
              <a:rPr lang="cs-CZ" sz="1600" dirty="0" smtClean="0">
                <a:solidFill>
                  <a:srgbClr val="75DBFF"/>
                </a:solidFill>
                <a:latin typeface="Comic Sans MS" pitchFamily="66" charset="0"/>
              </a:rPr>
              <a:t>Leukopenie, leukocytóza a poruchy </a:t>
            </a:r>
            <a:r>
              <a:rPr lang="cs-CZ" sz="1600" dirty="0" err="1" smtClean="0">
                <a:solidFill>
                  <a:srgbClr val="75DBFF"/>
                </a:solidFill>
                <a:latin typeface="Comic Sans MS" pitchFamily="66" charset="0"/>
              </a:rPr>
              <a:t>fce</a:t>
            </a:r>
            <a:r>
              <a:rPr lang="cs-CZ" sz="1600" dirty="0" smtClean="0">
                <a:solidFill>
                  <a:srgbClr val="75DBFF"/>
                </a:solidFill>
                <a:latin typeface="Comic Sans MS" pitchFamily="66" charset="0"/>
              </a:rPr>
              <a:t> granulocytů</a:t>
            </a:r>
          </a:p>
          <a:p>
            <a:pPr>
              <a:buFont typeface="+mj-lt"/>
              <a:buAutoNum type="arabicPeriod"/>
            </a:pPr>
            <a:r>
              <a:rPr lang="cs-CZ" sz="1600" dirty="0" smtClean="0">
                <a:latin typeface="Comic Sans MS" pitchFamily="66" charset="0"/>
              </a:rPr>
              <a:t>Patofyziologie sleziny</a:t>
            </a:r>
          </a:p>
          <a:p>
            <a:pPr>
              <a:buFont typeface="+mj-lt"/>
              <a:buAutoNum type="arabicPeriod"/>
            </a:pPr>
            <a:r>
              <a:rPr lang="cs-CZ" sz="1600" dirty="0" smtClean="0">
                <a:latin typeface="Comic Sans MS" pitchFamily="66" charset="0"/>
              </a:rPr>
              <a:t>Patofyziologické aspekty transfúze krve a krevních derivátů</a:t>
            </a:r>
          </a:p>
          <a:p>
            <a:pPr>
              <a:buFont typeface="+mj-lt"/>
              <a:buAutoNum type="arabicPeriod"/>
            </a:pPr>
            <a:r>
              <a:rPr lang="cs-CZ" sz="1600" dirty="0" smtClean="0">
                <a:latin typeface="Comic Sans MS" pitchFamily="66" charset="0"/>
              </a:rPr>
              <a:t>Patofyziologické aspekty transplantace kostní dřeně</a:t>
            </a:r>
          </a:p>
          <a:p>
            <a:pPr>
              <a:buFont typeface="+mj-lt"/>
              <a:buAutoNum type="arabicPeriod"/>
            </a:pPr>
            <a:r>
              <a:rPr lang="cs-CZ" sz="1600" dirty="0" smtClean="0">
                <a:latin typeface="Comic Sans MS" pitchFamily="66" charset="0"/>
              </a:rPr>
              <a:t>Poruchy srážení krve – krvácivé stavy a </a:t>
            </a:r>
            <a:r>
              <a:rPr lang="cs-CZ" sz="1600" dirty="0" err="1" smtClean="0">
                <a:latin typeface="Comic Sans MS" pitchFamily="66" charset="0"/>
              </a:rPr>
              <a:t>hyperkoagulační</a:t>
            </a:r>
            <a:r>
              <a:rPr lang="cs-CZ" sz="1600" dirty="0" smtClean="0">
                <a:latin typeface="Comic Sans MS" pitchFamily="66" charset="0"/>
              </a:rPr>
              <a:t> stavy (trombofilie)</a:t>
            </a:r>
          </a:p>
          <a:p>
            <a:pPr marL="0" indent="0">
              <a:buNone/>
            </a:pPr>
            <a:endParaRPr lang="cs-CZ" sz="1600" dirty="0">
              <a:latin typeface="Comic Sans MS" pitchFamily="66" charset="0"/>
            </a:endParaRPr>
          </a:p>
          <a:p>
            <a:r>
              <a:rPr lang="cs-CZ" sz="1600" dirty="0" smtClean="0">
                <a:solidFill>
                  <a:srgbClr val="C00000"/>
                </a:solidFill>
                <a:latin typeface="Comic Sans MS" pitchFamily="66" charset="0"/>
              </a:rPr>
              <a:t>poruchy červené krevní řady (+/-)</a:t>
            </a:r>
            <a:endParaRPr lang="cs-CZ" sz="1600" dirty="0">
              <a:solidFill>
                <a:srgbClr val="C00000"/>
              </a:solidFill>
              <a:latin typeface="Comic Sans MS" pitchFamily="66" charset="0"/>
            </a:endParaRPr>
          </a:p>
          <a:p>
            <a:r>
              <a:rPr lang="cs-CZ" sz="1600" dirty="0" smtClean="0">
                <a:solidFill>
                  <a:srgbClr val="75DBFF"/>
                </a:solidFill>
                <a:latin typeface="Comic Sans MS" pitchFamily="66" charset="0"/>
              </a:rPr>
              <a:t>poruchy bílé krevní řady </a:t>
            </a:r>
            <a:r>
              <a:rPr lang="cs-CZ" sz="1600" dirty="0">
                <a:solidFill>
                  <a:srgbClr val="75DBFF"/>
                </a:solidFill>
                <a:latin typeface="Comic Sans MS" pitchFamily="66" charset="0"/>
              </a:rPr>
              <a:t>(+/-)</a:t>
            </a:r>
          </a:p>
          <a:p>
            <a:endParaRPr lang="cs-CZ" sz="1600" dirty="0">
              <a:latin typeface="Comic Sans MS" pitchFamily="66" charset="0"/>
            </a:endParaRPr>
          </a:p>
          <a:p>
            <a:pPr marL="0" indent="0">
              <a:buNone/>
            </a:pPr>
            <a:endParaRPr lang="cs-CZ" sz="20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086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solidFill>
                  <a:srgbClr val="C00000"/>
                </a:solidFill>
                <a:latin typeface="Comic Sans MS" pitchFamily="66" charset="0"/>
              </a:rPr>
              <a:t>Fyziologie krve</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469195" y="1268761"/>
            <a:ext cx="7274240" cy="3312368"/>
          </a:xfrm>
        </p:spPr>
        <p:txBody>
          <a:bodyPr>
            <a:noAutofit/>
          </a:bodyPr>
          <a:lstStyle/>
          <a:p>
            <a:pPr marL="0" indent="0">
              <a:buNone/>
            </a:pPr>
            <a:r>
              <a:rPr lang="cs-CZ" sz="1600" dirty="0" smtClean="0">
                <a:solidFill>
                  <a:srgbClr val="C00000"/>
                </a:solidFill>
                <a:latin typeface="Comic Sans MS" pitchFamily="66" charset="0"/>
              </a:rPr>
              <a:t>Krev</a:t>
            </a:r>
          </a:p>
          <a:p>
            <a:r>
              <a:rPr lang="cs-CZ" sz="1600" dirty="0" smtClean="0">
                <a:latin typeface="Comic Sans MS" pitchFamily="66" charset="0"/>
              </a:rPr>
              <a:t>zajišťuje komunikaci mezi všemi tkáněmi a orgány v organismu</a:t>
            </a:r>
          </a:p>
          <a:p>
            <a:r>
              <a:rPr lang="cs-CZ" sz="1600" dirty="0" smtClean="0">
                <a:latin typeface="Comic Sans MS" pitchFamily="66" charset="0"/>
              </a:rPr>
              <a:t>reologické vlastnosti krve (hematokrit, viskozita, </a:t>
            </a:r>
            <a:r>
              <a:rPr lang="cs-CZ" sz="1600" dirty="0" err="1" smtClean="0">
                <a:latin typeface="Comic Sans MS" pitchFamily="66" charset="0"/>
              </a:rPr>
              <a:t>onkotický</a:t>
            </a:r>
            <a:r>
              <a:rPr lang="cs-CZ" sz="1600" dirty="0" smtClean="0">
                <a:latin typeface="Comic Sans MS" pitchFamily="66" charset="0"/>
              </a:rPr>
              <a:t> tlak, …)</a:t>
            </a:r>
          </a:p>
          <a:p>
            <a:r>
              <a:rPr lang="cs-CZ" sz="1600" dirty="0" smtClean="0">
                <a:latin typeface="Comic Sans MS" pitchFamily="66" charset="0"/>
              </a:rPr>
              <a:t>tekutý stav – při narušení celistvosti rychlý přechod krve z tekutého do pevného stavu (srážení), a poté zpětné obnovení tekutosti (</a:t>
            </a:r>
            <a:r>
              <a:rPr lang="cs-CZ" sz="1600" dirty="0" err="1" smtClean="0">
                <a:latin typeface="Comic Sans MS" pitchFamily="66" charset="0"/>
              </a:rPr>
              <a:t>fibrinolýza</a:t>
            </a:r>
            <a:r>
              <a:rPr lang="cs-CZ" sz="1600" dirty="0" smtClean="0">
                <a:latin typeface="Comic Sans MS" pitchFamily="66" charset="0"/>
              </a:rPr>
              <a:t>)</a:t>
            </a:r>
          </a:p>
          <a:p>
            <a:pPr marL="0" indent="0">
              <a:buNone/>
            </a:pPr>
            <a:endParaRPr lang="cs-CZ" sz="1600" dirty="0" smtClean="0">
              <a:latin typeface="Comic Sans MS" pitchFamily="66" charset="0"/>
            </a:endParaRPr>
          </a:p>
          <a:p>
            <a:r>
              <a:rPr lang="cs-CZ" sz="1600" dirty="0" smtClean="0">
                <a:latin typeface="Comic Sans MS" pitchFamily="66" charset="0"/>
              </a:rPr>
              <a:t>neustálý kontakt s endotelem (</a:t>
            </a:r>
            <a:r>
              <a:rPr lang="cs-CZ" sz="1600" dirty="0" err="1" smtClean="0">
                <a:latin typeface="Comic Sans MS" pitchFamily="66" charset="0"/>
              </a:rPr>
              <a:t>celk</a:t>
            </a:r>
            <a:r>
              <a:rPr lang="cs-CZ" sz="1600" dirty="0" smtClean="0">
                <a:latin typeface="Comic Sans MS" pitchFamily="66" charset="0"/>
              </a:rPr>
              <a:t>. plocha ~ 1000 m</a:t>
            </a:r>
            <a:r>
              <a:rPr lang="cs-CZ" sz="1600" baseline="30000" dirty="0" smtClean="0">
                <a:latin typeface="Comic Sans MS" pitchFamily="66" charset="0"/>
              </a:rPr>
              <a:t>2</a:t>
            </a:r>
            <a:r>
              <a:rPr lang="cs-CZ" sz="1600" dirty="0" smtClean="0">
                <a:latin typeface="Comic Sans MS" pitchFamily="66" charset="0"/>
              </a:rPr>
              <a:t>)</a:t>
            </a:r>
          </a:p>
          <a:p>
            <a:r>
              <a:rPr lang="cs-CZ" sz="1600" dirty="0" smtClean="0">
                <a:latin typeface="Comic Sans MS" pitchFamily="66" charset="0"/>
              </a:rPr>
              <a:t>periferní krev (5 – 6 kg)</a:t>
            </a:r>
          </a:p>
          <a:p>
            <a:endParaRPr lang="cs-CZ" sz="1600" dirty="0">
              <a:latin typeface="Comic Sans MS" pitchFamily="66" charset="0"/>
            </a:endParaRPr>
          </a:p>
          <a:p>
            <a:pPr marL="0" indent="0">
              <a:buNone/>
            </a:pPr>
            <a:endParaRPr lang="cs-CZ" sz="1600" dirty="0" smtClean="0">
              <a:latin typeface="Comic Sans MS" pitchFamily="66" charset="0"/>
            </a:endParaRPr>
          </a:p>
          <a:p>
            <a:pPr marL="0" indent="0">
              <a:buNone/>
            </a:pPr>
            <a:endParaRPr lang="cs-CZ" sz="1400" baseline="-25000" dirty="0" smtClean="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www.tajpharmaceuticals.com/Products%20Logo/191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717032"/>
            <a:ext cx="2083203" cy="1917057"/>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1509145" y="4432989"/>
            <a:ext cx="6264696" cy="2308324"/>
          </a:xfrm>
          <a:prstGeom prst="rect">
            <a:avLst/>
          </a:prstGeom>
        </p:spPr>
        <p:txBody>
          <a:bodyPr wrap="square">
            <a:spAutoFit/>
          </a:bodyPr>
          <a:lstStyle/>
          <a:p>
            <a:r>
              <a:rPr lang="cs-CZ" sz="1600" dirty="0">
                <a:solidFill>
                  <a:srgbClr val="C00000"/>
                </a:solidFill>
                <a:latin typeface="Comic Sans MS" pitchFamily="66" charset="0"/>
              </a:rPr>
              <a:t>Krevní elementy</a:t>
            </a:r>
          </a:p>
          <a:p>
            <a:pPr marL="285750" indent="-285750">
              <a:buFont typeface="Arial" pitchFamily="34" charset="0"/>
              <a:buChar char="•"/>
            </a:pPr>
            <a:r>
              <a:rPr lang="cs-CZ" sz="1600" dirty="0">
                <a:latin typeface="Comic Sans MS" pitchFamily="66" charset="0"/>
              </a:rPr>
              <a:t>Ery </a:t>
            </a:r>
            <a:r>
              <a:rPr lang="cs-CZ" sz="1600" dirty="0" smtClean="0">
                <a:latin typeface="Comic Sans MS" pitchFamily="66" charset="0"/>
              </a:rPr>
              <a:t>	- </a:t>
            </a:r>
            <a:r>
              <a:rPr lang="cs-CZ" sz="1600" dirty="0">
                <a:latin typeface="Comic Sans MS" pitchFamily="66" charset="0"/>
              </a:rPr>
              <a:t>4,5 x 10</a:t>
            </a:r>
            <a:r>
              <a:rPr lang="cs-CZ" sz="1600" baseline="30000" dirty="0">
                <a:latin typeface="Comic Sans MS" pitchFamily="66" charset="0"/>
              </a:rPr>
              <a:t>12</a:t>
            </a:r>
            <a:r>
              <a:rPr lang="cs-CZ" sz="1600" dirty="0">
                <a:latin typeface="Comic Sans MS" pitchFamily="66" charset="0"/>
              </a:rPr>
              <a:t>, životnost 120 dní</a:t>
            </a:r>
            <a:endParaRPr lang="cs-CZ" sz="1600" baseline="30000" dirty="0">
              <a:latin typeface="Comic Sans MS" pitchFamily="66" charset="0"/>
            </a:endParaRPr>
          </a:p>
          <a:p>
            <a:pPr marL="285750" indent="-285750">
              <a:buFont typeface="Arial" pitchFamily="34" charset="0"/>
              <a:buChar char="•"/>
            </a:pPr>
            <a:r>
              <a:rPr lang="cs-CZ" sz="1600" dirty="0" err="1">
                <a:latin typeface="Comic Sans MS" pitchFamily="66" charset="0"/>
              </a:rPr>
              <a:t>Tro</a:t>
            </a:r>
            <a:r>
              <a:rPr lang="cs-CZ" sz="1600" dirty="0">
                <a:latin typeface="Comic Sans MS" pitchFamily="66" charset="0"/>
              </a:rPr>
              <a:t> </a:t>
            </a:r>
            <a:r>
              <a:rPr lang="cs-CZ" sz="1600" dirty="0" smtClean="0">
                <a:latin typeface="Comic Sans MS" pitchFamily="66" charset="0"/>
              </a:rPr>
              <a:t>	- </a:t>
            </a:r>
            <a:r>
              <a:rPr lang="cs-CZ" sz="1600" dirty="0">
                <a:latin typeface="Comic Sans MS" pitchFamily="66" charset="0"/>
              </a:rPr>
              <a:t>3,0 x 10</a:t>
            </a:r>
            <a:r>
              <a:rPr lang="cs-CZ" sz="1600" baseline="30000" dirty="0">
                <a:latin typeface="Comic Sans MS" pitchFamily="66" charset="0"/>
              </a:rPr>
              <a:t>11</a:t>
            </a:r>
            <a:r>
              <a:rPr lang="cs-CZ" sz="1600" dirty="0">
                <a:latin typeface="Comic Sans MS" pitchFamily="66" charset="0"/>
              </a:rPr>
              <a:t>, životnost 4,5 dne</a:t>
            </a:r>
            <a:endParaRPr lang="cs-CZ" sz="1600" baseline="30000" dirty="0">
              <a:latin typeface="Comic Sans MS" pitchFamily="66" charset="0"/>
            </a:endParaRPr>
          </a:p>
          <a:p>
            <a:pPr marL="285750" indent="-285750">
              <a:buFont typeface="Arial" pitchFamily="34" charset="0"/>
              <a:buChar char="•"/>
            </a:pPr>
            <a:r>
              <a:rPr lang="cs-CZ" sz="1600" dirty="0">
                <a:latin typeface="Comic Sans MS" pitchFamily="66" charset="0"/>
              </a:rPr>
              <a:t>Leu </a:t>
            </a:r>
            <a:r>
              <a:rPr lang="cs-CZ" sz="1600" dirty="0" smtClean="0">
                <a:latin typeface="Comic Sans MS" pitchFamily="66" charset="0"/>
              </a:rPr>
              <a:t>	- </a:t>
            </a:r>
            <a:r>
              <a:rPr lang="cs-CZ" sz="1600" dirty="0">
                <a:latin typeface="Comic Sans MS" pitchFamily="66" charset="0"/>
              </a:rPr>
              <a:t>6,0 x 10</a:t>
            </a:r>
            <a:r>
              <a:rPr lang="cs-CZ" sz="1600" baseline="30000" dirty="0">
                <a:latin typeface="Comic Sans MS" pitchFamily="66" charset="0"/>
              </a:rPr>
              <a:t>9</a:t>
            </a:r>
            <a:r>
              <a:rPr lang="cs-CZ" sz="1600" dirty="0">
                <a:latin typeface="Comic Sans MS" pitchFamily="66" charset="0"/>
              </a:rPr>
              <a:t>, životnost 0,3 dne </a:t>
            </a:r>
            <a:endParaRPr lang="cs-CZ" sz="1600" dirty="0" smtClean="0">
              <a:latin typeface="Comic Sans MS" pitchFamily="66" charset="0"/>
            </a:endParaRPr>
          </a:p>
          <a:p>
            <a:r>
              <a:rPr lang="cs-CZ" sz="1600" dirty="0">
                <a:latin typeface="Comic Sans MS" pitchFamily="66" charset="0"/>
              </a:rPr>
              <a:t> </a:t>
            </a:r>
            <a:r>
              <a:rPr lang="cs-CZ" sz="1600" dirty="0" smtClean="0">
                <a:latin typeface="Comic Sans MS" pitchFamily="66" charset="0"/>
              </a:rPr>
              <a:t>          	- granulocyty </a:t>
            </a:r>
            <a:r>
              <a:rPr lang="cs-CZ" sz="1600" dirty="0">
                <a:latin typeface="Comic Sans MS" pitchFamily="66" charset="0"/>
              </a:rPr>
              <a:t>a </a:t>
            </a:r>
            <a:r>
              <a:rPr lang="cs-CZ" sz="1600" dirty="0" smtClean="0">
                <a:latin typeface="Comic Sans MS" pitchFamily="66" charset="0"/>
              </a:rPr>
              <a:t>monocyty</a:t>
            </a:r>
          </a:p>
          <a:p>
            <a:pPr marL="285750" indent="-285750">
              <a:buFont typeface="Arial" pitchFamily="34" charset="0"/>
              <a:buChar char="•"/>
            </a:pPr>
            <a:r>
              <a:rPr lang="cs-CZ" sz="1600" dirty="0" smtClean="0">
                <a:latin typeface="Comic Sans MS" pitchFamily="66" charset="0"/>
              </a:rPr>
              <a:t>Lymf 	- </a:t>
            </a:r>
            <a:r>
              <a:rPr lang="cs-CZ" sz="1600" dirty="0">
                <a:latin typeface="Comic Sans MS" pitchFamily="66" charset="0"/>
              </a:rPr>
              <a:t>recirkulují mezí krví a lymfoidními </a:t>
            </a:r>
            <a:r>
              <a:rPr lang="cs-CZ" sz="1600" dirty="0" smtClean="0">
                <a:latin typeface="Comic Sans MS" pitchFamily="66" charset="0"/>
              </a:rPr>
              <a:t>tkáněmi</a:t>
            </a:r>
          </a:p>
          <a:p>
            <a:endParaRPr lang="cs-CZ" sz="1600" dirty="0">
              <a:latin typeface="Comic Sans MS" pitchFamily="66" charset="0"/>
            </a:endParaRPr>
          </a:p>
          <a:p>
            <a:endParaRPr lang="cs-CZ" sz="1600" dirty="0" smtClean="0">
              <a:latin typeface="Comic Sans MS" pitchFamily="66" charset="0"/>
            </a:endParaRPr>
          </a:p>
          <a:p>
            <a:endParaRPr lang="cs-CZ" sz="1600" dirty="0">
              <a:latin typeface="Comic Sans MS" pitchFamily="66" charset="0"/>
            </a:endParaRPr>
          </a:p>
        </p:txBody>
      </p:sp>
    </p:spTree>
    <p:extLst>
      <p:ext uri="{BB962C8B-B14F-4D97-AF65-F5344CB8AC3E}">
        <p14:creationId xmlns:p14="http://schemas.microsoft.com/office/powerpoint/2010/main" val="4233787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a:bodyPr>
          <a:lstStyle/>
          <a:p>
            <a:r>
              <a:rPr lang="cs-CZ" sz="4000" dirty="0">
                <a:solidFill>
                  <a:srgbClr val="C00000"/>
                </a:solidFill>
                <a:latin typeface="Comic Sans MS" pitchFamily="66" charset="0"/>
              </a:rPr>
              <a:t>Změny vlastností a složení </a:t>
            </a:r>
            <a:r>
              <a:rPr lang="cs-CZ" sz="4000" dirty="0" smtClean="0">
                <a:solidFill>
                  <a:srgbClr val="C00000"/>
                </a:solidFill>
                <a:latin typeface="Comic Sans MS" pitchFamily="66" charset="0"/>
              </a:rPr>
              <a:t>krve</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47664" y="1412776"/>
            <a:ext cx="7139136" cy="4525963"/>
          </a:xfrm>
        </p:spPr>
        <p:txBody>
          <a:bodyPr>
            <a:noAutofit/>
          </a:bodyPr>
          <a:lstStyle/>
          <a:p>
            <a:r>
              <a:rPr lang="cs-CZ" sz="1600" dirty="0" smtClean="0">
                <a:latin typeface="Comic Sans MS" pitchFamily="66" charset="0"/>
              </a:rPr>
              <a:t>celkový V krve  </a:t>
            </a:r>
            <a:r>
              <a:rPr lang="cs-CZ" sz="1600" dirty="0">
                <a:latin typeface="Comic Sans MS" pitchFamily="66" charset="0"/>
              </a:rPr>
              <a:t>(ku vnitřnímu V cirkulačního aparátu) – </a:t>
            </a:r>
            <a:r>
              <a:rPr lang="cs-CZ" sz="1600" dirty="0" err="1">
                <a:latin typeface="Comic Sans MS" pitchFamily="66" charset="0"/>
              </a:rPr>
              <a:t>normovolémie</a:t>
            </a:r>
            <a:r>
              <a:rPr lang="cs-CZ" sz="1600" dirty="0">
                <a:latin typeface="Comic Sans MS" pitchFamily="66" charset="0"/>
              </a:rPr>
              <a:t>, hypovolémie nebo hypervolémie</a:t>
            </a:r>
          </a:p>
          <a:p>
            <a:pPr marL="0" indent="0">
              <a:buNone/>
            </a:pPr>
            <a:endParaRPr lang="cs-CZ" sz="1600" dirty="0">
              <a:latin typeface="Comic Sans MS" pitchFamily="66" charset="0"/>
            </a:endParaRPr>
          </a:p>
          <a:p>
            <a:pPr marL="0" indent="0">
              <a:buFont typeface="Arial" pitchFamily="34" charset="0"/>
              <a:buNone/>
            </a:pPr>
            <a:r>
              <a:rPr lang="cs-CZ" sz="1600" dirty="0">
                <a:solidFill>
                  <a:srgbClr val="7030A0"/>
                </a:solidFill>
                <a:latin typeface="Comic Sans MS" pitchFamily="66" charset="0"/>
              </a:rPr>
              <a:t>Poruchy reologických vlastností krve</a:t>
            </a:r>
          </a:p>
          <a:p>
            <a:r>
              <a:rPr lang="cs-CZ" sz="1600" dirty="0" smtClean="0">
                <a:latin typeface="Comic Sans MS" pitchFamily="66" charset="0"/>
              </a:rPr>
              <a:t>příčinou </a:t>
            </a:r>
            <a:r>
              <a:rPr lang="cs-CZ" sz="1600" dirty="0">
                <a:latin typeface="Comic Sans MS" pitchFamily="66" charset="0"/>
              </a:rPr>
              <a:t>jsou změny hematokritu při polycytémii a </a:t>
            </a:r>
            <a:r>
              <a:rPr lang="cs-CZ" sz="1600" dirty="0" smtClean="0">
                <a:latin typeface="Comic Sans MS" pitchFamily="66" charset="0"/>
              </a:rPr>
              <a:t>anémii</a:t>
            </a:r>
          </a:p>
          <a:p>
            <a:pPr marL="0" indent="0">
              <a:buNone/>
            </a:pPr>
            <a:endParaRPr lang="cs-CZ" sz="1600" dirty="0">
              <a:latin typeface="Comic Sans MS" pitchFamily="66" charset="0"/>
            </a:endParaRPr>
          </a:p>
          <a:p>
            <a:r>
              <a:rPr lang="cs-CZ" sz="1600" dirty="0">
                <a:latin typeface="Comic Sans MS" pitchFamily="66" charset="0"/>
              </a:rPr>
              <a:t>p</a:t>
            </a:r>
            <a:r>
              <a:rPr lang="cs-CZ" sz="1600" dirty="0" smtClean="0">
                <a:latin typeface="Comic Sans MS" pitchFamily="66" charset="0"/>
              </a:rPr>
              <a:t>olycytémie </a:t>
            </a:r>
            <a:r>
              <a:rPr lang="cs-CZ" sz="1600" dirty="0">
                <a:latin typeface="Comic Sans MS" pitchFamily="66" charset="0"/>
              </a:rPr>
              <a:t>→ </a:t>
            </a:r>
            <a:r>
              <a:rPr lang="cs-CZ" sz="1600" dirty="0" err="1">
                <a:solidFill>
                  <a:schemeClr val="accent6"/>
                </a:solidFill>
                <a:latin typeface="Comic Sans MS" pitchFamily="66" charset="0"/>
              </a:rPr>
              <a:t>hyperviskózní</a:t>
            </a:r>
            <a:r>
              <a:rPr lang="cs-CZ" sz="1600" dirty="0">
                <a:solidFill>
                  <a:schemeClr val="accent6"/>
                </a:solidFill>
                <a:latin typeface="Comic Sans MS" pitchFamily="66" charset="0"/>
              </a:rPr>
              <a:t> syndrom </a:t>
            </a:r>
            <a:r>
              <a:rPr lang="cs-CZ" sz="1600" dirty="0">
                <a:latin typeface="Comic Sans MS" pitchFamily="66" charset="0"/>
              </a:rPr>
              <a:t>(zvýšení hematokritu → nelineární zvýšení viskozity krve → zpomalení proudění </a:t>
            </a:r>
            <a:r>
              <a:rPr lang="cs-CZ" sz="1600" dirty="0" smtClean="0">
                <a:latin typeface="Comic Sans MS" pitchFamily="66" charset="0"/>
              </a:rPr>
              <a:t>krve)</a:t>
            </a:r>
          </a:p>
          <a:p>
            <a:pPr marL="0" indent="0">
              <a:buNone/>
            </a:pPr>
            <a:endParaRPr lang="cs-CZ" sz="1600" dirty="0" smtClean="0">
              <a:latin typeface="Comic Sans MS" pitchFamily="66" charset="0"/>
            </a:endParaRPr>
          </a:p>
          <a:p>
            <a:r>
              <a:rPr lang="cs-CZ" sz="1600" dirty="0" smtClean="0">
                <a:latin typeface="Comic Sans MS" pitchFamily="66" charset="0"/>
              </a:rPr>
              <a:t>u anémie je snížená viskozita krve</a:t>
            </a:r>
          </a:p>
          <a:p>
            <a:pPr marL="0" indent="0">
              <a:buNone/>
            </a:pPr>
            <a:endParaRPr lang="cs-CZ" sz="1600" dirty="0" smtClean="0">
              <a:latin typeface="Comic Sans MS" pitchFamily="66" charset="0"/>
            </a:endParaRPr>
          </a:p>
          <a:p>
            <a:r>
              <a:rPr lang="cs-CZ" sz="1600" dirty="0">
                <a:latin typeface="Comic Sans MS" pitchFamily="66" charset="0"/>
              </a:rPr>
              <a:t>z</a:t>
            </a:r>
            <a:r>
              <a:rPr lang="cs-CZ" sz="1600" dirty="0" smtClean="0">
                <a:latin typeface="Comic Sans MS" pitchFamily="66" charset="0"/>
              </a:rPr>
              <a:t>měněné vlastnosti </a:t>
            </a:r>
            <a:r>
              <a:rPr lang="cs-CZ" sz="1600" dirty="0" err="1" smtClean="0">
                <a:latin typeface="Comic Sans MS" pitchFamily="66" charset="0"/>
              </a:rPr>
              <a:t>ery</a:t>
            </a:r>
            <a:r>
              <a:rPr lang="cs-CZ" sz="1600" dirty="0">
                <a:latin typeface="Comic Sans MS" pitchFamily="66" charset="0"/>
              </a:rPr>
              <a:t>, aktivace granulocytů, monocytů a endotelu </a:t>
            </a:r>
            <a:r>
              <a:rPr lang="cs-CZ" sz="1600" dirty="0" err="1">
                <a:latin typeface="Comic Sans MS" pitchFamily="66" charset="0"/>
              </a:rPr>
              <a:t>cytokiny</a:t>
            </a:r>
            <a:r>
              <a:rPr lang="cs-CZ" sz="1600" dirty="0">
                <a:latin typeface="Comic Sans MS" pitchFamily="66" charset="0"/>
              </a:rPr>
              <a:t> → změny v schopnosti krve proudit cévami o malém průměru (např. u </a:t>
            </a:r>
            <a:r>
              <a:rPr lang="cs-CZ" sz="1600" dirty="0">
                <a:solidFill>
                  <a:schemeClr val="accent6"/>
                </a:solidFill>
                <a:latin typeface="Comic Sans MS" pitchFamily="66" charset="0"/>
              </a:rPr>
              <a:t>srpkovité </a:t>
            </a:r>
            <a:r>
              <a:rPr lang="cs-CZ" sz="1600" dirty="0" smtClean="0">
                <a:solidFill>
                  <a:schemeClr val="accent6"/>
                </a:solidFill>
                <a:latin typeface="Comic Sans MS" pitchFamily="66" charset="0"/>
              </a:rPr>
              <a:t>anémie</a:t>
            </a:r>
            <a:r>
              <a:rPr lang="cs-CZ" sz="1600" dirty="0" smtClean="0">
                <a:latin typeface="Comic Sans MS" pitchFamily="66" charset="0"/>
              </a:rPr>
              <a:t> – lokální ischemie) </a:t>
            </a:r>
            <a:endParaRPr lang="cs-CZ" sz="1600" dirty="0">
              <a:latin typeface="Comic Sans MS" pitchFamily="66" charset="0"/>
            </a:endParaRPr>
          </a:p>
          <a:p>
            <a:endParaRPr lang="cs-CZ" sz="11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1189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a:bodyPr>
          <a:lstStyle/>
          <a:p>
            <a:r>
              <a:rPr lang="cs-CZ" sz="4000" dirty="0">
                <a:solidFill>
                  <a:srgbClr val="C00000"/>
                </a:solidFill>
                <a:latin typeface="Comic Sans MS" pitchFamily="66" charset="0"/>
              </a:rPr>
              <a:t>Změny vlastností a složení </a:t>
            </a:r>
            <a:r>
              <a:rPr lang="cs-CZ" sz="4000" dirty="0" smtClean="0">
                <a:solidFill>
                  <a:srgbClr val="C00000"/>
                </a:solidFill>
                <a:latin typeface="Comic Sans MS" pitchFamily="66" charset="0"/>
              </a:rPr>
              <a:t>krve</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47664" y="1412776"/>
            <a:ext cx="7139136" cy="4525963"/>
          </a:xfrm>
        </p:spPr>
        <p:txBody>
          <a:bodyPr>
            <a:noAutofit/>
          </a:bodyPr>
          <a:lstStyle/>
          <a:p>
            <a:pPr marL="0" indent="0">
              <a:buNone/>
            </a:pPr>
            <a:r>
              <a:rPr lang="cs-CZ" sz="1600" dirty="0" smtClean="0">
                <a:solidFill>
                  <a:srgbClr val="7030A0"/>
                </a:solidFill>
                <a:latin typeface="Comic Sans MS" pitchFamily="66" charset="0"/>
              </a:rPr>
              <a:t> Poruchy změny </a:t>
            </a:r>
            <a:r>
              <a:rPr lang="cs-CZ" sz="1600" dirty="0">
                <a:solidFill>
                  <a:srgbClr val="7030A0"/>
                </a:solidFill>
                <a:latin typeface="Comic Sans MS" pitchFamily="66" charset="0"/>
              </a:rPr>
              <a:t>v počtu krevních b</a:t>
            </a:r>
            <a:r>
              <a:rPr lang="cs-CZ" sz="1600" dirty="0" smtClean="0">
                <a:solidFill>
                  <a:srgbClr val="7030A0"/>
                </a:solidFill>
                <a:latin typeface="Comic Sans MS" pitchFamily="66" charset="0"/>
              </a:rPr>
              <a:t>.</a:t>
            </a:r>
            <a:endParaRPr lang="cs-CZ" sz="1600" dirty="0">
              <a:solidFill>
                <a:srgbClr val="7030A0"/>
              </a:solidFill>
              <a:latin typeface="Comic Sans MS" pitchFamily="66" charset="0"/>
            </a:endParaRPr>
          </a:p>
          <a:p>
            <a:r>
              <a:rPr lang="cs-CZ" sz="1600" dirty="0">
                <a:latin typeface="Comic Sans MS" pitchFamily="66" charset="0"/>
              </a:rPr>
              <a:t>n</a:t>
            </a:r>
            <a:r>
              <a:rPr lang="cs-CZ" sz="1600" dirty="0" smtClean="0">
                <a:latin typeface="Comic Sans MS" pitchFamily="66" charset="0"/>
              </a:rPr>
              <a:t>erovnováha mezi zánikem (hemolýza, krvácení, migrace do tkání) a produkcí krevních b.</a:t>
            </a:r>
          </a:p>
          <a:p>
            <a:pPr marL="0" indent="0">
              <a:buNone/>
            </a:pPr>
            <a:endParaRPr lang="cs-CZ" sz="1600" dirty="0" smtClean="0">
              <a:latin typeface="Comic Sans MS" pitchFamily="66" charset="0"/>
            </a:endParaRPr>
          </a:p>
          <a:p>
            <a:r>
              <a:rPr lang="cs-CZ" sz="1600" dirty="0" smtClean="0">
                <a:latin typeface="Comic Sans MS" pitchFamily="66" charset="0"/>
              </a:rPr>
              <a:t>(–) anémie, leukopenie, </a:t>
            </a:r>
            <a:r>
              <a:rPr lang="cs-CZ" sz="1600" dirty="0" err="1" smtClean="0">
                <a:latin typeface="Comic Sans MS" pitchFamily="66" charset="0"/>
              </a:rPr>
              <a:t>neutropenie</a:t>
            </a:r>
            <a:r>
              <a:rPr lang="cs-CZ" sz="1600" dirty="0" smtClean="0">
                <a:latin typeface="Comic Sans MS" pitchFamily="66" charset="0"/>
              </a:rPr>
              <a:t>, lymfopenie, </a:t>
            </a:r>
            <a:r>
              <a:rPr lang="cs-CZ" sz="1600" dirty="0" err="1" smtClean="0">
                <a:latin typeface="Comic Sans MS" pitchFamily="66" charset="0"/>
              </a:rPr>
              <a:t>trombopenie</a:t>
            </a:r>
            <a:r>
              <a:rPr lang="cs-CZ" sz="1600" dirty="0" smtClean="0">
                <a:latin typeface="Comic Sans MS" pitchFamily="66" charset="0"/>
              </a:rPr>
              <a:t>, </a:t>
            </a:r>
            <a:r>
              <a:rPr lang="cs-CZ" sz="1600" dirty="0" err="1" smtClean="0">
                <a:latin typeface="Comic Sans MS" pitchFamily="66" charset="0"/>
              </a:rPr>
              <a:t>pancytopenie</a:t>
            </a:r>
            <a:r>
              <a:rPr lang="cs-CZ" sz="1600" dirty="0" smtClean="0">
                <a:latin typeface="Comic Sans MS" pitchFamily="66" charset="0"/>
              </a:rPr>
              <a:t> (všechny elementy)</a:t>
            </a:r>
          </a:p>
          <a:p>
            <a:pPr marL="0" indent="0">
              <a:buNone/>
            </a:pPr>
            <a:endParaRPr lang="cs-CZ" sz="1600" dirty="0" smtClean="0">
              <a:latin typeface="Comic Sans MS" pitchFamily="66" charset="0"/>
            </a:endParaRPr>
          </a:p>
          <a:p>
            <a:r>
              <a:rPr lang="cs-CZ" sz="1600" dirty="0" smtClean="0">
                <a:latin typeface="Comic Sans MS" pitchFamily="66" charset="0"/>
              </a:rPr>
              <a:t>(+) polycytémie, leukocytóza (</a:t>
            </a:r>
            <a:r>
              <a:rPr lang="cs-CZ" sz="1600" dirty="0" err="1" smtClean="0">
                <a:latin typeface="Comic Sans MS" pitchFamily="66" charset="0"/>
              </a:rPr>
              <a:t>neutro</a:t>
            </a:r>
            <a:r>
              <a:rPr lang="cs-CZ" sz="1600" dirty="0" smtClean="0">
                <a:latin typeface="Comic Sans MS" pitchFamily="66" charset="0"/>
              </a:rPr>
              <a:t>-, </a:t>
            </a:r>
            <a:r>
              <a:rPr lang="cs-CZ" sz="1600" dirty="0" err="1" smtClean="0">
                <a:latin typeface="Comic Sans MS" pitchFamily="66" charset="0"/>
              </a:rPr>
              <a:t>bazo</a:t>
            </a:r>
            <a:r>
              <a:rPr lang="cs-CZ" sz="1600" dirty="0" smtClean="0">
                <a:latin typeface="Comic Sans MS" pitchFamily="66" charset="0"/>
              </a:rPr>
              <a:t>- a eozinofilie) a ve </a:t>
            </a:r>
            <a:r>
              <a:rPr lang="cs-CZ" sz="1600" dirty="0" err="1" smtClean="0">
                <a:latin typeface="Comic Sans MS" pitchFamily="66" charset="0"/>
              </a:rPr>
              <a:t>specif</a:t>
            </a:r>
            <a:r>
              <a:rPr lang="cs-CZ" sz="1600" dirty="0" smtClean="0">
                <a:latin typeface="Comic Sans MS" pitchFamily="66" charset="0"/>
              </a:rPr>
              <a:t>. </a:t>
            </a:r>
            <a:r>
              <a:rPr lang="cs-CZ" sz="1600" dirty="0">
                <a:latin typeface="Comic Sans MS" pitchFamily="66" charset="0"/>
              </a:rPr>
              <a:t>p</a:t>
            </a:r>
            <a:r>
              <a:rPr lang="cs-CZ" sz="1600" dirty="0" smtClean="0">
                <a:latin typeface="Comic Sans MS" pitchFamily="66" charset="0"/>
              </a:rPr>
              <a:t>řípadech leukémie, lymfocytóza, </a:t>
            </a:r>
            <a:r>
              <a:rPr lang="cs-CZ" sz="1600" dirty="0" err="1" smtClean="0">
                <a:latin typeface="Comic Sans MS" pitchFamily="66" charset="0"/>
              </a:rPr>
              <a:t>trombocytémie</a:t>
            </a:r>
            <a:endParaRPr lang="cs-CZ" sz="1600" dirty="0" smtClean="0">
              <a:latin typeface="Comic Sans MS" pitchFamily="66" charset="0"/>
            </a:endParaRPr>
          </a:p>
          <a:p>
            <a:endParaRPr lang="cs-CZ" sz="11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7946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5616" y="692696"/>
            <a:ext cx="7870576" cy="566936"/>
          </a:xfrm>
        </p:spPr>
        <p:txBody>
          <a:bodyPr>
            <a:noAutofit/>
          </a:bodyPr>
          <a:lstStyle/>
          <a:p>
            <a:r>
              <a:rPr lang="cs-CZ" sz="3000" dirty="0">
                <a:solidFill>
                  <a:srgbClr val="C00000"/>
                </a:solidFill>
                <a:latin typeface="Comic Sans MS" pitchFamily="66" charset="0"/>
              </a:rPr>
              <a:t>Myeloproliferační a </a:t>
            </a:r>
            <a:r>
              <a:rPr lang="cs-CZ" sz="3000" dirty="0" err="1">
                <a:solidFill>
                  <a:srgbClr val="C00000"/>
                </a:solidFill>
                <a:latin typeface="Comic Sans MS" pitchFamily="66" charset="0"/>
              </a:rPr>
              <a:t>lymfoproliferační</a:t>
            </a:r>
            <a:r>
              <a:rPr lang="cs-CZ" sz="3000" dirty="0">
                <a:solidFill>
                  <a:srgbClr val="C00000"/>
                </a:solidFill>
                <a:latin typeface="Comic Sans MS" pitchFamily="66" charset="0"/>
              </a:rPr>
              <a:t> syndromy a onemocnění</a:t>
            </a:r>
            <a:br>
              <a:rPr lang="cs-CZ" sz="3000" dirty="0">
                <a:solidFill>
                  <a:srgbClr val="C00000"/>
                </a:solidFill>
                <a:latin typeface="Comic Sans MS" pitchFamily="66" charset="0"/>
              </a:rPr>
            </a:br>
            <a:endParaRPr lang="cs-CZ" sz="3000" dirty="0">
              <a:solidFill>
                <a:srgbClr val="C00000"/>
              </a:solidFill>
              <a:latin typeface="Comic Sans MS" pitchFamily="66" charset="0"/>
            </a:endParaRPr>
          </a:p>
        </p:txBody>
      </p:sp>
      <p:sp>
        <p:nvSpPr>
          <p:cNvPr id="3" name="Zástupný symbol pro obsah 2"/>
          <p:cNvSpPr>
            <a:spLocks noGrp="1"/>
          </p:cNvSpPr>
          <p:nvPr>
            <p:ph idx="1"/>
          </p:nvPr>
        </p:nvSpPr>
        <p:spPr>
          <a:xfrm>
            <a:off x="1547664" y="1340768"/>
            <a:ext cx="7200800" cy="5400600"/>
          </a:xfrm>
        </p:spPr>
        <p:txBody>
          <a:bodyPr>
            <a:normAutofit/>
          </a:bodyPr>
          <a:lstStyle/>
          <a:p>
            <a:r>
              <a:rPr lang="cs-CZ" sz="1400" dirty="0" smtClean="0">
                <a:latin typeface="Comic Sans MS" pitchFamily="66" charset="0"/>
              </a:rPr>
              <a:t>nádorová onemocnění krvetvorné tkáně v její části:</a:t>
            </a:r>
          </a:p>
          <a:p>
            <a:pPr>
              <a:buFont typeface="Comic Sans MS" pitchFamily="66" charset="0"/>
              <a:buChar char="–"/>
            </a:pPr>
            <a:r>
              <a:rPr lang="cs-CZ" sz="1400" dirty="0">
                <a:latin typeface="Comic Sans MS" pitchFamily="66" charset="0"/>
              </a:rPr>
              <a:t>m</a:t>
            </a:r>
            <a:r>
              <a:rPr lang="cs-CZ" sz="1400" dirty="0" smtClean="0">
                <a:latin typeface="Comic Sans MS" pitchFamily="66" charset="0"/>
              </a:rPr>
              <a:t>yeloidní (</a:t>
            </a:r>
            <a:r>
              <a:rPr lang="cs-CZ" sz="1400" dirty="0" err="1" smtClean="0">
                <a:latin typeface="Comic Sans MS" pitchFamily="66" charset="0"/>
              </a:rPr>
              <a:t>granulocytopoeza</a:t>
            </a:r>
            <a:r>
              <a:rPr lang="cs-CZ" sz="1400" dirty="0" smtClean="0">
                <a:latin typeface="Comic Sans MS" pitchFamily="66" charset="0"/>
              </a:rPr>
              <a:t>, </a:t>
            </a:r>
            <a:r>
              <a:rPr lang="cs-CZ" sz="1400" dirty="0" err="1" smtClean="0">
                <a:latin typeface="Comic Sans MS" pitchFamily="66" charset="0"/>
              </a:rPr>
              <a:t>monocytopoeza</a:t>
            </a:r>
            <a:r>
              <a:rPr lang="cs-CZ" sz="1400" dirty="0" smtClean="0">
                <a:latin typeface="Comic Sans MS" pitchFamily="66" charset="0"/>
              </a:rPr>
              <a:t>, </a:t>
            </a:r>
            <a:r>
              <a:rPr lang="cs-CZ" sz="1400" dirty="0" err="1" smtClean="0">
                <a:latin typeface="Comic Sans MS" pitchFamily="66" charset="0"/>
              </a:rPr>
              <a:t>erytropoeza</a:t>
            </a:r>
            <a:r>
              <a:rPr lang="cs-CZ" sz="1400" dirty="0" smtClean="0">
                <a:latin typeface="Comic Sans MS" pitchFamily="66" charset="0"/>
              </a:rPr>
              <a:t> a tvorba trombocytů)</a:t>
            </a:r>
          </a:p>
          <a:p>
            <a:pPr>
              <a:buFont typeface="Comic Sans MS" pitchFamily="66" charset="0"/>
              <a:buChar char="–"/>
            </a:pPr>
            <a:r>
              <a:rPr lang="cs-CZ" sz="1400" dirty="0">
                <a:latin typeface="Comic Sans MS" pitchFamily="66" charset="0"/>
              </a:rPr>
              <a:t>l</a:t>
            </a:r>
            <a:r>
              <a:rPr lang="cs-CZ" sz="1400" dirty="0" smtClean="0">
                <a:latin typeface="Comic Sans MS" pitchFamily="66" charset="0"/>
              </a:rPr>
              <a:t>ymfoidní (T-, B- a NK-buňky a </a:t>
            </a:r>
            <a:r>
              <a:rPr lang="cs-CZ" sz="1400" dirty="0" err="1" smtClean="0">
                <a:latin typeface="Comic Sans MS" pitchFamily="66" charset="0"/>
              </a:rPr>
              <a:t>plazmocyty</a:t>
            </a:r>
            <a:r>
              <a:rPr lang="cs-CZ" sz="1400" dirty="0" smtClean="0">
                <a:latin typeface="Comic Sans MS" pitchFamily="66" charset="0"/>
              </a:rPr>
              <a:t>)</a:t>
            </a:r>
          </a:p>
          <a:p>
            <a:pPr>
              <a:buFont typeface="Comic Sans MS" pitchFamily="66" charset="0"/>
              <a:buChar char="–"/>
            </a:pPr>
            <a:endParaRPr lang="cs-CZ" sz="1400" dirty="0">
              <a:latin typeface="Comic Sans MS" pitchFamily="66" charset="0"/>
            </a:endParaRPr>
          </a:p>
          <a:p>
            <a:r>
              <a:rPr lang="cs-CZ" sz="1400" dirty="0">
                <a:latin typeface="Comic Sans MS" pitchFamily="66" charset="0"/>
              </a:rPr>
              <a:t>č</a:t>
            </a:r>
            <a:r>
              <a:rPr lang="cs-CZ" sz="1400" dirty="0" smtClean="0">
                <a:latin typeface="Comic Sans MS" pitchFamily="66" charset="0"/>
              </a:rPr>
              <a:t>asto jde o vznik a expanzi patologického klonu buněk v krvetvorné tkáni = patologická monoklonální </a:t>
            </a:r>
            <a:r>
              <a:rPr lang="cs-CZ" sz="1400" dirty="0" err="1" smtClean="0">
                <a:latin typeface="Comic Sans MS" pitchFamily="66" charset="0"/>
              </a:rPr>
              <a:t>hematopoeza</a:t>
            </a:r>
            <a:endParaRPr lang="cs-CZ" sz="1400" dirty="0" smtClean="0">
              <a:latin typeface="Comic Sans MS" pitchFamily="66" charset="0"/>
            </a:endParaRPr>
          </a:p>
          <a:p>
            <a:endParaRPr lang="cs-CZ" sz="1400" dirty="0">
              <a:latin typeface="Comic Sans MS" pitchFamily="66" charset="0"/>
            </a:endParaRPr>
          </a:p>
          <a:p>
            <a:pPr marL="0" indent="0">
              <a:buNone/>
            </a:pPr>
            <a:r>
              <a:rPr lang="cs-CZ" sz="1400" dirty="0" smtClean="0">
                <a:solidFill>
                  <a:srgbClr val="7030A0"/>
                </a:solidFill>
                <a:latin typeface="Comic Sans MS" pitchFamily="66" charset="0"/>
              </a:rPr>
              <a:t>Etiologie</a:t>
            </a:r>
          </a:p>
          <a:p>
            <a:r>
              <a:rPr lang="cs-CZ" sz="1400" dirty="0">
                <a:latin typeface="Comic Sans MS" pitchFamily="66" charset="0"/>
              </a:rPr>
              <a:t>g</a:t>
            </a:r>
            <a:r>
              <a:rPr lang="cs-CZ" sz="1400" dirty="0" smtClean="0">
                <a:latin typeface="Comic Sans MS" pitchFamily="66" charset="0"/>
              </a:rPr>
              <a:t>enomové poruchy (somatické mutace) – „nádorová kmenová buňka“</a:t>
            </a:r>
            <a:endParaRPr lang="cs-CZ" sz="1400" dirty="0">
              <a:latin typeface="Comic Sans MS" pitchFamily="66" charset="0"/>
            </a:endParaRPr>
          </a:p>
          <a:p>
            <a:r>
              <a:rPr lang="cs-CZ" sz="1400" dirty="0">
                <a:latin typeface="Comic Sans MS" pitchFamily="66" charset="0"/>
              </a:rPr>
              <a:t>p</a:t>
            </a:r>
            <a:r>
              <a:rPr lang="cs-CZ" sz="1400" dirty="0" smtClean="0">
                <a:latin typeface="Comic Sans MS" pitchFamily="66" charset="0"/>
              </a:rPr>
              <a:t>atologický klon kvantitativně expanduje proti klonům </a:t>
            </a:r>
            <a:r>
              <a:rPr lang="cs-CZ" sz="1400" dirty="0" smtClean="0">
                <a:latin typeface="Comic Sans MS" pitchFamily="66" charset="0"/>
              </a:rPr>
              <a:t>normálním, </a:t>
            </a:r>
            <a:r>
              <a:rPr lang="cs-CZ" sz="1400" dirty="0" smtClean="0">
                <a:latin typeface="Comic Sans MS" pitchFamily="66" charset="0"/>
              </a:rPr>
              <a:t>a také potlačuje produkci krevních b. z klonů normálních</a:t>
            </a:r>
          </a:p>
          <a:p>
            <a:pPr marL="0" indent="0">
              <a:buNone/>
            </a:pPr>
            <a:endParaRPr lang="cs-CZ" sz="1400" dirty="0" smtClean="0">
              <a:latin typeface="Comic Sans MS" pitchFamily="66" charset="0"/>
            </a:endParaRPr>
          </a:p>
          <a:p>
            <a:r>
              <a:rPr lang="cs-CZ" sz="1400" dirty="0">
                <a:latin typeface="Comic Sans MS" pitchFamily="66" charset="0"/>
              </a:rPr>
              <a:t>r</a:t>
            </a:r>
            <a:r>
              <a:rPr lang="cs-CZ" sz="1400" dirty="0" smtClean="0">
                <a:latin typeface="Comic Sans MS" pitchFamily="66" charset="0"/>
              </a:rPr>
              <a:t>emise = úplné uzdravení</a:t>
            </a:r>
          </a:p>
          <a:p>
            <a:r>
              <a:rPr lang="cs-CZ" sz="1400" dirty="0">
                <a:latin typeface="Comic Sans MS" pitchFamily="66" charset="0"/>
              </a:rPr>
              <a:t>r</a:t>
            </a:r>
            <a:r>
              <a:rPr lang="cs-CZ" sz="1400" dirty="0" smtClean="0">
                <a:latin typeface="Comic Sans MS" pitchFamily="66" charset="0"/>
              </a:rPr>
              <a:t>eziduální (zbytková nemoc) – detekce </a:t>
            </a:r>
            <a:r>
              <a:rPr lang="cs-CZ" sz="1400" dirty="0" err="1" smtClean="0">
                <a:latin typeface="Comic Sans MS" pitchFamily="66" charset="0"/>
              </a:rPr>
              <a:t>spec</a:t>
            </a:r>
            <a:r>
              <a:rPr lang="cs-CZ" sz="1400" dirty="0" smtClean="0">
                <a:latin typeface="Comic Sans MS" pitchFamily="66" charset="0"/>
              </a:rPr>
              <a:t>. </a:t>
            </a:r>
            <a:r>
              <a:rPr lang="cs-CZ" sz="1400" dirty="0">
                <a:latin typeface="Comic Sans MS" pitchFamily="66" charset="0"/>
              </a:rPr>
              <a:t>g</a:t>
            </a:r>
            <a:r>
              <a:rPr lang="cs-CZ" sz="1400" dirty="0" smtClean="0">
                <a:latin typeface="Comic Sans MS" pitchFamily="66" charset="0"/>
              </a:rPr>
              <a:t>enotypu (PCR, FISH, stan. karyotypu) nebo fenotypu (pomocí monoklonálních protilátek a průtokové </a:t>
            </a:r>
            <a:r>
              <a:rPr lang="cs-CZ" sz="1400" dirty="0" err="1" smtClean="0">
                <a:latin typeface="Comic Sans MS" pitchFamily="66" charset="0"/>
              </a:rPr>
              <a:t>cytometrie</a:t>
            </a:r>
            <a:r>
              <a:rPr lang="cs-CZ" sz="1400" dirty="0" smtClean="0">
                <a:latin typeface="Comic Sans MS" pitchFamily="66" charset="0"/>
              </a:rPr>
              <a:t>)  </a:t>
            </a:r>
          </a:p>
          <a:p>
            <a:r>
              <a:rPr lang="cs-CZ" sz="1400" dirty="0">
                <a:latin typeface="Comic Sans MS" pitchFamily="66" charset="0"/>
              </a:rPr>
              <a:t>r</a:t>
            </a:r>
            <a:r>
              <a:rPr lang="cs-CZ" sz="1400" dirty="0" smtClean="0">
                <a:latin typeface="Comic Sans MS" pitchFamily="66" charset="0"/>
              </a:rPr>
              <a:t>elaps</a:t>
            </a:r>
          </a:p>
          <a:p>
            <a:pPr marL="0" indent="0">
              <a:buNone/>
            </a:pPr>
            <a:endParaRPr lang="cs-CZ" sz="1400" dirty="0" smtClean="0">
              <a:latin typeface="Comic Sans MS" pitchFamily="66" charset="0"/>
            </a:endParaRPr>
          </a:p>
          <a:p>
            <a:pPr marL="0" indent="0">
              <a:buNone/>
            </a:pPr>
            <a:r>
              <a:rPr lang="cs-CZ" sz="1400" dirty="0" smtClean="0">
                <a:solidFill>
                  <a:srgbClr val="7030A0"/>
                </a:solidFill>
                <a:latin typeface="Comic Sans MS" pitchFamily="66" charset="0"/>
              </a:rPr>
              <a:t>Projev</a:t>
            </a:r>
            <a:endParaRPr lang="cs-CZ" sz="1400" dirty="0">
              <a:solidFill>
                <a:srgbClr val="7030A0"/>
              </a:solidFill>
              <a:latin typeface="Comic Sans MS" pitchFamily="66" charset="0"/>
            </a:endParaRPr>
          </a:p>
          <a:p>
            <a:r>
              <a:rPr lang="cs-CZ" sz="1400" dirty="0" smtClean="0">
                <a:latin typeface="Comic Sans MS" pitchFamily="66" charset="0"/>
              </a:rPr>
              <a:t>únava</a:t>
            </a:r>
            <a:r>
              <a:rPr lang="cs-CZ" sz="1400" dirty="0">
                <a:latin typeface="Comic Sans MS" pitchFamily="66" charset="0"/>
              </a:rPr>
              <a:t>, opakované a déletrvající subfebrilní a febrilní stavy, častější infekční onemocnění, </a:t>
            </a:r>
            <a:r>
              <a:rPr lang="cs-CZ" sz="1400" dirty="0" smtClean="0">
                <a:latin typeface="Comic Sans MS" pitchFamily="66" charset="0"/>
              </a:rPr>
              <a:t>anémie, </a:t>
            </a:r>
            <a:r>
              <a:rPr lang="cs-CZ" sz="1400" dirty="0">
                <a:latin typeface="Comic Sans MS" pitchFamily="66" charset="0"/>
              </a:rPr>
              <a:t>krvácivé projevy, hubnutí a </a:t>
            </a:r>
            <a:r>
              <a:rPr lang="cs-CZ" sz="1400" dirty="0" err="1">
                <a:latin typeface="Comic Sans MS" pitchFamily="66" charset="0"/>
              </a:rPr>
              <a:t>kachektizace</a:t>
            </a:r>
            <a:endParaRPr lang="cs-CZ" sz="1400" dirty="0">
              <a:latin typeface="Comic Sans MS" pitchFamily="66" charset="0"/>
            </a:endParaRPr>
          </a:p>
          <a:p>
            <a:pPr marL="0" indent="0">
              <a:buNone/>
            </a:pPr>
            <a:endParaRPr lang="cs-CZ" sz="1400" dirty="0">
              <a:latin typeface="Comic Sans MS" pitchFamily="66" charset="0"/>
            </a:endParaRPr>
          </a:p>
          <a:p>
            <a:endParaRPr lang="cs-CZ" sz="1600" dirty="0" smtClean="0">
              <a:latin typeface="Comic Sans MS" pitchFamily="66" charset="0"/>
            </a:endParaRPr>
          </a:p>
          <a:p>
            <a:endParaRPr lang="cs-CZ" sz="16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576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a:bodyPr>
          <a:lstStyle/>
          <a:p>
            <a:r>
              <a:rPr lang="cs-CZ" sz="3000" dirty="0" smtClean="0">
                <a:solidFill>
                  <a:srgbClr val="C00000"/>
                </a:solidFill>
                <a:latin typeface="Comic Sans MS" pitchFamily="66" charset="0"/>
              </a:rPr>
              <a:t>Myeloproliferační syndromy a onemocnění</a:t>
            </a:r>
            <a:endParaRPr lang="cs-CZ" sz="3000" dirty="0">
              <a:solidFill>
                <a:srgbClr val="C00000"/>
              </a:solidFill>
              <a:latin typeface="Comic Sans MS" pitchFamily="66" charset="0"/>
            </a:endParaRPr>
          </a:p>
        </p:txBody>
      </p:sp>
      <p:sp>
        <p:nvSpPr>
          <p:cNvPr id="3" name="Zástupný symbol pro obsah 2"/>
          <p:cNvSpPr>
            <a:spLocks noGrp="1"/>
          </p:cNvSpPr>
          <p:nvPr>
            <p:ph idx="1"/>
          </p:nvPr>
        </p:nvSpPr>
        <p:spPr>
          <a:xfrm>
            <a:off x="1547664" y="1340768"/>
            <a:ext cx="5400600" cy="5400600"/>
          </a:xfrm>
        </p:spPr>
        <p:txBody>
          <a:bodyPr>
            <a:normAutofit/>
          </a:bodyPr>
          <a:lstStyle/>
          <a:p>
            <a:r>
              <a:rPr lang="cs-CZ" sz="1600" dirty="0">
                <a:latin typeface="Comic Sans MS" pitchFamily="66" charset="0"/>
              </a:rPr>
              <a:t>h</a:t>
            </a:r>
            <a:r>
              <a:rPr lang="cs-CZ" sz="1600" dirty="0" smtClean="0">
                <a:latin typeface="Comic Sans MS" pitchFamily="66" charset="0"/>
              </a:rPr>
              <a:t>romadění některých b. myeloidní řady</a:t>
            </a:r>
          </a:p>
          <a:p>
            <a:r>
              <a:rPr lang="cs-CZ" sz="1600" dirty="0" smtClean="0">
                <a:latin typeface="Comic Sans MS" pitchFamily="66" charset="0"/>
              </a:rPr>
              <a:t>b. s vyšší proliferační aktivitou, vyšší odolnost </a:t>
            </a:r>
          </a:p>
          <a:p>
            <a:pPr marL="0" indent="0">
              <a:buNone/>
            </a:pPr>
            <a:r>
              <a:rPr lang="cs-CZ" sz="1600" dirty="0" smtClean="0">
                <a:latin typeface="Comic Sans MS" pitchFamily="66" charset="0"/>
              </a:rPr>
              <a:t>      vůči </a:t>
            </a:r>
            <a:r>
              <a:rPr lang="cs-CZ" sz="1600" dirty="0" err="1" smtClean="0">
                <a:latin typeface="Comic Sans MS" pitchFamily="66" charset="0"/>
              </a:rPr>
              <a:t>apoptóze</a:t>
            </a:r>
            <a:r>
              <a:rPr lang="cs-CZ" sz="1600" dirty="0" smtClean="0">
                <a:latin typeface="Comic Sans MS" pitchFamily="66" charset="0"/>
              </a:rPr>
              <a:t>, nižší </a:t>
            </a:r>
            <a:r>
              <a:rPr lang="cs-CZ" sz="1600" dirty="0" err="1" smtClean="0">
                <a:latin typeface="Comic Sans MS" pitchFamily="66" charset="0"/>
              </a:rPr>
              <a:t>adhezivitou</a:t>
            </a:r>
            <a:r>
              <a:rPr lang="cs-CZ" sz="1600" dirty="0" smtClean="0">
                <a:latin typeface="Comic Sans MS" pitchFamily="66" charset="0"/>
              </a:rPr>
              <a:t> ke </a:t>
            </a:r>
            <a:r>
              <a:rPr lang="cs-CZ" sz="1600" dirty="0" err="1" smtClean="0">
                <a:latin typeface="Comic Sans MS" pitchFamily="66" charset="0"/>
              </a:rPr>
              <a:t>stromatu</a:t>
            </a:r>
            <a:r>
              <a:rPr lang="cs-CZ" sz="1600" dirty="0" smtClean="0">
                <a:latin typeface="Comic Sans MS" pitchFamily="66" charset="0"/>
              </a:rPr>
              <a:t> </a:t>
            </a:r>
          </a:p>
          <a:p>
            <a:pPr marL="0" indent="0">
              <a:buNone/>
            </a:pPr>
            <a:r>
              <a:rPr lang="cs-CZ" sz="1600" dirty="0">
                <a:latin typeface="Comic Sans MS" pitchFamily="66" charset="0"/>
              </a:rPr>
              <a:t> </a:t>
            </a:r>
            <a:r>
              <a:rPr lang="cs-CZ" sz="1600" dirty="0" smtClean="0">
                <a:latin typeface="Comic Sans MS" pitchFamily="66" charset="0"/>
              </a:rPr>
              <a:t>     krvetvorné tkáně, nedokonalé funkční vyzrávání</a:t>
            </a:r>
          </a:p>
          <a:p>
            <a:pPr marL="0" indent="0">
              <a:buNone/>
            </a:pPr>
            <a:endParaRPr lang="cs-CZ" sz="1600" dirty="0">
              <a:solidFill>
                <a:srgbClr val="7030A0"/>
              </a:solidFill>
              <a:latin typeface="Comic Sans MS" pitchFamily="66" charset="0"/>
            </a:endParaRPr>
          </a:p>
          <a:p>
            <a:pPr marL="0" indent="0">
              <a:buNone/>
            </a:pPr>
            <a:r>
              <a:rPr lang="cs-CZ" sz="1600" dirty="0" err="1" smtClean="0">
                <a:solidFill>
                  <a:srgbClr val="7030A0"/>
                </a:solidFill>
                <a:latin typeface="Comic Sans MS" pitchFamily="66" charset="0"/>
              </a:rPr>
              <a:t>Myelodysplastický</a:t>
            </a:r>
            <a:r>
              <a:rPr lang="cs-CZ" sz="1600" dirty="0" smtClean="0">
                <a:solidFill>
                  <a:srgbClr val="7030A0"/>
                </a:solidFill>
                <a:latin typeface="Comic Sans MS" pitchFamily="66" charset="0"/>
              </a:rPr>
              <a:t> </a:t>
            </a:r>
            <a:r>
              <a:rPr lang="cs-CZ" sz="1600" dirty="0">
                <a:solidFill>
                  <a:srgbClr val="7030A0"/>
                </a:solidFill>
                <a:latin typeface="Comic Sans MS" pitchFamily="66" charset="0"/>
              </a:rPr>
              <a:t>syndrom (</a:t>
            </a:r>
            <a:r>
              <a:rPr lang="cs-CZ" sz="1600" dirty="0" smtClean="0">
                <a:solidFill>
                  <a:srgbClr val="7030A0"/>
                </a:solidFill>
                <a:latin typeface="Comic Sans MS" pitchFamily="66" charset="0"/>
              </a:rPr>
              <a:t>MDS)</a:t>
            </a:r>
          </a:p>
          <a:p>
            <a:r>
              <a:rPr lang="cs-CZ" sz="1600" dirty="0">
                <a:latin typeface="Comic Sans MS" pitchFamily="66" charset="0"/>
              </a:rPr>
              <a:t>kostní dřeň není aplastická, obsahuje dostatek jaderných b.</a:t>
            </a:r>
          </a:p>
          <a:p>
            <a:r>
              <a:rPr lang="cs-CZ" sz="1600" dirty="0">
                <a:latin typeface="Comic Sans MS" pitchFamily="66" charset="0"/>
              </a:rPr>
              <a:t>„dysplastické formy“ prekurzorů krevních b. v kostní dřeni</a:t>
            </a:r>
          </a:p>
          <a:p>
            <a:r>
              <a:rPr lang="cs-CZ" sz="1600" dirty="0">
                <a:latin typeface="Comic Sans MS" pitchFamily="66" charset="0"/>
              </a:rPr>
              <a:t>periferní </a:t>
            </a:r>
            <a:r>
              <a:rPr lang="cs-CZ" sz="1600" dirty="0" err="1">
                <a:latin typeface="Comic Sans MS" pitchFamily="66" charset="0"/>
              </a:rPr>
              <a:t>pancytopenie</a:t>
            </a:r>
            <a:r>
              <a:rPr lang="cs-CZ" sz="1600" dirty="0">
                <a:latin typeface="Comic Sans MS" pitchFamily="66" charset="0"/>
              </a:rPr>
              <a:t> = snížené počty krevních elementů</a:t>
            </a:r>
          </a:p>
          <a:p>
            <a:r>
              <a:rPr lang="cs-CZ" sz="1600" b="1" dirty="0">
                <a:latin typeface="Comic Sans MS" pitchFamily="66" charset="0"/>
              </a:rPr>
              <a:t>neefektivní </a:t>
            </a:r>
            <a:r>
              <a:rPr lang="cs-CZ" sz="1600" b="1" dirty="0" err="1">
                <a:latin typeface="Comic Sans MS" pitchFamily="66" charset="0"/>
              </a:rPr>
              <a:t>hematopoeza</a:t>
            </a:r>
            <a:endParaRPr lang="cs-CZ" sz="1600" b="1" dirty="0">
              <a:latin typeface="Comic Sans MS" pitchFamily="66" charset="0"/>
            </a:endParaRPr>
          </a:p>
          <a:p>
            <a:r>
              <a:rPr lang="cs-CZ" sz="1600" dirty="0">
                <a:latin typeface="Comic Sans MS" pitchFamily="66" charset="0"/>
              </a:rPr>
              <a:t>není známá specifická změna genomu (nejednotná molekulární podstata)</a:t>
            </a:r>
          </a:p>
          <a:p>
            <a:r>
              <a:rPr lang="cs-CZ" sz="1600" dirty="0">
                <a:latin typeface="Comic Sans MS" pitchFamily="66" charset="0"/>
              </a:rPr>
              <a:t>faktory zvyšující výskyt MDS: Downův syndrom, </a:t>
            </a:r>
            <a:r>
              <a:rPr lang="cs-CZ" sz="1600" dirty="0" err="1">
                <a:latin typeface="Comic Sans MS" pitchFamily="66" charset="0"/>
              </a:rPr>
              <a:t>Fanconiho</a:t>
            </a:r>
            <a:r>
              <a:rPr lang="cs-CZ" sz="1600" dirty="0">
                <a:latin typeface="Comic Sans MS" pitchFamily="66" charset="0"/>
              </a:rPr>
              <a:t> </a:t>
            </a:r>
            <a:r>
              <a:rPr lang="cs-CZ" sz="1600" dirty="0" smtClean="0">
                <a:latin typeface="Comic Sans MS" pitchFamily="66" charset="0"/>
              </a:rPr>
              <a:t>anémie </a:t>
            </a:r>
            <a:r>
              <a:rPr lang="cs-CZ" sz="1600" dirty="0">
                <a:latin typeface="Comic Sans MS" pitchFamily="66" charset="0"/>
              </a:rPr>
              <a:t>x léčba </a:t>
            </a:r>
            <a:r>
              <a:rPr lang="cs-CZ" sz="1600" dirty="0" smtClean="0">
                <a:latin typeface="Comic Sans MS" pitchFamily="66" charset="0"/>
              </a:rPr>
              <a:t>cytostatiky (s alkylačním účinkem nebo inhibice </a:t>
            </a:r>
            <a:r>
              <a:rPr lang="cs-CZ" sz="1600" dirty="0" err="1" smtClean="0">
                <a:latin typeface="Comic Sans MS" pitchFamily="66" charset="0"/>
              </a:rPr>
              <a:t>topoizomerázy</a:t>
            </a:r>
            <a:r>
              <a:rPr lang="cs-CZ" sz="1600" dirty="0" smtClean="0">
                <a:latin typeface="Comic Sans MS" pitchFamily="66" charset="0"/>
              </a:rPr>
              <a:t> II), ionizační </a:t>
            </a:r>
            <a:r>
              <a:rPr lang="cs-CZ" sz="1600" dirty="0">
                <a:latin typeface="Comic Sans MS" pitchFamily="66" charset="0"/>
              </a:rPr>
              <a:t>záření, zvýšená expozice benzenu</a:t>
            </a:r>
          </a:p>
          <a:p>
            <a:pPr marL="0" indent="0">
              <a:buNone/>
            </a:pPr>
            <a:endParaRPr lang="cs-CZ" sz="1400" dirty="0">
              <a:solidFill>
                <a:srgbClr val="7030A0"/>
              </a:solidFill>
              <a:latin typeface="Comic Sans MS" pitchFamily="66" charset="0"/>
            </a:endParaRPr>
          </a:p>
          <a:p>
            <a:pPr marL="0" indent="0">
              <a:buNone/>
            </a:pPr>
            <a:endParaRPr lang="cs-CZ" sz="1600" dirty="0" smtClean="0">
              <a:latin typeface="Comic Sans MS" pitchFamily="66" charset="0"/>
            </a:endParaRPr>
          </a:p>
          <a:p>
            <a:endParaRPr lang="cs-CZ" sz="1600" dirty="0" smtClean="0">
              <a:latin typeface="Comic Sans MS" pitchFamily="66" charset="0"/>
            </a:endParaRPr>
          </a:p>
          <a:p>
            <a:endParaRPr lang="cs-CZ" sz="16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Skupina 5"/>
          <p:cNvGrpSpPr/>
          <p:nvPr/>
        </p:nvGrpSpPr>
        <p:grpSpPr>
          <a:xfrm>
            <a:off x="6666611" y="1368200"/>
            <a:ext cx="2364371" cy="2633807"/>
            <a:chOff x="5292082" y="1381272"/>
            <a:chExt cx="3168355" cy="3600329"/>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656" r="44231" b="3714"/>
            <a:stretch/>
          </p:blipFill>
          <p:spPr bwMode="auto">
            <a:xfrm>
              <a:off x="5292082" y="1628800"/>
              <a:ext cx="3033152" cy="3352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descr="http://www.cancer.gov/images/cdr/live/CDR526538-571.jpg"/>
            <p:cNvPicPr>
              <a:picLocks noChangeAspect="1" noChangeArrowheads="1"/>
            </p:cNvPicPr>
            <p:nvPr/>
          </p:nvPicPr>
          <p:blipFill rotWithShape="1">
            <a:blip r:embed="rId4">
              <a:extLst>
                <a:ext uri="{28A0092B-C50C-407E-A947-70E740481C1C}">
                  <a14:useLocalDpi xmlns:a14="http://schemas.microsoft.com/office/drawing/2010/main" val="0"/>
                </a:ext>
              </a:extLst>
            </a:blip>
            <a:srcRect l="54932" t="35451" r="35966" b="47095"/>
            <a:stretch/>
          </p:blipFill>
          <p:spPr bwMode="auto">
            <a:xfrm rot="16200000">
              <a:off x="7723599" y="1522222"/>
              <a:ext cx="495055" cy="7082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cancer.gov/images/cdr/live/CDR526538-571.jpg"/>
            <p:cNvPicPr>
              <a:picLocks noChangeAspect="1" noChangeArrowheads="1"/>
            </p:cNvPicPr>
            <p:nvPr/>
          </p:nvPicPr>
          <p:blipFill rotWithShape="1">
            <a:blip r:embed="rId4">
              <a:extLst>
                <a:ext uri="{28A0092B-C50C-407E-A947-70E740481C1C}">
                  <a14:useLocalDpi xmlns:a14="http://schemas.microsoft.com/office/drawing/2010/main" val="0"/>
                </a:ext>
              </a:extLst>
            </a:blip>
            <a:srcRect l="54932" t="35451" r="35966" b="47095"/>
            <a:stretch/>
          </p:blipFill>
          <p:spPr bwMode="auto">
            <a:xfrm rot="16200000">
              <a:off x="7608358" y="4129520"/>
              <a:ext cx="402077" cy="13020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cancer.gov/images/cdr/live/CDR526538-571.jpg"/>
            <p:cNvPicPr>
              <a:picLocks noChangeAspect="1" noChangeArrowheads="1"/>
            </p:cNvPicPr>
            <p:nvPr/>
          </p:nvPicPr>
          <p:blipFill rotWithShape="1">
            <a:blip r:embed="rId4">
              <a:extLst>
                <a:ext uri="{28A0092B-C50C-407E-A947-70E740481C1C}">
                  <a14:useLocalDpi xmlns:a14="http://schemas.microsoft.com/office/drawing/2010/main" val="0"/>
                </a:ext>
              </a:extLst>
            </a:blip>
            <a:srcRect l="54932" t="35451" r="35966" b="47095"/>
            <a:stretch/>
          </p:blipFill>
          <p:spPr bwMode="auto">
            <a:xfrm rot="16200000">
              <a:off x="6910826" y="1274694"/>
              <a:ext cx="495055" cy="708211"/>
            </a:xfrm>
            <a:prstGeom prst="rect">
              <a:avLst/>
            </a:prstGeom>
            <a:noFill/>
            <a:extLst>
              <a:ext uri="{909E8E84-426E-40DD-AFC4-6F175D3DCCD1}">
                <a14:hiddenFill xmlns:a14="http://schemas.microsoft.com/office/drawing/2010/main">
                  <a:solidFill>
                    <a:srgbClr val="FFFFFF"/>
                  </a:solidFill>
                </a14:hiddenFill>
              </a:ext>
            </a:extLst>
          </p:spPr>
        </p:pic>
      </p:gr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8024" y="4365104"/>
            <a:ext cx="1989584" cy="14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391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a:bodyPr>
          <a:lstStyle/>
          <a:p>
            <a:r>
              <a:rPr lang="cs-CZ" sz="3000" dirty="0" smtClean="0">
                <a:solidFill>
                  <a:srgbClr val="C00000"/>
                </a:solidFill>
                <a:latin typeface="Comic Sans MS" pitchFamily="66" charset="0"/>
              </a:rPr>
              <a:t>Myeloproliferační syndromy a onemocnění</a:t>
            </a:r>
            <a:endParaRPr lang="cs-CZ" sz="3000" dirty="0">
              <a:solidFill>
                <a:srgbClr val="C00000"/>
              </a:solidFill>
              <a:latin typeface="Comic Sans MS" pitchFamily="66" charset="0"/>
            </a:endParaRPr>
          </a:p>
        </p:txBody>
      </p:sp>
      <p:sp>
        <p:nvSpPr>
          <p:cNvPr id="3" name="Zástupný symbol pro obsah 2"/>
          <p:cNvSpPr>
            <a:spLocks noGrp="1"/>
          </p:cNvSpPr>
          <p:nvPr>
            <p:ph idx="1"/>
          </p:nvPr>
        </p:nvSpPr>
        <p:spPr>
          <a:xfrm>
            <a:off x="1547664" y="1340768"/>
            <a:ext cx="7200800" cy="5400600"/>
          </a:xfrm>
        </p:spPr>
        <p:txBody>
          <a:bodyPr>
            <a:normAutofit/>
          </a:bodyPr>
          <a:lstStyle/>
          <a:p>
            <a:pPr marL="0" indent="0">
              <a:buNone/>
            </a:pPr>
            <a:r>
              <a:rPr lang="cs-CZ" sz="1600" dirty="0" smtClean="0">
                <a:solidFill>
                  <a:srgbClr val="7030A0"/>
                </a:solidFill>
                <a:latin typeface="Comic Sans MS" pitchFamily="66" charset="0"/>
              </a:rPr>
              <a:t>Myeloidní </a:t>
            </a:r>
            <a:r>
              <a:rPr lang="cs-CZ" sz="1600" dirty="0">
                <a:solidFill>
                  <a:srgbClr val="7030A0"/>
                </a:solidFill>
                <a:latin typeface="Comic Sans MS" pitchFamily="66" charset="0"/>
              </a:rPr>
              <a:t>leukémie akutní (AML) </a:t>
            </a:r>
            <a:endParaRPr lang="cs-CZ" sz="1600" dirty="0" smtClean="0">
              <a:solidFill>
                <a:srgbClr val="7030A0"/>
              </a:solidFill>
              <a:latin typeface="Comic Sans MS" pitchFamily="66" charset="0"/>
            </a:endParaRPr>
          </a:p>
          <a:p>
            <a:r>
              <a:rPr lang="cs-CZ" sz="1600" dirty="0" smtClean="0">
                <a:latin typeface="Comic Sans MS" pitchFamily="66" charset="0"/>
              </a:rPr>
              <a:t>přítomnost </a:t>
            </a:r>
            <a:r>
              <a:rPr lang="cs-CZ" sz="1600" b="1" dirty="0" smtClean="0">
                <a:latin typeface="Comic Sans MS" pitchFamily="66" charset="0"/>
              </a:rPr>
              <a:t>atypických nezralých forem myeloidních b.</a:t>
            </a:r>
            <a:r>
              <a:rPr lang="cs-CZ" sz="1600" dirty="0" smtClean="0">
                <a:latin typeface="Comic Sans MS" pitchFamily="66" charset="0"/>
              </a:rPr>
              <a:t>, patologických </a:t>
            </a:r>
            <a:r>
              <a:rPr lang="cs-CZ" sz="1600" dirty="0" err="1" smtClean="0">
                <a:latin typeface="Comic Sans MS" pitchFamily="66" charset="0"/>
              </a:rPr>
              <a:t>blastů</a:t>
            </a:r>
            <a:r>
              <a:rPr lang="cs-CZ" sz="1600" dirty="0" smtClean="0">
                <a:latin typeface="Comic Sans MS" pitchFamily="66" charset="0"/>
              </a:rPr>
              <a:t> v kostní dřeni i v kosti</a:t>
            </a:r>
          </a:p>
          <a:p>
            <a:r>
              <a:rPr lang="cs-CZ" sz="1600" dirty="0">
                <a:latin typeface="Comic Sans MS" pitchFamily="66" charset="0"/>
              </a:rPr>
              <a:t>p</a:t>
            </a:r>
            <a:r>
              <a:rPr lang="cs-CZ" sz="1600" dirty="0" smtClean="0">
                <a:latin typeface="Comic Sans MS" pitchFamily="66" charset="0"/>
              </a:rPr>
              <a:t>atologická monoklonální </a:t>
            </a:r>
            <a:r>
              <a:rPr lang="cs-CZ" sz="1600" dirty="0" err="1" smtClean="0">
                <a:latin typeface="Comic Sans MS" pitchFamily="66" charset="0"/>
              </a:rPr>
              <a:t>hematopoeza</a:t>
            </a:r>
            <a:r>
              <a:rPr lang="cs-CZ" sz="1600" dirty="0" smtClean="0">
                <a:latin typeface="Comic Sans MS" pitchFamily="66" charset="0"/>
              </a:rPr>
              <a:t> (genomové poruchy)</a:t>
            </a:r>
          </a:p>
          <a:p>
            <a:r>
              <a:rPr lang="cs-CZ" sz="1600" dirty="0">
                <a:latin typeface="Comic Sans MS" pitchFamily="66" charset="0"/>
              </a:rPr>
              <a:t>l</a:t>
            </a:r>
            <a:r>
              <a:rPr lang="cs-CZ" sz="1600" dirty="0" smtClean="0">
                <a:latin typeface="Comic Sans MS" pitchFamily="66" charset="0"/>
              </a:rPr>
              <a:t>eukemický klon – nízké </a:t>
            </a:r>
            <a:r>
              <a:rPr lang="cs-CZ" sz="1600" dirty="0" err="1" smtClean="0">
                <a:latin typeface="Comic Sans MS" pitchFamily="66" charset="0"/>
              </a:rPr>
              <a:t>fční</a:t>
            </a:r>
            <a:r>
              <a:rPr lang="cs-CZ" sz="1600" dirty="0" smtClean="0">
                <a:latin typeface="Comic Sans MS" pitchFamily="66" charset="0"/>
              </a:rPr>
              <a:t> vyzrávání</a:t>
            </a:r>
          </a:p>
          <a:p>
            <a:r>
              <a:rPr lang="cs-CZ" sz="1600" dirty="0">
                <a:latin typeface="Comic Sans MS" pitchFamily="66" charset="0"/>
              </a:rPr>
              <a:t>z</a:t>
            </a:r>
            <a:r>
              <a:rPr lang="cs-CZ" sz="1600" dirty="0" smtClean="0">
                <a:latin typeface="Comic Sans MS" pitchFamily="66" charset="0"/>
              </a:rPr>
              <a:t>výšení počtu </a:t>
            </a:r>
            <a:r>
              <a:rPr lang="cs-CZ" sz="1600" dirty="0" err="1" smtClean="0">
                <a:latin typeface="Comic Sans MS" pitchFamily="66" charset="0"/>
              </a:rPr>
              <a:t>leu</a:t>
            </a:r>
            <a:r>
              <a:rPr lang="cs-CZ" sz="1600" dirty="0" smtClean="0">
                <a:latin typeface="Comic Sans MS" pitchFamily="66" charset="0"/>
              </a:rPr>
              <a:t>, nebo přítomny patologické leukemické </a:t>
            </a:r>
            <a:r>
              <a:rPr lang="cs-CZ" sz="1600" dirty="0" err="1" smtClean="0">
                <a:latin typeface="Comic Sans MS" pitchFamily="66" charset="0"/>
              </a:rPr>
              <a:t>blasty</a:t>
            </a:r>
            <a:r>
              <a:rPr lang="cs-CZ" sz="1600" dirty="0" smtClean="0">
                <a:latin typeface="Comic Sans MS" pitchFamily="66" charset="0"/>
              </a:rPr>
              <a:t> (</a:t>
            </a:r>
            <a:r>
              <a:rPr lang="cs-CZ" sz="1600" dirty="0" err="1" smtClean="0">
                <a:latin typeface="Comic Sans MS" pitchFamily="66" charset="0"/>
              </a:rPr>
              <a:t>aleukemické</a:t>
            </a:r>
            <a:r>
              <a:rPr lang="cs-CZ" sz="1600" dirty="0" smtClean="0">
                <a:latin typeface="Comic Sans MS" pitchFamily="66" charset="0"/>
              </a:rPr>
              <a:t> forma AML)</a:t>
            </a:r>
          </a:p>
          <a:p>
            <a:r>
              <a:rPr lang="cs-CZ" sz="1600" dirty="0" smtClean="0">
                <a:latin typeface="Comic Sans MS" pitchFamily="66" charset="0"/>
              </a:rPr>
              <a:t>FAB klasifikace AML – 8 typů</a:t>
            </a:r>
          </a:p>
          <a:p>
            <a:r>
              <a:rPr lang="cs-CZ" sz="1600" dirty="0">
                <a:latin typeface="Comic Sans MS" pitchFamily="66" charset="0"/>
              </a:rPr>
              <a:t>p</a:t>
            </a:r>
            <a:r>
              <a:rPr lang="cs-CZ" sz="1600" dirty="0" smtClean="0">
                <a:latin typeface="Comic Sans MS" pitchFamily="66" charset="0"/>
              </a:rPr>
              <a:t>rojev: potlačení erytropoézy, zvýšená citlivost k infekcím, </a:t>
            </a:r>
            <a:r>
              <a:rPr lang="cs-CZ" sz="1600" dirty="0" err="1" smtClean="0">
                <a:latin typeface="Comic Sans MS" pitchFamily="66" charset="0"/>
              </a:rPr>
              <a:t>trombocytopénie</a:t>
            </a:r>
            <a:endParaRPr lang="cs-CZ" sz="1600" dirty="0" smtClean="0">
              <a:latin typeface="Comic Sans MS" pitchFamily="66" charset="0"/>
            </a:endParaRPr>
          </a:p>
          <a:p>
            <a:r>
              <a:rPr lang="cs-CZ" sz="1600" dirty="0">
                <a:latin typeface="Comic Sans MS" pitchFamily="66" charset="0"/>
              </a:rPr>
              <a:t>p</a:t>
            </a:r>
            <a:r>
              <a:rPr lang="cs-CZ" sz="1600" dirty="0" smtClean="0">
                <a:latin typeface="Comic Sans MS" pitchFamily="66" charset="0"/>
              </a:rPr>
              <a:t>redispozice: syndrom familiární </a:t>
            </a:r>
            <a:r>
              <a:rPr lang="cs-CZ" sz="1600" dirty="0" err="1" smtClean="0">
                <a:latin typeface="Comic Sans MS" pitchFamily="66" charset="0"/>
              </a:rPr>
              <a:t>monosomie</a:t>
            </a:r>
            <a:r>
              <a:rPr lang="cs-CZ" sz="1600" dirty="0" smtClean="0">
                <a:latin typeface="Comic Sans MS" pitchFamily="66" charset="0"/>
              </a:rPr>
              <a:t> 7. chrom., Downův syndrom, </a:t>
            </a:r>
            <a:r>
              <a:rPr lang="cs-CZ" sz="1600" dirty="0" err="1" smtClean="0">
                <a:latin typeface="Comic Sans MS" pitchFamily="66" charset="0"/>
              </a:rPr>
              <a:t>Fanconiho</a:t>
            </a:r>
            <a:r>
              <a:rPr lang="cs-CZ" sz="1600" dirty="0" smtClean="0">
                <a:latin typeface="Comic Sans MS" pitchFamily="66" charset="0"/>
              </a:rPr>
              <a:t> anémie…</a:t>
            </a:r>
          </a:p>
          <a:p>
            <a:r>
              <a:rPr lang="cs-CZ" sz="1600" dirty="0" smtClean="0">
                <a:latin typeface="Comic Sans MS" pitchFamily="66" charset="0"/>
              </a:rPr>
              <a:t>„ztráta </a:t>
            </a:r>
            <a:r>
              <a:rPr lang="cs-CZ" sz="1600" dirty="0" err="1" smtClean="0">
                <a:latin typeface="Comic Sans MS" pitchFamily="66" charset="0"/>
              </a:rPr>
              <a:t>heterozygotnosti</a:t>
            </a:r>
            <a:r>
              <a:rPr lang="cs-CZ" sz="1600" dirty="0" smtClean="0">
                <a:latin typeface="Comic Sans MS" pitchFamily="66" charset="0"/>
              </a:rPr>
              <a:t>“ (LOH) – mutace </a:t>
            </a:r>
            <a:r>
              <a:rPr lang="cs-CZ" sz="1600" dirty="0">
                <a:latin typeface="Comic Sans MS" pitchFamily="66" charset="0"/>
              </a:rPr>
              <a:t>jen v 1 alele → patolog. fenotyp  </a:t>
            </a:r>
          </a:p>
          <a:p>
            <a:r>
              <a:rPr lang="cs-CZ" sz="1600" dirty="0" smtClean="0">
                <a:latin typeface="Comic Sans MS" pitchFamily="66" charset="0"/>
              </a:rPr>
              <a:t>mutace </a:t>
            </a:r>
            <a:r>
              <a:rPr lang="cs-CZ" sz="1600" dirty="0">
                <a:latin typeface="Comic Sans MS" pitchFamily="66" charset="0"/>
              </a:rPr>
              <a:t>v transkripčních faktorech významných pro </a:t>
            </a:r>
            <a:r>
              <a:rPr lang="cs-CZ" sz="1600" dirty="0" smtClean="0">
                <a:latin typeface="Comic Sans MS" pitchFamily="66" charset="0"/>
              </a:rPr>
              <a:t>diferenciaci </a:t>
            </a:r>
            <a:r>
              <a:rPr lang="cs-CZ" sz="1600" dirty="0">
                <a:latin typeface="Comic Sans MS" pitchFamily="66" charset="0"/>
              </a:rPr>
              <a:t>nebo součást proteinových komplexů účastnících se při přeprogramování genomu potřebného pro b. diferenciaci a </a:t>
            </a:r>
            <a:r>
              <a:rPr lang="cs-CZ" sz="1600" dirty="0" err="1">
                <a:latin typeface="Comic Sans MS" pitchFamily="66" charset="0"/>
              </a:rPr>
              <a:t>fční</a:t>
            </a:r>
            <a:r>
              <a:rPr lang="cs-CZ" sz="1600" dirty="0">
                <a:latin typeface="Comic Sans MS" pitchFamily="66" charset="0"/>
              </a:rPr>
              <a:t> </a:t>
            </a:r>
            <a:r>
              <a:rPr lang="cs-CZ" sz="1600" dirty="0" smtClean="0">
                <a:latin typeface="Comic Sans MS" pitchFamily="66" charset="0"/>
              </a:rPr>
              <a:t>maturaci</a:t>
            </a:r>
          </a:p>
          <a:p>
            <a:pPr marL="0" indent="0">
              <a:buNone/>
            </a:pPr>
            <a:endParaRPr lang="cs-CZ" sz="1400" dirty="0">
              <a:latin typeface="Comic Sans MS" pitchFamily="66" charset="0"/>
            </a:endParaRPr>
          </a:p>
          <a:p>
            <a:endParaRPr lang="cs-CZ" sz="1400" dirty="0">
              <a:solidFill>
                <a:srgbClr val="7030A0"/>
              </a:solidFill>
              <a:latin typeface="Comic Sans MS" pitchFamily="66" charset="0"/>
            </a:endParaRPr>
          </a:p>
          <a:p>
            <a:pPr marL="0" indent="0">
              <a:buNone/>
            </a:pPr>
            <a:endParaRPr lang="cs-CZ" sz="1600" dirty="0" smtClean="0">
              <a:latin typeface="Comic Sans MS" pitchFamily="66" charset="0"/>
            </a:endParaRPr>
          </a:p>
          <a:p>
            <a:endParaRPr lang="cs-CZ" sz="1600" dirty="0" smtClean="0">
              <a:latin typeface="Comic Sans MS" pitchFamily="66" charset="0"/>
            </a:endParaRPr>
          </a:p>
          <a:p>
            <a:endParaRPr lang="cs-CZ" sz="16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9323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a:bodyPr>
          <a:lstStyle/>
          <a:p>
            <a:r>
              <a:rPr lang="cs-CZ" sz="3000" dirty="0" smtClean="0">
                <a:solidFill>
                  <a:srgbClr val="C00000"/>
                </a:solidFill>
                <a:latin typeface="Comic Sans MS" pitchFamily="66" charset="0"/>
              </a:rPr>
              <a:t>Myeloproliferační syndromy a onemocnění</a:t>
            </a:r>
            <a:endParaRPr lang="cs-CZ" sz="3000" dirty="0">
              <a:solidFill>
                <a:srgbClr val="C00000"/>
              </a:solidFill>
              <a:latin typeface="Comic Sans MS" pitchFamily="66" charset="0"/>
            </a:endParaRPr>
          </a:p>
        </p:txBody>
      </p:sp>
      <p:sp>
        <p:nvSpPr>
          <p:cNvPr id="3" name="Zástupný symbol pro obsah 2"/>
          <p:cNvSpPr>
            <a:spLocks noGrp="1"/>
          </p:cNvSpPr>
          <p:nvPr>
            <p:ph idx="1"/>
          </p:nvPr>
        </p:nvSpPr>
        <p:spPr>
          <a:xfrm>
            <a:off x="1486907" y="1196752"/>
            <a:ext cx="7200800" cy="5400600"/>
          </a:xfrm>
        </p:spPr>
        <p:txBody>
          <a:bodyPr>
            <a:normAutofit/>
          </a:bodyPr>
          <a:lstStyle/>
          <a:p>
            <a:pPr marL="0" indent="0">
              <a:buNone/>
            </a:pPr>
            <a:r>
              <a:rPr lang="cs-CZ" sz="1600" dirty="0" smtClean="0">
                <a:solidFill>
                  <a:srgbClr val="7030A0"/>
                </a:solidFill>
                <a:latin typeface="Comic Sans MS" pitchFamily="66" charset="0"/>
              </a:rPr>
              <a:t>Akutní </a:t>
            </a:r>
            <a:r>
              <a:rPr lang="cs-CZ" sz="1600" dirty="0" err="1" smtClean="0">
                <a:solidFill>
                  <a:srgbClr val="7030A0"/>
                </a:solidFill>
                <a:latin typeface="Comic Sans MS" pitchFamily="66" charset="0"/>
              </a:rPr>
              <a:t>promyelocytová</a:t>
            </a:r>
            <a:r>
              <a:rPr lang="cs-CZ" sz="1600" dirty="0" smtClean="0">
                <a:solidFill>
                  <a:srgbClr val="7030A0"/>
                </a:solidFill>
                <a:latin typeface="Comic Sans MS" pitchFamily="66" charset="0"/>
              </a:rPr>
              <a:t> leukémie</a:t>
            </a:r>
          </a:p>
          <a:p>
            <a:r>
              <a:rPr lang="cs-CZ" sz="1600" dirty="0">
                <a:latin typeface="Comic Sans MS" pitchFamily="66" charset="0"/>
              </a:rPr>
              <a:t>translokace genu PML (</a:t>
            </a:r>
            <a:r>
              <a:rPr lang="cs-CZ" sz="1600" dirty="0" err="1">
                <a:latin typeface="Comic Sans MS" pitchFamily="66" charset="0"/>
              </a:rPr>
              <a:t>ProMyelotic</a:t>
            </a:r>
            <a:r>
              <a:rPr lang="cs-CZ" sz="1600" dirty="0">
                <a:latin typeface="Comic Sans MS" pitchFamily="66" charset="0"/>
              </a:rPr>
              <a:t> </a:t>
            </a:r>
            <a:r>
              <a:rPr lang="cs-CZ" sz="1600" dirty="0" err="1">
                <a:latin typeface="Comic Sans MS" pitchFamily="66" charset="0"/>
              </a:rPr>
              <a:t>Leukemia</a:t>
            </a:r>
            <a:r>
              <a:rPr lang="cs-CZ" sz="1600" dirty="0">
                <a:latin typeface="Comic Sans MS" pitchFamily="66" charset="0"/>
              </a:rPr>
              <a:t>) z 15. chrom. na 17., kde je spojen s genem receptoru RAR</a:t>
            </a:r>
            <a:r>
              <a:rPr lang="el-GR" sz="1600" dirty="0">
                <a:latin typeface="Comic Sans MS" pitchFamily="66" charset="0"/>
              </a:rPr>
              <a:t>α</a:t>
            </a:r>
            <a:r>
              <a:rPr lang="cs-CZ" sz="1600" dirty="0">
                <a:latin typeface="Comic Sans MS" pitchFamily="66" charset="0"/>
              </a:rPr>
              <a:t>  (</a:t>
            </a:r>
            <a:r>
              <a:rPr lang="cs-CZ" sz="1600" dirty="0" err="1">
                <a:latin typeface="Comic Sans MS" pitchFamily="66" charset="0"/>
              </a:rPr>
              <a:t>Retinoic</a:t>
            </a:r>
            <a:r>
              <a:rPr lang="cs-CZ" sz="1600" dirty="0">
                <a:latin typeface="Comic Sans MS" pitchFamily="66" charset="0"/>
              </a:rPr>
              <a:t> Acid Receptor)</a:t>
            </a:r>
          </a:p>
          <a:p>
            <a:pPr marL="0" indent="0">
              <a:buNone/>
            </a:pPr>
            <a:endParaRPr lang="cs-CZ" sz="1600" dirty="0" smtClean="0">
              <a:solidFill>
                <a:srgbClr val="7030A0"/>
              </a:solidFill>
              <a:latin typeface="Comic Sans MS" pitchFamily="66" charset="0"/>
            </a:endParaRPr>
          </a:p>
          <a:p>
            <a:pPr marL="0" indent="0">
              <a:buNone/>
            </a:pPr>
            <a:endParaRPr lang="cs-CZ" sz="1400" dirty="0">
              <a:solidFill>
                <a:srgbClr val="7030A0"/>
              </a:solidFill>
              <a:latin typeface="Comic Sans MS" pitchFamily="66" charset="0"/>
            </a:endParaRPr>
          </a:p>
          <a:p>
            <a:pPr marL="0" indent="0">
              <a:buNone/>
            </a:pPr>
            <a:endParaRPr lang="cs-CZ" sz="1400" dirty="0">
              <a:latin typeface="Comic Sans MS" pitchFamily="66" charset="0"/>
            </a:endParaRPr>
          </a:p>
          <a:p>
            <a:endParaRPr lang="cs-CZ" sz="1400" dirty="0">
              <a:solidFill>
                <a:srgbClr val="7030A0"/>
              </a:solidFill>
              <a:latin typeface="Comic Sans MS" pitchFamily="66" charset="0"/>
            </a:endParaRPr>
          </a:p>
          <a:p>
            <a:pPr marL="0" indent="0">
              <a:buNone/>
            </a:pPr>
            <a:endParaRPr lang="cs-CZ" sz="1600" dirty="0" smtClean="0">
              <a:latin typeface="Comic Sans MS" pitchFamily="66" charset="0"/>
            </a:endParaRPr>
          </a:p>
          <a:p>
            <a:endParaRPr lang="cs-CZ" sz="1600" dirty="0" smtClean="0">
              <a:latin typeface="Comic Sans MS" pitchFamily="66" charset="0"/>
            </a:endParaRPr>
          </a:p>
          <a:p>
            <a:endParaRPr lang="cs-CZ" sz="1600" dirty="0">
              <a:latin typeface="Comic Sans MS" pitchFamily="66"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8339" b="53697"/>
          <a:stretch/>
        </p:blipFill>
        <p:spPr bwMode="auto">
          <a:xfrm>
            <a:off x="5536728" y="2335653"/>
            <a:ext cx="3094747" cy="2065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389" t="48515" r="4921"/>
          <a:stretch/>
        </p:blipFill>
        <p:spPr bwMode="auto">
          <a:xfrm>
            <a:off x="3649711" y="4401109"/>
            <a:ext cx="2880320" cy="2315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3324" b="53697"/>
          <a:stretch/>
        </p:blipFill>
        <p:spPr bwMode="auto">
          <a:xfrm>
            <a:off x="1763687" y="2335653"/>
            <a:ext cx="2796119" cy="2065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726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a:bodyPr>
          <a:lstStyle/>
          <a:p>
            <a:r>
              <a:rPr lang="cs-CZ" sz="3000" dirty="0" smtClean="0">
                <a:solidFill>
                  <a:srgbClr val="C00000"/>
                </a:solidFill>
                <a:latin typeface="Comic Sans MS" pitchFamily="66" charset="0"/>
              </a:rPr>
              <a:t>Myeloproliferační syndromy a onemocnění</a:t>
            </a:r>
            <a:endParaRPr lang="cs-CZ" sz="3000" dirty="0">
              <a:solidFill>
                <a:srgbClr val="C00000"/>
              </a:solidFill>
              <a:latin typeface="Comic Sans MS" pitchFamily="66" charset="0"/>
            </a:endParaRPr>
          </a:p>
        </p:txBody>
      </p:sp>
      <p:sp>
        <p:nvSpPr>
          <p:cNvPr id="3" name="Zástupný symbol pro obsah 2"/>
          <p:cNvSpPr>
            <a:spLocks noGrp="1"/>
          </p:cNvSpPr>
          <p:nvPr>
            <p:ph idx="1"/>
          </p:nvPr>
        </p:nvSpPr>
        <p:spPr>
          <a:xfrm>
            <a:off x="1547664" y="1340768"/>
            <a:ext cx="7178024" cy="5400600"/>
          </a:xfrm>
        </p:spPr>
        <p:txBody>
          <a:bodyPr>
            <a:normAutofit/>
          </a:bodyPr>
          <a:lstStyle/>
          <a:p>
            <a:pPr marL="0" indent="0">
              <a:buNone/>
            </a:pPr>
            <a:r>
              <a:rPr lang="cs-CZ" sz="1600" dirty="0" smtClean="0">
                <a:solidFill>
                  <a:srgbClr val="7030A0"/>
                </a:solidFill>
                <a:latin typeface="Comic Sans MS" pitchFamily="66" charset="0"/>
              </a:rPr>
              <a:t>Akutní </a:t>
            </a:r>
            <a:r>
              <a:rPr lang="cs-CZ" sz="1600" dirty="0" err="1">
                <a:solidFill>
                  <a:srgbClr val="7030A0"/>
                </a:solidFill>
                <a:latin typeface="Comic Sans MS" pitchFamily="66" charset="0"/>
              </a:rPr>
              <a:t>p</a:t>
            </a:r>
            <a:r>
              <a:rPr lang="cs-CZ" sz="1600" dirty="0" err="1" smtClean="0">
                <a:solidFill>
                  <a:srgbClr val="7030A0"/>
                </a:solidFill>
                <a:latin typeface="Comic Sans MS" pitchFamily="66" charset="0"/>
              </a:rPr>
              <a:t>romyelocytová</a:t>
            </a:r>
            <a:r>
              <a:rPr lang="cs-CZ" sz="1600" dirty="0" smtClean="0">
                <a:solidFill>
                  <a:srgbClr val="7030A0"/>
                </a:solidFill>
                <a:latin typeface="Comic Sans MS" pitchFamily="66" charset="0"/>
              </a:rPr>
              <a:t> leukémie</a:t>
            </a:r>
          </a:p>
          <a:p>
            <a:r>
              <a:rPr lang="cs-CZ" sz="1600" dirty="0" smtClean="0">
                <a:latin typeface="Comic Sans MS" pitchFamily="66" charset="0"/>
              </a:rPr>
              <a:t>RAR</a:t>
            </a:r>
            <a:r>
              <a:rPr lang="el-GR" sz="1600" dirty="0" smtClean="0">
                <a:latin typeface="Comic Sans MS" pitchFamily="66" charset="0"/>
              </a:rPr>
              <a:t>α</a:t>
            </a:r>
            <a:r>
              <a:rPr lang="cs-CZ" sz="1600" dirty="0" smtClean="0">
                <a:latin typeface="Comic Sans MS" pitchFamily="66" charset="0"/>
              </a:rPr>
              <a:t> – po vazbě svého ligandu ATRA (</a:t>
            </a:r>
            <a:r>
              <a:rPr lang="cs-CZ" sz="1600" dirty="0" err="1" smtClean="0">
                <a:latin typeface="Comic Sans MS" pitchFamily="66" charset="0"/>
              </a:rPr>
              <a:t>all</a:t>
            </a:r>
            <a:r>
              <a:rPr lang="cs-CZ" sz="1600" dirty="0" smtClean="0">
                <a:latin typeface="Comic Sans MS" pitchFamily="66" charset="0"/>
              </a:rPr>
              <a:t>-trans </a:t>
            </a:r>
            <a:r>
              <a:rPr lang="cs-CZ" sz="1600" dirty="0" err="1" smtClean="0">
                <a:latin typeface="Comic Sans MS" pitchFamily="66" charset="0"/>
              </a:rPr>
              <a:t>retinová</a:t>
            </a:r>
            <a:r>
              <a:rPr lang="cs-CZ" sz="1600" dirty="0" smtClean="0">
                <a:latin typeface="Comic Sans MS" pitchFamily="66" charset="0"/>
              </a:rPr>
              <a:t> </a:t>
            </a:r>
            <a:r>
              <a:rPr lang="cs-CZ" sz="1600" dirty="0" err="1" smtClean="0">
                <a:latin typeface="Comic Sans MS" pitchFamily="66" charset="0"/>
              </a:rPr>
              <a:t>kys</a:t>
            </a:r>
            <a:r>
              <a:rPr lang="cs-CZ" sz="1600" dirty="0" smtClean="0">
                <a:latin typeface="Comic Sans MS" pitchFamily="66" charset="0"/>
              </a:rPr>
              <a:t>.) se váže ke specifické sekvenci na DNA a společně s komplexem proteinů umožňuje expresi genů důležitých pro diferenciaci a maturaci granulocytů</a:t>
            </a:r>
            <a:endParaRPr lang="cs-CZ" sz="1600" dirty="0">
              <a:latin typeface="Comic Sans MS" pitchFamily="66" charset="0"/>
            </a:endParaRPr>
          </a:p>
          <a:p>
            <a:r>
              <a:rPr lang="cs-CZ" sz="1600" dirty="0">
                <a:latin typeface="Comic Sans MS" pitchFamily="66" charset="0"/>
              </a:rPr>
              <a:t>e</a:t>
            </a:r>
            <a:r>
              <a:rPr lang="cs-CZ" sz="1600" dirty="0" smtClean="0">
                <a:latin typeface="Comic Sans MS" pitchFamily="66" charset="0"/>
              </a:rPr>
              <a:t>xprese fúzního genu </a:t>
            </a:r>
            <a:r>
              <a:rPr lang="cs-CZ" sz="1600" dirty="0">
                <a:latin typeface="Comic Sans MS" pitchFamily="66" charset="0"/>
              </a:rPr>
              <a:t>PML/RAR</a:t>
            </a:r>
            <a:r>
              <a:rPr lang="el-GR" sz="1600" dirty="0">
                <a:latin typeface="Comic Sans MS" pitchFamily="66" charset="0"/>
              </a:rPr>
              <a:t>α</a:t>
            </a:r>
            <a:r>
              <a:rPr lang="cs-CZ" sz="1600" dirty="0">
                <a:latin typeface="Comic Sans MS" pitchFamily="66" charset="0"/>
              </a:rPr>
              <a:t> </a:t>
            </a:r>
            <a:r>
              <a:rPr lang="cs-CZ" sz="1600" dirty="0" smtClean="0">
                <a:latin typeface="Comic Sans MS" pitchFamily="66" charset="0"/>
              </a:rPr>
              <a:t>řízena promotorem PML</a:t>
            </a:r>
          </a:p>
          <a:p>
            <a:r>
              <a:rPr lang="cs-CZ" sz="1600" dirty="0">
                <a:latin typeface="Comic Sans MS" pitchFamily="66" charset="0"/>
              </a:rPr>
              <a:t>p</a:t>
            </a:r>
            <a:r>
              <a:rPr lang="cs-CZ" sz="1600" dirty="0" smtClean="0">
                <a:latin typeface="Comic Sans MS" pitchFamily="66" charset="0"/>
              </a:rPr>
              <a:t>orucha maturace myelocytů, hromadí se </a:t>
            </a:r>
            <a:r>
              <a:rPr lang="cs-CZ" sz="1600" dirty="0" err="1" smtClean="0">
                <a:latin typeface="Comic Sans MS" pitchFamily="66" charset="0"/>
              </a:rPr>
              <a:t>promyelocyty</a:t>
            </a:r>
            <a:endParaRPr lang="cs-CZ" sz="1600" dirty="0" smtClean="0">
              <a:latin typeface="Comic Sans MS" pitchFamily="66" charset="0"/>
            </a:endParaRPr>
          </a:p>
          <a:p>
            <a:r>
              <a:rPr lang="cs-CZ" sz="1600" dirty="0" smtClean="0">
                <a:latin typeface="Comic Sans MS" pitchFamily="66" charset="0"/>
              </a:rPr>
              <a:t>  c ATRA (obnova </a:t>
            </a:r>
            <a:r>
              <a:rPr lang="cs-CZ" sz="1600" dirty="0" err="1" smtClean="0">
                <a:latin typeface="Comic Sans MS" pitchFamily="66" charset="0"/>
              </a:rPr>
              <a:t>fce</a:t>
            </a:r>
            <a:r>
              <a:rPr lang="cs-CZ" sz="1600" dirty="0" smtClean="0">
                <a:latin typeface="Comic Sans MS" pitchFamily="66" charset="0"/>
              </a:rPr>
              <a:t> PML/RAR</a:t>
            </a:r>
            <a:r>
              <a:rPr lang="el-GR" sz="1600" dirty="0">
                <a:latin typeface="Comic Sans MS" pitchFamily="66" charset="0"/>
              </a:rPr>
              <a:t>α</a:t>
            </a:r>
            <a:r>
              <a:rPr lang="cs-CZ" sz="1600" dirty="0">
                <a:latin typeface="Comic Sans MS" pitchFamily="66" charset="0"/>
              </a:rPr>
              <a:t> </a:t>
            </a:r>
            <a:r>
              <a:rPr lang="cs-CZ" sz="1600" dirty="0" smtClean="0">
                <a:latin typeface="Comic Sans MS" pitchFamily="66" charset="0"/>
              </a:rPr>
              <a:t>v granulocytové maturaci)</a:t>
            </a:r>
          </a:p>
          <a:p>
            <a:r>
              <a:rPr lang="cs-CZ" sz="1600" dirty="0">
                <a:latin typeface="Comic Sans MS" pitchFamily="66" charset="0"/>
              </a:rPr>
              <a:t>č</a:t>
            </a:r>
            <a:r>
              <a:rPr lang="cs-CZ" sz="1600" dirty="0" smtClean="0">
                <a:latin typeface="Comic Sans MS" pitchFamily="66" charset="0"/>
              </a:rPr>
              <a:t>asem nastává rezistence…relaps</a:t>
            </a:r>
            <a:endParaRPr lang="cs-CZ" sz="1600" dirty="0">
              <a:latin typeface="Comic Sans MS" pitchFamily="66" charset="0"/>
            </a:endParaRPr>
          </a:p>
          <a:p>
            <a:endParaRPr lang="cs-CZ" sz="1800" dirty="0">
              <a:solidFill>
                <a:srgbClr val="7030A0"/>
              </a:solidFill>
              <a:latin typeface="Comic Sans MS" pitchFamily="66" charset="0"/>
            </a:endParaRPr>
          </a:p>
          <a:p>
            <a:pPr marL="0" indent="0">
              <a:buNone/>
            </a:pPr>
            <a:endParaRPr lang="cs-CZ" sz="1800" dirty="0" smtClean="0">
              <a:latin typeface="Comic Sans MS" pitchFamily="66" charset="0"/>
            </a:endParaRPr>
          </a:p>
          <a:p>
            <a:endParaRPr lang="cs-CZ" sz="1800" dirty="0" smtClean="0">
              <a:latin typeface="Comic Sans MS" pitchFamily="66" charset="0"/>
            </a:endParaRPr>
          </a:p>
          <a:p>
            <a:endParaRPr lang="cs-CZ" sz="1800" dirty="0">
              <a:latin typeface="Comic Sans MS" pitchFamily="66"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4221088"/>
            <a:ext cx="293466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5208" y="4621881"/>
            <a:ext cx="3123754" cy="114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Přímá spojnice se šipkou 5"/>
          <p:cNvCxnSpPr/>
          <p:nvPr/>
        </p:nvCxnSpPr>
        <p:spPr>
          <a:xfrm flipV="1">
            <a:off x="2043821" y="3284984"/>
            <a:ext cx="0"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871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descr="http://www.qiagen.com/geneglobe/static/images/Pathways/RAR-Alpha-PML%20Fusion%20During%20APL.jpg"/>
          <p:cNvPicPr>
            <a:picLocks noChangeAspect="1" noChangeArrowheads="1"/>
          </p:cNvPicPr>
          <p:nvPr/>
        </p:nvPicPr>
        <p:blipFill rotWithShape="1">
          <a:blip r:embed="rId4">
            <a:extLst>
              <a:ext uri="{28A0092B-C50C-407E-A947-70E740481C1C}">
                <a14:useLocalDpi xmlns:a14="http://schemas.microsoft.com/office/drawing/2010/main" val="0"/>
              </a:ext>
            </a:extLst>
          </a:blip>
          <a:srcRect b="8267"/>
          <a:stretch/>
        </p:blipFill>
        <p:spPr bwMode="auto">
          <a:xfrm>
            <a:off x="2555776" y="1"/>
            <a:ext cx="5142250" cy="685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75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a:bodyPr>
          <a:lstStyle/>
          <a:p>
            <a:r>
              <a:rPr lang="cs-CZ" sz="3000" dirty="0" smtClean="0">
                <a:solidFill>
                  <a:srgbClr val="C00000"/>
                </a:solidFill>
                <a:latin typeface="Comic Sans MS" pitchFamily="66" charset="0"/>
              </a:rPr>
              <a:t>Myeloproliferační syndromy a onemocnění</a:t>
            </a:r>
            <a:endParaRPr lang="cs-CZ" sz="3000" dirty="0">
              <a:solidFill>
                <a:srgbClr val="C00000"/>
              </a:solidFill>
              <a:latin typeface="Comic Sans MS" pitchFamily="66" charset="0"/>
            </a:endParaRPr>
          </a:p>
        </p:txBody>
      </p:sp>
      <p:sp>
        <p:nvSpPr>
          <p:cNvPr id="3" name="Zástupný symbol pro obsah 2"/>
          <p:cNvSpPr>
            <a:spLocks noGrp="1"/>
          </p:cNvSpPr>
          <p:nvPr>
            <p:ph idx="1"/>
          </p:nvPr>
        </p:nvSpPr>
        <p:spPr>
          <a:xfrm>
            <a:off x="1547664" y="1185662"/>
            <a:ext cx="5400600" cy="5672338"/>
          </a:xfrm>
        </p:spPr>
        <p:txBody>
          <a:bodyPr>
            <a:normAutofit fontScale="92500" lnSpcReduction="20000"/>
          </a:bodyPr>
          <a:lstStyle/>
          <a:p>
            <a:pPr marL="0" indent="0">
              <a:lnSpc>
                <a:spcPct val="110000"/>
              </a:lnSpc>
              <a:buNone/>
            </a:pPr>
            <a:r>
              <a:rPr lang="cs-CZ" sz="1600" dirty="0" smtClean="0">
                <a:solidFill>
                  <a:srgbClr val="7030A0"/>
                </a:solidFill>
                <a:latin typeface="Comic Sans MS" pitchFamily="66" charset="0"/>
              </a:rPr>
              <a:t>Myeloidní </a:t>
            </a:r>
            <a:r>
              <a:rPr lang="cs-CZ" sz="1600" dirty="0">
                <a:solidFill>
                  <a:srgbClr val="7030A0"/>
                </a:solidFill>
                <a:latin typeface="Comic Sans MS" pitchFamily="66" charset="0"/>
              </a:rPr>
              <a:t>leukémie </a:t>
            </a:r>
            <a:r>
              <a:rPr lang="cs-CZ" sz="1600" dirty="0" smtClean="0">
                <a:solidFill>
                  <a:srgbClr val="7030A0"/>
                </a:solidFill>
                <a:latin typeface="Comic Sans MS" pitchFamily="66" charset="0"/>
              </a:rPr>
              <a:t>chronická  (</a:t>
            </a:r>
            <a:r>
              <a:rPr lang="cs-CZ" sz="1600" dirty="0">
                <a:solidFill>
                  <a:srgbClr val="7030A0"/>
                </a:solidFill>
                <a:latin typeface="Comic Sans MS" pitchFamily="66" charset="0"/>
              </a:rPr>
              <a:t>CML)</a:t>
            </a:r>
          </a:p>
          <a:p>
            <a:pPr>
              <a:lnSpc>
                <a:spcPct val="110000"/>
              </a:lnSpc>
            </a:pPr>
            <a:r>
              <a:rPr lang="cs-CZ" sz="1600" dirty="0" smtClean="0">
                <a:latin typeface="Comic Sans MS" pitchFamily="66" charset="0"/>
              </a:rPr>
              <a:t>15 – 20 % leukemických onemocnění</a:t>
            </a:r>
          </a:p>
          <a:p>
            <a:pPr>
              <a:lnSpc>
                <a:spcPct val="110000"/>
              </a:lnSpc>
            </a:pPr>
            <a:r>
              <a:rPr lang="cs-CZ" sz="1600" dirty="0">
                <a:latin typeface="Comic Sans MS" pitchFamily="66" charset="0"/>
              </a:rPr>
              <a:t>v</a:t>
            </a:r>
            <a:r>
              <a:rPr lang="cs-CZ" sz="1600" dirty="0" smtClean="0">
                <a:latin typeface="Comic Sans MS" pitchFamily="66" charset="0"/>
              </a:rPr>
              <a:t>yšší stupeň </a:t>
            </a:r>
            <a:r>
              <a:rPr lang="cs-CZ" sz="1600" dirty="0" err="1" smtClean="0">
                <a:latin typeface="Comic Sans MS" pitchFamily="66" charset="0"/>
              </a:rPr>
              <a:t>fčního</a:t>
            </a:r>
            <a:r>
              <a:rPr lang="cs-CZ" sz="1600" dirty="0" smtClean="0">
                <a:latin typeface="Comic Sans MS" pitchFamily="66" charset="0"/>
              </a:rPr>
              <a:t> vyzrávání myeloidních b. ve </a:t>
            </a:r>
            <a:r>
              <a:rPr lang="cs-CZ" sz="1600" dirty="0" err="1" smtClean="0">
                <a:latin typeface="Comic Sans MS" pitchFamily="66" charset="0"/>
              </a:rPr>
              <a:t>fční</a:t>
            </a:r>
            <a:r>
              <a:rPr lang="cs-CZ" sz="1600" dirty="0" smtClean="0">
                <a:latin typeface="Comic Sans MS" pitchFamily="66" charset="0"/>
              </a:rPr>
              <a:t> granulocyty</a:t>
            </a:r>
          </a:p>
          <a:p>
            <a:pPr>
              <a:lnSpc>
                <a:spcPct val="110000"/>
              </a:lnSpc>
            </a:pPr>
            <a:r>
              <a:rPr lang="cs-CZ" sz="1600" dirty="0" smtClean="0">
                <a:latin typeface="Comic Sans MS" pitchFamily="66" charset="0"/>
              </a:rPr>
              <a:t>  </a:t>
            </a:r>
            <a:r>
              <a:rPr lang="cs-CZ" sz="1600" b="1" dirty="0" smtClean="0">
                <a:latin typeface="Comic Sans MS" pitchFamily="66" charset="0"/>
              </a:rPr>
              <a:t>počet granulocytů v krvi </a:t>
            </a:r>
            <a:r>
              <a:rPr lang="cs-CZ" sz="1600" dirty="0" smtClean="0">
                <a:latin typeface="Comic Sans MS" pitchFamily="66" charset="0"/>
              </a:rPr>
              <a:t>(někdy až </a:t>
            </a:r>
            <a:r>
              <a:rPr lang="cs-CZ" sz="1600" dirty="0" err="1" smtClean="0">
                <a:latin typeface="Comic Sans MS" pitchFamily="66" charset="0"/>
              </a:rPr>
              <a:t>leukostáza</a:t>
            </a:r>
            <a:r>
              <a:rPr lang="cs-CZ" sz="1600" dirty="0" smtClean="0">
                <a:latin typeface="Comic Sans MS" pitchFamily="66" charset="0"/>
              </a:rPr>
              <a:t>, místní tkáňové ischemie)</a:t>
            </a:r>
          </a:p>
          <a:p>
            <a:pPr>
              <a:lnSpc>
                <a:spcPct val="110000"/>
              </a:lnSpc>
            </a:pPr>
            <a:r>
              <a:rPr lang="cs-CZ" sz="1600" dirty="0" smtClean="0">
                <a:latin typeface="Comic Sans MS" pitchFamily="66" charset="0"/>
              </a:rPr>
              <a:t>splenomegalie = infiltrace sleziny patologickým klonem b.</a:t>
            </a:r>
          </a:p>
          <a:p>
            <a:pPr marL="0" indent="0">
              <a:lnSpc>
                <a:spcPct val="110000"/>
              </a:lnSpc>
              <a:buNone/>
            </a:pPr>
            <a:endParaRPr lang="cs-CZ" sz="1600" dirty="0" smtClean="0">
              <a:latin typeface="Comic Sans MS" pitchFamily="66" charset="0"/>
            </a:endParaRPr>
          </a:p>
          <a:p>
            <a:pPr>
              <a:lnSpc>
                <a:spcPct val="110000"/>
              </a:lnSpc>
            </a:pPr>
            <a:r>
              <a:rPr lang="cs-CZ" sz="1600" dirty="0">
                <a:latin typeface="Comic Sans MS" pitchFamily="66" charset="0"/>
              </a:rPr>
              <a:t>z</a:t>
            </a:r>
            <a:r>
              <a:rPr lang="cs-CZ" sz="1600" dirty="0" smtClean="0">
                <a:latin typeface="Comic Sans MS" pitchFamily="66" charset="0"/>
              </a:rPr>
              <a:t> 95% případů – chromozomální translokace mezi dlouhými raménky 9. a 22. chrom. = </a:t>
            </a:r>
            <a:r>
              <a:rPr lang="cs-CZ" sz="1600" dirty="0" err="1" smtClean="0">
                <a:latin typeface="Comic Sans MS" pitchFamily="66" charset="0"/>
              </a:rPr>
              <a:t>Ph</a:t>
            </a:r>
            <a:r>
              <a:rPr lang="cs-CZ" sz="1600" dirty="0" smtClean="0">
                <a:latin typeface="Comic Sans MS" pitchFamily="66" charset="0"/>
              </a:rPr>
              <a:t> chromozom</a:t>
            </a:r>
          </a:p>
          <a:p>
            <a:pPr>
              <a:lnSpc>
                <a:spcPct val="110000"/>
              </a:lnSpc>
            </a:pPr>
            <a:r>
              <a:rPr lang="cs-CZ" sz="1600" dirty="0" smtClean="0">
                <a:latin typeface="Comic Sans MS" pitchFamily="66" charset="0"/>
              </a:rPr>
              <a:t>spojí se </a:t>
            </a:r>
            <a:r>
              <a:rPr lang="cs-CZ" sz="1600" dirty="0" err="1" smtClean="0">
                <a:latin typeface="Comic Sans MS" pitchFamily="66" charset="0"/>
              </a:rPr>
              <a:t>proonkogen</a:t>
            </a:r>
            <a:r>
              <a:rPr lang="cs-CZ" sz="1600" dirty="0" smtClean="0">
                <a:latin typeface="Comic Sans MS" pitchFamily="66" charset="0"/>
              </a:rPr>
              <a:t> c-ABL a gen BCR</a:t>
            </a:r>
          </a:p>
          <a:p>
            <a:pPr>
              <a:lnSpc>
                <a:spcPct val="110000"/>
              </a:lnSpc>
            </a:pPr>
            <a:r>
              <a:rPr lang="cs-CZ" sz="1600" dirty="0" smtClean="0">
                <a:latin typeface="Comic Sans MS" pitchFamily="66" charset="0"/>
              </a:rPr>
              <a:t>U CML je gen ABL/BCR exprimován jako cytoplazmatický </a:t>
            </a:r>
            <a:r>
              <a:rPr lang="cs-CZ" sz="1600" b="1" dirty="0" smtClean="0">
                <a:latin typeface="Comic Sans MS" pitchFamily="66" charset="0"/>
              </a:rPr>
              <a:t>protein p210</a:t>
            </a:r>
            <a:r>
              <a:rPr lang="cs-CZ" sz="1600" dirty="0" smtClean="0">
                <a:latin typeface="Comic Sans MS" pitchFamily="66" charset="0"/>
              </a:rPr>
              <a:t>, ten asociuje s </a:t>
            </a:r>
            <a:r>
              <a:rPr lang="cs-CZ" sz="1600" dirty="0" err="1" smtClean="0">
                <a:latin typeface="Comic Sans MS" pitchFamily="66" charset="0"/>
              </a:rPr>
              <a:t>cytoskeletárním</a:t>
            </a:r>
            <a:r>
              <a:rPr lang="cs-CZ" sz="1600" dirty="0" smtClean="0">
                <a:latin typeface="Comic Sans MS" pitchFamily="66" charset="0"/>
              </a:rPr>
              <a:t> aktinem</a:t>
            </a:r>
          </a:p>
          <a:p>
            <a:pPr>
              <a:lnSpc>
                <a:spcPct val="110000"/>
              </a:lnSpc>
            </a:pPr>
            <a:endParaRPr lang="cs-CZ" sz="1600" dirty="0" smtClean="0">
              <a:latin typeface="Comic Sans MS" pitchFamily="66" charset="0"/>
            </a:endParaRPr>
          </a:p>
          <a:p>
            <a:pPr>
              <a:lnSpc>
                <a:spcPct val="110000"/>
              </a:lnSpc>
            </a:pPr>
            <a:r>
              <a:rPr lang="cs-CZ" sz="1600" dirty="0" smtClean="0">
                <a:latin typeface="Comic Sans MS" pitchFamily="66" charset="0"/>
              </a:rPr>
              <a:t>p210 </a:t>
            </a:r>
            <a:r>
              <a:rPr lang="cs-CZ" sz="1600" dirty="0">
                <a:latin typeface="Comic Sans MS" pitchFamily="66" charset="0"/>
              </a:rPr>
              <a:t>má silnou tyrozin-kinázovou aktivitu → fosforylace více než 50 proteinů → </a:t>
            </a:r>
            <a:r>
              <a:rPr lang="cs-CZ" sz="1600" dirty="0" smtClean="0">
                <a:latin typeface="Comic Sans MS" pitchFamily="66" charset="0"/>
              </a:rPr>
              <a:t>fenotyp. </a:t>
            </a:r>
            <a:r>
              <a:rPr lang="cs-CZ" sz="1600" dirty="0">
                <a:latin typeface="Comic Sans MS" pitchFamily="66" charset="0"/>
              </a:rPr>
              <a:t>změny b</a:t>
            </a:r>
            <a:r>
              <a:rPr lang="cs-CZ" sz="1600" dirty="0" smtClean="0">
                <a:latin typeface="Comic Sans MS" pitchFamily="66" charset="0"/>
              </a:rPr>
              <a:t>.:</a:t>
            </a:r>
          </a:p>
          <a:p>
            <a:pPr>
              <a:lnSpc>
                <a:spcPct val="110000"/>
              </a:lnSpc>
            </a:pPr>
            <a:r>
              <a:rPr lang="cs-CZ" sz="1600" dirty="0" smtClean="0">
                <a:latin typeface="Comic Sans MS" pitchFamily="66" charset="0"/>
              </a:rPr>
              <a:t>  proliferační aktivity (mitogenní úč.)</a:t>
            </a:r>
          </a:p>
          <a:p>
            <a:pPr>
              <a:lnSpc>
                <a:spcPct val="110000"/>
              </a:lnSpc>
            </a:pPr>
            <a:r>
              <a:rPr lang="cs-CZ" sz="1600" dirty="0" smtClean="0">
                <a:latin typeface="Comic Sans MS" pitchFamily="66" charset="0"/>
              </a:rPr>
              <a:t>  </a:t>
            </a:r>
            <a:r>
              <a:rPr lang="cs-CZ" sz="1600" dirty="0" err="1" smtClean="0">
                <a:latin typeface="Comic Sans MS" pitchFamily="66" charset="0"/>
              </a:rPr>
              <a:t>adhezivity</a:t>
            </a:r>
            <a:r>
              <a:rPr lang="cs-CZ" sz="1600" dirty="0" smtClean="0">
                <a:latin typeface="Comic Sans MS" pitchFamily="66" charset="0"/>
              </a:rPr>
              <a:t> ke </a:t>
            </a:r>
            <a:r>
              <a:rPr lang="cs-CZ" sz="1600" dirty="0" err="1" smtClean="0">
                <a:latin typeface="Comic Sans MS" pitchFamily="66" charset="0"/>
              </a:rPr>
              <a:t>stromatu</a:t>
            </a:r>
            <a:r>
              <a:rPr lang="cs-CZ" sz="1600" dirty="0" smtClean="0">
                <a:latin typeface="Comic Sans MS" pitchFamily="66" charset="0"/>
              </a:rPr>
              <a:t> </a:t>
            </a:r>
            <a:r>
              <a:rPr lang="cs-CZ" sz="1600" dirty="0" err="1" smtClean="0">
                <a:latin typeface="Comic Sans MS" pitchFamily="66" charset="0"/>
              </a:rPr>
              <a:t>krvetv</a:t>
            </a:r>
            <a:r>
              <a:rPr lang="cs-CZ" sz="1600" dirty="0" smtClean="0">
                <a:latin typeface="Comic Sans MS" pitchFamily="66" charset="0"/>
              </a:rPr>
              <a:t>. tkáně</a:t>
            </a:r>
          </a:p>
          <a:p>
            <a:pPr>
              <a:lnSpc>
                <a:spcPct val="110000"/>
              </a:lnSpc>
            </a:pPr>
            <a:r>
              <a:rPr lang="cs-CZ" sz="1600" dirty="0" smtClean="0">
                <a:latin typeface="Comic Sans MS" pitchFamily="66" charset="0"/>
              </a:rPr>
              <a:t>  rezistence k </a:t>
            </a:r>
            <a:r>
              <a:rPr lang="cs-CZ" sz="1600" dirty="0" err="1" smtClean="0">
                <a:latin typeface="Comic Sans MS" pitchFamily="66" charset="0"/>
              </a:rPr>
              <a:t>apoptóze</a:t>
            </a:r>
            <a:endParaRPr lang="cs-CZ" sz="1600" dirty="0" smtClean="0">
              <a:latin typeface="Comic Sans MS" pitchFamily="66" charset="0"/>
            </a:endParaRPr>
          </a:p>
          <a:p>
            <a:pPr>
              <a:lnSpc>
                <a:spcPct val="110000"/>
              </a:lnSpc>
            </a:pPr>
            <a:r>
              <a:rPr lang="cs-CZ" sz="1600" dirty="0" smtClean="0">
                <a:latin typeface="Comic Sans MS" pitchFamily="66" charset="0"/>
              </a:rPr>
              <a:t>  nestabilita genomu</a:t>
            </a:r>
          </a:p>
          <a:p>
            <a:endParaRPr lang="cs-CZ" sz="1400" dirty="0">
              <a:latin typeface="Comic Sans MS" pitchFamily="66" charset="0"/>
            </a:endParaRPr>
          </a:p>
          <a:p>
            <a:endParaRPr lang="cs-CZ" sz="1400" dirty="0">
              <a:solidFill>
                <a:srgbClr val="7030A0"/>
              </a:solidFill>
              <a:latin typeface="Comic Sans MS" pitchFamily="66" charset="0"/>
            </a:endParaRPr>
          </a:p>
          <a:p>
            <a:pPr marL="0" indent="0">
              <a:buNone/>
            </a:pPr>
            <a:endParaRPr lang="cs-CZ" sz="1600" dirty="0" smtClean="0">
              <a:latin typeface="Comic Sans MS" pitchFamily="66" charset="0"/>
            </a:endParaRPr>
          </a:p>
          <a:p>
            <a:endParaRPr lang="cs-CZ" sz="1600" dirty="0" smtClean="0">
              <a:latin typeface="Comic Sans MS" pitchFamily="66" charset="0"/>
            </a:endParaRPr>
          </a:p>
          <a:p>
            <a:endParaRPr lang="cs-CZ" sz="16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Přímá spojnice se šipkou 4"/>
          <p:cNvCxnSpPr/>
          <p:nvPr/>
        </p:nvCxnSpPr>
        <p:spPr>
          <a:xfrm flipV="1">
            <a:off x="2024075" y="2182419"/>
            <a:ext cx="0"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516216" y="3043973"/>
            <a:ext cx="2377098" cy="2034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Přímá spojnice se šipkou 6"/>
          <p:cNvCxnSpPr/>
          <p:nvPr/>
        </p:nvCxnSpPr>
        <p:spPr>
          <a:xfrm flipV="1">
            <a:off x="1979712" y="5373216"/>
            <a:ext cx="0"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a:off x="1979712" y="5633628"/>
            <a:ext cx="0" cy="24364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flipV="1">
            <a:off x="1981167" y="5938191"/>
            <a:ext cx="0"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flipV="1">
            <a:off x="1981167" y="6154215"/>
            <a:ext cx="0"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389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a:bodyPr>
          <a:lstStyle/>
          <a:p>
            <a:r>
              <a:rPr lang="cs-CZ" sz="3000" dirty="0" smtClean="0">
                <a:solidFill>
                  <a:srgbClr val="C00000"/>
                </a:solidFill>
                <a:latin typeface="Comic Sans MS" pitchFamily="66" charset="0"/>
              </a:rPr>
              <a:t>Myeloproliferační syndromy a onemocnění</a:t>
            </a:r>
            <a:endParaRPr lang="cs-CZ" sz="3000" dirty="0">
              <a:solidFill>
                <a:srgbClr val="C00000"/>
              </a:solidFill>
              <a:latin typeface="Comic Sans MS" pitchFamily="66" charset="0"/>
            </a:endParaRPr>
          </a:p>
        </p:txBody>
      </p:sp>
      <p:sp>
        <p:nvSpPr>
          <p:cNvPr id="3" name="Zástupný symbol pro obsah 2"/>
          <p:cNvSpPr>
            <a:spLocks noGrp="1"/>
          </p:cNvSpPr>
          <p:nvPr>
            <p:ph idx="1"/>
          </p:nvPr>
        </p:nvSpPr>
        <p:spPr>
          <a:xfrm>
            <a:off x="1547664" y="1268760"/>
            <a:ext cx="7200800" cy="5400600"/>
          </a:xfrm>
        </p:spPr>
        <p:txBody>
          <a:bodyPr>
            <a:normAutofit lnSpcReduction="10000"/>
          </a:bodyPr>
          <a:lstStyle/>
          <a:p>
            <a:pPr marL="0" indent="0">
              <a:buNone/>
            </a:pPr>
            <a:r>
              <a:rPr lang="cs-CZ" sz="1600" dirty="0" err="1" smtClean="0">
                <a:solidFill>
                  <a:srgbClr val="7030A0"/>
                </a:solidFill>
                <a:latin typeface="Comic Sans MS" pitchFamily="66" charset="0"/>
              </a:rPr>
              <a:t>Polycythaemia</a:t>
            </a:r>
            <a:r>
              <a:rPr lang="cs-CZ" sz="1600" dirty="0">
                <a:solidFill>
                  <a:srgbClr val="7030A0"/>
                </a:solidFill>
                <a:latin typeface="Comic Sans MS" pitchFamily="66" charset="0"/>
              </a:rPr>
              <a:t> </a:t>
            </a:r>
            <a:r>
              <a:rPr lang="cs-CZ" sz="1600" dirty="0" smtClean="0">
                <a:solidFill>
                  <a:srgbClr val="7030A0"/>
                </a:solidFill>
                <a:latin typeface="Comic Sans MS" pitchFamily="66" charset="0"/>
              </a:rPr>
              <a:t>vera rubra</a:t>
            </a:r>
            <a:r>
              <a:rPr lang="cs-CZ" sz="1600" dirty="0">
                <a:solidFill>
                  <a:srgbClr val="7030A0"/>
                </a:solidFill>
                <a:latin typeface="Comic Sans MS" pitchFamily="66" charset="0"/>
              </a:rPr>
              <a:t> </a:t>
            </a:r>
            <a:r>
              <a:rPr lang="cs-CZ" sz="1600" dirty="0" smtClean="0">
                <a:latin typeface="Comic Sans MS" pitchFamily="66" charset="0"/>
              </a:rPr>
              <a:t>viz Anémie</a:t>
            </a:r>
          </a:p>
          <a:p>
            <a:pPr marL="0" indent="0">
              <a:buNone/>
            </a:pPr>
            <a:endParaRPr lang="cs-CZ" sz="1600" dirty="0">
              <a:latin typeface="Comic Sans MS" pitchFamily="66" charset="0"/>
            </a:endParaRPr>
          </a:p>
          <a:p>
            <a:pPr marL="0" indent="0">
              <a:buNone/>
            </a:pPr>
            <a:r>
              <a:rPr lang="cs-CZ" sz="1600" dirty="0" smtClean="0">
                <a:solidFill>
                  <a:srgbClr val="7030A0"/>
                </a:solidFill>
                <a:latin typeface="Comic Sans MS" pitchFamily="66" charset="0"/>
              </a:rPr>
              <a:t>Esenciální </a:t>
            </a:r>
            <a:r>
              <a:rPr lang="cs-CZ" sz="1600" dirty="0">
                <a:solidFill>
                  <a:srgbClr val="7030A0"/>
                </a:solidFill>
                <a:latin typeface="Comic Sans MS" pitchFamily="66" charset="0"/>
              </a:rPr>
              <a:t>(primární) </a:t>
            </a:r>
            <a:r>
              <a:rPr lang="cs-CZ" sz="1600" dirty="0" err="1">
                <a:solidFill>
                  <a:srgbClr val="7030A0"/>
                </a:solidFill>
                <a:latin typeface="Comic Sans MS" pitchFamily="66" charset="0"/>
              </a:rPr>
              <a:t>trombocytémie</a:t>
            </a:r>
            <a:endParaRPr lang="cs-CZ" sz="1600" dirty="0">
              <a:solidFill>
                <a:srgbClr val="7030A0"/>
              </a:solidFill>
              <a:latin typeface="Comic Sans MS" pitchFamily="66" charset="0"/>
            </a:endParaRPr>
          </a:p>
          <a:p>
            <a:r>
              <a:rPr lang="cs-CZ" sz="1600" b="1" dirty="0">
                <a:latin typeface="Comic Sans MS" pitchFamily="66" charset="0"/>
              </a:rPr>
              <a:t>p</a:t>
            </a:r>
            <a:r>
              <a:rPr lang="cs-CZ" sz="1600" b="1" dirty="0" smtClean="0">
                <a:latin typeface="Comic Sans MS" pitchFamily="66" charset="0"/>
              </a:rPr>
              <a:t>očet </a:t>
            </a:r>
            <a:r>
              <a:rPr lang="cs-CZ" sz="1600" b="1" dirty="0" err="1" smtClean="0">
                <a:latin typeface="Comic Sans MS" pitchFamily="66" charset="0"/>
              </a:rPr>
              <a:t>tro</a:t>
            </a:r>
            <a:r>
              <a:rPr lang="cs-CZ" sz="1600" b="1" dirty="0" smtClean="0">
                <a:latin typeface="Comic Sans MS" pitchFamily="66" charset="0"/>
              </a:rPr>
              <a:t> </a:t>
            </a:r>
            <a:r>
              <a:rPr lang="cs-CZ" sz="1600" dirty="0" smtClean="0">
                <a:latin typeface="Comic Sans MS" pitchFamily="66" charset="0"/>
              </a:rPr>
              <a:t>díky patologické monoklonální </a:t>
            </a:r>
            <a:r>
              <a:rPr lang="cs-CZ" sz="1600" dirty="0" err="1" smtClean="0">
                <a:latin typeface="Comic Sans MS" pitchFamily="66" charset="0"/>
              </a:rPr>
              <a:t>krvetvotbě</a:t>
            </a:r>
            <a:endParaRPr lang="cs-CZ" sz="1600" dirty="0">
              <a:latin typeface="Comic Sans MS" pitchFamily="66" charset="0"/>
            </a:endParaRPr>
          </a:p>
          <a:p>
            <a:r>
              <a:rPr lang="cs-CZ" sz="1600" b="1" dirty="0">
                <a:latin typeface="Comic Sans MS" pitchFamily="66" charset="0"/>
              </a:rPr>
              <a:t>počet </a:t>
            </a:r>
            <a:r>
              <a:rPr lang="cs-CZ" sz="1600" b="1" dirty="0" err="1">
                <a:latin typeface="Comic Sans MS" pitchFamily="66" charset="0"/>
              </a:rPr>
              <a:t>megakaryoblastů</a:t>
            </a:r>
            <a:r>
              <a:rPr lang="cs-CZ" sz="1600" b="1" dirty="0">
                <a:latin typeface="Comic Sans MS" pitchFamily="66" charset="0"/>
              </a:rPr>
              <a:t> a megakaryocytů </a:t>
            </a:r>
            <a:r>
              <a:rPr lang="cs-CZ" sz="1600" dirty="0">
                <a:latin typeface="Comic Sans MS" pitchFamily="66" charset="0"/>
              </a:rPr>
              <a:t>v kostní dřeni</a:t>
            </a:r>
          </a:p>
          <a:p>
            <a:r>
              <a:rPr lang="cs-CZ" sz="1600" dirty="0">
                <a:latin typeface="Comic Sans MS" pitchFamily="66" charset="0"/>
              </a:rPr>
              <a:t>projev: trombózy, krvácivé stavy z poruchy </a:t>
            </a:r>
            <a:r>
              <a:rPr lang="cs-CZ" sz="1600" dirty="0" err="1">
                <a:latin typeface="Comic Sans MS" pitchFamily="66" charset="0"/>
              </a:rPr>
              <a:t>fce</a:t>
            </a:r>
            <a:r>
              <a:rPr lang="cs-CZ" sz="1600" dirty="0">
                <a:latin typeface="Comic Sans MS" pitchFamily="66" charset="0"/>
              </a:rPr>
              <a:t> </a:t>
            </a:r>
            <a:r>
              <a:rPr lang="cs-CZ" sz="1600" dirty="0" err="1">
                <a:latin typeface="Comic Sans MS" pitchFamily="66" charset="0"/>
              </a:rPr>
              <a:t>tro</a:t>
            </a:r>
            <a:endParaRPr lang="cs-CZ" sz="1600" dirty="0">
              <a:latin typeface="Comic Sans MS" pitchFamily="66" charset="0"/>
            </a:endParaRPr>
          </a:p>
          <a:p>
            <a:pPr marL="0" indent="0">
              <a:buNone/>
            </a:pPr>
            <a:endParaRPr lang="cs-CZ" sz="1600" dirty="0" smtClean="0">
              <a:solidFill>
                <a:srgbClr val="7030A0"/>
              </a:solidFill>
              <a:latin typeface="Comic Sans MS" pitchFamily="66" charset="0"/>
            </a:endParaRPr>
          </a:p>
          <a:p>
            <a:pPr marL="0" indent="0">
              <a:buNone/>
            </a:pPr>
            <a:r>
              <a:rPr lang="cs-CZ" sz="1600" dirty="0" smtClean="0">
                <a:solidFill>
                  <a:srgbClr val="7030A0"/>
                </a:solidFill>
                <a:latin typeface="Comic Sans MS" pitchFamily="66" charset="0"/>
              </a:rPr>
              <a:t>Primární myelofibróza</a:t>
            </a:r>
          </a:p>
          <a:p>
            <a:r>
              <a:rPr lang="cs-CZ" sz="1600" dirty="0" smtClean="0">
                <a:latin typeface="Comic Sans MS" pitchFamily="66" charset="0"/>
              </a:rPr>
              <a:t>etiologie </a:t>
            </a:r>
            <a:r>
              <a:rPr lang="cs-CZ" sz="1600" dirty="0">
                <a:latin typeface="Comic Sans MS" pitchFamily="66" charset="0"/>
              </a:rPr>
              <a:t>neznámá, léčba transplantací kostní dřeně → asi primární porucha kmenové b.</a:t>
            </a:r>
          </a:p>
          <a:p>
            <a:r>
              <a:rPr lang="cs-CZ" sz="1600" dirty="0" smtClean="0">
                <a:latin typeface="Comic Sans MS" pitchFamily="66" charset="0"/>
              </a:rPr>
              <a:t>patogeneze </a:t>
            </a:r>
            <a:r>
              <a:rPr lang="cs-CZ" sz="1600" dirty="0">
                <a:latin typeface="Comic Sans MS" pitchFamily="66" charset="0"/>
              </a:rPr>
              <a:t>– postupný zánik krvetvorby v kostní dřeni a současná aktivace ve slezině atd. = </a:t>
            </a:r>
            <a:r>
              <a:rPr lang="cs-CZ" sz="1600" dirty="0" err="1">
                <a:latin typeface="Comic Sans MS" pitchFamily="66" charset="0"/>
              </a:rPr>
              <a:t>extramedulární</a:t>
            </a:r>
            <a:r>
              <a:rPr lang="cs-CZ" sz="1600" dirty="0">
                <a:latin typeface="Comic Sans MS" pitchFamily="66" charset="0"/>
              </a:rPr>
              <a:t> </a:t>
            </a:r>
            <a:r>
              <a:rPr lang="cs-CZ" sz="1600" dirty="0" err="1">
                <a:latin typeface="Comic Sans MS" pitchFamily="66" charset="0"/>
              </a:rPr>
              <a:t>hematopoeza</a:t>
            </a:r>
            <a:r>
              <a:rPr lang="cs-CZ" sz="1600" dirty="0">
                <a:latin typeface="Comic Sans MS" pitchFamily="66" charset="0"/>
              </a:rPr>
              <a:t> → uvolnění mála </a:t>
            </a:r>
            <a:r>
              <a:rPr lang="cs-CZ" sz="1600" b="1" dirty="0">
                <a:latin typeface="Comic Sans MS" pitchFamily="66" charset="0"/>
              </a:rPr>
              <a:t>erytroblastů, myelocytů a </a:t>
            </a:r>
            <a:r>
              <a:rPr lang="cs-CZ" sz="1600" b="1" dirty="0" err="1">
                <a:latin typeface="Comic Sans MS" pitchFamily="66" charset="0"/>
              </a:rPr>
              <a:t>promyelocytů</a:t>
            </a:r>
            <a:r>
              <a:rPr lang="cs-CZ" sz="1600" b="1" dirty="0">
                <a:latin typeface="Comic Sans MS" pitchFamily="66" charset="0"/>
              </a:rPr>
              <a:t> do cirkulace</a:t>
            </a:r>
            <a:r>
              <a:rPr lang="cs-CZ" sz="1600" dirty="0">
                <a:latin typeface="Comic Sans MS" pitchFamily="66" charset="0"/>
              </a:rPr>
              <a:t>, </a:t>
            </a:r>
            <a:r>
              <a:rPr lang="cs-CZ" sz="1600" dirty="0" err="1">
                <a:latin typeface="Comic Sans MS" pitchFamily="66" charset="0"/>
              </a:rPr>
              <a:t>kt</a:t>
            </a:r>
            <a:r>
              <a:rPr lang="cs-CZ" sz="1600" dirty="0">
                <a:latin typeface="Comic Sans MS" pitchFamily="66" charset="0"/>
              </a:rPr>
              <a:t>. </a:t>
            </a:r>
            <a:r>
              <a:rPr lang="cs-CZ" sz="1600" dirty="0" smtClean="0">
                <a:latin typeface="Comic Sans MS" pitchFamily="66" charset="0"/>
              </a:rPr>
              <a:t>tam </a:t>
            </a:r>
            <a:r>
              <a:rPr lang="cs-CZ" sz="1600" dirty="0">
                <a:latin typeface="Comic Sans MS" pitchFamily="66" charset="0"/>
              </a:rPr>
              <a:t>běžně </a:t>
            </a:r>
            <a:r>
              <a:rPr lang="cs-CZ" sz="1600" dirty="0" smtClean="0">
                <a:latin typeface="Comic Sans MS" pitchFamily="66" charset="0"/>
              </a:rPr>
              <a:t>nejsou</a:t>
            </a:r>
          </a:p>
          <a:p>
            <a:pPr marL="0" indent="0">
              <a:buNone/>
            </a:pPr>
            <a:endParaRPr lang="cs-CZ" sz="1600" dirty="0">
              <a:latin typeface="Comic Sans MS" pitchFamily="66" charset="0"/>
            </a:endParaRPr>
          </a:p>
          <a:p>
            <a:pPr marL="0" indent="0">
              <a:buNone/>
            </a:pPr>
            <a:r>
              <a:rPr lang="cs-CZ" sz="1600" dirty="0" smtClean="0">
                <a:solidFill>
                  <a:srgbClr val="7030A0"/>
                </a:solidFill>
                <a:latin typeface="Comic Sans MS" pitchFamily="66" charset="0"/>
              </a:rPr>
              <a:t>Systémová </a:t>
            </a:r>
            <a:r>
              <a:rPr lang="cs-CZ" sz="1600" dirty="0" err="1" smtClean="0">
                <a:solidFill>
                  <a:srgbClr val="7030A0"/>
                </a:solidFill>
                <a:latin typeface="Comic Sans MS" pitchFamily="66" charset="0"/>
              </a:rPr>
              <a:t>mastocytóza</a:t>
            </a:r>
            <a:endParaRPr lang="cs-CZ" sz="1600" dirty="0" smtClean="0">
              <a:solidFill>
                <a:srgbClr val="7030A0"/>
              </a:solidFill>
              <a:latin typeface="Comic Sans MS" pitchFamily="66" charset="0"/>
            </a:endParaRPr>
          </a:p>
          <a:p>
            <a:r>
              <a:rPr lang="cs-CZ" sz="1600" b="1" dirty="0">
                <a:latin typeface="Comic Sans MS" pitchFamily="66" charset="0"/>
              </a:rPr>
              <a:t>p</a:t>
            </a:r>
            <a:r>
              <a:rPr lang="cs-CZ" sz="1600" b="1" dirty="0" smtClean="0">
                <a:latin typeface="Comic Sans MS" pitchFamily="66" charset="0"/>
              </a:rPr>
              <a:t>omnožení žírných b., </a:t>
            </a:r>
            <a:r>
              <a:rPr lang="cs-CZ" sz="1600" dirty="0" smtClean="0">
                <a:latin typeface="Comic Sans MS" pitchFamily="66" charset="0"/>
              </a:rPr>
              <a:t>různé formy (leukemická…) </a:t>
            </a:r>
          </a:p>
          <a:p>
            <a:r>
              <a:rPr lang="cs-CZ" sz="1600" dirty="0">
                <a:latin typeface="Comic Sans MS" pitchFamily="66" charset="0"/>
              </a:rPr>
              <a:t>p</a:t>
            </a:r>
            <a:r>
              <a:rPr lang="cs-CZ" sz="1600" dirty="0" smtClean="0">
                <a:latin typeface="Comic Sans MS" pitchFamily="66" charset="0"/>
              </a:rPr>
              <a:t>rojevy - svědění, zčervenání kůže, hypotenze, poruchy v GIT, bolest hlavy…způsobené látkami z mastocytů např. histamin (zvyšuje žaludeční sekreci, proto vředové choroby) </a:t>
            </a:r>
            <a:endParaRPr lang="cs-CZ" sz="1600" dirty="0">
              <a:latin typeface="Comic Sans MS" pitchFamily="66" charset="0"/>
            </a:endParaRPr>
          </a:p>
          <a:p>
            <a:pPr marL="0" indent="0">
              <a:buNone/>
            </a:pPr>
            <a:endParaRPr lang="cs-CZ" sz="1600" dirty="0" smtClean="0">
              <a:latin typeface="Comic Sans MS" pitchFamily="66" charset="0"/>
            </a:endParaRPr>
          </a:p>
          <a:p>
            <a:endParaRPr lang="cs-CZ" sz="1600" dirty="0" smtClean="0">
              <a:latin typeface="Comic Sans MS" pitchFamily="66" charset="0"/>
            </a:endParaRPr>
          </a:p>
          <a:p>
            <a:endParaRPr lang="cs-CZ" sz="16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Přímá spojnice se šipkou 4"/>
          <p:cNvCxnSpPr/>
          <p:nvPr/>
        </p:nvCxnSpPr>
        <p:spPr>
          <a:xfrm flipV="1">
            <a:off x="1916088" y="2132856"/>
            <a:ext cx="0"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Přímá spojnice se šipkou 5"/>
          <p:cNvCxnSpPr/>
          <p:nvPr/>
        </p:nvCxnSpPr>
        <p:spPr>
          <a:xfrm flipV="1">
            <a:off x="1914599" y="2420887"/>
            <a:ext cx="0"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14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1903729"/>
            <a:ext cx="1491515" cy="1034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30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solidFill>
                  <a:srgbClr val="C00000"/>
                </a:solidFill>
                <a:latin typeface="Comic Sans MS" pitchFamily="66" charset="0"/>
              </a:rPr>
              <a:t>Fyziologie krve</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95883" y="1268760"/>
            <a:ext cx="4968552" cy="4525963"/>
          </a:xfrm>
        </p:spPr>
        <p:txBody>
          <a:bodyPr>
            <a:noAutofit/>
          </a:bodyPr>
          <a:lstStyle/>
          <a:p>
            <a:pPr marL="0" indent="0">
              <a:buNone/>
            </a:pPr>
            <a:r>
              <a:rPr lang="cs-CZ" sz="1600" dirty="0" smtClean="0">
                <a:solidFill>
                  <a:srgbClr val="7030A0"/>
                </a:solidFill>
                <a:latin typeface="Comic Sans MS" pitchFamily="66" charset="0"/>
              </a:rPr>
              <a:t>Funkce </a:t>
            </a:r>
            <a:r>
              <a:rPr lang="cs-CZ" sz="1600" dirty="0">
                <a:solidFill>
                  <a:srgbClr val="7030A0"/>
                </a:solidFill>
                <a:latin typeface="Comic Sans MS" pitchFamily="66" charset="0"/>
              </a:rPr>
              <a:t>krve</a:t>
            </a:r>
          </a:p>
          <a:p>
            <a:r>
              <a:rPr lang="cs-CZ" sz="1600" dirty="0" smtClean="0">
                <a:latin typeface="Comic Sans MS" pitchFamily="66" charset="0"/>
              </a:rPr>
              <a:t>transport </a:t>
            </a:r>
            <a:r>
              <a:rPr lang="cs-CZ" sz="1600" dirty="0">
                <a:latin typeface="Comic Sans MS" pitchFamily="66" charset="0"/>
              </a:rPr>
              <a:t>látek </a:t>
            </a:r>
            <a:r>
              <a:rPr lang="cs-CZ" sz="1600" dirty="0" smtClean="0">
                <a:latin typeface="Comic Sans MS" pitchFamily="66" charset="0"/>
              </a:rPr>
              <a:t>- volně </a:t>
            </a:r>
            <a:r>
              <a:rPr lang="cs-CZ" sz="1600" dirty="0">
                <a:latin typeface="Comic Sans MS" pitchFamily="66" charset="0"/>
              </a:rPr>
              <a:t>nebo na </a:t>
            </a:r>
            <a:r>
              <a:rPr lang="cs-CZ" sz="1600" dirty="0" smtClean="0">
                <a:latin typeface="Comic Sans MS" pitchFamily="66" charset="0"/>
              </a:rPr>
              <a:t>nosičích (transportní molekuly - bílkoviny)</a:t>
            </a:r>
            <a:endParaRPr lang="cs-CZ" sz="1600" dirty="0">
              <a:latin typeface="Comic Sans MS" pitchFamily="66" charset="0"/>
            </a:endParaRPr>
          </a:p>
          <a:p>
            <a:r>
              <a:rPr lang="cs-CZ" sz="1600" dirty="0" smtClean="0">
                <a:latin typeface="Comic Sans MS" pitchFamily="66" charset="0"/>
              </a:rPr>
              <a:t>výměna </a:t>
            </a:r>
            <a:r>
              <a:rPr lang="cs-CZ" sz="1600" dirty="0">
                <a:latin typeface="Comic Sans MS" pitchFamily="66" charset="0"/>
              </a:rPr>
              <a:t>vody a iontů</a:t>
            </a:r>
          </a:p>
          <a:p>
            <a:r>
              <a:rPr lang="cs-CZ" sz="1600" dirty="0" smtClean="0">
                <a:latin typeface="Comic Sans MS" pitchFamily="66" charset="0"/>
              </a:rPr>
              <a:t>účast </a:t>
            </a:r>
            <a:r>
              <a:rPr lang="cs-CZ" sz="1600" dirty="0">
                <a:latin typeface="Comic Sans MS" pitchFamily="66" charset="0"/>
              </a:rPr>
              <a:t>na imunitních </a:t>
            </a:r>
            <a:r>
              <a:rPr lang="cs-CZ" sz="1600" dirty="0" smtClean="0">
                <a:latin typeface="Comic Sans MS" pitchFamily="66" charset="0"/>
              </a:rPr>
              <a:t>reakcích – zánětová reakce a hojení ran </a:t>
            </a:r>
            <a:r>
              <a:rPr lang="cs-CZ" sz="1600" dirty="0">
                <a:latin typeface="Comic Sans MS" pitchFamily="66" charset="0"/>
              </a:rPr>
              <a:t>(</a:t>
            </a:r>
            <a:r>
              <a:rPr lang="cs-CZ" sz="1600" dirty="0" smtClean="0">
                <a:latin typeface="Comic Sans MS" pitchFamily="66" charset="0"/>
              </a:rPr>
              <a:t>obsahuje </a:t>
            </a:r>
            <a:r>
              <a:rPr lang="cs-CZ" sz="1600" dirty="0">
                <a:latin typeface="Comic Sans MS" pitchFamily="66" charset="0"/>
              </a:rPr>
              <a:t>specifické látky – hormony, růstové faktory, </a:t>
            </a:r>
            <a:r>
              <a:rPr lang="cs-CZ" sz="1600" dirty="0" err="1">
                <a:latin typeface="Comic Sans MS" pitchFamily="66" charset="0"/>
              </a:rPr>
              <a:t>cytokiny</a:t>
            </a:r>
            <a:r>
              <a:rPr lang="cs-CZ" sz="1600" dirty="0">
                <a:latin typeface="Comic Sans MS" pitchFamily="66" charset="0"/>
              </a:rPr>
              <a:t> a jejich </a:t>
            </a:r>
            <a:r>
              <a:rPr lang="cs-CZ" sz="1600" dirty="0" smtClean="0">
                <a:latin typeface="Comic Sans MS" pitchFamily="66" charset="0"/>
              </a:rPr>
              <a:t>inhibitory)</a:t>
            </a:r>
            <a:endParaRPr lang="cs-CZ" sz="1600" dirty="0">
              <a:latin typeface="Comic Sans MS" pitchFamily="66" charset="0"/>
            </a:endParaRPr>
          </a:p>
          <a:p>
            <a:r>
              <a:rPr lang="cs-CZ" sz="1600" dirty="0">
                <a:latin typeface="Comic Sans MS" pitchFamily="66" charset="0"/>
              </a:rPr>
              <a:t>udržování acidobazické rovnováhy</a:t>
            </a:r>
          </a:p>
          <a:p>
            <a:r>
              <a:rPr lang="cs-CZ" sz="1600" dirty="0" smtClean="0">
                <a:latin typeface="Comic Sans MS" pitchFamily="66" charset="0"/>
              </a:rPr>
              <a:t>transport O</a:t>
            </a:r>
            <a:r>
              <a:rPr lang="cs-CZ" sz="1600" baseline="-25000" dirty="0" smtClean="0">
                <a:latin typeface="Comic Sans MS" pitchFamily="66" charset="0"/>
              </a:rPr>
              <a:t>2</a:t>
            </a:r>
            <a:r>
              <a:rPr lang="cs-CZ" sz="1600" dirty="0" smtClean="0">
                <a:latin typeface="Comic Sans MS" pitchFamily="66" charset="0"/>
              </a:rPr>
              <a:t> a CO</a:t>
            </a:r>
            <a:r>
              <a:rPr lang="cs-CZ" sz="1600" baseline="-25000" dirty="0" smtClean="0">
                <a:latin typeface="Comic Sans MS" pitchFamily="66" charset="0"/>
              </a:rPr>
              <a:t>2 </a:t>
            </a:r>
            <a:r>
              <a:rPr lang="cs-CZ" sz="1600" dirty="0">
                <a:latin typeface="Comic Sans MS" pitchFamily="66" charset="0"/>
              </a:rPr>
              <a:t> </a:t>
            </a:r>
            <a:r>
              <a:rPr lang="cs-CZ" sz="1600" dirty="0" smtClean="0">
                <a:latin typeface="Comic Sans MS" pitchFamily="66" charset="0"/>
              </a:rPr>
              <a:t>(</a:t>
            </a:r>
            <a:r>
              <a:rPr lang="cs-CZ" sz="1600" dirty="0" err="1" smtClean="0">
                <a:latin typeface="Comic Sans MS" pitchFamily="66" charset="0"/>
              </a:rPr>
              <a:t>Hb</a:t>
            </a:r>
            <a:r>
              <a:rPr lang="cs-CZ" sz="1600" dirty="0" smtClean="0">
                <a:latin typeface="Comic Sans MS" pitchFamily="66" charset="0"/>
              </a:rPr>
              <a:t> v </a:t>
            </a:r>
            <a:r>
              <a:rPr lang="cs-CZ" sz="1600" dirty="0" err="1" smtClean="0">
                <a:latin typeface="Comic Sans MS" pitchFamily="66" charset="0"/>
              </a:rPr>
              <a:t>ery</a:t>
            </a:r>
            <a:r>
              <a:rPr lang="cs-CZ" sz="1600" dirty="0" smtClean="0">
                <a:latin typeface="Comic Sans MS" pitchFamily="66" charset="0"/>
              </a:rPr>
              <a:t> zvyšuje obsah </a:t>
            </a:r>
            <a:r>
              <a:rPr lang="cs-CZ" sz="1600" dirty="0">
                <a:latin typeface="Comic Sans MS" pitchFamily="66" charset="0"/>
              </a:rPr>
              <a:t>O</a:t>
            </a:r>
            <a:r>
              <a:rPr lang="cs-CZ" sz="1600" baseline="-25000" dirty="0">
                <a:latin typeface="Comic Sans MS" pitchFamily="66" charset="0"/>
              </a:rPr>
              <a:t>2</a:t>
            </a:r>
            <a:r>
              <a:rPr lang="cs-CZ" sz="1600" dirty="0" smtClean="0">
                <a:latin typeface="Comic Sans MS" pitchFamily="66" charset="0"/>
              </a:rPr>
              <a:t> v krvi 50x) </a:t>
            </a:r>
            <a:endParaRPr lang="cs-CZ" sz="1600" baseline="-25000" dirty="0" smtClean="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0854" b="9173"/>
          <a:stretch/>
        </p:blipFill>
        <p:spPr bwMode="auto">
          <a:xfrm>
            <a:off x="6558521" y="1484784"/>
            <a:ext cx="2365977" cy="1848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818" y="4264225"/>
            <a:ext cx="4847168" cy="23119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upload.wikimedia.org/wikipedia/commons/thumb/6/66/Hemoglobin_saturation_curve.svg/250px-Hemoglobin_saturation_curve.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1938" y="4410548"/>
            <a:ext cx="2381250" cy="201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508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05739" y="260648"/>
            <a:ext cx="8050088" cy="1143000"/>
          </a:xfrm>
        </p:spPr>
        <p:txBody>
          <a:bodyPr>
            <a:normAutofit/>
          </a:bodyPr>
          <a:lstStyle/>
          <a:p>
            <a:r>
              <a:rPr lang="cs-CZ" sz="3000" dirty="0" err="1">
                <a:solidFill>
                  <a:srgbClr val="75DBFF"/>
                </a:solidFill>
                <a:latin typeface="Comic Sans MS" pitchFamily="66" charset="0"/>
              </a:rPr>
              <a:t>L</a:t>
            </a:r>
            <a:r>
              <a:rPr lang="cs-CZ" sz="3000" dirty="0" err="1" smtClean="0">
                <a:solidFill>
                  <a:srgbClr val="75DBFF"/>
                </a:solidFill>
                <a:latin typeface="Comic Sans MS" pitchFamily="66" charset="0"/>
              </a:rPr>
              <a:t>ymfoproliferační</a:t>
            </a:r>
            <a:r>
              <a:rPr lang="cs-CZ" sz="3000" dirty="0" smtClean="0">
                <a:solidFill>
                  <a:srgbClr val="75DBFF"/>
                </a:solidFill>
                <a:latin typeface="Comic Sans MS" pitchFamily="66" charset="0"/>
              </a:rPr>
              <a:t> syndromy a onemocnění</a:t>
            </a:r>
            <a:endParaRPr lang="cs-CZ" sz="3000" dirty="0">
              <a:solidFill>
                <a:srgbClr val="75DBFF"/>
              </a:solidFill>
              <a:latin typeface="Comic Sans MS" pitchFamily="66" charset="0"/>
            </a:endParaRPr>
          </a:p>
        </p:txBody>
      </p:sp>
      <p:sp>
        <p:nvSpPr>
          <p:cNvPr id="3" name="Zástupný symbol pro obsah 2"/>
          <p:cNvSpPr>
            <a:spLocks noGrp="1"/>
          </p:cNvSpPr>
          <p:nvPr>
            <p:ph idx="1"/>
          </p:nvPr>
        </p:nvSpPr>
        <p:spPr>
          <a:xfrm>
            <a:off x="1547664" y="1412776"/>
            <a:ext cx="5112568" cy="4968552"/>
          </a:xfrm>
        </p:spPr>
        <p:txBody>
          <a:bodyPr>
            <a:noAutofit/>
          </a:bodyPr>
          <a:lstStyle/>
          <a:p>
            <a:pPr>
              <a:lnSpc>
                <a:spcPct val="120000"/>
              </a:lnSpc>
            </a:pPr>
            <a:r>
              <a:rPr lang="cs-CZ" sz="1600" dirty="0">
                <a:latin typeface="Comic Sans MS" pitchFamily="66" charset="0"/>
              </a:rPr>
              <a:t>n</a:t>
            </a:r>
            <a:r>
              <a:rPr lang="cs-CZ" sz="1600" dirty="0" smtClean="0">
                <a:latin typeface="Comic Sans MS" pitchFamily="66" charset="0"/>
              </a:rPr>
              <a:t>ádorová onemocnění lymfatické větve</a:t>
            </a:r>
          </a:p>
          <a:p>
            <a:pPr>
              <a:lnSpc>
                <a:spcPct val="120000"/>
              </a:lnSpc>
            </a:pPr>
            <a:r>
              <a:rPr lang="cs-CZ" sz="1600" dirty="0">
                <a:latin typeface="Comic Sans MS" pitchFamily="66" charset="0"/>
              </a:rPr>
              <a:t>e</a:t>
            </a:r>
            <a:r>
              <a:rPr lang="cs-CZ" sz="1600" dirty="0" smtClean="0">
                <a:latin typeface="Comic Sans MS" pitchFamily="66" charset="0"/>
              </a:rPr>
              <a:t>tiologie - nejčastěji jde o přenos </a:t>
            </a:r>
            <a:r>
              <a:rPr lang="cs-CZ" sz="1600" dirty="0" err="1" smtClean="0">
                <a:latin typeface="Comic Sans MS" pitchFamily="66" charset="0"/>
              </a:rPr>
              <a:t>protonkogenu</a:t>
            </a:r>
            <a:r>
              <a:rPr lang="cs-CZ" sz="1600" dirty="0" smtClean="0">
                <a:latin typeface="Comic Sans MS" pitchFamily="66" charset="0"/>
              </a:rPr>
              <a:t> do oblasti kódující nějakou podjednotku receptoru T buněk (TCR) nebo </a:t>
            </a:r>
            <a:r>
              <a:rPr lang="cs-CZ" sz="1600" dirty="0" err="1" smtClean="0">
                <a:latin typeface="Comic Sans MS" pitchFamily="66" charset="0"/>
              </a:rPr>
              <a:t>Ig</a:t>
            </a:r>
            <a:r>
              <a:rPr lang="cs-CZ" sz="1600" dirty="0" smtClean="0">
                <a:latin typeface="Comic Sans MS" pitchFamily="66" charset="0"/>
              </a:rPr>
              <a:t> řetězec, zvýšení odolnosti lymf. b. proti </a:t>
            </a:r>
            <a:r>
              <a:rPr lang="cs-CZ" sz="1600" dirty="0" err="1" smtClean="0">
                <a:latin typeface="Comic Sans MS" pitchFamily="66" charset="0"/>
              </a:rPr>
              <a:t>apoptóze</a:t>
            </a:r>
            <a:endParaRPr lang="cs-CZ" sz="1600" dirty="0" smtClean="0">
              <a:latin typeface="Comic Sans MS" pitchFamily="66" charset="0"/>
            </a:endParaRPr>
          </a:p>
          <a:p>
            <a:pPr marL="0" indent="0">
              <a:lnSpc>
                <a:spcPct val="120000"/>
              </a:lnSpc>
              <a:buNone/>
            </a:pPr>
            <a:r>
              <a:rPr lang="cs-CZ" sz="1600" dirty="0" smtClean="0">
                <a:latin typeface="Comic Sans MS" pitchFamily="66" charset="0"/>
              </a:rPr>
              <a:t>2 formy:</a:t>
            </a:r>
          </a:p>
          <a:p>
            <a:pPr>
              <a:lnSpc>
                <a:spcPct val="120000"/>
              </a:lnSpc>
            </a:pPr>
            <a:r>
              <a:rPr lang="cs-CZ" sz="1600" dirty="0">
                <a:latin typeface="Comic Sans MS" pitchFamily="66" charset="0"/>
              </a:rPr>
              <a:t>d</a:t>
            </a:r>
            <a:r>
              <a:rPr lang="cs-CZ" sz="1600" dirty="0" smtClean="0">
                <a:latin typeface="Comic Sans MS" pitchFamily="66" charset="0"/>
              </a:rPr>
              <a:t>iseminovaná = </a:t>
            </a:r>
            <a:r>
              <a:rPr lang="cs-CZ" sz="1600" b="1" dirty="0" smtClean="0">
                <a:latin typeface="Comic Sans MS" pitchFamily="66" charset="0"/>
              </a:rPr>
              <a:t>lymfatické leukémie </a:t>
            </a:r>
            <a:r>
              <a:rPr lang="cs-CZ" sz="1600" dirty="0" smtClean="0">
                <a:latin typeface="Comic Sans MS" pitchFamily="66" charset="0"/>
              </a:rPr>
              <a:t>(z </a:t>
            </a:r>
            <a:r>
              <a:rPr lang="cs-CZ" sz="1600" dirty="0">
                <a:latin typeface="Comic Sans MS" pitchFamily="66" charset="0"/>
              </a:rPr>
              <a:t>B i T řady </a:t>
            </a:r>
            <a:r>
              <a:rPr lang="cs-CZ" sz="1600" dirty="0" smtClean="0">
                <a:latin typeface="Comic Sans MS" pitchFamily="66" charset="0"/>
              </a:rPr>
              <a:t>= </a:t>
            </a:r>
            <a:r>
              <a:rPr lang="cs-CZ" sz="1600" dirty="0" smtClean="0">
                <a:solidFill>
                  <a:srgbClr val="7030A0"/>
                </a:solidFill>
                <a:latin typeface="Comic Sans MS" pitchFamily="66" charset="0"/>
              </a:rPr>
              <a:t>ALL</a:t>
            </a:r>
            <a:r>
              <a:rPr lang="cs-CZ" sz="1600" dirty="0">
                <a:solidFill>
                  <a:srgbClr val="7030A0"/>
                </a:solidFill>
                <a:latin typeface="Comic Sans MS" pitchFamily="66" charset="0"/>
              </a:rPr>
              <a:t>, CLL</a:t>
            </a:r>
            <a:r>
              <a:rPr lang="cs-CZ" sz="1600" dirty="0">
                <a:latin typeface="Comic Sans MS" pitchFamily="66" charset="0"/>
              </a:rPr>
              <a:t>)</a:t>
            </a:r>
          </a:p>
          <a:p>
            <a:pPr>
              <a:lnSpc>
                <a:spcPct val="120000"/>
              </a:lnSpc>
            </a:pPr>
            <a:r>
              <a:rPr lang="cs-CZ" sz="1600" dirty="0">
                <a:latin typeface="Comic Sans MS" pitchFamily="66" charset="0"/>
              </a:rPr>
              <a:t>l</a:t>
            </a:r>
            <a:r>
              <a:rPr lang="cs-CZ" sz="1600" dirty="0" smtClean="0">
                <a:latin typeface="Comic Sans MS" pitchFamily="66" charset="0"/>
              </a:rPr>
              <a:t>okalizovaná =</a:t>
            </a:r>
            <a:r>
              <a:rPr lang="cs-CZ" sz="1600" b="1" dirty="0" smtClean="0">
                <a:latin typeface="Comic Sans MS" pitchFamily="66" charset="0"/>
              </a:rPr>
              <a:t> lymfomy </a:t>
            </a:r>
            <a:r>
              <a:rPr lang="cs-CZ" sz="1600" dirty="0">
                <a:latin typeface="Comic Sans MS" pitchFamily="66" charset="0"/>
              </a:rPr>
              <a:t>(</a:t>
            </a:r>
            <a:r>
              <a:rPr lang="cs-CZ" sz="1600" dirty="0" smtClean="0">
                <a:latin typeface="Comic Sans MS" pitchFamily="66" charset="0"/>
              </a:rPr>
              <a:t>systémové </a:t>
            </a:r>
            <a:r>
              <a:rPr lang="cs-CZ" sz="1600" dirty="0" err="1" smtClean="0">
                <a:latin typeface="Comic Sans MS" pitchFamily="66" charset="0"/>
              </a:rPr>
              <a:t>onem</a:t>
            </a:r>
            <a:r>
              <a:rPr lang="cs-CZ" sz="1600" dirty="0" smtClean="0">
                <a:latin typeface="Comic Sans MS" pitchFamily="66" charset="0"/>
              </a:rPr>
              <a:t>. lymfatického systému)</a:t>
            </a:r>
          </a:p>
          <a:p>
            <a:pPr marL="0" indent="0">
              <a:lnSpc>
                <a:spcPct val="120000"/>
              </a:lnSpc>
              <a:buNone/>
            </a:pPr>
            <a:endParaRPr lang="cs-CZ" sz="1600" dirty="0">
              <a:latin typeface="Comic Sans MS" pitchFamily="66" charset="0"/>
            </a:endParaRPr>
          </a:p>
          <a:p>
            <a:pPr marL="0" indent="0">
              <a:lnSpc>
                <a:spcPct val="120000"/>
              </a:lnSpc>
              <a:buNone/>
            </a:pPr>
            <a:r>
              <a:rPr lang="cs-CZ" sz="1600" dirty="0" err="1" smtClean="0">
                <a:solidFill>
                  <a:srgbClr val="7030A0"/>
                </a:solidFill>
                <a:latin typeface="Comic Sans MS" pitchFamily="66" charset="0"/>
              </a:rPr>
              <a:t>Burkittův</a:t>
            </a:r>
            <a:r>
              <a:rPr lang="cs-CZ" sz="1600" dirty="0" smtClean="0">
                <a:solidFill>
                  <a:srgbClr val="7030A0"/>
                </a:solidFill>
                <a:latin typeface="Comic Sans MS" pitchFamily="66" charset="0"/>
              </a:rPr>
              <a:t> lymfom</a:t>
            </a:r>
          </a:p>
          <a:p>
            <a:pPr>
              <a:lnSpc>
                <a:spcPct val="120000"/>
              </a:lnSpc>
            </a:pPr>
            <a:r>
              <a:rPr lang="cs-CZ" sz="1600" dirty="0">
                <a:latin typeface="Comic Sans MS" pitchFamily="66" charset="0"/>
              </a:rPr>
              <a:t>n</a:t>
            </a:r>
            <a:r>
              <a:rPr lang="cs-CZ" sz="1600" dirty="0" smtClean="0">
                <a:latin typeface="Comic Sans MS" pitchFamily="66" charset="0"/>
              </a:rPr>
              <a:t>apř. translokace </a:t>
            </a:r>
            <a:r>
              <a:rPr lang="cs-CZ" sz="1600" dirty="0" err="1" smtClean="0">
                <a:latin typeface="Comic Sans MS" pitchFamily="66" charset="0"/>
              </a:rPr>
              <a:t>protonkogenu</a:t>
            </a:r>
            <a:r>
              <a:rPr lang="cs-CZ" sz="1600" dirty="0" smtClean="0">
                <a:latin typeface="Comic Sans MS" pitchFamily="66" charset="0"/>
              </a:rPr>
              <a:t> c-</a:t>
            </a:r>
            <a:r>
              <a:rPr lang="cs-CZ" sz="1600" dirty="0" err="1" smtClean="0">
                <a:latin typeface="Comic Sans MS" pitchFamily="66" charset="0"/>
              </a:rPr>
              <a:t>myc</a:t>
            </a:r>
            <a:r>
              <a:rPr lang="cs-CZ" sz="1600" dirty="0" smtClean="0">
                <a:latin typeface="Comic Sans MS" pitchFamily="66" charset="0"/>
              </a:rPr>
              <a:t> z chrom. 8. </a:t>
            </a:r>
            <a:r>
              <a:rPr lang="cs-CZ" sz="1600" dirty="0">
                <a:latin typeface="Comic Sans MS" pitchFamily="66" charset="0"/>
              </a:rPr>
              <a:t>n</a:t>
            </a:r>
            <a:r>
              <a:rPr lang="cs-CZ" sz="1600" dirty="0" smtClean="0">
                <a:latin typeface="Comic Sans MS" pitchFamily="66" charset="0"/>
              </a:rPr>
              <a:t>a 14., </a:t>
            </a:r>
            <a:r>
              <a:rPr lang="cs-CZ" sz="1600" dirty="0" err="1" smtClean="0">
                <a:latin typeface="Comic Sans MS" pitchFamily="66" charset="0"/>
              </a:rPr>
              <a:t>kt</a:t>
            </a:r>
            <a:r>
              <a:rPr lang="cs-CZ" sz="1600" dirty="0">
                <a:latin typeface="Comic Sans MS" pitchFamily="66" charset="0"/>
              </a:rPr>
              <a:t>. </a:t>
            </a:r>
            <a:r>
              <a:rPr lang="cs-CZ" sz="1600" dirty="0" smtClean="0">
                <a:latin typeface="Comic Sans MS" pitchFamily="66" charset="0"/>
              </a:rPr>
              <a:t>kóduje </a:t>
            </a:r>
            <a:r>
              <a:rPr lang="cs-CZ" sz="1600" dirty="0">
                <a:latin typeface="Comic Sans MS" pitchFamily="66" charset="0"/>
              </a:rPr>
              <a:t>těžký </a:t>
            </a:r>
            <a:r>
              <a:rPr lang="cs-CZ" sz="1600" dirty="0" err="1">
                <a:latin typeface="Comic Sans MS" pitchFamily="66" charset="0"/>
              </a:rPr>
              <a:t>Ig</a:t>
            </a:r>
            <a:r>
              <a:rPr lang="cs-CZ" sz="1600" dirty="0">
                <a:latin typeface="Comic Sans MS" pitchFamily="66" charset="0"/>
              </a:rPr>
              <a:t> řetězec </a:t>
            </a:r>
            <a:endParaRPr lang="cs-CZ" sz="1600" dirty="0" smtClean="0">
              <a:latin typeface="Comic Sans MS" pitchFamily="66" charset="0"/>
            </a:endParaRPr>
          </a:p>
          <a:p>
            <a:pPr>
              <a:lnSpc>
                <a:spcPct val="120000"/>
              </a:lnSpc>
            </a:pPr>
            <a:r>
              <a:rPr lang="cs-CZ" sz="1600" dirty="0" smtClean="0">
                <a:latin typeface="Comic Sans MS" pitchFamily="66" charset="0"/>
              </a:rPr>
              <a:t>EBV</a:t>
            </a:r>
            <a:endParaRPr lang="cs-CZ" sz="1600" dirty="0">
              <a:latin typeface="Comic Sans MS" pitchFamily="66" charset="0"/>
            </a:endParaRPr>
          </a:p>
          <a:p>
            <a:pPr marL="0" indent="0">
              <a:lnSpc>
                <a:spcPct val="120000"/>
              </a:lnSpc>
              <a:buNone/>
            </a:pPr>
            <a:endParaRPr lang="cs-CZ" sz="16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Skupina 5"/>
          <p:cNvGrpSpPr/>
          <p:nvPr/>
        </p:nvGrpSpPr>
        <p:grpSpPr>
          <a:xfrm>
            <a:off x="6675038" y="1340768"/>
            <a:ext cx="2016224" cy="2448272"/>
            <a:chOff x="6300192" y="1383269"/>
            <a:chExt cx="2406345" cy="3069123"/>
          </a:xfrm>
        </p:grpSpPr>
        <p:pic>
          <p:nvPicPr>
            <p:cNvPr id="7" name="Picture 4" descr="http://www.cancer.gov/images/cdr/live/CDR526538-571.jpg"/>
            <p:cNvPicPr>
              <a:picLocks noChangeAspect="1" noChangeArrowheads="1"/>
            </p:cNvPicPr>
            <p:nvPr/>
          </p:nvPicPr>
          <p:blipFill rotWithShape="1">
            <a:blip r:embed="rId3">
              <a:extLst>
                <a:ext uri="{28A0092B-C50C-407E-A947-70E740481C1C}">
                  <a14:useLocalDpi xmlns:a14="http://schemas.microsoft.com/office/drawing/2010/main" val="0"/>
                </a:ext>
              </a:extLst>
            </a:blip>
            <a:srcRect l="55756" t="13282" b="15356"/>
            <a:stretch/>
          </p:blipFill>
          <p:spPr bwMode="auto">
            <a:xfrm>
              <a:off x="6300192" y="1556792"/>
              <a:ext cx="2406345" cy="2895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cancer.gov/images/cdr/live/CDR526538-571.jpg"/>
            <p:cNvPicPr>
              <a:picLocks noChangeAspect="1" noChangeArrowheads="1"/>
            </p:cNvPicPr>
            <p:nvPr/>
          </p:nvPicPr>
          <p:blipFill rotWithShape="1">
            <a:blip r:embed="rId3">
              <a:extLst>
                <a:ext uri="{28A0092B-C50C-407E-A947-70E740481C1C}">
                  <a14:useLocalDpi xmlns:a14="http://schemas.microsoft.com/office/drawing/2010/main" val="0"/>
                </a:ext>
              </a:extLst>
            </a:blip>
            <a:srcRect l="54932" t="35451" r="35966" b="47095"/>
            <a:stretch/>
          </p:blipFill>
          <p:spPr bwMode="auto">
            <a:xfrm>
              <a:off x="6300192" y="1584975"/>
              <a:ext cx="495055" cy="7082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cancer.gov/images/cdr/live/CDR526538-571.jpg"/>
            <p:cNvPicPr>
              <a:picLocks noChangeAspect="1" noChangeArrowheads="1"/>
            </p:cNvPicPr>
            <p:nvPr/>
          </p:nvPicPr>
          <p:blipFill rotWithShape="1">
            <a:blip r:embed="rId3">
              <a:extLst>
                <a:ext uri="{28A0092B-C50C-407E-A947-70E740481C1C}">
                  <a14:useLocalDpi xmlns:a14="http://schemas.microsoft.com/office/drawing/2010/main" val="0"/>
                </a:ext>
              </a:extLst>
            </a:blip>
            <a:srcRect l="54932" t="35451" r="35966" b="47095"/>
            <a:stretch/>
          </p:blipFill>
          <p:spPr bwMode="auto">
            <a:xfrm>
              <a:off x="6735978" y="1383269"/>
              <a:ext cx="495055" cy="708211"/>
            </a:xfrm>
            <a:prstGeom prst="rect">
              <a:avLst/>
            </a:prstGeom>
            <a:noFill/>
            <a:extLst>
              <a:ext uri="{909E8E84-426E-40DD-AFC4-6F175D3DCCD1}">
                <a14:hiddenFill xmlns:a14="http://schemas.microsoft.com/office/drawing/2010/main">
                  <a:solidFill>
                    <a:srgbClr val="FFFFFF"/>
                  </a:solidFill>
                </a14:hiddenFill>
              </a:ext>
            </a:extLst>
          </p:spPr>
        </p:pic>
      </p:gr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3093" y="4365838"/>
            <a:ext cx="2720907" cy="204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691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05739" y="260648"/>
            <a:ext cx="8050088" cy="1143000"/>
          </a:xfrm>
        </p:spPr>
        <p:txBody>
          <a:bodyPr>
            <a:normAutofit/>
          </a:bodyPr>
          <a:lstStyle/>
          <a:p>
            <a:r>
              <a:rPr lang="cs-CZ" sz="3000" dirty="0" err="1">
                <a:solidFill>
                  <a:srgbClr val="C00000"/>
                </a:solidFill>
                <a:latin typeface="Comic Sans MS" pitchFamily="66" charset="0"/>
              </a:rPr>
              <a:t>L</a:t>
            </a:r>
            <a:r>
              <a:rPr lang="cs-CZ" sz="3000" dirty="0" err="1" smtClean="0">
                <a:solidFill>
                  <a:srgbClr val="C00000"/>
                </a:solidFill>
                <a:latin typeface="Comic Sans MS" pitchFamily="66" charset="0"/>
              </a:rPr>
              <a:t>ymfoproliferační</a:t>
            </a:r>
            <a:r>
              <a:rPr lang="cs-CZ" sz="3000" dirty="0" smtClean="0">
                <a:solidFill>
                  <a:srgbClr val="C00000"/>
                </a:solidFill>
                <a:latin typeface="Comic Sans MS" pitchFamily="66" charset="0"/>
              </a:rPr>
              <a:t> syndromy a onemocnění</a:t>
            </a:r>
            <a:endParaRPr lang="cs-CZ" sz="3000" dirty="0">
              <a:solidFill>
                <a:srgbClr val="C00000"/>
              </a:solidFill>
              <a:latin typeface="Comic Sans MS" pitchFamily="66" charset="0"/>
            </a:endParaRPr>
          </a:p>
        </p:txBody>
      </p:sp>
      <p:sp>
        <p:nvSpPr>
          <p:cNvPr id="3" name="Zástupný symbol pro obsah 2"/>
          <p:cNvSpPr>
            <a:spLocks noGrp="1"/>
          </p:cNvSpPr>
          <p:nvPr>
            <p:ph idx="1"/>
          </p:nvPr>
        </p:nvSpPr>
        <p:spPr>
          <a:xfrm>
            <a:off x="1547664" y="1412776"/>
            <a:ext cx="7139136" cy="4525963"/>
          </a:xfrm>
        </p:spPr>
        <p:txBody>
          <a:bodyPr>
            <a:noAutofit/>
          </a:bodyPr>
          <a:lstStyle/>
          <a:p>
            <a:pPr marL="0" indent="0">
              <a:lnSpc>
                <a:spcPct val="120000"/>
              </a:lnSpc>
              <a:buNone/>
            </a:pPr>
            <a:r>
              <a:rPr lang="cs-CZ" sz="1600" dirty="0" err="1" smtClean="0">
                <a:solidFill>
                  <a:srgbClr val="7030A0"/>
                </a:solidFill>
                <a:latin typeface="Comic Sans MS" pitchFamily="66" charset="0"/>
              </a:rPr>
              <a:t>Hodgkinův</a:t>
            </a:r>
            <a:r>
              <a:rPr lang="cs-CZ" sz="1600" dirty="0" smtClean="0">
                <a:solidFill>
                  <a:srgbClr val="7030A0"/>
                </a:solidFill>
                <a:latin typeface="Comic Sans MS" pitchFamily="66" charset="0"/>
              </a:rPr>
              <a:t> </a:t>
            </a:r>
            <a:r>
              <a:rPr lang="cs-CZ" sz="1600" dirty="0" err="1" smtClean="0">
                <a:solidFill>
                  <a:srgbClr val="7030A0"/>
                </a:solidFill>
                <a:latin typeface="Comic Sans MS" pitchFamily="66" charset="0"/>
              </a:rPr>
              <a:t>lymfon</a:t>
            </a:r>
            <a:r>
              <a:rPr lang="cs-CZ" sz="1600" dirty="0" smtClean="0">
                <a:solidFill>
                  <a:srgbClr val="7030A0"/>
                </a:solidFill>
                <a:latin typeface="Comic Sans MS" pitchFamily="66" charset="0"/>
              </a:rPr>
              <a:t> </a:t>
            </a:r>
          </a:p>
          <a:p>
            <a:pPr>
              <a:lnSpc>
                <a:spcPct val="120000"/>
              </a:lnSpc>
            </a:pPr>
            <a:r>
              <a:rPr lang="cs-CZ" sz="1600" dirty="0">
                <a:latin typeface="Comic Sans MS" pitchFamily="66" charset="0"/>
              </a:rPr>
              <a:t>p</a:t>
            </a:r>
            <a:r>
              <a:rPr lang="cs-CZ" sz="1600" dirty="0" smtClean="0">
                <a:latin typeface="Comic Sans MS" pitchFamily="66" charset="0"/>
              </a:rPr>
              <a:t>ravděpodobně </a:t>
            </a:r>
            <a:r>
              <a:rPr lang="cs-CZ" sz="1600" dirty="0" err="1" smtClean="0">
                <a:latin typeface="Comic Sans MS" pitchFamily="66" charset="0"/>
              </a:rPr>
              <a:t>onemoc</a:t>
            </a:r>
            <a:r>
              <a:rPr lang="cs-CZ" sz="1600" dirty="0" smtClean="0">
                <a:latin typeface="Comic Sans MS" pitchFamily="66" charset="0"/>
              </a:rPr>
              <a:t>. B buněk</a:t>
            </a:r>
            <a:endParaRPr lang="cs-CZ" sz="1600" dirty="0">
              <a:latin typeface="Comic Sans MS" pitchFamily="66" charset="0"/>
            </a:endParaRPr>
          </a:p>
          <a:p>
            <a:pPr marL="0" indent="0">
              <a:lnSpc>
                <a:spcPct val="120000"/>
              </a:lnSpc>
              <a:buNone/>
            </a:pPr>
            <a:endParaRPr lang="cs-CZ" sz="1600" dirty="0" smtClean="0">
              <a:latin typeface="Comic Sans MS" pitchFamily="66" charset="0"/>
            </a:endParaRPr>
          </a:p>
          <a:p>
            <a:pPr marL="0" indent="0">
              <a:lnSpc>
                <a:spcPct val="120000"/>
              </a:lnSpc>
              <a:buNone/>
            </a:pPr>
            <a:r>
              <a:rPr lang="cs-CZ" sz="1600" dirty="0">
                <a:solidFill>
                  <a:srgbClr val="7030A0"/>
                </a:solidFill>
                <a:latin typeface="Comic Sans MS" pitchFamily="66" charset="0"/>
              </a:rPr>
              <a:t>M</a:t>
            </a:r>
            <a:r>
              <a:rPr lang="cs-CZ" sz="1600" dirty="0" smtClean="0">
                <a:solidFill>
                  <a:srgbClr val="7030A0"/>
                </a:solidFill>
                <a:latin typeface="Comic Sans MS" pitchFamily="66" charset="0"/>
              </a:rPr>
              <a:t>aligní non-</a:t>
            </a:r>
            <a:r>
              <a:rPr lang="cs-CZ" sz="1600" dirty="0" err="1" smtClean="0">
                <a:solidFill>
                  <a:srgbClr val="7030A0"/>
                </a:solidFill>
                <a:latin typeface="Comic Sans MS" pitchFamily="66" charset="0"/>
              </a:rPr>
              <a:t>hodgkinské</a:t>
            </a:r>
            <a:r>
              <a:rPr lang="cs-CZ" sz="1600" dirty="0" smtClean="0">
                <a:solidFill>
                  <a:srgbClr val="7030A0"/>
                </a:solidFill>
                <a:latin typeface="Comic Sans MS" pitchFamily="66" charset="0"/>
              </a:rPr>
              <a:t> lymfomy</a:t>
            </a:r>
          </a:p>
          <a:p>
            <a:pPr>
              <a:lnSpc>
                <a:spcPct val="120000"/>
              </a:lnSpc>
            </a:pPr>
            <a:r>
              <a:rPr lang="cs-CZ" sz="1600" dirty="0">
                <a:latin typeface="Comic Sans MS" pitchFamily="66" charset="0"/>
              </a:rPr>
              <a:t>o</a:t>
            </a:r>
            <a:r>
              <a:rPr lang="cs-CZ" sz="1600" dirty="0" smtClean="0">
                <a:latin typeface="Comic Sans MS" pitchFamily="66" charset="0"/>
              </a:rPr>
              <a:t>dvozeny od B buněk</a:t>
            </a:r>
          </a:p>
          <a:p>
            <a:pPr>
              <a:lnSpc>
                <a:spcPct val="120000"/>
              </a:lnSpc>
            </a:pPr>
            <a:r>
              <a:rPr lang="cs-CZ" sz="1600" dirty="0">
                <a:latin typeface="Comic Sans MS" pitchFamily="66" charset="0"/>
              </a:rPr>
              <a:t>p</a:t>
            </a:r>
            <a:r>
              <a:rPr lang="cs-CZ" sz="1600" dirty="0" smtClean="0">
                <a:latin typeface="Comic Sans MS" pitchFamily="66" charset="0"/>
              </a:rPr>
              <a:t>odobnost s ALL</a:t>
            </a:r>
          </a:p>
          <a:p>
            <a:pPr>
              <a:lnSpc>
                <a:spcPct val="120000"/>
              </a:lnSpc>
            </a:pPr>
            <a:r>
              <a:rPr lang="cs-CZ" sz="1600" dirty="0">
                <a:latin typeface="Comic Sans MS" pitchFamily="66" charset="0"/>
              </a:rPr>
              <a:t>i</a:t>
            </a:r>
            <a:r>
              <a:rPr lang="cs-CZ" sz="1600" dirty="0" smtClean="0">
                <a:latin typeface="Comic Sans MS" pitchFamily="66" charset="0"/>
              </a:rPr>
              <a:t>nfiltrace do kostní dřeně </a:t>
            </a:r>
          </a:p>
          <a:p>
            <a:pPr marL="0" indent="0">
              <a:lnSpc>
                <a:spcPct val="120000"/>
              </a:lnSpc>
              <a:buNone/>
            </a:pPr>
            <a:endParaRPr lang="cs-CZ" sz="1600" dirty="0">
              <a:latin typeface="Comic Sans MS" pitchFamily="66" charset="0"/>
            </a:endParaRPr>
          </a:p>
          <a:p>
            <a:pPr marL="0" indent="0">
              <a:lnSpc>
                <a:spcPct val="120000"/>
              </a:lnSpc>
              <a:buNone/>
            </a:pPr>
            <a:r>
              <a:rPr lang="cs-CZ" sz="1600" dirty="0">
                <a:solidFill>
                  <a:srgbClr val="7030A0"/>
                </a:solidFill>
                <a:latin typeface="Comic Sans MS" pitchFamily="66" charset="0"/>
              </a:rPr>
              <a:t>S</a:t>
            </a:r>
            <a:r>
              <a:rPr lang="cs-CZ" sz="1600" dirty="0" smtClean="0">
                <a:solidFill>
                  <a:srgbClr val="7030A0"/>
                </a:solidFill>
                <a:latin typeface="Comic Sans MS" pitchFamily="66" charset="0"/>
              </a:rPr>
              <a:t>yndromy </a:t>
            </a:r>
            <a:r>
              <a:rPr lang="cs-CZ" sz="1600" dirty="0">
                <a:solidFill>
                  <a:srgbClr val="7030A0"/>
                </a:solidFill>
                <a:latin typeface="Comic Sans MS" pitchFamily="66" charset="0"/>
              </a:rPr>
              <a:t>odvozené </a:t>
            </a:r>
            <a:r>
              <a:rPr lang="cs-CZ" sz="1600" dirty="0" smtClean="0">
                <a:solidFill>
                  <a:srgbClr val="7030A0"/>
                </a:solidFill>
                <a:latin typeface="Comic Sans MS" pitchFamily="66" charset="0"/>
              </a:rPr>
              <a:t>od plazmatických </a:t>
            </a:r>
            <a:r>
              <a:rPr lang="cs-CZ" sz="1600" dirty="0" err="1">
                <a:solidFill>
                  <a:srgbClr val="7030A0"/>
                </a:solidFill>
                <a:latin typeface="Comic Sans MS" pitchFamily="66" charset="0"/>
              </a:rPr>
              <a:t>bb</a:t>
            </a:r>
            <a:r>
              <a:rPr lang="cs-CZ" sz="1600" dirty="0" smtClean="0">
                <a:solidFill>
                  <a:srgbClr val="7030A0"/>
                </a:solidFill>
                <a:latin typeface="Comic Sans MS" pitchFamily="66" charset="0"/>
              </a:rPr>
              <a:t>. </a:t>
            </a:r>
            <a:r>
              <a:rPr lang="cs-CZ" sz="1600" dirty="0" smtClean="0">
                <a:latin typeface="Comic Sans MS" pitchFamily="66" charset="0"/>
              </a:rPr>
              <a:t>(</a:t>
            </a:r>
            <a:r>
              <a:rPr lang="cs-CZ" sz="1600" dirty="0">
                <a:latin typeface="Comic Sans MS" pitchFamily="66" charset="0"/>
              </a:rPr>
              <a:t>monoklonální </a:t>
            </a:r>
            <a:r>
              <a:rPr lang="cs-CZ" sz="1600" dirty="0" err="1" smtClean="0">
                <a:latin typeface="Comic Sans MS" pitchFamily="66" charset="0"/>
              </a:rPr>
              <a:t>gamapatie</a:t>
            </a:r>
            <a:r>
              <a:rPr lang="cs-CZ" sz="1600" dirty="0" smtClean="0">
                <a:latin typeface="Comic Sans MS" pitchFamily="66" charset="0"/>
              </a:rPr>
              <a:t> = nadměrná tvorba patologického </a:t>
            </a:r>
            <a:r>
              <a:rPr lang="cs-CZ" sz="1600" dirty="0" err="1" smtClean="0">
                <a:latin typeface="Comic Sans MS" pitchFamily="66" charset="0"/>
              </a:rPr>
              <a:t>Ig</a:t>
            </a:r>
            <a:r>
              <a:rPr lang="cs-CZ" sz="1600" dirty="0" smtClean="0">
                <a:latin typeface="Comic Sans MS" pitchFamily="66" charset="0"/>
              </a:rPr>
              <a:t>, tzv. M-komponenty = </a:t>
            </a:r>
            <a:r>
              <a:rPr lang="cs-CZ" sz="1600" dirty="0" err="1" smtClean="0">
                <a:latin typeface="Comic Sans MS" pitchFamily="66" charset="0"/>
              </a:rPr>
              <a:t>paraprotein</a:t>
            </a:r>
            <a:r>
              <a:rPr lang="cs-CZ" sz="1600" dirty="0" smtClean="0">
                <a:latin typeface="Comic Sans MS" pitchFamily="66" charset="0"/>
              </a:rPr>
              <a:t>)</a:t>
            </a:r>
            <a:endParaRPr lang="cs-CZ" sz="1600" dirty="0">
              <a:latin typeface="Comic Sans MS" pitchFamily="66" charset="0"/>
            </a:endParaRPr>
          </a:p>
          <a:p>
            <a:pPr>
              <a:lnSpc>
                <a:spcPct val="120000"/>
              </a:lnSpc>
            </a:pPr>
            <a:r>
              <a:rPr lang="cs-CZ" sz="1600" dirty="0" smtClean="0">
                <a:solidFill>
                  <a:schemeClr val="accent6"/>
                </a:solidFill>
                <a:latin typeface="Comic Sans MS" pitchFamily="66" charset="0"/>
              </a:rPr>
              <a:t>mnohočetný myelom (</a:t>
            </a:r>
            <a:r>
              <a:rPr lang="cs-CZ" sz="1600" dirty="0" err="1" smtClean="0">
                <a:solidFill>
                  <a:schemeClr val="accent6"/>
                </a:solidFill>
                <a:latin typeface="Comic Sans MS" pitchFamily="66" charset="0"/>
              </a:rPr>
              <a:t>plazmocytom</a:t>
            </a:r>
            <a:r>
              <a:rPr lang="cs-CZ" sz="1600" dirty="0">
                <a:solidFill>
                  <a:schemeClr val="accent6"/>
                </a:solidFill>
                <a:latin typeface="Comic Sans MS" pitchFamily="66" charset="0"/>
              </a:rPr>
              <a:t>)</a:t>
            </a:r>
          </a:p>
          <a:p>
            <a:pPr>
              <a:lnSpc>
                <a:spcPct val="120000"/>
              </a:lnSpc>
            </a:pPr>
            <a:r>
              <a:rPr lang="cs-CZ" sz="1600" dirty="0" err="1" smtClean="0">
                <a:solidFill>
                  <a:schemeClr val="accent6"/>
                </a:solidFill>
                <a:latin typeface="Comic Sans MS" pitchFamily="66" charset="0"/>
              </a:rPr>
              <a:t>Waldenströmova</a:t>
            </a:r>
            <a:r>
              <a:rPr lang="cs-CZ" sz="1600" dirty="0" smtClean="0">
                <a:solidFill>
                  <a:schemeClr val="accent6"/>
                </a:solidFill>
                <a:latin typeface="Comic Sans MS" pitchFamily="66" charset="0"/>
              </a:rPr>
              <a:t> </a:t>
            </a:r>
            <a:r>
              <a:rPr lang="cs-CZ" sz="1600" dirty="0" err="1" smtClean="0">
                <a:solidFill>
                  <a:schemeClr val="accent6"/>
                </a:solidFill>
                <a:latin typeface="Comic Sans MS" pitchFamily="66" charset="0"/>
              </a:rPr>
              <a:t>makroglobulinemie</a:t>
            </a:r>
            <a:endParaRPr lang="cs-CZ" sz="1600" dirty="0">
              <a:solidFill>
                <a:schemeClr val="accent6"/>
              </a:solidFill>
              <a:latin typeface="Comic Sans MS" pitchFamily="66" charset="0"/>
            </a:endParaRPr>
          </a:p>
          <a:p>
            <a:pPr>
              <a:lnSpc>
                <a:spcPct val="120000"/>
              </a:lnSpc>
            </a:pPr>
            <a:r>
              <a:rPr lang="cs-CZ" sz="1600" dirty="0" smtClean="0">
                <a:solidFill>
                  <a:schemeClr val="accent6"/>
                </a:solidFill>
                <a:latin typeface="Comic Sans MS" pitchFamily="66" charset="0"/>
              </a:rPr>
              <a:t>primární </a:t>
            </a:r>
            <a:r>
              <a:rPr lang="cs-CZ" sz="1600" dirty="0">
                <a:solidFill>
                  <a:schemeClr val="accent6"/>
                </a:solidFill>
                <a:latin typeface="Comic Sans MS" pitchFamily="66" charset="0"/>
              </a:rPr>
              <a:t>amyloidóza</a:t>
            </a:r>
          </a:p>
          <a:p>
            <a:pPr>
              <a:lnSpc>
                <a:spcPct val="120000"/>
              </a:lnSpc>
            </a:pPr>
            <a:r>
              <a:rPr lang="cs-CZ" sz="1600" dirty="0" smtClean="0">
                <a:solidFill>
                  <a:schemeClr val="accent6"/>
                </a:solidFill>
                <a:latin typeface="Comic Sans MS" pitchFamily="66" charset="0"/>
              </a:rPr>
              <a:t>onemocnění </a:t>
            </a:r>
            <a:r>
              <a:rPr lang="cs-CZ" sz="1600" dirty="0">
                <a:solidFill>
                  <a:schemeClr val="accent6"/>
                </a:solidFill>
                <a:latin typeface="Comic Sans MS" pitchFamily="66" charset="0"/>
              </a:rPr>
              <a:t>těžkých řetězců</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064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a:bodyPr>
          <a:lstStyle/>
          <a:p>
            <a:r>
              <a:rPr lang="cs-CZ" sz="3600" dirty="0" smtClean="0">
                <a:solidFill>
                  <a:srgbClr val="C00000"/>
                </a:solidFill>
                <a:latin typeface="Comic Sans MS" pitchFamily="66" charset="0"/>
              </a:rPr>
              <a:t>Aplastické syndromy</a:t>
            </a:r>
            <a:endParaRPr lang="cs-CZ" sz="3600" dirty="0">
              <a:solidFill>
                <a:srgbClr val="C00000"/>
              </a:solidFill>
              <a:latin typeface="Comic Sans MS" pitchFamily="66" charset="0"/>
            </a:endParaRPr>
          </a:p>
        </p:txBody>
      </p:sp>
      <p:sp>
        <p:nvSpPr>
          <p:cNvPr id="3" name="Zástupný symbol pro obsah 2"/>
          <p:cNvSpPr>
            <a:spLocks noGrp="1"/>
          </p:cNvSpPr>
          <p:nvPr>
            <p:ph idx="1"/>
          </p:nvPr>
        </p:nvSpPr>
        <p:spPr>
          <a:xfrm>
            <a:off x="1547664" y="1268760"/>
            <a:ext cx="7272808" cy="5472608"/>
          </a:xfrm>
        </p:spPr>
        <p:txBody>
          <a:bodyPr>
            <a:normAutofit fontScale="77500" lnSpcReduction="20000"/>
          </a:bodyPr>
          <a:lstStyle/>
          <a:p>
            <a:pPr>
              <a:lnSpc>
                <a:spcPct val="120000"/>
              </a:lnSpc>
            </a:pPr>
            <a:r>
              <a:rPr lang="cs-CZ" sz="1900" b="1" dirty="0">
                <a:latin typeface="Comic Sans MS" pitchFamily="66" charset="0"/>
              </a:rPr>
              <a:t>k</a:t>
            </a:r>
            <a:r>
              <a:rPr lang="cs-CZ" sz="1900" b="1" dirty="0" smtClean="0">
                <a:latin typeface="Comic Sans MS" pitchFamily="66" charset="0"/>
              </a:rPr>
              <a:t>rvetvorná tkáň obsahuje málo prekurzorů krevních b. </a:t>
            </a:r>
            <a:r>
              <a:rPr lang="cs-CZ" sz="1900" dirty="0" smtClean="0">
                <a:latin typeface="Comic Sans MS" pitchFamily="66" charset="0"/>
              </a:rPr>
              <a:t>= je </a:t>
            </a:r>
            <a:r>
              <a:rPr lang="cs-CZ" sz="1900" dirty="0" err="1" smtClean="0">
                <a:latin typeface="Comic Sans MS" pitchFamily="66" charset="0"/>
              </a:rPr>
              <a:t>hypoplastická</a:t>
            </a:r>
            <a:endParaRPr lang="cs-CZ" sz="1900" dirty="0" smtClean="0">
              <a:latin typeface="Comic Sans MS" pitchFamily="66" charset="0"/>
            </a:endParaRPr>
          </a:p>
          <a:p>
            <a:pPr>
              <a:lnSpc>
                <a:spcPct val="120000"/>
              </a:lnSpc>
            </a:pPr>
            <a:r>
              <a:rPr lang="cs-CZ" sz="1900" dirty="0">
                <a:latin typeface="Comic Sans MS" pitchFamily="66" charset="0"/>
              </a:rPr>
              <a:t>n</a:t>
            </a:r>
            <a:r>
              <a:rPr lang="cs-CZ" sz="1900" dirty="0" smtClean="0">
                <a:latin typeface="Comic Sans MS" pitchFamily="66" charset="0"/>
              </a:rPr>
              <a:t>ásledky primárního poškození krvetvorných kmenových b.</a:t>
            </a:r>
          </a:p>
          <a:p>
            <a:pPr>
              <a:lnSpc>
                <a:spcPct val="120000"/>
              </a:lnSpc>
            </a:pPr>
            <a:endParaRPr lang="cs-CZ" sz="1900" dirty="0">
              <a:latin typeface="Comic Sans MS" pitchFamily="66" charset="0"/>
            </a:endParaRPr>
          </a:p>
          <a:p>
            <a:pPr marL="0" indent="0">
              <a:lnSpc>
                <a:spcPct val="120000"/>
              </a:lnSpc>
              <a:buNone/>
            </a:pPr>
            <a:r>
              <a:rPr lang="cs-CZ" sz="1900" dirty="0" smtClean="0">
                <a:solidFill>
                  <a:srgbClr val="7030A0"/>
                </a:solidFill>
                <a:latin typeface="Comic Sans MS" pitchFamily="66" charset="0"/>
              </a:rPr>
              <a:t>Aplastická anémie</a:t>
            </a:r>
          </a:p>
          <a:p>
            <a:pPr>
              <a:lnSpc>
                <a:spcPct val="120000"/>
              </a:lnSpc>
              <a:buAutoNum type="arabicPeriod"/>
            </a:pPr>
            <a:r>
              <a:rPr lang="cs-CZ" sz="1900" dirty="0" smtClean="0">
                <a:solidFill>
                  <a:schemeClr val="accent6"/>
                </a:solidFill>
                <a:latin typeface="Comic Sans MS" pitchFamily="66" charset="0"/>
              </a:rPr>
              <a:t>Idiopatické a sekundární aplastické anémie</a:t>
            </a:r>
          </a:p>
          <a:p>
            <a:pPr>
              <a:lnSpc>
                <a:spcPct val="120000"/>
              </a:lnSpc>
            </a:pPr>
            <a:r>
              <a:rPr lang="cs-CZ" sz="1900" dirty="0" smtClean="0">
                <a:latin typeface="Comic Sans MS" pitchFamily="66" charset="0"/>
              </a:rPr>
              <a:t>nedostatek erytroblastů, megakaryocytů a prekurzorů granulocytů, silně redukovány jsou CD34</a:t>
            </a:r>
            <a:r>
              <a:rPr lang="cs-CZ" sz="1900" baseline="30000" dirty="0" smtClean="0">
                <a:latin typeface="Comic Sans MS" pitchFamily="66" charset="0"/>
              </a:rPr>
              <a:t>+</a:t>
            </a:r>
            <a:r>
              <a:rPr lang="cs-CZ" sz="1900" dirty="0" smtClean="0">
                <a:latin typeface="Comic Sans MS" pitchFamily="66" charset="0"/>
              </a:rPr>
              <a:t> b.</a:t>
            </a:r>
          </a:p>
          <a:p>
            <a:pPr>
              <a:lnSpc>
                <a:spcPct val="120000"/>
              </a:lnSpc>
            </a:pPr>
            <a:r>
              <a:rPr lang="cs-CZ" sz="1900" dirty="0">
                <a:latin typeface="Comic Sans MS" pitchFamily="66" charset="0"/>
              </a:rPr>
              <a:t>s</a:t>
            </a:r>
            <a:r>
              <a:rPr lang="cs-CZ" sz="1900" dirty="0" smtClean="0">
                <a:latin typeface="Comic Sans MS" pitchFamily="66" charset="0"/>
              </a:rPr>
              <a:t>ekundární – poškození krvetvorné tkáně vnějšími faktory, mají přechodný charakter</a:t>
            </a:r>
          </a:p>
          <a:p>
            <a:pPr>
              <a:lnSpc>
                <a:spcPct val="120000"/>
              </a:lnSpc>
              <a:buAutoNum type="arabicPeriod" startAt="2"/>
            </a:pPr>
            <a:r>
              <a:rPr lang="cs-CZ" sz="1900" dirty="0" smtClean="0">
                <a:solidFill>
                  <a:schemeClr val="accent6"/>
                </a:solidFill>
                <a:latin typeface="Comic Sans MS" pitchFamily="66" charset="0"/>
              </a:rPr>
              <a:t>Čistá aplazie červené krevní řady</a:t>
            </a:r>
          </a:p>
          <a:p>
            <a:pPr>
              <a:lnSpc>
                <a:spcPct val="120000"/>
              </a:lnSpc>
            </a:pPr>
            <a:r>
              <a:rPr lang="cs-CZ" sz="1900" dirty="0">
                <a:latin typeface="Comic Sans MS" pitchFamily="66" charset="0"/>
              </a:rPr>
              <a:t>v</a:t>
            </a:r>
            <a:r>
              <a:rPr lang="cs-CZ" sz="1900" dirty="0" smtClean="0">
                <a:latin typeface="Comic Sans MS" pitchFamily="66" charset="0"/>
              </a:rPr>
              <a:t>rozená (</a:t>
            </a:r>
            <a:r>
              <a:rPr lang="cs-CZ" sz="1900" dirty="0" err="1" smtClean="0">
                <a:latin typeface="Comic Sans MS" pitchFamily="66" charset="0"/>
              </a:rPr>
              <a:t>Diamondův-Blackfanův</a:t>
            </a:r>
            <a:r>
              <a:rPr lang="cs-CZ" sz="1900" dirty="0" smtClean="0">
                <a:latin typeface="Comic Sans MS" pitchFamily="66" charset="0"/>
              </a:rPr>
              <a:t> syndrom – AD) a získaná (většinou idiopatická) forma</a:t>
            </a:r>
          </a:p>
          <a:p>
            <a:pPr>
              <a:lnSpc>
                <a:spcPct val="120000"/>
              </a:lnSpc>
              <a:buAutoNum type="arabicPeriod" startAt="3"/>
            </a:pPr>
            <a:r>
              <a:rPr lang="cs-CZ" sz="1900" dirty="0" err="1" smtClean="0">
                <a:solidFill>
                  <a:schemeClr val="accent6"/>
                </a:solidFill>
                <a:latin typeface="Comic Sans MS" pitchFamily="66" charset="0"/>
              </a:rPr>
              <a:t>Fanconiho</a:t>
            </a:r>
            <a:r>
              <a:rPr lang="cs-CZ" sz="1900" dirty="0" smtClean="0">
                <a:solidFill>
                  <a:schemeClr val="accent6"/>
                </a:solidFill>
                <a:latin typeface="Comic Sans MS" pitchFamily="66" charset="0"/>
              </a:rPr>
              <a:t> anémie</a:t>
            </a:r>
          </a:p>
          <a:p>
            <a:pPr>
              <a:lnSpc>
                <a:spcPct val="120000"/>
              </a:lnSpc>
            </a:pPr>
            <a:r>
              <a:rPr lang="cs-CZ" sz="1900" dirty="0" smtClean="0">
                <a:latin typeface="Comic Sans MS" pitchFamily="66" charset="0"/>
              </a:rPr>
              <a:t>vrozená (AR) aplastická anémie s </a:t>
            </a:r>
            <a:r>
              <a:rPr lang="cs-CZ" sz="1900" dirty="0" err="1" smtClean="0">
                <a:latin typeface="Comic Sans MS" pitchFamily="66" charset="0"/>
              </a:rPr>
              <a:t>pancytopénií</a:t>
            </a:r>
            <a:endParaRPr lang="cs-CZ" sz="1900" dirty="0" smtClean="0">
              <a:latin typeface="Comic Sans MS" pitchFamily="66" charset="0"/>
            </a:endParaRPr>
          </a:p>
          <a:p>
            <a:pPr>
              <a:lnSpc>
                <a:spcPct val="120000"/>
              </a:lnSpc>
            </a:pPr>
            <a:r>
              <a:rPr lang="cs-CZ" sz="1900" dirty="0">
                <a:latin typeface="Comic Sans MS" pitchFamily="66" charset="0"/>
              </a:rPr>
              <a:t>d</a:t>
            </a:r>
            <a:r>
              <a:rPr lang="cs-CZ" sz="1900" dirty="0" smtClean="0">
                <a:latin typeface="Comic Sans MS" pitchFamily="66" charset="0"/>
              </a:rPr>
              <a:t>efekt v </a:t>
            </a:r>
            <a:r>
              <a:rPr lang="cs-CZ" sz="1900" dirty="0" err="1" smtClean="0">
                <a:latin typeface="Comic Sans MS" pitchFamily="66" charset="0"/>
              </a:rPr>
              <a:t>klasteru</a:t>
            </a:r>
            <a:r>
              <a:rPr lang="cs-CZ" sz="1900" dirty="0" smtClean="0">
                <a:latin typeface="Comic Sans MS" pitchFamily="66" charset="0"/>
              </a:rPr>
              <a:t> </a:t>
            </a:r>
            <a:r>
              <a:rPr lang="cs-CZ" sz="1900" dirty="0" smtClean="0">
                <a:latin typeface="Comic Sans MS" pitchFamily="66" charset="0"/>
              </a:rPr>
              <a:t>proteinů zodpovědných za reparace DNA</a:t>
            </a:r>
          </a:p>
          <a:p>
            <a:pPr>
              <a:lnSpc>
                <a:spcPct val="120000"/>
              </a:lnSpc>
              <a:buAutoNum type="arabicPeriod" startAt="4"/>
            </a:pPr>
            <a:r>
              <a:rPr lang="cs-CZ" sz="1900" dirty="0" err="1" smtClean="0">
                <a:solidFill>
                  <a:schemeClr val="accent6"/>
                </a:solidFill>
                <a:latin typeface="Comic Sans MS" pitchFamily="66" charset="0"/>
              </a:rPr>
              <a:t>Myeloftiza</a:t>
            </a:r>
            <a:endParaRPr lang="cs-CZ" sz="1900" dirty="0" smtClean="0">
              <a:solidFill>
                <a:schemeClr val="accent6"/>
              </a:solidFill>
              <a:latin typeface="Comic Sans MS" pitchFamily="66" charset="0"/>
            </a:endParaRPr>
          </a:p>
          <a:p>
            <a:pPr>
              <a:lnSpc>
                <a:spcPct val="120000"/>
              </a:lnSpc>
            </a:pPr>
            <a:r>
              <a:rPr lang="cs-CZ" sz="1900" dirty="0">
                <a:latin typeface="Comic Sans MS" pitchFamily="66" charset="0"/>
              </a:rPr>
              <a:t>n</a:t>
            </a:r>
            <a:r>
              <a:rPr lang="cs-CZ" sz="1900" dirty="0" smtClean="0">
                <a:latin typeface="Comic Sans MS" pitchFamily="66" charset="0"/>
              </a:rPr>
              <a:t>áhrada kostní dřeně vazivovou tkání (např. při reakci na invazi nádorových b. do kostní dřeně, při osteoporóze, při infekci </a:t>
            </a:r>
            <a:r>
              <a:rPr lang="cs-CZ" sz="1900" i="1" dirty="0" smtClean="0">
                <a:latin typeface="Comic Sans MS" pitchFamily="66" charset="0"/>
              </a:rPr>
              <a:t>M. </a:t>
            </a:r>
            <a:r>
              <a:rPr lang="cs-CZ" sz="1900" i="1" dirty="0" err="1" smtClean="0">
                <a:latin typeface="Comic Sans MS" pitchFamily="66" charset="0"/>
              </a:rPr>
              <a:t>tuberculosis</a:t>
            </a:r>
            <a:r>
              <a:rPr lang="cs-CZ" sz="1900" dirty="0" smtClean="0">
                <a:latin typeface="Comic Sans MS" pitchFamily="66" charset="0"/>
              </a:rPr>
              <a:t>)</a:t>
            </a:r>
          </a:p>
          <a:p>
            <a:pPr marL="0" indent="0">
              <a:buNone/>
            </a:pPr>
            <a:endParaRPr lang="cs-CZ" sz="1600" dirty="0" smtClean="0">
              <a:latin typeface="Comic Sans MS" pitchFamily="66" charset="0"/>
            </a:endParaRPr>
          </a:p>
          <a:p>
            <a:pPr>
              <a:buFont typeface="+mj-lt"/>
              <a:buAutoNum type="arabicPeriod"/>
            </a:pPr>
            <a:endParaRPr lang="cs-CZ" sz="16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4810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a:bodyPr>
          <a:lstStyle/>
          <a:p>
            <a:r>
              <a:rPr lang="cs-CZ" sz="4000" dirty="0" smtClean="0">
                <a:solidFill>
                  <a:srgbClr val="C00000"/>
                </a:solidFill>
                <a:latin typeface="Comic Sans MS" pitchFamily="66" charset="0"/>
              </a:rPr>
              <a:t>Anémie</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47664" y="1412776"/>
            <a:ext cx="7139136" cy="4525963"/>
          </a:xfrm>
        </p:spPr>
        <p:txBody>
          <a:bodyPr>
            <a:normAutofit/>
          </a:bodyPr>
          <a:lstStyle/>
          <a:p>
            <a:r>
              <a:rPr lang="cs-CZ" sz="1600" dirty="0" smtClean="0">
                <a:latin typeface="Comic Sans MS" pitchFamily="66" charset="0"/>
              </a:rPr>
              <a:t>snížená viskozita krve a hypoxie, zvýšený průtok tkáněmi </a:t>
            </a:r>
          </a:p>
          <a:p>
            <a:r>
              <a:rPr lang="cs-CZ" sz="1600" dirty="0" smtClean="0">
                <a:latin typeface="Comic Sans MS" pitchFamily="66" charset="0"/>
              </a:rPr>
              <a:t>↓ </a:t>
            </a:r>
            <a:r>
              <a:rPr lang="cs-CZ" sz="1600" dirty="0">
                <a:latin typeface="Comic Sans MS" pitchFamily="66" charset="0"/>
              </a:rPr>
              <a:t>množství </a:t>
            </a:r>
            <a:r>
              <a:rPr lang="cs-CZ" sz="1600" dirty="0" smtClean="0">
                <a:latin typeface="Comic Sans MS" pitchFamily="66" charset="0"/>
              </a:rPr>
              <a:t>hemoglobinu (tím i transportní </a:t>
            </a:r>
            <a:r>
              <a:rPr lang="cs-CZ" sz="1600" dirty="0">
                <a:latin typeface="Comic Sans MS" pitchFamily="66" charset="0"/>
              </a:rPr>
              <a:t>kapacita krve pro kyslík </a:t>
            </a:r>
            <a:r>
              <a:rPr lang="cs-CZ" sz="1600" dirty="0" smtClean="0">
                <a:latin typeface="Comic Sans MS" pitchFamily="66" charset="0"/>
              </a:rPr>
              <a:t>!!!)</a:t>
            </a:r>
            <a:endParaRPr lang="cs-CZ" sz="1600" dirty="0">
              <a:latin typeface="Comic Sans MS" pitchFamily="66" charset="0"/>
            </a:endParaRPr>
          </a:p>
          <a:p>
            <a:r>
              <a:rPr lang="cs-CZ" sz="1600" dirty="0" smtClean="0">
                <a:latin typeface="Comic Sans MS" pitchFamily="66" charset="0"/>
              </a:rPr>
              <a:t>↓ hematokrit (megaloblastová anémie)</a:t>
            </a:r>
            <a:endParaRPr lang="cs-CZ" sz="1600" dirty="0">
              <a:latin typeface="Comic Sans MS" pitchFamily="66" charset="0"/>
            </a:endParaRPr>
          </a:p>
          <a:p>
            <a:r>
              <a:rPr lang="cs-CZ" sz="1600" dirty="0" smtClean="0">
                <a:latin typeface="Comic Sans MS" pitchFamily="66" charset="0"/>
              </a:rPr>
              <a:t>↓ </a:t>
            </a:r>
            <a:r>
              <a:rPr lang="cs-CZ" sz="1600" dirty="0">
                <a:latin typeface="Comic Sans MS" pitchFamily="66" charset="0"/>
              </a:rPr>
              <a:t>počet </a:t>
            </a:r>
            <a:r>
              <a:rPr lang="cs-CZ" sz="1600" dirty="0" err="1" smtClean="0">
                <a:latin typeface="Comic Sans MS" pitchFamily="66" charset="0"/>
              </a:rPr>
              <a:t>ery</a:t>
            </a:r>
            <a:r>
              <a:rPr lang="cs-CZ" sz="1600" dirty="0" smtClean="0">
                <a:latin typeface="Comic Sans MS" pitchFamily="66" charset="0"/>
              </a:rPr>
              <a:t> </a:t>
            </a:r>
            <a:r>
              <a:rPr lang="cs-CZ" sz="1600" dirty="0">
                <a:latin typeface="Comic Sans MS" pitchFamily="66" charset="0"/>
              </a:rPr>
              <a:t>v jednotkovém objemu </a:t>
            </a:r>
            <a:r>
              <a:rPr lang="cs-CZ" sz="1600" dirty="0" smtClean="0">
                <a:latin typeface="Comic Sans MS" pitchFamily="66" charset="0"/>
              </a:rPr>
              <a:t>krve (</a:t>
            </a:r>
            <a:r>
              <a:rPr lang="cs-CZ" sz="1600" dirty="0" err="1" smtClean="0">
                <a:latin typeface="Comic Sans MS" pitchFamily="66" charset="0"/>
              </a:rPr>
              <a:t>hypochromní</a:t>
            </a:r>
            <a:r>
              <a:rPr lang="cs-CZ" sz="1600" dirty="0" smtClean="0">
                <a:latin typeface="Comic Sans MS" pitchFamily="66" charset="0"/>
              </a:rPr>
              <a:t> anémie)</a:t>
            </a:r>
            <a:endParaRPr lang="cs-CZ" sz="1600" dirty="0">
              <a:latin typeface="Comic Sans MS" pitchFamily="66" charset="0"/>
            </a:endParaRPr>
          </a:p>
          <a:p>
            <a:pPr marL="0" indent="0">
              <a:buNone/>
            </a:pPr>
            <a:endParaRPr lang="cs-CZ" sz="1600" dirty="0" smtClean="0">
              <a:latin typeface="Comic Sans MS" pitchFamily="66" charset="0"/>
            </a:endParaRPr>
          </a:p>
          <a:p>
            <a:pPr marL="0" indent="0">
              <a:buNone/>
            </a:pPr>
            <a:r>
              <a:rPr lang="cs-CZ" sz="1600" dirty="0" err="1" smtClean="0">
                <a:solidFill>
                  <a:srgbClr val="FFC000"/>
                </a:solidFill>
                <a:latin typeface="Comic Sans MS" pitchFamily="66" charset="0"/>
              </a:rPr>
              <a:t>Anémický</a:t>
            </a:r>
            <a:r>
              <a:rPr lang="cs-CZ" sz="1600" dirty="0" smtClean="0">
                <a:solidFill>
                  <a:srgbClr val="FFC000"/>
                </a:solidFill>
                <a:latin typeface="Comic Sans MS" pitchFamily="66" charset="0"/>
              </a:rPr>
              <a:t> </a:t>
            </a:r>
            <a:r>
              <a:rPr lang="cs-CZ" sz="1600" dirty="0">
                <a:solidFill>
                  <a:srgbClr val="FFC000"/>
                </a:solidFill>
                <a:latin typeface="Comic Sans MS" pitchFamily="66" charset="0"/>
              </a:rPr>
              <a:t>syndrom </a:t>
            </a:r>
            <a:r>
              <a:rPr lang="cs-CZ" sz="1600" dirty="0">
                <a:latin typeface="Comic Sans MS" pitchFamily="66" charset="0"/>
              </a:rPr>
              <a:t>(soubor symptomů)</a:t>
            </a:r>
          </a:p>
          <a:p>
            <a:r>
              <a:rPr lang="cs-CZ" sz="1600" dirty="0" smtClean="0">
                <a:latin typeface="Comic Sans MS" pitchFamily="66" charset="0"/>
              </a:rPr>
              <a:t>bledost </a:t>
            </a:r>
            <a:r>
              <a:rPr lang="cs-CZ" sz="1600" dirty="0">
                <a:latin typeface="Comic Sans MS" pitchFamily="66" charset="0"/>
              </a:rPr>
              <a:t>kůže a sliznic</a:t>
            </a:r>
          </a:p>
          <a:p>
            <a:r>
              <a:rPr lang="cs-CZ" sz="1600" dirty="0" smtClean="0">
                <a:latin typeface="Comic Sans MS" pitchFamily="66" charset="0"/>
              </a:rPr>
              <a:t>únava </a:t>
            </a:r>
            <a:r>
              <a:rPr lang="cs-CZ" sz="1600" dirty="0">
                <a:latin typeface="Comic Sans MS" pitchFamily="66" charset="0"/>
              </a:rPr>
              <a:t>a pokles fyzické výkonnosti</a:t>
            </a:r>
          </a:p>
          <a:p>
            <a:r>
              <a:rPr lang="cs-CZ" sz="1600" dirty="0">
                <a:latin typeface="Comic Sans MS" pitchFamily="66" charset="0"/>
              </a:rPr>
              <a:t>d</a:t>
            </a:r>
            <a:r>
              <a:rPr lang="cs-CZ" sz="1600" dirty="0" smtClean="0">
                <a:latin typeface="Comic Sans MS" pitchFamily="66" charset="0"/>
              </a:rPr>
              <a:t>ušnost, bolest hlavy</a:t>
            </a:r>
            <a:endParaRPr lang="cs-CZ" sz="1600" dirty="0">
              <a:latin typeface="Comic Sans MS" pitchFamily="66" charset="0"/>
            </a:endParaRPr>
          </a:p>
          <a:p>
            <a:r>
              <a:rPr lang="cs-CZ" sz="1600" dirty="0">
                <a:latin typeface="Comic Sans MS" pitchFamily="66" charset="0"/>
              </a:rPr>
              <a:t>k</a:t>
            </a:r>
            <a:r>
              <a:rPr lang="cs-CZ" sz="1600" dirty="0" smtClean="0">
                <a:latin typeface="Comic Sans MS" pitchFamily="66" charset="0"/>
              </a:rPr>
              <a:t>lidová tachykardie, palpitace</a:t>
            </a:r>
            <a:endParaRPr lang="cs-CZ" sz="1600" dirty="0">
              <a:latin typeface="Comic Sans MS" pitchFamily="66" charset="0"/>
            </a:endParaRPr>
          </a:p>
          <a:p>
            <a:pPr marL="0" indent="0">
              <a:buNone/>
            </a:pPr>
            <a:endParaRPr lang="cs-CZ" sz="1600" dirty="0" smtClean="0">
              <a:latin typeface="Comic Sans MS" pitchFamily="66" charset="0"/>
            </a:endParaRPr>
          </a:p>
          <a:p>
            <a:pPr marL="0" indent="0">
              <a:buNone/>
            </a:pPr>
            <a:r>
              <a:rPr lang="cs-CZ" sz="1600" dirty="0">
                <a:solidFill>
                  <a:srgbClr val="FFC000"/>
                </a:solidFill>
                <a:latin typeface="Comic Sans MS" pitchFamily="66" charset="0"/>
              </a:rPr>
              <a:t>A</a:t>
            </a:r>
            <a:r>
              <a:rPr lang="cs-CZ" sz="1600" dirty="0" smtClean="0">
                <a:solidFill>
                  <a:srgbClr val="FFC000"/>
                </a:solidFill>
                <a:latin typeface="Comic Sans MS" pitchFamily="66" charset="0"/>
              </a:rPr>
              <a:t>daptace </a:t>
            </a:r>
            <a:r>
              <a:rPr lang="cs-CZ" sz="1600" dirty="0">
                <a:solidFill>
                  <a:srgbClr val="FFC000"/>
                </a:solidFill>
                <a:latin typeface="Comic Sans MS" pitchFamily="66" charset="0"/>
              </a:rPr>
              <a:t>na </a:t>
            </a:r>
            <a:r>
              <a:rPr lang="cs-CZ" sz="1600" dirty="0" smtClean="0">
                <a:solidFill>
                  <a:srgbClr val="FFC000"/>
                </a:solidFill>
                <a:latin typeface="Comic Sans MS" pitchFamily="66" charset="0"/>
              </a:rPr>
              <a:t>anémii</a:t>
            </a:r>
            <a:endParaRPr lang="cs-CZ" sz="1600" dirty="0">
              <a:solidFill>
                <a:srgbClr val="FFC000"/>
              </a:solidFill>
              <a:latin typeface="Comic Sans MS" pitchFamily="66" charset="0"/>
            </a:endParaRPr>
          </a:p>
          <a:p>
            <a:r>
              <a:rPr lang="cs-CZ" sz="1600" dirty="0" err="1" smtClean="0">
                <a:latin typeface="Comic Sans MS" pitchFamily="66" charset="0"/>
              </a:rPr>
              <a:t>zvýš</a:t>
            </a:r>
            <a:r>
              <a:rPr lang="cs-CZ" sz="1600" dirty="0">
                <a:latin typeface="Comic Sans MS" pitchFamily="66" charset="0"/>
              </a:rPr>
              <a:t>. e</a:t>
            </a:r>
            <a:r>
              <a:rPr lang="cs-CZ" sz="1600" dirty="0" smtClean="0">
                <a:latin typeface="Comic Sans MS" pitchFamily="66" charset="0"/>
              </a:rPr>
              <a:t>rytropoéza a srdeční výdej</a:t>
            </a:r>
            <a:endParaRPr lang="cs-CZ" sz="1600" dirty="0">
              <a:latin typeface="Comic Sans MS" pitchFamily="66" charset="0"/>
            </a:endParaRPr>
          </a:p>
          <a:p>
            <a:r>
              <a:rPr lang="cs-CZ" sz="1600" dirty="0" smtClean="0">
                <a:latin typeface="Comic Sans MS" pitchFamily="66" charset="0"/>
              </a:rPr>
              <a:t>snížení </a:t>
            </a:r>
            <a:r>
              <a:rPr lang="cs-CZ" sz="1600" dirty="0">
                <a:latin typeface="Comic Sans MS" pitchFamily="66" charset="0"/>
              </a:rPr>
              <a:t>afinity krve ke </a:t>
            </a:r>
            <a:r>
              <a:rPr lang="cs-CZ" sz="1600" dirty="0" smtClean="0">
                <a:latin typeface="Comic Sans MS" pitchFamily="66" charset="0"/>
              </a:rPr>
              <a:t>kyslíků</a:t>
            </a:r>
            <a:endParaRPr lang="cs-CZ" sz="1600" dirty="0">
              <a:latin typeface="Comic Sans MS" pitchFamily="66" charset="0"/>
            </a:endParaRPr>
          </a:p>
          <a:p>
            <a:r>
              <a:rPr lang="cs-CZ" sz="1600" dirty="0" smtClean="0">
                <a:latin typeface="Comic Sans MS" pitchFamily="66" charset="0"/>
              </a:rPr>
              <a:t>symptomatologie </a:t>
            </a:r>
            <a:r>
              <a:rPr lang="cs-CZ" sz="1600" dirty="0">
                <a:latin typeface="Comic Sans MS" pitchFamily="66" charset="0"/>
              </a:rPr>
              <a:t>ale velmi záleží na rychlosti s jakou </a:t>
            </a:r>
            <a:r>
              <a:rPr lang="cs-CZ" sz="1600" dirty="0" smtClean="0">
                <a:latin typeface="Comic Sans MS" pitchFamily="66" charset="0"/>
              </a:rPr>
              <a:t>anémie vznikla</a:t>
            </a:r>
          </a:p>
          <a:p>
            <a:endParaRPr lang="cs-CZ" sz="1600" dirty="0"/>
          </a:p>
          <a:p>
            <a:pPr marL="0" indent="0">
              <a:buNone/>
            </a:pPr>
            <a:endParaRPr lang="cs-CZ" sz="1600" dirty="0" smtClean="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22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a:bodyPr>
          <a:lstStyle/>
          <a:p>
            <a:r>
              <a:rPr lang="cs-CZ" sz="4000" dirty="0" smtClean="0">
                <a:solidFill>
                  <a:srgbClr val="C00000"/>
                </a:solidFill>
                <a:latin typeface="Comic Sans MS" pitchFamily="66" charset="0"/>
              </a:rPr>
              <a:t>Anémie</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403648" y="1268760"/>
            <a:ext cx="3600400" cy="4525963"/>
          </a:xfrm>
        </p:spPr>
        <p:txBody>
          <a:bodyPr>
            <a:normAutofit/>
          </a:bodyPr>
          <a:lstStyle/>
          <a:p>
            <a:pPr marL="0" indent="0">
              <a:buNone/>
            </a:pPr>
            <a:r>
              <a:rPr lang="cs-CZ" sz="1600" dirty="0" smtClean="0">
                <a:solidFill>
                  <a:srgbClr val="FFC000"/>
                </a:solidFill>
                <a:latin typeface="Comic Sans MS" pitchFamily="66" charset="0"/>
              </a:rPr>
              <a:t>Klasifikace anémií</a:t>
            </a:r>
            <a:endParaRPr lang="cs-CZ" sz="1600" dirty="0">
              <a:solidFill>
                <a:srgbClr val="FFC000"/>
              </a:solidFill>
              <a:latin typeface="Comic Sans MS" pitchFamily="66" charset="0"/>
            </a:endParaRPr>
          </a:p>
          <a:p>
            <a:pPr marL="0" indent="0">
              <a:buNone/>
            </a:pPr>
            <a:r>
              <a:rPr lang="cs-CZ" sz="1600" b="1" dirty="0">
                <a:latin typeface="Comic Sans MS" pitchFamily="66" charset="0"/>
              </a:rPr>
              <a:t>morfologická</a:t>
            </a:r>
          </a:p>
          <a:p>
            <a:r>
              <a:rPr lang="cs-CZ" sz="1600" dirty="0">
                <a:latin typeface="Comic Sans MS" pitchFamily="66" charset="0"/>
              </a:rPr>
              <a:t>počet </a:t>
            </a:r>
            <a:r>
              <a:rPr lang="cs-CZ" sz="1600" dirty="0" err="1">
                <a:latin typeface="Comic Sans MS" pitchFamily="66" charset="0"/>
              </a:rPr>
              <a:t>ery</a:t>
            </a:r>
            <a:endParaRPr lang="cs-CZ" sz="1600" dirty="0">
              <a:latin typeface="Comic Sans MS" pitchFamily="66" charset="0"/>
            </a:endParaRPr>
          </a:p>
          <a:p>
            <a:r>
              <a:rPr lang="cs-CZ" sz="1600" dirty="0">
                <a:latin typeface="Comic Sans MS" pitchFamily="66" charset="0"/>
              </a:rPr>
              <a:t>velikost </a:t>
            </a:r>
            <a:r>
              <a:rPr lang="cs-CZ" sz="1600" dirty="0" err="1">
                <a:latin typeface="Comic Sans MS" pitchFamily="66" charset="0"/>
              </a:rPr>
              <a:t>ery</a:t>
            </a:r>
            <a:r>
              <a:rPr lang="cs-CZ" sz="1600" dirty="0">
                <a:latin typeface="Comic Sans MS" pitchFamily="66" charset="0"/>
              </a:rPr>
              <a:t> (normo-, mikro- a </a:t>
            </a:r>
            <a:r>
              <a:rPr lang="cs-CZ" sz="1600" dirty="0" err="1">
                <a:latin typeface="Comic Sans MS" pitchFamily="66" charset="0"/>
              </a:rPr>
              <a:t>makrocytární</a:t>
            </a:r>
            <a:r>
              <a:rPr lang="cs-CZ" sz="1600" dirty="0">
                <a:latin typeface="Comic Sans MS" pitchFamily="66" charset="0"/>
              </a:rPr>
              <a:t>)</a:t>
            </a:r>
          </a:p>
          <a:p>
            <a:r>
              <a:rPr lang="cs-CZ" sz="1600" dirty="0">
                <a:latin typeface="Comic Sans MS" pitchFamily="66" charset="0"/>
              </a:rPr>
              <a:t>abnormální tvar </a:t>
            </a:r>
            <a:r>
              <a:rPr lang="cs-CZ" sz="1600" dirty="0" err="1">
                <a:latin typeface="Comic Sans MS" pitchFamily="66" charset="0"/>
              </a:rPr>
              <a:t>ery</a:t>
            </a:r>
            <a:r>
              <a:rPr lang="cs-CZ" sz="1600" dirty="0">
                <a:latin typeface="Comic Sans MS" pitchFamily="66" charset="0"/>
              </a:rPr>
              <a:t> (např. </a:t>
            </a:r>
            <a:r>
              <a:rPr lang="cs-CZ" sz="1600" dirty="0" err="1" smtClean="0">
                <a:latin typeface="Comic Sans MS" pitchFamily="66" charset="0"/>
              </a:rPr>
              <a:t>sférocyty</a:t>
            </a:r>
            <a:r>
              <a:rPr lang="cs-CZ" sz="1600" dirty="0">
                <a:latin typeface="Comic Sans MS" pitchFamily="66" charset="0"/>
              </a:rPr>
              <a:t>, </a:t>
            </a:r>
            <a:r>
              <a:rPr lang="cs-CZ" sz="1600" dirty="0" err="1">
                <a:latin typeface="Comic Sans MS" pitchFamily="66" charset="0"/>
              </a:rPr>
              <a:t>eliptocyty</a:t>
            </a:r>
            <a:r>
              <a:rPr lang="cs-CZ" sz="1600" dirty="0">
                <a:latin typeface="Comic Sans MS" pitchFamily="66" charset="0"/>
              </a:rPr>
              <a:t>, </a:t>
            </a:r>
            <a:r>
              <a:rPr lang="cs-CZ" sz="1600" dirty="0" err="1">
                <a:latin typeface="Comic Sans MS" pitchFamily="66" charset="0"/>
              </a:rPr>
              <a:t>poikilocyty</a:t>
            </a:r>
            <a:r>
              <a:rPr lang="cs-CZ" sz="1600" dirty="0">
                <a:latin typeface="Comic Sans MS" pitchFamily="66" charset="0"/>
              </a:rPr>
              <a:t>, …)</a:t>
            </a:r>
          </a:p>
          <a:p>
            <a:r>
              <a:rPr lang="cs-CZ" sz="1600" dirty="0" err="1">
                <a:latin typeface="Comic Sans MS" pitchFamily="66" charset="0"/>
              </a:rPr>
              <a:t>hemoglobinizace</a:t>
            </a:r>
            <a:r>
              <a:rPr lang="cs-CZ" sz="1600" dirty="0">
                <a:latin typeface="Comic Sans MS" pitchFamily="66" charset="0"/>
              </a:rPr>
              <a:t> (normo- a </a:t>
            </a:r>
            <a:r>
              <a:rPr lang="cs-CZ" sz="1600" dirty="0" err="1">
                <a:latin typeface="Comic Sans MS" pitchFamily="66" charset="0"/>
              </a:rPr>
              <a:t>hypochromní</a:t>
            </a:r>
            <a:r>
              <a:rPr lang="cs-CZ" sz="1600" dirty="0">
                <a:latin typeface="Comic Sans MS" pitchFamily="66" charset="0"/>
              </a:rPr>
              <a:t>)</a:t>
            </a:r>
          </a:p>
          <a:p>
            <a:pPr marL="0" indent="0">
              <a:buNone/>
            </a:pPr>
            <a:endParaRPr lang="cs-CZ" sz="1600" dirty="0">
              <a:latin typeface="Comic Sans MS" pitchFamily="66" charset="0"/>
            </a:endParaRPr>
          </a:p>
          <a:p>
            <a:pPr marL="0" indent="0">
              <a:buNone/>
            </a:pPr>
            <a:endParaRPr lang="cs-CZ" sz="16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p:cNvSpPr/>
          <p:nvPr/>
        </p:nvSpPr>
        <p:spPr>
          <a:xfrm>
            <a:off x="4788024" y="1556792"/>
            <a:ext cx="4176464" cy="5361468"/>
          </a:xfrm>
          <a:prstGeom prst="rect">
            <a:avLst/>
          </a:prstGeom>
        </p:spPr>
        <p:txBody>
          <a:bodyPr wrap="square">
            <a:spAutoFit/>
          </a:bodyPr>
          <a:lstStyle/>
          <a:p>
            <a:pPr>
              <a:spcBef>
                <a:spcPct val="20000"/>
              </a:spcBef>
              <a:buFont typeface="Arial" pitchFamily="34" charset="0"/>
            </a:pPr>
            <a:r>
              <a:rPr lang="cs-CZ" sz="1600" b="1" dirty="0" err="1">
                <a:latin typeface="Comic Sans MS" pitchFamily="66" charset="0"/>
              </a:rPr>
              <a:t>patogenická</a:t>
            </a:r>
            <a:endParaRPr lang="cs-CZ" sz="1600" b="1" dirty="0">
              <a:latin typeface="Comic Sans MS" pitchFamily="66" charset="0"/>
            </a:endParaRPr>
          </a:p>
          <a:p>
            <a:pPr marL="342900" indent="-342900">
              <a:spcBef>
                <a:spcPct val="20000"/>
              </a:spcBef>
              <a:buFont typeface="Arial" pitchFamily="34" charset="0"/>
              <a:buAutoNum type="arabicPeriod"/>
            </a:pPr>
            <a:r>
              <a:rPr lang="cs-CZ" sz="1600" dirty="0">
                <a:latin typeface="Comic Sans MS" pitchFamily="66" charset="0"/>
              </a:rPr>
              <a:t>snížená produkce</a:t>
            </a:r>
          </a:p>
          <a:p>
            <a:pPr marL="285750" indent="-285750">
              <a:spcBef>
                <a:spcPct val="20000"/>
              </a:spcBef>
              <a:buFont typeface="Arial" pitchFamily="34" charset="0"/>
              <a:buChar char="•"/>
            </a:pPr>
            <a:r>
              <a:rPr lang="cs-CZ" sz="1600" dirty="0">
                <a:latin typeface="Comic Sans MS" pitchFamily="66" charset="0"/>
              </a:rPr>
              <a:t>v</a:t>
            </a:r>
            <a:r>
              <a:rPr lang="cs-CZ" sz="1600" dirty="0" smtClean="0">
                <a:latin typeface="Comic Sans MS" pitchFamily="66" charset="0"/>
              </a:rPr>
              <a:t> důsledku poruchy krvetvorné tkáně (aplastické a., leukémie…)</a:t>
            </a:r>
            <a:endParaRPr lang="cs-CZ" sz="1600" dirty="0">
              <a:latin typeface="Comic Sans MS" pitchFamily="66" charset="0"/>
            </a:endParaRPr>
          </a:p>
          <a:p>
            <a:pPr marL="285750" indent="-285750">
              <a:spcBef>
                <a:spcPct val="20000"/>
              </a:spcBef>
              <a:buFont typeface="Arial" pitchFamily="34" charset="0"/>
              <a:buChar char="•"/>
            </a:pPr>
            <a:r>
              <a:rPr lang="cs-CZ" sz="1600" dirty="0">
                <a:latin typeface="Comic Sans MS" pitchFamily="66" charset="0"/>
              </a:rPr>
              <a:t>nedostatek </a:t>
            </a:r>
            <a:r>
              <a:rPr lang="cs-CZ" sz="1600" dirty="0" err="1">
                <a:latin typeface="Comic Sans MS" pitchFamily="66" charset="0"/>
              </a:rPr>
              <a:t>kofaktorů</a:t>
            </a:r>
            <a:r>
              <a:rPr lang="cs-CZ" sz="1600" dirty="0">
                <a:latin typeface="Comic Sans MS" pitchFamily="66" charset="0"/>
              </a:rPr>
              <a:t>: </a:t>
            </a:r>
            <a:r>
              <a:rPr lang="cs-CZ" sz="1600" dirty="0" err="1">
                <a:latin typeface="Comic Sans MS" pitchFamily="66" charset="0"/>
              </a:rPr>
              <a:t>Fe</a:t>
            </a:r>
            <a:r>
              <a:rPr lang="cs-CZ" sz="1600" dirty="0">
                <a:latin typeface="Comic Sans MS" pitchFamily="66" charset="0"/>
              </a:rPr>
              <a:t> (</a:t>
            </a:r>
            <a:r>
              <a:rPr lang="cs-CZ" sz="1600" dirty="0" err="1">
                <a:latin typeface="Comic Sans MS" pitchFamily="66" charset="0"/>
              </a:rPr>
              <a:t>sideropenická</a:t>
            </a:r>
            <a:r>
              <a:rPr lang="cs-CZ" sz="1600" dirty="0">
                <a:latin typeface="Comic Sans MS" pitchFamily="66" charset="0"/>
              </a:rPr>
              <a:t>), </a:t>
            </a:r>
            <a:r>
              <a:rPr lang="cs-CZ" sz="1600" dirty="0" smtClean="0">
                <a:latin typeface="Comic Sans MS" pitchFamily="66" charset="0"/>
              </a:rPr>
              <a:t>B</a:t>
            </a:r>
            <a:r>
              <a:rPr lang="cs-CZ" sz="1600" baseline="-25000" dirty="0" smtClean="0">
                <a:latin typeface="Comic Sans MS" pitchFamily="66" charset="0"/>
              </a:rPr>
              <a:t>12</a:t>
            </a:r>
            <a:r>
              <a:rPr lang="cs-CZ" sz="1600" dirty="0" smtClean="0">
                <a:latin typeface="Comic Sans MS" pitchFamily="66" charset="0"/>
              </a:rPr>
              <a:t>, </a:t>
            </a:r>
            <a:r>
              <a:rPr lang="cs-CZ" sz="1600" dirty="0" err="1" smtClean="0">
                <a:latin typeface="Comic Sans MS" pitchFamily="66" charset="0"/>
              </a:rPr>
              <a:t>folát</a:t>
            </a:r>
            <a:r>
              <a:rPr lang="cs-CZ" sz="1600" dirty="0" smtClean="0">
                <a:latin typeface="Comic Sans MS" pitchFamily="66" charset="0"/>
              </a:rPr>
              <a:t>, karence bílkovin</a:t>
            </a:r>
            <a:endParaRPr lang="cs-CZ" sz="1600" dirty="0">
              <a:latin typeface="Comic Sans MS" pitchFamily="66" charset="0"/>
            </a:endParaRPr>
          </a:p>
          <a:p>
            <a:pPr marL="285750" indent="-285750">
              <a:spcBef>
                <a:spcPct val="20000"/>
              </a:spcBef>
              <a:buFont typeface="Arial" pitchFamily="34" charset="0"/>
              <a:buChar char="•"/>
            </a:pPr>
            <a:r>
              <a:rPr lang="cs-CZ" sz="1600" dirty="0">
                <a:latin typeface="Comic Sans MS" pitchFamily="66" charset="0"/>
              </a:rPr>
              <a:t>neefektivní </a:t>
            </a:r>
            <a:r>
              <a:rPr lang="cs-CZ" sz="1600" dirty="0" err="1" smtClean="0">
                <a:latin typeface="Comic Sans MS" pitchFamily="66" charset="0"/>
              </a:rPr>
              <a:t>erytropoeza</a:t>
            </a:r>
            <a:r>
              <a:rPr lang="cs-CZ" sz="1600" dirty="0">
                <a:latin typeface="Comic Sans MS" pitchFamily="66" charset="0"/>
              </a:rPr>
              <a:t> </a:t>
            </a:r>
            <a:r>
              <a:rPr lang="cs-CZ" sz="1600" dirty="0" smtClean="0">
                <a:latin typeface="Comic Sans MS" pitchFamily="66" charset="0"/>
              </a:rPr>
              <a:t>- </a:t>
            </a:r>
            <a:r>
              <a:rPr lang="pl-PL" sz="1600" dirty="0" smtClean="0">
                <a:latin typeface="Comic Sans MS" pitchFamily="66" charset="0"/>
              </a:rPr>
              <a:t>nedostatek </a:t>
            </a:r>
            <a:r>
              <a:rPr lang="pl-PL" sz="1600" dirty="0">
                <a:latin typeface="Comic Sans MS" pitchFamily="66" charset="0"/>
              </a:rPr>
              <a:t>nebo rezistence k </a:t>
            </a:r>
            <a:r>
              <a:rPr lang="cs-CZ" sz="1600" dirty="0" smtClean="0">
                <a:latin typeface="Comic Sans MS" pitchFamily="66" charset="0"/>
              </a:rPr>
              <a:t>erytropoetinu (zánět - RA, lidé bez ledvin…)</a:t>
            </a:r>
            <a:endParaRPr lang="cs-CZ" sz="1600" dirty="0">
              <a:latin typeface="Comic Sans MS" pitchFamily="66" charset="0"/>
            </a:endParaRPr>
          </a:p>
          <a:p>
            <a:pPr marL="285750" indent="-285750">
              <a:spcBef>
                <a:spcPct val="20000"/>
              </a:spcBef>
              <a:buFont typeface="Arial" pitchFamily="34" charset="0"/>
              <a:buChar char="•"/>
            </a:pPr>
            <a:r>
              <a:rPr lang="cs-CZ" sz="1600" dirty="0" smtClean="0">
                <a:latin typeface="Comic Sans MS" pitchFamily="66" charset="0"/>
              </a:rPr>
              <a:t>anémie </a:t>
            </a:r>
            <a:r>
              <a:rPr lang="cs-CZ" sz="1600" dirty="0">
                <a:latin typeface="Comic Sans MS" pitchFamily="66" charset="0"/>
              </a:rPr>
              <a:t>chronických chorob</a:t>
            </a:r>
          </a:p>
          <a:p>
            <a:pPr marL="342900" indent="-342900">
              <a:spcBef>
                <a:spcPct val="20000"/>
              </a:spcBef>
              <a:buFont typeface="Arial" pitchFamily="34" charset="0"/>
              <a:buAutoNum type="arabicPeriod"/>
            </a:pPr>
            <a:r>
              <a:rPr lang="cs-CZ" sz="1600" dirty="0">
                <a:solidFill>
                  <a:schemeClr val="bg1"/>
                </a:solidFill>
                <a:latin typeface="Comic Sans MS" pitchFamily="66" charset="0"/>
              </a:rPr>
              <a:t>z</a:t>
            </a:r>
          </a:p>
          <a:p>
            <a:pPr marL="342900" indent="-342900">
              <a:spcBef>
                <a:spcPct val="20000"/>
              </a:spcBef>
              <a:buFont typeface="Arial" pitchFamily="34" charset="0"/>
              <a:buAutoNum type="arabicPeriod"/>
            </a:pPr>
            <a:r>
              <a:rPr lang="cs-CZ" sz="1600" dirty="0">
                <a:latin typeface="Comic Sans MS" pitchFamily="66" charset="0"/>
              </a:rPr>
              <a:t>zvýšené ztráty</a:t>
            </a:r>
          </a:p>
          <a:p>
            <a:pPr marL="285750" indent="-285750">
              <a:spcBef>
                <a:spcPct val="20000"/>
              </a:spcBef>
              <a:buFont typeface="Arial" pitchFamily="34" charset="0"/>
              <a:buChar char="•"/>
            </a:pPr>
            <a:r>
              <a:rPr lang="cs-CZ" sz="1600" dirty="0">
                <a:latin typeface="Comic Sans MS" pitchFamily="66" charset="0"/>
              </a:rPr>
              <a:t>k</a:t>
            </a:r>
            <a:r>
              <a:rPr lang="cs-CZ" sz="1600" dirty="0" smtClean="0">
                <a:latin typeface="Comic Sans MS" pitchFamily="66" charset="0"/>
              </a:rPr>
              <a:t>rvácení akut. i </a:t>
            </a:r>
            <a:r>
              <a:rPr lang="cs-CZ" sz="1600" dirty="0" err="1" smtClean="0">
                <a:latin typeface="Comic Sans MS" pitchFamily="66" charset="0"/>
              </a:rPr>
              <a:t>chron</a:t>
            </a:r>
            <a:r>
              <a:rPr lang="cs-CZ" sz="1600" dirty="0" smtClean="0">
                <a:latin typeface="Comic Sans MS" pitchFamily="66" charset="0"/>
              </a:rPr>
              <a:t>. </a:t>
            </a:r>
            <a:r>
              <a:rPr lang="cs-CZ" sz="1600" dirty="0">
                <a:latin typeface="Comic Sans MS" pitchFamily="66" charset="0"/>
              </a:rPr>
              <a:t>(&gt; 500 ml</a:t>
            </a:r>
            <a:r>
              <a:rPr lang="cs-CZ" sz="1600" dirty="0" smtClean="0">
                <a:latin typeface="Comic Sans MS" pitchFamily="66" charset="0"/>
              </a:rPr>
              <a:t>)</a:t>
            </a:r>
            <a:endParaRPr lang="cs-CZ" sz="1600" dirty="0">
              <a:latin typeface="Comic Sans MS" pitchFamily="66" charset="0"/>
            </a:endParaRPr>
          </a:p>
          <a:p>
            <a:pPr marL="285750" indent="-285750">
              <a:spcBef>
                <a:spcPct val="20000"/>
              </a:spcBef>
              <a:buFont typeface="Arial" pitchFamily="34" charset="0"/>
              <a:buChar char="•"/>
            </a:pPr>
            <a:r>
              <a:rPr lang="cs-CZ" sz="1600" dirty="0">
                <a:latin typeface="Comic Sans MS" pitchFamily="66" charset="0"/>
              </a:rPr>
              <a:t>hemolytické</a:t>
            </a:r>
          </a:p>
          <a:p>
            <a:pPr marL="285750" indent="-285750">
              <a:spcBef>
                <a:spcPct val="20000"/>
              </a:spcBef>
              <a:buFont typeface="Arial" pitchFamily="34" charset="0"/>
              <a:buChar char="–"/>
            </a:pPr>
            <a:r>
              <a:rPr lang="cs-CZ" sz="1600" dirty="0">
                <a:latin typeface="Comic Sans MS" pitchFamily="66" charset="0"/>
              </a:rPr>
              <a:t>poruchy </a:t>
            </a:r>
            <a:r>
              <a:rPr lang="cs-CZ" sz="1600" dirty="0" smtClean="0">
                <a:latin typeface="Comic Sans MS" pitchFamily="66" charset="0"/>
              </a:rPr>
              <a:t>membrány </a:t>
            </a:r>
            <a:r>
              <a:rPr lang="cs-CZ" sz="1600" dirty="0" err="1">
                <a:latin typeface="Comic Sans MS" pitchFamily="66" charset="0"/>
              </a:rPr>
              <a:t>ery</a:t>
            </a:r>
            <a:r>
              <a:rPr lang="cs-CZ" sz="1600" dirty="0">
                <a:latin typeface="Comic Sans MS" pitchFamily="66" charset="0"/>
              </a:rPr>
              <a:t>, </a:t>
            </a:r>
            <a:r>
              <a:rPr lang="cs-CZ" sz="1600" dirty="0" err="1">
                <a:latin typeface="Comic Sans MS" pitchFamily="66" charset="0"/>
              </a:rPr>
              <a:t>hemoglobinopatie</a:t>
            </a:r>
            <a:r>
              <a:rPr lang="cs-CZ" sz="1600" dirty="0">
                <a:latin typeface="Comic Sans MS" pitchFamily="66" charset="0"/>
              </a:rPr>
              <a:t>, </a:t>
            </a:r>
            <a:r>
              <a:rPr lang="cs-CZ" sz="1600" dirty="0" err="1">
                <a:latin typeface="Comic Sans MS" pitchFamily="66" charset="0"/>
              </a:rPr>
              <a:t>enzymopatie</a:t>
            </a:r>
            <a:endParaRPr lang="cs-CZ" sz="1600" dirty="0">
              <a:latin typeface="Comic Sans MS" pitchFamily="66" charset="0"/>
            </a:endParaRPr>
          </a:p>
          <a:p>
            <a:pPr marL="285750" indent="-285750">
              <a:spcBef>
                <a:spcPct val="20000"/>
              </a:spcBef>
              <a:buFont typeface="Arial" pitchFamily="34" charset="0"/>
              <a:buChar char="–"/>
            </a:pPr>
            <a:r>
              <a:rPr lang="cs-CZ" sz="1600" dirty="0">
                <a:latin typeface="Comic Sans MS" pitchFamily="66" charset="0"/>
              </a:rPr>
              <a:t>toxické, autoimunitní (protilátky), infekční látky(malárie)</a:t>
            </a:r>
          </a:p>
        </p:txBody>
      </p:sp>
    </p:spTree>
    <p:extLst>
      <p:ext uri="{BB962C8B-B14F-4D97-AF65-F5344CB8AC3E}">
        <p14:creationId xmlns:p14="http://schemas.microsoft.com/office/powerpoint/2010/main" val="4241310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a:bodyPr>
          <a:lstStyle/>
          <a:p>
            <a:r>
              <a:rPr lang="cs-CZ" sz="4000" dirty="0" smtClean="0">
                <a:solidFill>
                  <a:srgbClr val="C00000"/>
                </a:solidFill>
                <a:latin typeface="Comic Sans MS" pitchFamily="66" charset="0"/>
              </a:rPr>
              <a:t>Anémie</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475698" y="1196752"/>
            <a:ext cx="5259491" cy="5760640"/>
          </a:xfrm>
        </p:spPr>
        <p:txBody>
          <a:bodyPr>
            <a:normAutofit fontScale="47500" lnSpcReduction="20000"/>
          </a:bodyPr>
          <a:lstStyle/>
          <a:p>
            <a:pPr marL="0" indent="0">
              <a:lnSpc>
                <a:spcPct val="120000"/>
              </a:lnSpc>
              <a:buNone/>
            </a:pPr>
            <a:r>
              <a:rPr lang="cs-CZ" sz="3400" dirty="0" err="1">
                <a:solidFill>
                  <a:srgbClr val="FFC000"/>
                </a:solidFill>
                <a:latin typeface="Comic Sans MS" pitchFamily="66" charset="0"/>
              </a:rPr>
              <a:t>N</a:t>
            </a:r>
            <a:r>
              <a:rPr lang="cs-CZ" sz="3400" dirty="0" err="1" smtClean="0">
                <a:solidFill>
                  <a:srgbClr val="FFC000"/>
                </a:solidFill>
                <a:latin typeface="Comic Sans MS" pitchFamily="66" charset="0"/>
              </a:rPr>
              <a:t>ormocytární</a:t>
            </a:r>
            <a:r>
              <a:rPr lang="cs-CZ" sz="3400" dirty="0" smtClean="0">
                <a:solidFill>
                  <a:srgbClr val="FFC000"/>
                </a:solidFill>
                <a:latin typeface="Comic Sans MS" pitchFamily="66" charset="0"/>
              </a:rPr>
              <a:t> </a:t>
            </a:r>
            <a:r>
              <a:rPr lang="cs-CZ" sz="3400" dirty="0" err="1" smtClean="0">
                <a:solidFill>
                  <a:srgbClr val="FFC000"/>
                </a:solidFill>
                <a:latin typeface="Comic Sans MS" pitchFamily="66" charset="0"/>
              </a:rPr>
              <a:t>normochromní</a:t>
            </a:r>
            <a:r>
              <a:rPr lang="cs-CZ" sz="3400" dirty="0" smtClean="0">
                <a:solidFill>
                  <a:srgbClr val="FFC000"/>
                </a:solidFill>
                <a:latin typeface="Comic Sans MS" pitchFamily="66" charset="0"/>
              </a:rPr>
              <a:t> anémie</a:t>
            </a:r>
            <a:endParaRPr lang="cs-CZ" sz="3400" dirty="0">
              <a:latin typeface="Comic Sans MS" pitchFamily="66" charset="0"/>
            </a:endParaRPr>
          </a:p>
          <a:p>
            <a:pPr>
              <a:lnSpc>
                <a:spcPct val="120000"/>
              </a:lnSpc>
            </a:pPr>
            <a:r>
              <a:rPr lang="cs-CZ" sz="3400" dirty="0">
                <a:latin typeface="Comic Sans MS" pitchFamily="66" charset="0"/>
              </a:rPr>
              <a:t>p</a:t>
            </a:r>
            <a:r>
              <a:rPr lang="cs-CZ" sz="3400" dirty="0" smtClean="0">
                <a:latin typeface="Comic Sans MS" pitchFamily="66" charset="0"/>
              </a:rPr>
              <a:t>o akutním krvácení</a:t>
            </a:r>
          </a:p>
          <a:p>
            <a:pPr>
              <a:lnSpc>
                <a:spcPct val="120000"/>
              </a:lnSpc>
            </a:pPr>
            <a:r>
              <a:rPr lang="cs-CZ" sz="3400" dirty="0">
                <a:latin typeface="Comic Sans MS" pitchFamily="66" charset="0"/>
              </a:rPr>
              <a:t>a</a:t>
            </a:r>
            <a:r>
              <a:rPr lang="cs-CZ" sz="3400" dirty="0" smtClean="0">
                <a:latin typeface="Comic Sans MS" pitchFamily="66" charset="0"/>
              </a:rPr>
              <a:t>plastické anémie, leukemická infiltrace dřeně, zánět (RA), některé virové infekce – </a:t>
            </a:r>
            <a:r>
              <a:rPr lang="cs-CZ" sz="3400" dirty="0" smtClean="0">
                <a:solidFill>
                  <a:srgbClr val="92D050"/>
                </a:solidFill>
                <a:latin typeface="Comic Sans MS" pitchFamily="66" charset="0"/>
              </a:rPr>
              <a:t>nízká produkce </a:t>
            </a:r>
            <a:r>
              <a:rPr lang="cs-CZ" sz="3400" dirty="0" err="1" smtClean="0">
                <a:solidFill>
                  <a:srgbClr val="92D050"/>
                </a:solidFill>
                <a:latin typeface="Comic Sans MS" pitchFamily="66" charset="0"/>
              </a:rPr>
              <a:t>ery</a:t>
            </a:r>
            <a:r>
              <a:rPr lang="cs-CZ" sz="3400" dirty="0" smtClean="0">
                <a:solidFill>
                  <a:srgbClr val="92D050"/>
                </a:solidFill>
                <a:latin typeface="Comic Sans MS" pitchFamily="66" charset="0"/>
              </a:rPr>
              <a:t> </a:t>
            </a:r>
            <a:r>
              <a:rPr lang="cs-CZ" sz="3400" dirty="0" smtClean="0">
                <a:latin typeface="Comic Sans MS" pitchFamily="66" charset="0"/>
              </a:rPr>
              <a:t>(nízký </a:t>
            </a:r>
            <a:r>
              <a:rPr lang="cs-CZ" sz="3400" dirty="0">
                <a:latin typeface="Comic Sans MS" pitchFamily="66" charset="0"/>
              </a:rPr>
              <a:t>počet </a:t>
            </a:r>
            <a:r>
              <a:rPr lang="cs-CZ" sz="3400" dirty="0" smtClean="0">
                <a:latin typeface="Comic Sans MS" pitchFamily="66" charset="0"/>
              </a:rPr>
              <a:t>prekursorů v kostní dřeni, nízká koncentrace erytropoetinu) </a:t>
            </a:r>
          </a:p>
          <a:p>
            <a:pPr>
              <a:lnSpc>
                <a:spcPct val="120000"/>
              </a:lnSpc>
            </a:pPr>
            <a:r>
              <a:rPr lang="cs-CZ" sz="3400" dirty="0">
                <a:latin typeface="Comic Sans MS" pitchFamily="66" charset="0"/>
              </a:rPr>
              <a:t>n</a:t>
            </a:r>
            <a:r>
              <a:rPr lang="cs-CZ" sz="3400" dirty="0" smtClean="0">
                <a:latin typeface="Comic Sans MS" pitchFamily="66" charset="0"/>
              </a:rPr>
              <a:t>ěkteré hemolytické anémie, akutní krvácení, srpkovitá anémie, </a:t>
            </a:r>
            <a:r>
              <a:rPr lang="cs-CZ" sz="3400" dirty="0" err="1" smtClean="0">
                <a:latin typeface="Comic Sans MS" pitchFamily="66" charset="0"/>
              </a:rPr>
              <a:t>sférocytóza</a:t>
            </a:r>
            <a:r>
              <a:rPr lang="cs-CZ" sz="3400" dirty="0" smtClean="0">
                <a:latin typeface="Comic Sans MS" pitchFamily="66" charset="0"/>
              </a:rPr>
              <a:t>, mechanické hemolýza např. umělá chlopeň - </a:t>
            </a:r>
            <a:r>
              <a:rPr lang="cs-CZ" sz="3400" dirty="0" smtClean="0">
                <a:solidFill>
                  <a:srgbClr val="92D050"/>
                </a:solidFill>
                <a:latin typeface="Comic Sans MS" pitchFamily="66" charset="0"/>
              </a:rPr>
              <a:t>snížení doby přežívání </a:t>
            </a:r>
            <a:r>
              <a:rPr lang="cs-CZ" sz="3400" dirty="0" err="1" smtClean="0">
                <a:solidFill>
                  <a:srgbClr val="92D050"/>
                </a:solidFill>
                <a:latin typeface="Comic Sans MS" pitchFamily="66" charset="0"/>
              </a:rPr>
              <a:t>ery</a:t>
            </a:r>
            <a:endParaRPr lang="cs-CZ" sz="3400" dirty="0" smtClean="0">
              <a:solidFill>
                <a:srgbClr val="92D050"/>
              </a:solidFill>
              <a:latin typeface="Comic Sans MS" pitchFamily="66" charset="0"/>
            </a:endParaRPr>
          </a:p>
          <a:p>
            <a:pPr>
              <a:lnSpc>
                <a:spcPct val="120000"/>
              </a:lnSpc>
            </a:pPr>
            <a:endParaRPr lang="cs-CZ" sz="3400" dirty="0">
              <a:latin typeface="Comic Sans MS" pitchFamily="66" charset="0"/>
            </a:endParaRPr>
          </a:p>
          <a:p>
            <a:pPr marL="0" indent="0">
              <a:lnSpc>
                <a:spcPct val="120000"/>
              </a:lnSpc>
              <a:buNone/>
            </a:pPr>
            <a:endParaRPr lang="cs-CZ" sz="3400" dirty="0">
              <a:solidFill>
                <a:srgbClr val="7030A0"/>
              </a:solidFill>
              <a:latin typeface="Comic Sans MS" pitchFamily="66" charset="0"/>
            </a:endParaRPr>
          </a:p>
          <a:p>
            <a:pPr marL="0" indent="0">
              <a:lnSpc>
                <a:spcPct val="120000"/>
              </a:lnSpc>
              <a:buNone/>
            </a:pPr>
            <a:r>
              <a:rPr lang="cs-CZ" sz="3400" dirty="0" smtClean="0">
                <a:solidFill>
                  <a:srgbClr val="7030A0"/>
                </a:solidFill>
                <a:latin typeface="Comic Sans MS" pitchFamily="66" charset="0"/>
              </a:rPr>
              <a:t>Hereditární </a:t>
            </a:r>
            <a:r>
              <a:rPr lang="cs-CZ" sz="3400" dirty="0" err="1" smtClean="0">
                <a:solidFill>
                  <a:srgbClr val="7030A0"/>
                </a:solidFill>
                <a:latin typeface="Comic Sans MS" pitchFamily="66" charset="0"/>
              </a:rPr>
              <a:t>sférocytóza</a:t>
            </a:r>
            <a:endParaRPr lang="cs-CZ" sz="3400" dirty="0" smtClean="0">
              <a:solidFill>
                <a:srgbClr val="7030A0"/>
              </a:solidFill>
              <a:latin typeface="Comic Sans MS" pitchFamily="66" charset="0"/>
            </a:endParaRPr>
          </a:p>
          <a:p>
            <a:pPr>
              <a:lnSpc>
                <a:spcPct val="120000"/>
              </a:lnSpc>
            </a:pPr>
            <a:r>
              <a:rPr lang="cs-CZ" sz="3400" dirty="0">
                <a:latin typeface="Comic Sans MS" pitchFamily="66" charset="0"/>
              </a:rPr>
              <a:t>d</a:t>
            </a:r>
            <a:r>
              <a:rPr lang="cs-CZ" sz="3400" dirty="0" smtClean="0">
                <a:latin typeface="Comic Sans MS" pitchFamily="66" charset="0"/>
              </a:rPr>
              <a:t>efekt cytoskeletu a b. membrány </a:t>
            </a:r>
            <a:r>
              <a:rPr lang="cs-CZ" sz="3400" dirty="0" err="1" smtClean="0">
                <a:latin typeface="Comic Sans MS" pitchFamily="66" charset="0"/>
              </a:rPr>
              <a:t>ery</a:t>
            </a:r>
            <a:r>
              <a:rPr lang="cs-CZ" sz="3400" dirty="0" smtClean="0">
                <a:latin typeface="Comic Sans MS" pitchFamily="66" charset="0"/>
              </a:rPr>
              <a:t> v důsledku mutace nebo chybění strukturního proteinu (</a:t>
            </a:r>
            <a:r>
              <a:rPr lang="cs-CZ" sz="3400" dirty="0" err="1" smtClean="0">
                <a:latin typeface="Comic Sans MS" pitchFamily="66" charset="0"/>
              </a:rPr>
              <a:t>ankyrin</a:t>
            </a:r>
            <a:r>
              <a:rPr lang="cs-CZ" sz="3400" dirty="0" smtClean="0">
                <a:latin typeface="Comic Sans MS" pitchFamily="66" charset="0"/>
              </a:rPr>
              <a:t>, </a:t>
            </a:r>
            <a:r>
              <a:rPr lang="cs-CZ" sz="3400" dirty="0" err="1" smtClean="0">
                <a:latin typeface="Comic Sans MS" pitchFamily="66" charset="0"/>
              </a:rPr>
              <a:t>spektrin</a:t>
            </a:r>
            <a:r>
              <a:rPr lang="cs-CZ" sz="3400" dirty="0" smtClean="0">
                <a:latin typeface="Comic Sans MS" pitchFamily="66" charset="0"/>
              </a:rPr>
              <a:t>…)</a:t>
            </a:r>
          </a:p>
          <a:p>
            <a:pPr>
              <a:lnSpc>
                <a:spcPct val="120000"/>
              </a:lnSpc>
            </a:pPr>
            <a:r>
              <a:rPr lang="cs-CZ" sz="3400" dirty="0" smtClean="0">
                <a:latin typeface="Comic Sans MS" pitchFamily="66" charset="0"/>
              </a:rPr>
              <a:t>změna tvaru </a:t>
            </a:r>
            <a:r>
              <a:rPr lang="cs-CZ" sz="3400" dirty="0" err="1" smtClean="0">
                <a:latin typeface="Comic Sans MS" pitchFamily="66" charset="0"/>
              </a:rPr>
              <a:t>ery</a:t>
            </a:r>
            <a:r>
              <a:rPr lang="cs-CZ" sz="3400" dirty="0" smtClean="0">
                <a:latin typeface="Comic Sans MS" pitchFamily="66" charset="0"/>
              </a:rPr>
              <a:t> z bikonkávního na kulovitý – snižuje se </a:t>
            </a:r>
            <a:r>
              <a:rPr lang="cs-CZ" sz="3400" dirty="0" err="1" smtClean="0">
                <a:latin typeface="Comic Sans MS" pitchFamily="66" charset="0"/>
              </a:rPr>
              <a:t>deformabilita</a:t>
            </a:r>
            <a:r>
              <a:rPr lang="cs-CZ" sz="3400" dirty="0" smtClean="0">
                <a:latin typeface="Comic Sans MS" pitchFamily="66" charset="0"/>
              </a:rPr>
              <a:t> a schopnost opakovaného průchodu kapilárami</a:t>
            </a:r>
          </a:p>
          <a:p>
            <a:pPr>
              <a:lnSpc>
                <a:spcPct val="120000"/>
              </a:lnSpc>
            </a:pPr>
            <a:r>
              <a:rPr lang="cs-CZ" sz="3400" dirty="0">
                <a:latin typeface="Comic Sans MS" pitchFamily="66" charset="0"/>
              </a:rPr>
              <a:t>s</a:t>
            </a:r>
            <a:r>
              <a:rPr lang="cs-CZ" sz="3400" dirty="0" smtClean="0">
                <a:latin typeface="Comic Sans MS" pitchFamily="66" charset="0"/>
              </a:rPr>
              <a:t>nazší hemolýza</a:t>
            </a:r>
          </a:p>
          <a:p>
            <a:pPr>
              <a:lnSpc>
                <a:spcPct val="120000"/>
              </a:lnSpc>
            </a:pPr>
            <a:endParaRPr lang="cs-CZ" sz="3500" dirty="0">
              <a:latin typeface="Comic Sans MS" pitchFamily="66" charset="0"/>
            </a:endParaRPr>
          </a:p>
          <a:p>
            <a:endParaRPr lang="cs-CZ" sz="20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http://www.medicabaze.cz/control-center/data/Obr.1-13009144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581128"/>
            <a:ext cx="2133600" cy="157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235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a:bodyPr>
          <a:lstStyle/>
          <a:p>
            <a:r>
              <a:rPr lang="cs-CZ" sz="4000" dirty="0" smtClean="0">
                <a:solidFill>
                  <a:srgbClr val="C00000"/>
                </a:solidFill>
                <a:latin typeface="Comic Sans MS" pitchFamily="66" charset="0"/>
              </a:rPr>
              <a:t>Anémie</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472749" y="1196752"/>
            <a:ext cx="5259491" cy="5616624"/>
          </a:xfrm>
        </p:spPr>
        <p:txBody>
          <a:bodyPr>
            <a:noAutofit/>
          </a:bodyPr>
          <a:lstStyle/>
          <a:p>
            <a:pPr marL="0" indent="0">
              <a:lnSpc>
                <a:spcPct val="120000"/>
              </a:lnSpc>
              <a:buNone/>
            </a:pPr>
            <a:r>
              <a:rPr lang="cs-CZ" sz="1400" dirty="0" err="1">
                <a:solidFill>
                  <a:srgbClr val="FFC000"/>
                </a:solidFill>
                <a:latin typeface="Comic Sans MS" pitchFamily="66" charset="0"/>
              </a:rPr>
              <a:t>N</a:t>
            </a:r>
            <a:r>
              <a:rPr lang="cs-CZ" sz="1400" dirty="0" err="1" smtClean="0">
                <a:solidFill>
                  <a:srgbClr val="FFC000"/>
                </a:solidFill>
                <a:latin typeface="Comic Sans MS" pitchFamily="66" charset="0"/>
              </a:rPr>
              <a:t>ormocytární</a:t>
            </a:r>
            <a:r>
              <a:rPr lang="cs-CZ" sz="1400" dirty="0" smtClean="0">
                <a:solidFill>
                  <a:srgbClr val="FFC000"/>
                </a:solidFill>
                <a:latin typeface="Comic Sans MS" pitchFamily="66" charset="0"/>
              </a:rPr>
              <a:t> </a:t>
            </a:r>
            <a:r>
              <a:rPr lang="cs-CZ" sz="1400" dirty="0" err="1" smtClean="0">
                <a:solidFill>
                  <a:srgbClr val="FFC000"/>
                </a:solidFill>
                <a:latin typeface="Comic Sans MS" pitchFamily="66" charset="0"/>
              </a:rPr>
              <a:t>normochromní</a:t>
            </a:r>
            <a:r>
              <a:rPr lang="cs-CZ" sz="1400" dirty="0" smtClean="0">
                <a:solidFill>
                  <a:srgbClr val="FFC000"/>
                </a:solidFill>
                <a:latin typeface="Comic Sans MS" pitchFamily="66" charset="0"/>
              </a:rPr>
              <a:t> anémie</a:t>
            </a:r>
            <a:endParaRPr lang="cs-CZ" sz="1400" dirty="0">
              <a:latin typeface="Comic Sans MS" pitchFamily="66" charset="0"/>
            </a:endParaRPr>
          </a:p>
          <a:p>
            <a:pPr marL="0" indent="0">
              <a:lnSpc>
                <a:spcPct val="120000"/>
              </a:lnSpc>
              <a:buNone/>
            </a:pPr>
            <a:r>
              <a:rPr lang="cs-CZ" sz="1400" dirty="0" smtClean="0">
                <a:solidFill>
                  <a:srgbClr val="7030A0"/>
                </a:solidFill>
                <a:latin typeface="Comic Sans MS" pitchFamily="66" charset="0"/>
              </a:rPr>
              <a:t>Srpkovitá anémie </a:t>
            </a:r>
            <a:endParaRPr lang="cs-CZ" sz="1400" dirty="0">
              <a:solidFill>
                <a:srgbClr val="7030A0"/>
              </a:solidFill>
              <a:latin typeface="Comic Sans MS" pitchFamily="66" charset="0"/>
            </a:endParaRPr>
          </a:p>
          <a:p>
            <a:pPr>
              <a:lnSpc>
                <a:spcPct val="120000"/>
              </a:lnSpc>
            </a:pPr>
            <a:r>
              <a:rPr lang="cs-CZ" sz="1400" dirty="0" err="1">
                <a:latin typeface="Comic Sans MS" pitchFamily="66" charset="0"/>
              </a:rPr>
              <a:t>m</a:t>
            </a:r>
            <a:r>
              <a:rPr lang="cs-CZ" sz="1400" dirty="0" err="1" smtClean="0">
                <a:latin typeface="Comic Sans MS" pitchFamily="66" charset="0"/>
              </a:rPr>
              <a:t>issense</a:t>
            </a:r>
            <a:r>
              <a:rPr lang="cs-CZ" sz="1400" dirty="0" smtClean="0">
                <a:latin typeface="Comic Sans MS" pitchFamily="66" charset="0"/>
              </a:rPr>
              <a:t> mutace </a:t>
            </a:r>
            <a:r>
              <a:rPr lang="cs-CZ" sz="1400" dirty="0">
                <a:latin typeface="Comic Sans MS" pitchFamily="66" charset="0"/>
              </a:rPr>
              <a:t>genu pro hemoglobin na 6. pozici v ß-řetězci </a:t>
            </a:r>
            <a:r>
              <a:rPr lang="cs-CZ" sz="1400" dirty="0" err="1" smtClean="0">
                <a:latin typeface="Comic Sans MS" pitchFamily="66" charset="0"/>
              </a:rPr>
              <a:t>Glu</a:t>
            </a:r>
            <a:r>
              <a:rPr lang="cs-CZ" sz="1400" dirty="0">
                <a:latin typeface="Comic Sans MS" pitchFamily="66" charset="0"/>
              </a:rPr>
              <a:t> </a:t>
            </a:r>
            <a:r>
              <a:rPr lang="cs-CZ" sz="1400" dirty="0" smtClean="0">
                <a:latin typeface="Comic Sans MS" pitchFamily="66" charset="0"/>
              </a:rPr>
              <a:t>→ Val (tvorba </a:t>
            </a:r>
            <a:r>
              <a:rPr lang="cs-CZ" sz="1400" dirty="0">
                <a:latin typeface="Comic Sans MS" pitchFamily="66" charset="0"/>
              </a:rPr>
              <a:t>shluků </a:t>
            </a:r>
            <a:r>
              <a:rPr lang="cs-CZ" sz="1400" dirty="0" err="1">
                <a:latin typeface="Comic Sans MS" pitchFamily="66" charset="0"/>
              </a:rPr>
              <a:t>Hb</a:t>
            </a:r>
            <a:r>
              <a:rPr lang="cs-CZ" sz="1400" dirty="0">
                <a:latin typeface="Comic Sans MS" pitchFamily="66" charset="0"/>
              </a:rPr>
              <a:t>, a tím změna tvaru </a:t>
            </a:r>
            <a:r>
              <a:rPr lang="cs-CZ" sz="1400" dirty="0" err="1">
                <a:latin typeface="Comic Sans MS" pitchFamily="66" charset="0"/>
              </a:rPr>
              <a:t>ery</a:t>
            </a:r>
            <a:r>
              <a:rPr lang="cs-CZ" sz="1400" dirty="0">
                <a:latin typeface="Comic Sans MS" pitchFamily="66" charset="0"/>
              </a:rPr>
              <a:t>) → </a:t>
            </a:r>
            <a:r>
              <a:rPr lang="cs-CZ" sz="1400" dirty="0" err="1" smtClean="0">
                <a:latin typeface="Comic Sans MS" pitchFamily="66" charset="0"/>
              </a:rPr>
              <a:t>HbS</a:t>
            </a:r>
            <a:r>
              <a:rPr lang="cs-CZ" sz="1400" dirty="0" smtClean="0">
                <a:latin typeface="Comic Sans MS" pitchFamily="66" charset="0"/>
              </a:rPr>
              <a:t> (nedokonalý transport </a:t>
            </a:r>
            <a:r>
              <a:rPr lang="cs-CZ" sz="1400" dirty="0">
                <a:latin typeface="Comic Sans MS" pitchFamily="66" charset="0"/>
              </a:rPr>
              <a:t>kyslíku v </a:t>
            </a:r>
            <a:r>
              <a:rPr lang="cs-CZ" sz="1400" dirty="0" smtClean="0">
                <a:latin typeface="Comic Sans MS" pitchFamily="66" charset="0"/>
              </a:rPr>
              <a:t>krvi)</a:t>
            </a:r>
          </a:p>
          <a:p>
            <a:pPr>
              <a:lnSpc>
                <a:spcPct val="120000"/>
              </a:lnSpc>
            </a:pPr>
            <a:r>
              <a:rPr lang="cs-CZ" sz="1400" dirty="0" err="1">
                <a:latin typeface="Comic Sans MS" pitchFamily="66" charset="0"/>
              </a:rPr>
              <a:t>hydrofóbní</a:t>
            </a:r>
            <a:r>
              <a:rPr lang="cs-CZ" sz="1400" dirty="0">
                <a:latin typeface="Comic Sans MS" pitchFamily="66" charset="0"/>
              </a:rPr>
              <a:t> </a:t>
            </a:r>
            <a:r>
              <a:rPr lang="cs-CZ" sz="1400" dirty="0" smtClean="0">
                <a:latin typeface="Comic Sans MS" pitchFamily="66" charset="0"/>
              </a:rPr>
              <a:t>Val</a:t>
            </a:r>
            <a:r>
              <a:rPr lang="cs-CZ" sz="1400" dirty="0">
                <a:latin typeface="Comic Sans MS" pitchFamily="66" charset="0"/>
              </a:rPr>
              <a:t> místo hydrofilní </a:t>
            </a:r>
            <a:r>
              <a:rPr lang="cs-CZ" sz="1400" dirty="0" err="1" smtClean="0">
                <a:latin typeface="Comic Sans MS" pitchFamily="66" charset="0"/>
              </a:rPr>
              <a:t>Glu</a:t>
            </a:r>
            <a:r>
              <a:rPr lang="cs-CZ" sz="1400" dirty="0" smtClean="0">
                <a:latin typeface="Comic Sans MS" pitchFamily="66" charset="0"/>
              </a:rPr>
              <a:t> </a:t>
            </a:r>
            <a:r>
              <a:rPr lang="cs-CZ" sz="1400" dirty="0">
                <a:latin typeface="Comic Sans MS" pitchFamily="66" charset="0"/>
              </a:rPr>
              <a:t>→ </a:t>
            </a:r>
            <a:r>
              <a:rPr lang="cs-CZ" sz="1400" dirty="0" smtClean="0">
                <a:latin typeface="Comic Sans MS" pitchFamily="66" charset="0"/>
              </a:rPr>
              <a:t>místo </a:t>
            </a:r>
            <a:r>
              <a:rPr lang="cs-CZ" sz="1400" dirty="0" err="1">
                <a:latin typeface="Comic Sans MS" pitchFamily="66" charset="0"/>
              </a:rPr>
              <a:t>tetrameru</a:t>
            </a:r>
            <a:r>
              <a:rPr lang="cs-CZ" sz="1400" dirty="0">
                <a:latin typeface="Comic Sans MS" pitchFamily="66" charset="0"/>
              </a:rPr>
              <a:t> řetízkové aglomeráty připomínající strukturu aktinu </a:t>
            </a:r>
            <a:endParaRPr lang="cs-CZ" sz="1400" dirty="0" smtClean="0">
              <a:latin typeface="Comic Sans MS" pitchFamily="66" charset="0"/>
            </a:endParaRPr>
          </a:p>
          <a:p>
            <a:pPr>
              <a:lnSpc>
                <a:spcPct val="120000"/>
              </a:lnSpc>
            </a:pPr>
            <a:r>
              <a:rPr lang="cs-CZ" sz="1400" dirty="0" smtClean="0">
                <a:latin typeface="Comic Sans MS" pitchFamily="66" charset="0"/>
              </a:rPr>
              <a:t>AR - pro </a:t>
            </a:r>
            <a:r>
              <a:rPr lang="cs-CZ" sz="1400" dirty="0">
                <a:latin typeface="Comic Sans MS" pitchFamily="66" charset="0"/>
              </a:rPr>
              <a:t>homozygoty (obě </a:t>
            </a:r>
            <a:r>
              <a:rPr lang="cs-CZ" sz="1400" dirty="0" smtClean="0">
                <a:latin typeface="Comic Sans MS" pitchFamily="66" charset="0"/>
              </a:rPr>
              <a:t>alely </a:t>
            </a:r>
            <a:r>
              <a:rPr lang="cs-CZ" sz="1400" dirty="0">
                <a:latin typeface="Comic Sans MS" pitchFamily="66" charset="0"/>
              </a:rPr>
              <a:t>vadné) je to fatální, heterozygoti </a:t>
            </a:r>
            <a:r>
              <a:rPr lang="cs-CZ" sz="1400" dirty="0" smtClean="0">
                <a:latin typeface="Comic Sans MS" pitchFamily="66" charset="0"/>
              </a:rPr>
              <a:t>dlouhodobě </a:t>
            </a:r>
            <a:r>
              <a:rPr lang="cs-CZ" sz="1400" dirty="0">
                <a:latin typeface="Comic Sans MS" pitchFamily="66" charset="0"/>
              </a:rPr>
              <a:t>přežívají s příznaky </a:t>
            </a:r>
            <a:r>
              <a:rPr lang="cs-CZ" sz="1400" dirty="0" smtClean="0">
                <a:latin typeface="Comic Sans MS" pitchFamily="66" charset="0"/>
              </a:rPr>
              <a:t>anémie</a:t>
            </a:r>
          </a:p>
          <a:p>
            <a:pPr>
              <a:lnSpc>
                <a:spcPct val="120000"/>
              </a:lnSpc>
            </a:pPr>
            <a:r>
              <a:rPr lang="cs-CZ" sz="1400" dirty="0" smtClean="0">
                <a:latin typeface="Comic Sans MS" pitchFamily="66" charset="0"/>
              </a:rPr>
              <a:t>výskyt </a:t>
            </a:r>
            <a:r>
              <a:rPr lang="cs-CZ" sz="1400" dirty="0">
                <a:latin typeface="Comic Sans MS" pitchFamily="66" charset="0"/>
              </a:rPr>
              <a:t>vadné </a:t>
            </a:r>
            <a:r>
              <a:rPr lang="cs-CZ" sz="1400" dirty="0" smtClean="0">
                <a:latin typeface="Comic Sans MS" pitchFamily="66" charset="0"/>
              </a:rPr>
              <a:t>alely </a:t>
            </a:r>
            <a:r>
              <a:rPr lang="cs-CZ" sz="1400" dirty="0">
                <a:latin typeface="Comic Sans MS" pitchFamily="66" charset="0"/>
              </a:rPr>
              <a:t>dobře koreluje s výskytem </a:t>
            </a:r>
            <a:r>
              <a:rPr lang="cs-CZ" sz="1400" dirty="0" smtClean="0">
                <a:latin typeface="Comic Sans MS" pitchFamily="66" charset="0"/>
              </a:rPr>
              <a:t>malárie</a:t>
            </a:r>
          </a:p>
          <a:p>
            <a:pPr>
              <a:lnSpc>
                <a:spcPct val="120000"/>
              </a:lnSpc>
            </a:pPr>
            <a:r>
              <a:rPr lang="cs-CZ" sz="1400" dirty="0" smtClean="0">
                <a:latin typeface="Comic Sans MS" pitchFamily="66" charset="0"/>
              </a:rPr>
              <a:t>nositelé </a:t>
            </a:r>
            <a:r>
              <a:rPr lang="cs-CZ" sz="1400" dirty="0">
                <a:latin typeface="Comic Sans MS" pitchFamily="66" charset="0"/>
              </a:rPr>
              <a:t>tohoto genu vykazují větší odolnost vůči </a:t>
            </a:r>
            <a:r>
              <a:rPr lang="cs-CZ" sz="1400" dirty="0" smtClean="0">
                <a:latin typeface="Comic Sans MS" pitchFamily="66" charset="0"/>
              </a:rPr>
              <a:t>parazitu</a:t>
            </a:r>
            <a:endParaRPr lang="cs-CZ" sz="1400" dirty="0">
              <a:latin typeface="Comic Sans MS" pitchFamily="66" charset="0"/>
            </a:endParaRPr>
          </a:p>
          <a:p>
            <a:pPr>
              <a:lnSpc>
                <a:spcPct val="120000"/>
              </a:lnSpc>
            </a:pPr>
            <a:r>
              <a:rPr lang="cs-CZ" sz="1400" dirty="0">
                <a:latin typeface="Comic Sans MS" pitchFamily="66" charset="0"/>
              </a:rPr>
              <a:t>pod membránou </a:t>
            </a:r>
            <a:r>
              <a:rPr lang="cs-CZ" sz="1400" dirty="0" err="1" smtClean="0">
                <a:latin typeface="Comic Sans MS" pitchFamily="66" charset="0"/>
              </a:rPr>
              <a:t>norm</a:t>
            </a:r>
            <a:r>
              <a:rPr lang="cs-CZ" sz="1400" dirty="0" smtClean="0">
                <a:latin typeface="Comic Sans MS" pitchFamily="66" charset="0"/>
              </a:rPr>
              <a:t>. </a:t>
            </a:r>
            <a:r>
              <a:rPr lang="cs-CZ" sz="1400" dirty="0" err="1" smtClean="0">
                <a:latin typeface="Comic Sans MS" pitchFamily="66" charset="0"/>
              </a:rPr>
              <a:t>ery</a:t>
            </a:r>
            <a:r>
              <a:rPr lang="cs-CZ" sz="1400" dirty="0" smtClean="0">
                <a:latin typeface="Comic Sans MS" pitchFamily="66" charset="0"/>
              </a:rPr>
              <a:t> je mnoho vláken aktinu – </a:t>
            </a:r>
            <a:r>
              <a:rPr lang="cs-CZ" sz="1400" i="1" dirty="0" err="1" smtClean="0">
                <a:latin typeface="Comic Sans MS" pitchFamily="66" charset="0"/>
              </a:rPr>
              <a:t>Plasmodia</a:t>
            </a:r>
            <a:r>
              <a:rPr lang="cs-CZ" sz="1400" i="1" dirty="0" smtClean="0">
                <a:latin typeface="Comic Sans MS" pitchFamily="66" charset="0"/>
              </a:rPr>
              <a:t> </a:t>
            </a:r>
            <a:r>
              <a:rPr lang="cs-CZ" sz="1400" dirty="0" smtClean="0">
                <a:latin typeface="Comic Sans MS" pitchFamily="66" charset="0"/>
              </a:rPr>
              <a:t>je využívají, aby přepravily na </a:t>
            </a:r>
            <a:r>
              <a:rPr lang="cs-CZ" sz="1400" dirty="0">
                <a:latin typeface="Comic Sans MS" pitchFamily="66" charset="0"/>
              </a:rPr>
              <a:t>povrch </a:t>
            </a:r>
            <a:r>
              <a:rPr lang="cs-CZ" sz="1400" dirty="0" smtClean="0">
                <a:latin typeface="Comic Sans MS" pitchFamily="66" charset="0"/>
              </a:rPr>
              <a:t>svůj </a:t>
            </a:r>
            <a:r>
              <a:rPr lang="cs-CZ" sz="1400" dirty="0">
                <a:latin typeface="Comic Sans MS" pitchFamily="66" charset="0"/>
              </a:rPr>
              <a:t>vlastní protein </a:t>
            </a:r>
            <a:r>
              <a:rPr lang="cs-CZ" sz="1400" dirty="0" err="1" smtClean="0">
                <a:latin typeface="Comic Sans MS" pitchFamily="66" charset="0"/>
              </a:rPr>
              <a:t>adhesin</a:t>
            </a:r>
            <a:r>
              <a:rPr lang="cs-CZ" sz="1400" dirty="0" smtClean="0">
                <a:latin typeface="Comic Sans MS" pitchFamily="66" charset="0"/>
              </a:rPr>
              <a:t> (díky němu jsou </a:t>
            </a:r>
            <a:r>
              <a:rPr lang="cs-CZ" sz="1400" dirty="0" err="1" smtClean="0">
                <a:latin typeface="Comic Sans MS" pitchFamily="66" charset="0"/>
              </a:rPr>
              <a:t>ery</a:t>
            </a:r>
            <a:r>
              <a:rPr lang="cs-CZ" sz="1400" dirty="0" smtClean="0">
                <a:latin typeface="Comic Sans MS" pitchFamily="66" charset="0"/>
              </a:rPr>
              <a:t> „lepkavé“)</a:t>
            </a:r>
          </a:p>
          <a:p>
            <a:pPr>
              <a:lnSpc>
                <a:spcPct val="120000"/>
              </a:lnSpc>
            </a:pPr>
            <a:r>
              <a:rPr lang="cs-CZ" sz="1400" dirty="0">
                <a:latin typeface="Comic Sans MS" pitchFamily="66" charset="0"/>
              </a:rPr>
              <a:t>u</a:t>
            </a:r>
            <a:r>
              <a:rPr lang="cs-CZ" sz="1400" dirty="0" smtClean="0">
                <a:latin typeface="Comic Sans MS" pitchFamily="66" charset="0"/>
              </a:rPr>
              <a:t> </a:t>
            </a:r>
            <a:r>
              <a:rPr lang="cs-CZ" sz="1400" dirty="0" err="1">
                <a:latin typeface="Comic Sans MS" pitchFamily="66" charset="0"/>
              </a:rPr>
              <a:t>sprkovitých</a:t>
            </a:r>
            <a:r>
              <a:rPr lang="cs-CZ" sz="1400" dirty="0">
                <a:latin typeface="Comic Sans MS" pitchFamily="66" charset="0"/>
              </a:rPr>
              <a:t> </a:t>
            </a:r>
            <a:r>
              <a:rPr lang="cs-CZ" sz="1400" dirty="0" err="1" smtClean="0">
                <a:latin typeface="Comic Sans MS" pitchFamily="66" charset="0"/>
              </a:rPr>
              <a:t>ery</a:t>
            </a:r>
            <a:r>
              <a:rPr lang="cs-CZ" sz="1400" dirty="0" smtClean="0">
                <a:latin typeface="Comic Sans MS" pitchFamily="66" charset="0"/>
              </a:rPr>
              <a:t> </a:t>
            </a:r>
            <a:r>
              <a:rPr lang="cs-CZ" sz="1400" dirty="0">
                <a:latin typeface="Comic Sans MS" pitchFamily="66" charset="0"/>
              </a:rPr>
              <a:t>to však nejde. Aktinový můstek je oddělený od zásob </a:t>
            </a:r>
            <a:r>
              <a:rPr lang="cs-CZ" sz="1400" dirty="0" err="1" smtClean="0">
                <a:latin typeface="Comic Sans MS" pitchFamily="66" charset="0"/>
              </a:rPr>
              <a:t>adhesinu</a:t>
            </a:r>
            <a:endParaRPr lang="cs-CZ" sz="1400" dirty="0" smtClean="0">
              <a:latin typeface="Comic Sans MS" pitchFamily="66" charset="0"/>
            </a:endParaRPr>
          </a:p>
          <a:p>
            <a:pPr>
              <a:lnSpc>
                <a:spcPct val="120000"/>
              </a:lnSpc>
            </a:pPr>
            <a:endParaRPr lang="cs-CZ" sz="1400" dirty="0">
              <a:latin typeface="Comic Sans MS" pitchFamily="66" charset="0"/>
            </a:endParaRPr>
          </a:p>
          <a:p>
            <a:pPr>
              <a:lnSpc>
                <a:spcPct val="120000"/>
              </a:lnSpc>
            </a:pPr>
            <a:r>
              <a:rPr lang="cs-CZ" sz="1400" dirty="0" smtClean="0">
                <a:latin typeface="Comic Sans MS" pitchFamily="66" charset="0"/>
              </a:rPr>
              <a:t>Antimalarika – chinin, tetracyklin ATB,…</a:t>
            </a:r>
            <a:endParaRPr lang="cs-CZ" sz="14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1892239"/>
            <a:ext cx="2049016" cy="153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t="10036"/>
          <a:stretch/>
        </p:blipFill>
        <p:spPr bwMode="auto">
          <a:xfrm>
            <a:off x="6660232" y="4077072"/>
            <a:ext cx="2281637" cy="1377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411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472749" y="1196752"/>
            <a:ext cx="7131699" cy="5616624"/>
          </a:xfrm>
        </p:spPr>
        <p:txBody>
          <a:bodyPr>
            <a:noAutofit/>
          </a:bodyPr>
          <a:lstStyle/>
          <a:p>
            <a:pPr marL="0" indent="0">
              <a:buNone/>
            </a:pPr>
            <a:r>
              <a:rPr lang="cs-CZ" sz="1400" u="sng" dirty="0">
                <a:latin typeface="Comic Sans MS" pitchFamily="66" charset="0"/>
              </a:rPr>
              <a:t>Science.</a:t>
            </a:r>
            <a:r>
              <a:rPr lang="cs-CZ" sz="1400" dirty="0">
                <a:latin typeface="Comic Sans MS" pitchFamily="66" charset="0"/>
              </a:rPr>
              <a:t> 2011 Dec 2;334(6060):1283-6. </a:t>
            </a:r>
            <a:r>
              <a:rPr lang="cs-CZ" sz="1400" dirty="0" err="1">
                <a:latin typeface="Comic Sans MS" pitchFamily="66" charset="0"/>
              </a:rPr>
              <a:t>doi</a:t>
            </a:r>
            <a:r>
              <a:rPr lang="cs-CZ" sz="1400" dirty="0">
                <a:latin typeface="Comic Sans MS" pitchFamily="66" charset="0"/>
              </a:rPr>
              <a:t>: 10.1126/science.1213775. </a:t>
            </a:r>
            <a:r>
              <a:rPr lang="cs-CZ" sz="1400" dirty="0" err="1">
                <a:latin typeface="Comic Sans MS" pitchFamily="66" charset="0"/>
              </a:rPr>
              <a:t>Epub</a:t>
            </a:r>
            <a:r>
              <a:rPr lang="cs-CZ" sz="1400" dirty="0">
                <a:latin typeface="Comic Sans MS" pitchFamily="66" charset="0"/>
              </a:rPr>
              <a:t> 2011 Nov 10.</a:t>
            </a:r>
          </a:p>
          <a:p>
            <a:pPr marL="0" indent="0">
              <a:buNone/>
            </a:pPr>
            <a:endParaRPr lang="cs-CZ" sz="1400" b="1" dirty="0" smtClean="0">
              <a:latin typeface="Comic Sans MS" pitchFamily="66" charset="0"/>
            </a:endParaRPr>
          </a:p>
          <a:p>
            <a:pPr marL="0" indent="0">
              <a:buNone/>
            </a:pPr>
            <a:r>
              <a:rPr lang="cs-CZ" sz="1400" b="1" dirty="0" err="1" smtClean="0">
                <a:latin typeface="Comic Sans MS" pitchFamily="66" charset="0"/>
              </a:rPr>
              <a:t>Hemoglobins</a:t>
            </a:r>
            <a:r>
              <a:rPr lang="cs-CZ" sz="1400" b="1" dirty="0" smtClean="0">
                <a:latin typeface="Comic Sans MS" pitchFamily="66" charset="0"/>
              </a:rPr>
              <a:t> </a:t>
            </a:r>
            <a:r>
              <a:rPr lang="cs-CZ" sz="1400" b="1" dirty="0">
                <a:latin typeface="Comic Sans MS" pitchFamily="66" charset="0"/>
              </a:rPr>
              <a:t>S and C </a:t>
            </a:r>
            <a:r>
              <a:rPr lang="cs-CZ" sz="1400" b="1" dirty="0" err="1">
                <a:latin typeface="Comic Sans MS" pitchFamily="66" charset="0"/>
              </a:rPr>
              <a:t>interfere</a:t>
            </a:r>
            <a:r>
              <a:rPr lang="cs-CZ" sz="1400" b="1" dirty="0">
                <a:latin typeface="Comic Sans MS" pitchFamily="66" charset="0"/>
              </a:rPr>
              <a:t> </a:t>
            </a:r>
            <a:r>
              <a:rPr lang="cs-CZ" sz="1400" b="1" dirty="0" err="1">
                <a:latin typeface="Comic Sans MS" pitchFamily="66" charset="0"/>
              </a:rPr>
              <a:t>with</a:t>
            </a:r>
            <a:r>
              <a:rPr lang="cs-CZ" sz="1400" b="1" dirty="0">
                <a:latin typeface="Comic Sans MS" pitchFamily="66" charset="0"/>
              </a:rPr>
              <a:t> </a:t>
            </a:r>
            <a:r>
              <a:rPr lang="cs-CZ" sz="1400" b="1" dirty="0" err="1">
                <a:latin typeface="Comic Sans MS" pitchFamily="66" charset="0"/>
              </a:rPr>
              <a:t>actin</a:t>
            </a:r>
            <a:r>
              <a:rPr lang="cs-CZ" sz="1400" b="1" dirty="0">
                <a:latin typeface="Comic Sans MS" pitchFamily="66" charset="0"/>
              </a:rPr>
              <a:t> </a:t>
            </a:r>
            <a:r>
              <a:rPr lang="cs-CZ" sz="1400" b="1" dirty="0" err="1">
                <a:latin typeface="Comic Sans MS" pitchFamily="66" charset="0"/>
              </a:rPr>
              <a:t>remodeling</a:t>
            </a:r>
            <a:r>
              <a:rPr lang="cs-CZ" sz="1400" b="1" dirty="0">
                <a:latin typeface="Comic Sans MS" pitchFamily="66" charset="0"/>
              </a:rPr>
              <a:t> in </a:t>
            </a:r>
            <a:r>
              <a:rPr lang="cs-CZ" sz="1400" b="1" dirty="0" err="1">
                <a:latin typeface="Comic Sans MS" pitchFamily="66" charset="0"/>
              </a:rPr>
              <a:t>Plasmodium</a:t>
            </a:r>
            <a:r>
              <a:rPr lang="cs-CZ" sz="1400" b="1" dirty="0">
                <a:latin typeface="Comic Sans MS" pitchFamily="66" charset="0"/>
              </a:rPr>
              <a:t> </a:t>
            </a:r>
            <a:r>
              <a:rPr lang="cs-CZ" sz="1400" b="1" dirty="0" err="1">
                <a:latin typeface="Comic Sans MS" pitchFamily="66" charset="0"/>
              </a:rPr>
              <a:t>falciparum-infected</a:t>
            </a:r>
            <a:r>
              <a:rPr lang="cs-CZ" sz="1400" b="1" dirty="0">
                <a:latin typeface="Comic Sans MS" pitchFamily="66" charset="0"/>
              </a:rPr>
              <a:t> </a:t>
            </a:r>
            <a:r>
              <a:rPr lang="cs-CZ" sz="1400" b="1" dirty="0" err="1">
                <a:latin typeface="Comic Sans MS" pitchFamily="66" charset="0"/>
              </a:rPr>
              <a:t>erythrocytes</a:t>
            </a:r>
            <a:r>
              <a:rPr lang="cs-CZ" sz="1400" b="1" dirty="0">
                <a:latin typeface="Comic Sans MS" pitchFamily="66" charset="0"/>
              </a:rPr>
              <a:t>.</a:t>
            </a:r>
          </a:p>
          <a:p>
            <a:pPr marL="0" indent="0">
              <a:buNone/>
            </a:pPr>
            <a:r>
              <a:rPr lang="cs-CZ" sz="1400" u="sng" dirty="0" err="1">
                <a:latin typeface="Comic Sans MS" pitchFamily="66" charset="0"/>
              </a:rPr>
              <a:t>Cyrklaff</a:t>
            </a:r>
            <a:r>
              <a:rPr lang="cs-CZ" sz="1400" u="sng" dirty="0">
                <a:latin typeface="Comic Sans MS" pitchFamily="66" charset="0"/>
              </a:rPr>
              <a:t> M</a:t>
            </a:r>
            <a:r>
              <a:rPr lang="cs-CZ" sz="1400" baseline="30000" dirty="0">
                <a:latin typeface="Comic Sans MS" pitchFamily="66" charset="0"/>
              </a:rPr>
              <a:t>1</a:t>
            </a:r>
            <a:r>
              <a:rPr lang="cs-CZ" sz="1400" dirty="0">
                <a:latin typeface="Comic Sans MS" pitchFamily="66" charset="0"/>
              </a:rPr>
              <a:t>, </a:t>
            </a:r>
            <a:r>
              <a:rPr lang="cs-CZ" sz="1400" u="sng" dirty="0" err="1">
                <a:latin typeface="Comic Sans MS" pitchFamily="66" charset="0"/>
              </a:rPr>
              <a:t>Sanchez</a:t>
            </a:r>
            <a:r>
              <a:rPr lang="cs-CZ" sz="1400" u="sng" dirty="0">
                <a:latin typeface="Comic Sans MS" pitchFamily="66" charset="0"/>
              </a:rPr>
              <a:t> CP</a:t>
            </a:r>
            <a:r>
              <a:rPr lang="cs-CZ" sz="1400" dirty="0">
                <a:latin typeface="Comic Sans MS" pitchFamily="66" charset="0"/>
              </a:rPr>
              <a:t>, </a:t>
            </a:r>
            <a:r>
              <a:rPr lang="cs-CZ" sz="1400" u="sng" dirty="0">
                <a:latin typeface="Comic Sans MS" pitchFamily="66" charset="0"/>
              </a:rPr>
              <a:t>Kilian N</a:t>
            </a:r>
            <a:r>
              <a:rPr lang="cs-CZ" sz="1400" dirty="0">
                <a:latin typeface="Comic Sans MS" pitchFamily="66" charset="0"/>
              </a:rPr>
              <a:t>, </a:t>
            </a:r>
            <a:r>
              <a:rPr lang="cs-CZ" sz="1400" u="sng" dirty="0" err="1">
                <a:latin typeface="Comic Sans MS" pitchFamily="66" charset="0"/>
              </a:rPr>
              <a:t>Bisseye</a:t>
            </a:r>
            <a:r>
              <a:rPr lang="cs-CZ" sz="1400" u="sng" dirty="0">
                <a:latin typeface="Comic Sans MS" pitchFamily="66" charset="0"/>
              </a:rPr>
              <a:t> C</a:t>
            </a:r>
            <a:r>
              <a:rPr lang="cs-CZ" sz="1400" dirty="0">
                <a:latin typeface="Comic Sans MS" pitchFamily="66" charset="0"/>
              </a:rPr>
              <a:t>, </a:t>
            </a:r>
            <a:r>
              <a:rPr lang="cs-CZ" sz="1400" u="sng" dirty="0" err="1">
                <a:latin typeface="Comic Sans MS" pitchFamily="66" charset="0"/>
              </a:rPr>
              <a:t>Simpore</a:t>
            </a:r>
            <a:r>
              <a:rPr lang="cs-CZ" sz="1400" u="sng" dirty="0">
                <a:latin typeface="Comic Sans MS" pitchFamily="66" charset="0"/>
              </a:rPr>
              <a:t> J</a:t>
            </a:r>
            <a:r>
              <a:rPr lang="cs-CZ" sz="1400" dirty="0">
                <a:latin typeface="Comic Sans MS" pitchFamily="66" charset="0"/>
              </a:rPr>
              <a:t>, </a:t>
            </a:r>
            <a:r>
              <a:rPr lang="cs-CZ" sz="1400" u="sng" dirty="0" err="1">
                <a:latin typeface="Comic Sans MS" pitchFamily="66" charset="0"/>
              </a:rPr>
              <a:t>Frischknecht</a:t>
            </a:r>
            <a:r>
              <a:rPr lang="cs-CZ" sz="1400" u="sng" dirty="0">
                <a:latin typeface="Comic Sans MS" pitchFamily="66" charset="0"/>
              </a:rPr>
              <a:t> F</a:t>
            </a:r>
            <a:r>
              <a:rPr lang="cs-CZ" sz="1400" dirty="0">
                <a:latin typeface="Comic Sans MS" pitchFamily="66" charset="0"/>
              </a:rPr>
              <a:t>, </a:t>
            </a:r>
            <a:r>
              <a:rPr lang="cs-CZ" sz="1400" u="sng" dirty="0" err="1">
                <a:latin typeface="Comic Sans MS" pitchFamily="66" charset="0"/>
              </a:rPr>
              <a:t>Lanzer</a:t>
            </a:r>
            <a:r>
              <a:rPr lang="cs-CZ" sz="1400" u="sng" dirty="0">
                <a:latin typeface="Comic Sans MS" pitchFamily="66" charset="0"/>
              </a:rPr>
              <a:t> M</a:t>
            </a:r>
            <a:r>
              <a:rPr lang="cs-CZ" sz="1400" dirty="0">
                <a:latin typeface="Comic Sans MS" pitchFamily="66" charset="0"/>
              </a:rPr>
              <a:t>.</a:t>
            </a:r>
          </a:p>
          <a:p>
            <a:pPr marL="0" indent="0">
              <a:buNone/>
            </a:pPr>
            <a:r>
              <a:rPr lang="cs-CZ" sz="1400" baseline="30000" dirty="0" smtClean="0">
                <a:latin typeface="Comic Sans MS" pitchFamily="66" charset="0"/>
              </a:rPr>
              <a:t>1</a:t>
            </a:r>
            <a:r>
              <a:rPr lang="cs-CZ" sz="1400" dirty="0" smtClean="0">
                <a:latin typeface="Comic Sans MS" pitchFamily="66" charset="0"/>
              </a:rPr>
              <a:t>Department </a:t>
            </a:r>
            <a:r>
              <a:rPr lang="cs-CZ" sz="1400" dirty="0" err="1">
                <a:latin typeface="Comic Sans MS" pitchFamily="66" charset="0"/>
              </a:rPr>
              <a:t>of</a:t>
            </a:r>
            <a:r>
              <a:rPr lang="cs-CZ" sz="1400" dirty="0">
                <a:latin typeface="Comic Sans MS" pitchFamily="66" charset="0"/>
              </a:rPr>
              <a:t> </a:t>
            </a:r>
            <a:r>
              <a:rPr lang="cs-CZ" sz="1400" dirty="0" err="1">
                <a:latin typeface="Comic Sans MS" pitchFamily="66" charset="0"/>
              </a:rPr>
              <a:t>Infectious</a:t>
            </a:r>
            <a:r>
              <a:rPr lang="cs-CZ" sz="1400" dirty="0">
                <a:latin typeface="Comic Sans MS" pitchFamily="66" charset="0"/>
              </a:rPr>
              <a:t> </a:t>
            </a:r>
            <a:r>
              <a:rPr lang="cs-CZ" sz="1400" dirty="0" err="1">
                <a:latin typeface="Comic Sans MS" pitchFamily="66" charset="0"/>
              </a:rPr>
              <a:t>Diseases</a:t>
            </a:r>
            <a:r>
              <a:rPr lang="cs-CZ" sz="1400" dirty="0">
                <a:latin typeface="Comic Sans MS" pitchFamily="66" charset="0"/>
              </a:rPr>
              <a:t>, Parasitology, Heidelberg University, 69120 Heidelberg, </a:t>
            </a:r>
            <a:r>
              <a:rPr lang="cs-CZ" sz="1400" dirty="0" err="1">
                <a:latin typeface="Comic Sans MS" pitchFamily="66" charset="0"/>
              </a:rPr>
              <a:t>Germany</a:t>
            </a:r>
            <a:r>
              <a:rPr lang="cs-CZ" sz="1400" dirty="0">
                <a:latin typeface="Comic Sans MS" pitchFamily="66" charset="0"/>
              </a:rPr>
              <a:t>. marek.cyrklaff@med.uni-heidelberg.de</a:t>
            </a:r>
          </a:p>
          <a:p>
            <a:pPr algn="just"/>
            <a:endParaRPr lang="cs-CZ" sz="1400" b="1" dirty="0" smtClean="0">
              <a:latin typeface="Comic Sans MS" pitchFamily="66" charset="0"/>
            </a:endParaRPr>
          </a:p>
          <a:p>
            <a:pPr marL="0" indent="0" algn="just">
              <a:buNone/>
            </a:pPr>
            <a:r>
              <a:rPr lang="cs-CZ" sz="1400" dirty="0" err="1" smtClean="0">
                <a:latin typeface="Comic Sans MS" pitchFamily="66" charset="0"/>
              </a:rPr>
              <a:t>The</a:t>
            </a:r>
            <a:r>
              <a:rPr lang="cs-CZ" sz="1400" dirty="0" smtClean="0">
                <a:latin typeface="Comic Sans MS" pitchFamily="66" charset="0"/>
              </a:rPr>
              <a:t> </a:t>
            </a:r>
            <a:r>
              <a:rPr lang="cs-CZ" sz="1400" dirty="0" err="1">
                <a:latin typeface="Comic Sans MS" pitchFamily="66" charset="0"/>
              </a:rPr>
              <a:t>hemoglobins</a:t>
            </a:r>
            <a:r>
              <a:rPr lang="cs-CZ" sz="1400" dirty="0">
                <a:latin typeface="Comic Sans MS" pitchFamily="66" charset="0"/>
              </a:rPr>
              <a:t> S and C </a:t>
            </a:r>
            <a:r>
              <a:rPr lang="cs-CZ" sz="1400" dirty="0" err="1">
                <a:latin typeface="Comic Sans MS" pitchFamily="66" charset="0"/>
              </a:rPr>
              <a:t>protect</a:t>
            </a:r>
            <a:r>
              <a:rPr lang="cs-CZ" sz="1400" dirty="0">
                <a:latin typeface="Comic Sans MS" pitchFamily="66" charset="0"/>
              </a:rPr>
              <a:t> </a:t>
            </a:r>
            <a:r>
              <a:rPr lang="cs-CZ" sz="1400" dirty="0" err="1">
                <a:latin typeface="Comic Sans MS" pitchFamily="66" charset="0"/>
              </a:rPr>
              <a:t>carriers</a:t>
            </a:r>
            <a:r>
              <a:rPr lang="cs-CZ" sz="1400" dirty="0">
                <a:latin typeface="Comic Sans MS" pitchFamily="66" charset="0"/>
              </a:rPr>
              <a:t> </a:t>
            </a:r>
            <a:r>
              <a:rPr lang="cs-CZ" sz="1400" dirty="0" err="1">
                <a:latin typeface="Comic Sans MS" pitchFamily="66" charset="0"/>
              </a:rPr>
              <a:t>from</a:t>
            </a:r>
            <a:r>
              <a:rPr lang="cs-CZ" sz="1400" dirty="0">
                <a:latin typeface="Comic Sans MS" pitchFamily="66" charset="0"/>
              </a:rPr>
              <a:t> severe </a:t>
            </a:r>
            <a:r>
              <a:rPr lang="cs-CZ" sz="1400" dirty="0" err="1">
                <a:latin typeface="Comic Sans MS" pitchFamily="66" charset="0"/>
              </a:rPr>
              <a:t>Plasmodium</a:t>
            </a:r>
            <a:r>
              <a:rPr lang="cs-CZ" sz="1400" dirty="0">
                <a:latin typeface="Comic Sans MS" pitchFamily="66" charset="0"/>
              </a:rPr>
              <a:t> </a:t>
            </a:r>
            <a:r>
              <a:rPr lang="cs-CZ" sz="1400" dirty="0" err="1">
                <a:latin typeface="Comic Sans MS" pitchFamily="66" charset="0"/>
              </a:rPr>
              <a:t>falciparum</a:t>
            </a:r>
            <a:r>
              <a:rPr lang="cs-CZ" sz="1400" dirty="0">
                <a:latin typeface="Comic Sans MS" pitchFamily="66" charset="0"/>
              </a:rPr>
              <a:t> </a:t>
            </a:r>
            <a:r>
              <a:rPr lang="cs-CZ" sz="1400" dirty="0" err="1">
                <a:latin typeface="Comic Sans MS" pitchFamily="66" charset="0"/>
              </a:rPr>
              <a:t>malaria</a:t>
            </a:r>
            <a:r>
              <a:rPr lang="cs-CZ" sz="1400" dirty="0">
                <a:latin typeface="Comic Sans MS" pitchFamily="66" charset="0"/>
              </a:rPr>
              <a:t>. </a:t>
            </a:r>
            <a:r>
              <a:rPr lang="cs-CZ" sz="1400" dirty="0" err="1">
                <a:latin typeface="Comic Sans MS" pitchFamily="66" charset="0"/>
              </a:rPr>
              <a:t>Here</a:t>
            </a:r>
            <a:r>
              <a:rPr lang="cs-CZ" sz="1400" dirty="0">
                <a:latin typeface="Comic Sans MS" pitchFamily="66" charset="0"/>
              </a:rPr>
              <a:t>, </a:t>
            </a:r>
            <a:r>
              <a:rPr lang="cs-CZ" sz="1400" dirty="0" err="1">
                <a:latin typeface="Comic Sans MS" pitchFamily="66" charset="0"/>
              </a:rPr>
              <a:t>we</a:t>
            </a:r>
            <a:r>
              <a:rPr lang="cs-CZ" sz="1400" dirty="0">
                <a:latin typeface="Comic Sans MS" pitchFamily="66" charset="0"/>
              </a:rPr>
              <a:t> </a:t>
            </a:r>
            <a:r>
              <a:rPr lang="cs-CZ" sz="1400" dirty="0" err="1">
                <a:latin typeface="Comic Sans MS" pitchFamily="66" charset="0"/>
              </a:rPr>
              <a:t>found</a:t>
            </a:r>
            <a:r>
              <a:rPr lang="cs-CZ" sz="1400" dirty="0">
                <a:latin typeface="Comic Sans MS" pitchFamily="66" charset="0"/>
              </a:rPr>
              <a:t> </a:t>
            </a:r>
            <a:r>
              <a:rPr lang="cs-CZ" sz="1400" dirty="0" err="1">
                <a:latin typeface="Comic Sans MS" pitchFamily="66" charset="0"/>
              </a:rPr>
              <a:t>that</a:t>
            </a:r>
            <a:r>
              <a:rPr lang="cs-CZ" sz="1400" dirty="0">
                <a:latin typeface="Comic Sans MS" pitchFamily="66" charset="0"/>
              </a:rPr>
              <a:t> these </a:t>
            </a:r>
            <a:r>
              <a:rPr lang="cs-CZ" sz="1400" dirty="0" err="1">
                <a:latin typeface="Comic Sans MS" pitchFamily="66" charset="0"/>
              </a:rPr>
              <a:t>hemoglobinopathies</a:t>
            </a:r>
            <a:r>
              <a:rPr lang="cs-CZ" sz="1400" dirty="0">
                <a:latin typeface="Comic Sans MS" pitchFamily="66" charset="0"/>
              </a:rPr>
              <a:t> </a:t>
            </a:r>
            <a:r>
              <a:rPr lang="cs-CZ" sz="1400" dirty="0" err="1">
                <a:latin typeface="Comic Sans MS" pitchFamily="66" charset="0"/>
              </a:rPr>
              <a:t>affected</a:t>
            </a:r>
            <a:r>
              <a:rPr lang="cs-CZ" sz="1400" dirty="0">
                <a:latin typeface="Comic Sans MS" pitchFamily="66" charset="0"/>
              </a:rPr>
              <a:t> </a:t>
            </a:r>
            <a:r>
              <a:rPr lang="cs-CZ" sz="1400" dirty="0" err="1">
                <a:latin typeface="Comic Sans MS" pitchFamily="66" charset="0"/>
              </a:rPr>
              <a:t>the</a:t>
            </a:r>
            <a:r>
              <a:rPr lang="cs-CZ" sz="1400" dirty="0">
                <a:latin typeface="Comic Sans MS" pitchFamily="66" charset="0"/>
              </a:rPr>
              <a:t> </a:t>
            </a:r>
            <a:r>
              <a:rPr lang="cs-CZ" sz="1400" dirty="0" err="1">
                <a:latin typeface="Comic Sans MS" pitchFamily="66" charset="0"/>
              </a:rPr>
              <a:t>trafficking</a:t>
            </a:r>
            <a:r>
              <a:rPr lang="cs-CZ" sz="1400" dirty="0">
                <a:latin typeface="Comic Sans MS" pitchFamily="66" charset="0"/>
              </a:rPr>
              <a:t> </a:t>
            </a:r>
            <a:r>
              <a:rPr lang="cs-CZ" sz="1400" dirty="0" err="1">
                <a:latin typeface="Comic Sans MS" pitchFamily="66" charset="0"/>
              </a:rPr>
              <a:t>system</a:t>
            </a:r>
            <a:r>
              <a:rPr lang="cs-CZ" sz="1400" dirty="0">
                <a:latin typeface="Comic Sans MS" pitchFamily="66" charset="0"/>
              </a:rPr>
              <a:t> </a:t>
            </a:r>
            <a:r>
              <a:rPr lang="cs-CZ" sz="1400" dirty="0" err="1">
                <a:latin typeface="Comic Sans MS" pitchFamily="66" charset="0"/>
              </a:rPr>
              <a:t>that</a:t>
            </a:r>
            <a:r>
              <a:rPr lang="cs-CZ" sz="1400" dirty="0">
                <a:latin typeface="Comic Sans MS" pitchFamily="66" charset="0"/>
              </a:rPr>
              <a:t> </a:t>
            </a:r>
            <a:r>
              <a:rPr lang="cs-CZ" sz="1400" dirty="0" err="1">
                <a:latin typeface="Comic Sans MS" pitchFamily="66" charset="0"/>
              </a:rPr>
              <a:t>directs</a:t>
            </a:r>
            <a:r>
              <a:rPr lang="cs-CZ" sz="1400" dirty="0">
                <a:latin typeface="Comic Sans MS" pitchFamily="66" charset="0"/>
              </a:rPr>
              <a:t> parasite-</a:t>
            </a:r>
            <a:r>
              <a:rPr lang="cs-CZ" sz="1400" dirty="0" err="1">
                <a:latin typeface="Comic Sans MS" pitchFamily="66" charset="0"/>
              </a:rPr>
              <a:t>encoded</a:t>
            </a:r>
            <a:r>
              <a:rPr lang="cs-CZ" sz="1400" dirty="0">
                <a:latin typeface="Comic Sans MS" pitchFamily="66" charset="0"/>
              </a:rPr>
              <a:t> </a:t>
            </a:r>
            <a:r>
              <a:rPr lang="cs-CZ" sz="1400" dirty="0" err="1">
                <a:latin typeface="Comic Sans MS" pitchFamily="66" charset="0"/>
              </a:rPr>
              <a:t>proteins</a:t>
            </a:r>
            <a:r>
              <a:rPr lang="cs-CZ" sz="1400" dirty="0">
                <a:latin typeface="Comic Sans MS" pitchFamily="66" charset="0"/>
              </a:rPr>
              <a:t> to </a:t>
            </a:r>
            <a:r>
              <a:rPr lang="cs-CZ" sz="1400" dirty="0" err="1">
                <a:latin typeface="Comic Sans MS" pitchFamily="66" charset="0"/>
              </a:rPr>
              <a:t>the</a:t>
            </a:r>
            <a:r>
              <a:rPr lang="cs-CZ" sz="1400" dirty="0">
                <a:latin typeface="Comic Sans MS" pitchFamily="66" charset="0"/>
              </a:rPr>
              <a:t> </a:t>
            </a:r>
            <a:r>
              <a:rPr lang="cs-CZ" sz="1400" dirty="0" err="1">
                <a:latin typeface="Comic Sans MS" pitchFamily="66" charset="0"/>
              </a:rPr>
              <a:t>surface</a:t>
            </a:r>
            <a:r>
              <a:rPr lang="cs-CZ" sz="1400" dirty="0">
                <a:latin typeface="Comic Sans MS" pitchFamily="66" charset="0"/>
              </a:rPr>
              <a:t> </a:t>
            </a:r>
            <a:r>
              <a:rPr lang="cs-CZ" sz="1400" dirty="0" err="1">
                <a:latin typeface="Comic Sans MS" pitchFamily="66" charset="0"/>
              </a:rPr>
              <a:t>of</a:t>
            </a:r>
            <a:r>
              <a:rPr lang="cs-CZ" sz="1400" dirty="0">
                <a:latin typeface="Comic Sans MS" pitchFamily="66" charset="0"/>
              </a:rPr>
              <a:t> </a:t>
            </a:r>
            <a:r>
              <a:rPr lang="cs-CZ" sz="1400" dirty="0" err="1">
                <a:latin typeface="Comic Sans MS" pitchFamily="66" charset="0"/>
              </a:rPr>
              <a:t>infected</a:t>
            </a:r>
            <a:r>
              <a:rPr lang="cs-CZ" sz="1400" dirty="0">
                <a:latin typeface="Comic Sans MS" pitchFamily="66" charset="0"/>
              </a:rPr>
              <a:t> </a:t>
            </a:r>
            <a:r>
              <a:rPr lang="cs-CZ" sz="1400" dirty="0" err="1">
                <a:latin typeface="Comic Sans MS" pitchFamily="66" charset="0"/>
              </a:rPr>
              <a:t>erythrocytes</a:t>
            </a:r>
            <a:r>
              <a:rPr lang="cs-CZ" sz="1400" dirty="0">
                <a:latin typeface="Comic Sans MS" pitchFamily="66" charset="0"/>
              </a:rPr>
              <a:t>. </a:t>
            </a:r>
            <a:r>
              <a:rPr lang="cs-CZ" sz="1400" dirty="0" err="1">
                <a:latin typeface="Comic Sans MS" pitchFamily="66" charset="0"/>
              </a:rPr>
              <a:t>Cryoelectron</a:t>
            </a:r>
            <a:r>
              <a:rPr lang="cs-CZ" sz="1400" dirty="0">
                <a:latin typeface="Comic Sans MS" pitchFamily="66" charset="0"/>
              </a:rPr>
              <a:t> </a:t>
            </a:r>
            <a:r>
              <a:rPr lang="cs-CZ" sz="1400" dirty="0" err="1">
                <a:latin typeface="Comic Sans MS" pitchFamily="66" charset="0"/>
              </a:rPr>
              <a:t>tomography</a:t>
            </a:r>
            <a:r>
              <a:rPr lang="cs-CZ" sz="1400" dirty="0">
                <a:latin typeface="Comic Sans MS" pitchFamily="66" charset="0"/>
              </a:rPr>
              <a:t> </a:t>
            </a:r>
            <a:r>
              <a:rPr lang="cs-CZ" sz="1400" dirty="0" err="1">
                <a:latin typeface="Comic Sans MS" pitchFamily="66" charset="0"/>
              </a:rPr>
              <a:t>revealed</a:t>
            </a:r>
            <a:r>
              <a:rPr lang="cs-CZ" sz="1400" dirty="0">
                <a:latin typeface="Comic Sans MS" pitchFamily="66" charset="0"/>
              </a:rPr>
              <a:t> </a:t>
            </a:r>
            <a:r>
              <a:rPr lang="cs-CZ" sz="1400" dirty="0" err="1">
                <a:latin typeface="Comic Sans MS" pitchFamily="66" charset="0"/>
              </a:rPr>
              <a:t>that</a:t>
            </a:r>
            <a:r>
              <a:rPr lang="cs-CZ" sz="1400" dirty="0">
                <a:latin typeface="Comic Sans MS" pitchFamily="66" charset="0"/>
              </a:rPr>
              <a:t> </a:t>
            </a:r>
            <a:r>
              <a:rPr lang="cs-CZ" sz="1400" dirty="0" err="1">
                <a:latin typeface="Comic Sans MS" pitchFamily="66" charset="0"/>
              </a:rPr>
              <a:t>the</a:t>
            </a:r>
            <a:r>
              <a:rPr lang="cs-CZ" sz="1400" dirty="0">
                <a:latin typeface="Comic Sans MS" pitchFamily="66" charset="0"/>
              </a:rPr>
              <a:t> parasite </a:t>
            </a:r>
            <a:r>
              <a:rPr lang="cs-CZ" sz="1400" dirty="0" err="1">
                <a:latin typeface="Comic Sans MS" pitchFamily="66" charset="0"/>
              </a:rPr>
              <a:t>generated</a:t>
            </a:r>
            <a:r>
              <a:rPr lang="cs-CZ" sz="1400" dirty="0">
                <a:latin typeface="Comic Sans MS" pitchFamily="66" charset="0"/>
              </a:rPr>
              <a:t> a host-</a:t>
            </a:r>
            <a:r>
              <a:rPr lang="cs-CZ" sz="1400" dirty="0" err="1">
                <a:latin typeface="Comic Sans MS" pitchFamily="66" charset="0"/>
              </a:rPr>
              <a:t>derived</a:t>
            </a:r>
            <a:r>
              <a:rPr lang="cs-CZ" sz="1400" dirty="0">
                <a:latin typeface="Comic Sans MS" pitchFamily="66" charset="0"/>
              </a:rPr>
              <a:t> </a:t>
            </a:r>
            <a:r>
              <a:rPr lang="cs-CZ" sz="1400" dirty="0" err="1">
                <a:latin typeface="Comic Sans MS" pitchFamily="66" charset="0"/>
              </a:rPr>
              <a:t>actin</a:t>
            </a:r>
            <a:r>
              <a:rPr lang="cs-CZ" sz="1400" dirty="0">
                <a:latin typeface="Comic Sans MS" pitchFamily="66" charset="0"/>
              </a:rPr>
              <a:t> cytoskeleton </a:t>
            </a:r>
            <a:r>
              <a:rPr lang="cs-CZ" sz="1400" dirty="0" err="1">
                <a:latin typeface="Comic Sans MS" pitchFamily="66" charset="0"/>
              </a:rPr>
              <a:t>within</a:t>
            </a:r>
            <a:r>
              <a:rPr lang="cs-CZ" sz="1400" dirty="0">
                <a:latin typeface="Comic Sans MS" pitchFamily="66" charset="0"/>
              </a:rPr>
              <a:t> </a:t>
            </a:r>
            <a:r>
              <a:rPr lang="cs-CZ" sz="1400" dirty="0" err="1">
                <a:latin typeface="Comic Sans MS" pitchFamily="66" charset="0"/>
              </a:rPr>
              <a:t>the</a:t>
            </a:r>
            <a:r>
              <a:rPr lang="cs-CZ" sz="1400" dirty="0">
                <a:latin typeface="Comic Sans MS" pitchFamily="66" charset="0"/>
              </a:rPr>
              <a:t> </a:t>
            </a:r>
            <a:r>
              <a:rPr lang="cs-CZ" sz="1400" dirty="0" err="1">
                <a:latin typeface="Comic Sans MS" pitchFamily="66" charset="0"/>
              </a:rPr>
              <a:t>cytoplasm</a:t>
            </a:r>
            <a:r>
              <a:rPr lang="cs-CZ" sz="1400" dirty="0">
                <a:latin typeface="Comic Sans MS" pitchFamily="66" charset="0"/>
              </a:rPr>
              <a:t> </a:t>
            </a:r>
            <a:r>
              <a:rPr lang="cs-CZ" sz="1400" dirty="0" err="1">
                <a:latin typeface="Comic Sans MS" pitchFamily="66" charset="0"/>
              </a:rPr>
              <a:t>of</a:t>
            </a:r>
            <a:r>
              <a:rPr lang="cs-CZ" sz="1400" dirty="0">
                <a:latin typeface="Comic Sans MS" pitchFamily="66" charset="0"/>
              </a:rPr>
              <a:t> </a:t>
            </a:r>
            <a:r>
              <a:rPr lang="cs-CZ" sz="1400" dirty="0" err="1">
                <a:latin typeface="Comic Sans MS" pitchFamily="66" charset="0"/>
              </a:rPr>
              <a:t>wild</a:t>
            </a:r>
            <a:r>
              <a:rPr lang="cs-CZ" sz="1400" dirty="0">
                <a:latin typeface="Comic Sans MS" pitchFamily="66" charset="0"/>
              </a:rPr>
              <a:t>-type </a:t>
            </a:r>
            <a:r>
              <a:rPr lang="cs-CZ" sz="1400" dirty="0" err="1">
                <a:latin typeface="Comic Sans MS" pitchFamily="66" charset="0"/>
              </a:rPr>
              <a:t>red</a:t>
            </a:r>
            <a:r>
              <a:rPr lang="cs-CZ" sz="1400" dirty="0">
                <a:latin typeface="Comic Sans MS" pitchFamily="66" charset="0"/>
              </a:rPr>
              <a:t> </a:t>
            </a:r>
            <a:r>
              <a:rPr lang="cs-CZ" sz="1400" dirty="0" err="1">
                <a:latin typeface="Comic Sans MS" pitchFamily="66" charset="0"/>
              </a:rPr>
              <a:t>blood</a:t>
            </a:r>
            <a:r>
              <a:rPr lang="cs-CZ" sz="1400" dirty="0">
                <a:latin typeface="Comic Sans MS" pitchFamily="66" charset="0"/>
              </a:rPr>
              <a:t> </a:t>
            </a:r>
            <a:r>
              <a:rPr lang="cs-CZ" sz="1400" dirty="0" err="1">
                <a:latin typeface="Comic Sans MS" pitchFamily="66" charset="0"/>
              </a:rPr>
              <a:t>cells</a:t>
            </a:r>
            <a:r>
              <a:rPr lang="cs-CZ" sz="1400" dirty="0">
                <a:latin typeface="Comic Sans MS" pitchFamily="66" charset="0"/>
              </a:rPr>
              <a:t> </a:t>
            </a:r>
            <a:r>
              <a:rPr lang="cs-CZ" sz="1400" dirty="0" err="1">
                <a:latin typeface="Comic Sans MS" pitchFamily="66" charset="0"/>
              </a:rPr>
              <a:t>that</a:t>
            </a:r>
            <a:r>
              <a:rPr lang="cs-CZ" sz="1400" dirty="0">
                <a:latin typeface="Comic Sans MS" pitchFamily="66" charset="0"/>
              </a:rPr>
              <a:t> </a:t>
            </a:r>
            <a:r>
              <a:rPr lang="cs-CZ" sz="1400" dirty="0" err="1">
                <a:latin typeface="Comic Sans MS" pitchFamily="66" charset="0"/>
              </a:rPr>
              <a:t>connected</a:t>
            </a:r>
            <a:r>
              <a:rPr lang="cs-CZ" sz="1400" dirty="0">
                <a:latin typeface="Comic Sans MS" pitchFamily="66" charset="0"/>
              </a:rPr>
              <a:t> </a:t>
            </a:r>
            <a:r>
              <a:rPr lang="cs-CZ" sz="1400" dirty="0" err="1">
                <a:latin typeface="Comic Sans MS" pitchFamily="66" charset="0"/>
              </a:rPr>
              <a:t>the</a:t>
            </a:r>
            <a:r>
              <a:rPr lang="cs-CZ" sz="1400" dirty="0">
                <a:latin typeface="Comic Sans MS" pitchFamily="66" charset="0"/>
              </a:rPr>
              <a:t> </a:t>
            </a:r>
            <a:r>
              <a:rPr lang="cs-CZ" sz="1400" dirty="0" err="1">
                <a:latin typeface="Comic Sans MS" pitchFamily="66" charset="0"/>
              </a:rPr>
              <a:t>Maurer's</a:t>
            </a:r>
            <a:r>
              <a:rPr lang="cs-CZ" sz="1400" dirty="0">
                <a:latin typeface="Comic Sans MS" pitchFamily="66" charset="0"/>
              </a:rPr>
              <a:t> </a:t>
            </a:r>
            <a:r>
              <a:rPr lang="cs-CZ" sz="1400" dirty="0" err="1">
                <a:latin typeface="Comic Sans MS" pitchFamily="66" charset="0"/>
              </a:rPr>
              <a:t>clefts</a:t>
            </a:r>
            <a:r>
              <a:rPr lang="cs-CZ" sz="1400" dirty="0">
                <a:latin typeface="Comic Sans MS" pitchFamily="66" charset="0"/>
              </a:rPr>
              <a:t> </a:t>
            </a:r>
            <a:r>
              <a:rPr lang="cs-CZ" sz="1400" dirty="0" err="1">
                <a:latin typeface="Comic Sans MS" pitchFamily="66" charset="0"/>
              </a:rPr>
              <a:t>with</a:t>
            </a:r>
            <a:r>
              <a:rPr lang="cs-CZ" sz="1400" dirty="0">
                <a:latin typeface="Comic Sans MS" pitchFamily="66" charset="0"/>
              </a:rPr>
              <a:t> </a:t>
            </a:r>
            <a:r>
              <a:rPr lang="cs-CZ" sz="1400" dirty="0" err="1">
                <a:latin typeface="Comic Sans MS" pitchFamily="66" charset="0"/>
              </a:rPr>
              <a:t>the</a:t>
            </a:r>
            <a:r>
              <a:rPr lang="cs-CZ" sz="1400" dirty="0">
                <a:latin typeface="Comic Sans MS" pitchFamily="66" charset="0"/>
              </a:rPr>
              <a:t> host </a:t>
            </a:r>
            <a:r>
              <a:rPr lang="cs-CZ" sz="1400" dirty="0" err="1">
                <a:latin typeface="Comic Sans MS" pitchFamily="66" charset="0"/>
              </a:rPr>
              <a:t>cellmembrane</a:t>
            </a:r>
            <a:r>
              <a:rPr lang="cs-CZ" sz="1400" dirty="0">
                <a:latin typeface="Comic Sans MS" pitchFamily="66" charset="0"/>
              </a:rPr>
              <a:t> and to </a:t>
            </a:r>
            <a:r>
              <a:rPr lang="cs-CZ" sz="1400" dirty="0" err="1">
                <a:latin typeface="Comic Sans MS" pitchFamily="66" charset="0"/>
              </a:rPr>
              <a:t>which</a:t>
            </a:r>
            <a:r>
              <a:rPr lang="cs-CZ" sz="1400" dirty="0">
                <a:latin typeface="Comic Sans MS" pitchFamily="66" charset="0"/>
              </a:rPr>
              <a:t> transport </a:t>
            </a:r>
            <a:r>
              <a:rPr lang="cs-CZ" sz="1400" dirty="0" err="1">
                <a:latin typeface="Comic Sans MS" pitchFamily="66" charset="0"/>
              </a:rPr>
              <a:t>vesicles</a:t>
            </a:r>
            <a:r>
              <a:rPr lang="cs-CZ" sz="1400" dirty="0">
                <a:latin typeface="Comic Sans MS" pitchFamily="66" charset="0"/>
              </a:rPr>
              <a:t> </a:t>
            </a:r>
            <a:r>
              <a:rPr lang="cs-CZ" sz="1400" dirty="0" err="1">
                <a:latin typeface="Comic Sans MS" pitchFamily="66" charset="0"/>
              </a:rPr>
              <a:t>were</a:t>
            </a:r>
            <a:r>
              <a:rPr lang="cs-CZ" sz="1400" dirty="0">
                <a:latin typeface="Comic Sans MS" pitchFamily="66" charset="0"/>
              </a:rPr>
              <a:t> </a:t>
            </a:r>
            <a:r>
              <a:rPr lang="cs-CZ" sz="1400" dirty="0" err="1">
                <a:latin typeface="Comic Sans MS" pitchFamily="66" charset="0"/>
              </a:rPr>
              <a:t>attached</a:t>
            </a:r>
            <a:r>
              <a:rPr lang="cs-CZ" sz="1400" dirty="0">
                <a:latin typeface="Comic Sans MS" pitchFamily="66" charset="0"/>
              </a:rPr>
              <a:t>. </a:t>
            </a:r>
            <a:r>
              <a:rPr lang="cs-CZ" sz="1400" dirty="0" err="1">
                <a:latin typeface="Comic Sans MS" pitchFamily="66" charset="0"/>
              </a:rPr>
              <a:t>The</a:t>
            </a:r>
            <a:r>
              <a:rPr lang="cs-CZ" sz="1400" dirty="0">
                <a:latin typeface="Comic Sans MS" pitchFamily="66" charset="0"/>
              </a:rPr>
              <a:t> </a:t>
            </a:r>
            <a:r>
              <a:rPr lang="cs-CZ" sz="1400" dirty="0" err="1">
                <a:latin typeface="Comic Sans MS" pitchFamily="66" charset="0"/>
              </a:rPr>
              <a:t>actin</a:t>
            </a:r>
            <a:r>
              <a:rPr lang="cs-CZ" sz="1400" dirty="0">
                <a:latin typeface="Comic Sans MS" pitchFamily="66" charset="0"/>
              </a:rPr>
              <a:t> cytoskeleton and </a:t>
            </a:r>
            <a:r>
              <a:rPr lang="cs-CZ" sz="1400" dirty="0" err="1">
                <a:latin typeface="Comic Sans MS" pitchFamily="66" charset="0"/>
              </a:rPr>
              <a:t>the</a:t>
            </a:r>
            <a:r>
              <a:rPr lang="cs-CZ" sz="1400" dirty="0">
                <a:latin typeface="Comic Sans MS" pitchFamily="66" charset="0"/>
              </a:rPr>
              <a:t> </a:t>
            </a:r>
            <a:r>
              <a:rPr lang="cs-CZ" sz="1400" dirty="0" err="1">
                <a:latin typeface="Comic Sans MS" pitchFamily="66" charset="0"/>
              </a:rPr>
              <a:t>Maurer's</a:t>
            </a:r>
            <a:r>
              <a:rPr lang="cs-CZ" sz="1400" dirty="0">
                <a:latin typeface="Comic Sans MS" pitchFamily="66" charset="0"/>
              </a:rPr>
              <a:t> </a:t>
            </a:r>
            <a:r>
              <a:rPr lang="cs-CZ" sz="1400" dirty="0" err="1">
                <a:latin typeface="Comic Sans MS" pitchFamily="66" charset="0"/>
              </a:rPr>
              <a:t>clefts</a:t>
            </a:r>
            <a:r>
              <a:rPr lang="cs-CZ" sz="1400" dirty="0">
                <a:latin typeface="Comic Sans MS" pitchFamily="66" charset="0"/>
              </a:rPr>
              <a:t> </a:t>
            </a:r>
            <a:r>
              <a:rPr lang="cs-CZ" sz="1400" dirty="0" err="1">
                <a:latin typeface="Comic Sans MS" pitchFamily="66" charset="0"/>
              </a:rPr>
              <a:t>were</a:t>
            </a:r>
            <a:r>
              <a:rPr lang="cs-CZ" sz="1400" dirty="0">
                <a:latin typeface="Comic Sans MS" pitchFamily="66" charset="0"/>
              </a:rPr>
              <a:t> </a:t>
            </a:r>
            <a:r>
              <a:rPr lang="cs-CZ" sz="1400" dirty="0" err="1">
                <a:latin typeface="Comic Sans MS" pitchFamily="66" charset="0"/>
              </a:rPr>
              <a:t>aberrant</a:t>
            </a:r>
            <a:r>
              <a:rPr lang="cs-CZ" sz="1400" dirty="0">
                <a:latin typeface="Comic Sans MS" pitchFamily="66" charset="0"/>
              </a:rPr>
              <a:t> in </a:t>
            </a:r>
            <a:r>
              <a:rPr lang="cs-CZ" sz="1400" dirty="0" err="1">
                <a:latin typeface="Comic Sans MS" pitchFamily="66" charset="0"/>
              </a:rPr>
              <a:t>erythrocytes</a:t>
            </a:r>
            <a:r>
              <a:rPr lang="cs-CZ" sz="1400" dirty="0">
                <a:latin typeface="Comic Sans MS" pitchFamily="66" charset="0"/>
              </a:rPr>
              <a:t> </a:t>
            </a:r>
            <a:r>
              <a:rPr lang="cs-CZ" sz="1400" dirty="0" err="1">
                <a:latin typeface="Comic Sans MS" pitchFamily="66" charset="0"/>
              </a:rPr>
              <a:t>containing</a:t>
            </a:r>
            <a:r>
              <a:rPr lang="cs-CZ" sz="1400" dirty="0">
                <a:latin typeface="Comic Sans MS" pitchFamily="66" charset="0"/>
              </a:rPr>
              <a:t> hemoglobin S </a:t>
            </a:r>
            <a:r>
              <a:rPr lang="cs-CZ" sz="1400" dirty="0" err="1">
                <a:latin typeface="Comic Sans MS" pitchFamily="66" charset="0"/>
              </a:rPr>
              <a:t>or</a:t>
            </a:r>
            <a:r>
              <a:rPr lang="cs-CZ" sz="1400" dirty="0">
                <a:latin typeface="Comic Sans MS" pitchFamily="66" charset="0"/>
              </a:rPr>
              <a:t> C. Hemoglobin </a:t>
            </a:r>
            <a:r>
              <a:rPr lang="cs-CZ" sz="1400" dirty="0" err="1">
                <a:latin typeface="Comic Sans MS" pitchFamily="66" charset="0"/>
              </a:rPr>
              <a:t>oxidation</a:t>
            </a:r>
            <a:r>
              <a:rPr lang="cs-CZ" sz="1400" dirty="0">
                <a:latin typeface="Comic Sans MS" pitchFamily="66" charset="0"/>
              </a:rPr>
              <a:t> </a:t>
            </a:r>
            <a:r>
              <a:rPr lang="cs-CZ" sz="1400" dirty="0" err="1">
                <a:latin typeface="Comic Sans MS" pitchFamily="66" charset="0"/>
              </a:rPr>
              <a:t>products</a:t>
            </a:r>
            <a:r>
              <a:rPr lang="cs-CZ" sz="1400" dirty="0">
                <a:latin typeface="Comic Sans MS" pitchFamily="66" charset="0"/>
              </a:rPr>
              <a:t>, </a:t>
            </a:r>
            <a:r>
              <a:rPr lang="cs-CZ" sz="1400" dirty="0" err="1">
                <a:latin typeface="Comic Sans MS" pitchFamily="66" charset="0"/>
              </a:rPr>
              <a:t>enriched</a:t>
            </a:r>
            <a:r>
              <a:rPr lang="cs-CZ" sz="1400" dirty="0">
                <a:latin typeface="Comic Sans MS" pitchFamily="66" charset="0"/>
              </a:rPr>
              <a:t> in hemoglobin S and C </a:t>
            </a:r>
            <a:r>
              <a:rPr lang="cs-CZ" sz="1400" dirty="0" err="1">
                <a:latin typeface="Comic Sans MS" pitchFamily="66" charset="0"/>
              </a:rPr>
              <a:t>erythrocytes</a:t>
            </a:r>
            <a:r>
              <a:rPr lang="cs-CZ" sz="1400" dirty="0">
                <a:latin typeface="Comic Sans MS" pitchFamily="66" charset="0"/>
              </a:rPr>
              <a:t>, </a:t>
            </a:r>
            <a:r>
              <a:rPr lang="cs-CZ" sz="1400" dirty="0" err="1">
                <a:latin typeface="Comic Sans MS" pitchFamily="66" charset="0"/>
              </a:rPr>
              <a:t>inhibited</a:t>
            </a:r>
            <a:r>
              <a:rPr lang="cs-CZ" sz="1400" dirty="0">
                <a:latin typeface="Comic Sans MS" pitchFamily="66" charset="0"/>
              </a:rPr>
              <a:t> </a:t>
            </a:r>
            <a:r>
              <a:rPr lang="cs-CZ" sz="1400" dirty="0" err="1">
                <a:latin typeface="Comic Sans MS" pitchFamily="66" charset="0"/>
              </a:rPr>
              <a:t>actin</a:t>
            </a:r>
            <a:r>
              <a:rPr lang="cs-CZ" sz="1400" dirty="0">
                <a:latin typeface="Comic Sans MS" pitchFamily="66" charset="0"/>
              </a:rPr>
              <a:t> </a:t>
            </a:r>
            <a:r>
              <a:rPr lang="cs-CZ" sz="1400" dirty="0" err="1">
                <a:latin typeface="Comic Sans MS" pitchFamily="66" charset="0"/>
              </a:rPr>
              <a:t>polymerization</a:t>
            </a:r>
            <a:r>
              <a:rPr lang="cs-CZ" sz="1400" dirty="0">
                <a:latin typeface="Comic Sans MS" pitchFamily="66" charset="0"/>
              </a:rPr>
              <a:t> in vitro and </a:t>
            </a:r>
            <a:r>
              <a:rPr lang="cs-CZ" sz="1400" dirty="0" err="1">
                <a:latin typeface="Comic Sans MS" pitchFamily="66" charset="0"/>
              </a:rPr>
              <a:t>may</a:t>
            </a:r>
            <a:r>
              <a:rPr lang="cs-CZ" sz="1400" dirty="0">
                <a:latin typeface="Comic Sans MS" pitchFamily="66" charset="0"/>
              </a:rPr>
              <a:t> </a:t>
            </a:r>
            <a:r>
              <a:rPr lang="cs-CZ" sz="1400" dirty="0" err="1">
                <a:latin typeface="Comic Sans MS" pitchFamily="66" charset="0"/>
              </a:rPr>
              <a:t>account</a:t>
            </a:r>
            <a:r>
              <a:rPr lang="cs-CZ" sz="1400" dirty="0">
                <a:latin typeface="Comic Sans MS" pitchFamily="66" charset="0"/>
              </a:rPr>
              <a:t> </a:t>
            </a:r>
            <a:r>
              <a:rPr lang="cs-CZ" sz="1400" dirty="0" err="1">
                <a:latin typeface="Comic Sans MS" pitchFamily="66" charset="0"/>
              </a:rPr>
              <a:t>for</a:t>
            </a:r>
            <a:r>
              <a:rPr lang="cs-CZ" sz="1400" dirty="0">
                <a:latin typeface="Comic Sans MS" pitchFamily="66" charset="0"/>
              </a:rPr>
              <a:t> </a:t>
            </a:r>
            <a:r>
              <a:rPr lang="cs-CZ" sz="1400" dirty="0" err="1">
                <a:latin typeface="Comic Sans MS" pitchFamily="66" charset="0"/>
              </a:rPr>
              <a:t>the</a:t>
            </a:r>
            <a:r>
              <a:rPr lang="cs-CZ" sz="1400" dirty="0">
                <a:latin typeface="Comic Sans MS" pitchFamily="66" charset="0"/>
              </a:rPr>
              <a:t> </a:t>
            </a:r>
            <a:r>
              <a:rPr lang="cs-CZ" sz="1400" dirty="0" err="1">
                <a:latin typeface="Comic Sans MS" pitchFamily="66" charset="0"/>
              </a:rPr>
              <a:t>protective</a:t>
            </a:r>
            <a:r>
              <a:rPr lang="cs-CZ" sz="1400" dirty="0">
                <a:latin typeface="Comic Sans MS" pitchFamily="66" charset="0"/>
              </a:rPr>
              <a:t> role in </a:t>
            </a:r>
            <a:r>
              <a:rPr lang="cs-CZ" sz="1400" dirty="0" err="1" smtClean="0">
                <a:latin typeface="Comic Sans MS" pitchFamily="66" charset="0"/>
              </a:rPr>
              <a:t>malaria</a:t>
            </a:r>
            <a:endParaRPr lang="cs-CZ" sz="14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420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a:bodyPr>
          <a:lstStyle/>
          <a:p>
            <a:r>
              <a:rPr lang="cs-CZ" sz="4000" dirty="0" smtClean="0">
                <a:solidFill>
                  <a:srgbClr val="C00000"/>
                </a:solidFill>
                <a:latin typeface="Comic Sans MS" pitchFamily="66" charset="0"/>
              </a:rPr>
              <a:t>Anémie</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47664" y="1177176"/>
            <a:ext cx="4680520" cy="5680823"/>
          </a:xfrm>
        </p:spPr>
        <p:txBody>
          <a:bodyPr>
            <a:noAutofit/>
          </a:bodyPr>
          <a:lstStyle/>
          <a:p>
            <a:pPr marL="0" indent="0">
              <a:buNone/>
            </a:pPr>
            <a:r>
              <a:rPr lang="cs-CZ" sz="1400" dirty="0" err="1">
                <a:solidFill>
                  <a:srgbClr val="FFC000"/>
                </a:solidFill>
                <a:latin typeface="Comic Sans MS" pitchFamily="66" charset="0"/>
              </a:rPr>
              <a:t>Makrocytární</a:t>
            </a:r>
            <a:r>
              <a:rPr lang="cs-CZ" sz="1400" dirty="0">
                <a:solidFill>
                  <a:srgbClr val="FFC000"/>
                </a:solidFill>
                <a:latin typeface="Comic Sans MS" pitchFamily="66" charset="0"/>
              </a:rPr>
              <a:t> </a:t>
            </a:r>
            <a:r>
              <a:rPr lang="cs-CZ" sz="1400" dirty="0" smtClean="0">
                <a:solidFill>
                  <a:srgbClr val="FFC000"/>
                </a:solidFill>
                <a:latin typeface="Comic Sans MS" pitchFamily="66" charset="0"/>
              </a:rPr>
              <a:t>anémie</a:t>
            </a:r>
          </a:p>
          <a:p>
            <a:r>
              <a:rPr lang="cs-CZ" sz="1400" dirty="0">
                <a:latin typeface="Comic Sans MS" pitchFamily="66" charset="0"/>
              </a:rPr>
              <a:t>v</a:t>
            </a:r>
            <a:r>
              <a:rPr lang="cs-CZ" sz="1400" dirty="0" smtClean="0">
                <a:latin typeface="Comic Sans MS" pitchFamily="66" charset="0"/>
              </a:rPr>
              <a:t>ětší průměrný objem </a:t>
            </a:r>
            <a:r>
              <a:rPr lang="cs-CZ" sz="1400" dirty="0" err="1" smtClean="0">
                <a:latin typeface="Comic Sans MS" pitchFamily="66" charset="0"/>
              </a:rPr>
              <a:t>ery</a:t>
            </a:r>
            <a:r>
              <a:rPr lang="cs-CZ" sz="1400" dirty="0" smtClean="0">
                <a:latin typeface="Comic Sans MS" pitchFamily="66" charset="0"/>
              </a:rPr>
              <a:t> (nad 95 </a:t>
            </a:r>
            <a:r>
              <a:rPr lang="cs-CZ" sz="1400" dirty="0" err="1" smtClean="0">
                <a:latin typeface="Comic Sans MS" pitchFamily="66" charset="0"/>
              </a:rPr>
              <a:t>fl</a:t>
            </a:r>
            <a:r>
              <a:rPr lang="cs-CZ" sz="1400" dirty="0" smtClean="0">
                <a:latin typeface="Comic Sans MS" pitchFamily="66" charset="0"/>
              </a:rPr>
              <a:t> = entitní V)</a:t>
            </a:r>
          </a:p>
          <a:p>
            <a:r>
              <a:rPr lang="cs-CZ" sz="1400" dirty="0" smtClean="0">
                <a:latin typeface="Comic Sans MS" pitchFamily="66" charset="0"/>
              </a:rPr>
              <a:t>při hypotyreóze</a:t>
            </a:r>
            <a:r>
              <a:rPr lang="cs-CZ" sz="1400" dirty="0">
                <a:latin typeface="Comic Sans MS" pitchFamily="66" charset="0"/>
              </a:rPr>
              <a:t>, chronickém jaterním selhání…</a:t>
            </a:r>
          </a:p>
          <a:p>
            <a:r>
              <a:rPr lang="cs-CZ" sz="1400" dirty="0" err="1">
                <a:latin typeface="Comic Sans MS" pitchFamily="66" charset="0"/>
              </a:rPr>
              <a:t>megablastové</a:t>
            </a:r>
            <a:r>
              <a:rPr lang="cs-CZ" sz="1400" dirty="0">
                <a:latin typeface="Comic Sans MS" pitchFamily="66" charset="0"/>
              </a:rPr>
              <a:t> (deficit </a:t>
            </a:r>
            <a:r>
              <a:rPr lang="cs-CZ" sz="1400" dirty="0" err="1">
                <a:latin typeface="Comic Sans MS" pitchFamily="66" charset="0"/>
              </a:rPr>
              <a:t>kys</a:t>
            </a:r>
            <a:r>
              <a:rPr lang="cs-CZ" sz="1400" dirty="0">
                <a:latin typeface="Comic Sans MS" pitchFamily="66" charset="0"/>
              </a:rPr>
              <a:t>. listové a </a:t>
            </a:r>
            <a:r>
              <a:rPr lang="cs-CZ" sz="1400" dirty="0" smtClean="0">
                <a:latin typeface="Comic Sans MS" pitchFamily="66" charset="0"/>
              </a:rPr>
              <a:t>B</a:t>
            </a:r>
            <a:r>
              <a:rPr lang="cs-CZ" sz="1400" baseline="-25000" dirty="0" smtClean="0">
                <a:latin typeface="Comic Sans MS" pitchFamily="66" charset="0"/>
              </a:rPr>
              <a:t>12</a:t>
            </a:r>
            <a:r>
              <a:rPr lang="cs-CZ" sz="1400" dirty="0">
                <a:latin typeface="Comic Sans MS" pitchFamily="66" charset="0"/>
              </a:rPr>
              <a:t> </a:t>
            </a:r>
            <a:r>
              <a:rPr lang="cs-CZ" sz="1400" dirty="0" smtClean="0">
                <a:latin typeface="Comic Sans MS" pitchFamily="66" charset="0"/>
              </a:rPr>
              <a:t>– poruchy b. dělení) </a:t>
            </a:r>
            <a:endParaRPr lang="cs-CZ" sz="1400" dirty="0">
              <a:latin typeface="Comic Sans MS" pitchFamily="66" charset="0"/>
            </a:endParaRPr>
          </a:p>
          <a:p>
            <a:r>
              <a:rPr lang="cs-CZ" sz="1400" dirty="0">
                <a:latin typeface="Comic Sans MS" pitchFamily="66" charset="0"/>
              </a:rPr>
              <a:t>poruchy syntézy DNA a poruchy maturace jádra …erytroblast zadržen v syntetické fázi </a:t>
            </a:r>
            <a:r>
              <a:rPr lang="cs-CZ" sz="1400" dirty="0" smtClean="0">
                <a:latin typeface="Comic Sans MS" pitchFamily="66" charset="0"/>
              </a:rPr>
              <a:t>b. </a:t>
            </a:r>
            <a:r>
              <a:rPr lang="cs-CZ" sz="1400" dirty="0">
                <a:latin typeface="Comic Sans MS" pitchFamily="66" charset="0"/>
              </a:rPr>
              <a:t>cyklu …pokračuje syntéza proteinů…větší buňky s vyšší koncentrací </a:t>
            </a:r>
            <a:r>
              <a:rPr lang="cs-CZ" sz="1400" dirty="0" err="1">
                <a:latin typeface="Comic Sans MS" pitchFamily="66" charset="0"/>
              </a:rPr>
              <a:t>Hb</a:t>
            </a:r>
            <a:endParaRPr lang="cs-CZ" sz="1400" dirty="0">
              <a:latin typeface="Comic Sans MS" pitchFamily="66" charset="0"/>
            </a:endParaRPr>
          </a:p>
          <a:p>
            <a:endParaRPr lang="cs-CZ" sz="1400" dirty="0">
              <a:latin typeface="Comic Sans MS" pitchFamily="66" charset="0"/>
            </a:endParaRPr>
          </a:p>
          <a:p>
            <a:pPr marL="0" indent="0">
              <a:buNone/>
            </a:pPr>
            <a:r>
              <a:rPr lang="cs-CZ" sz="1400" dirty="0">
                <a:solidFill>
                  <a:srgbClr val="92D050"/>
                </a:solidFill>
                <a:latin typeface="Comic Sans MS" pitchFamily="66" charset="0"/>
              </a:rPr>
              <a:t>Kyselina </a:t>
            </a:r>
            <a:r>
              <a:rPr lang="cs-CZ" sz="1400" dirty="0" smtClean="0">
                <a:solidFill>
                  <a:srgbClr val="92D050"/>
                </a:solidFill>
                <a:latin typeface="Comic Sans MS" pitchFamily="66" charset="0"/>
              </a:rPr>
              <a:t>listová (B</a:t>
            </a:r>
            <a:r>
              <a:rPr lang="cs-CZ" sz="1400" baseline="-25000" dirty="0" smtClean="0">
                <a:solidFill>
                  <a:srgbClr val="92D050"/>
                </a:solidFill>
                <a:latin typeface="Comic Sans MS" pitchFamily="66" charset="0"/>
              </a:rPr>
              <a:t>9</a:t>
            </a:r>
            <a:r>
              <a:rPr lang="cs-CZ" sz="1400" dirty="0" smtClean="0">
                <a:solidFill>
                  <a:srgbClr val="92D050"/>
                </a:solidFill>
                <a:latin typeface="Comic Sans MS" pitchFamily="66" charset="0"/>
              </a:rPr>
              <a:t>, folacin)</a:t>
            </a:r>
            <a:endParaRPr lang="cs-CZ" sz="1400" dirty="0">
              <a:solidFill>
                <a:srgbClr val="92D050"/>
              </a:solidFill>
              <a:latin typeface="Comic Sans MS" pitchFamily="66" charset="0"/>
            </a:endParaRPr>
          </a:p>
          <a:p>
            <a:r>
              <a:rPr lang="cs-CZ" sz="1400" dirty="0">
                <a:latin typeface="Comic Sans MS" pitchFamily="66" charset="0"/>
              </a:rPr>
              <a:t>koenzym, v </a:t>
            </a:r>
            <a:r>
              <a:rPr lang="cs-CZ" sz="1400" dirty="0" smtClean="0">
                <a:latin typeface="Comic Sans MS" pitchFamily="66" charset="0"/>
              </a:rPr>
              <a:t>zelenině</a:t>
            </a:r>
          </a:p>
          <a:p>
            <a:r>
              <a:rPr lang="cs-CZ" sz="1400" dirty="0" smtClean="0">
                <a:latin typeface="Comic Sans MS" pitchFamily="66" charset="0"/>
              </a:rPr>
              <a:t>deficientní</a:t>
            </a:r>
            <a:r>
              <a:rPr lang="fi-FI" sz="1400" dirty="0" smtClean="0">
                <a:latin typeface="Comic Sans MS" pitchFamily="66" charset="0"/>
              </a:rPr>
              <a:t> </a:t>
            </a:r>
            <a:r>
              <a:rPr lang="fi-FI" sz="1400" dirty="0">
                <a:latin typeface="Comic Sans MS" pitchFamily="66" charset="0"/>
              </a:rPr>
              <a:t>u alkoholiků</a:t>
            </a:r>
            <a:r>
              <a:rPr lang="cs-CZ" sz="1400" dirty="0">
                <a:latin typeface="Comic Sans MS" pitchFamily="66" charset="0"/>
              </a:rPr>
              <a:t> </a:t>
            </a:r>
            <a:r>
              <a:rPr lang="fi-FI" sz="1400" dirty="0">
                <a:latin typeface="Comic Sans MS" pitchFamily="66" charset="0"/>
              </a:rPr>
              <a:t>(ne však pivařů)</a:t>
            </a:r>
          </a:p>
          <a:p>
            <a:r>
              <a:rPr lang="cs-CZ" sz="1400" dirty="0">
                <a:latin typeface="Comic Sans MS" pitchFamily="66" charset="0"/>
              </a:rPr>
              <a:t>zvýšená potřeba v </a:t>
            </a:r>
            <a:r>
              <a:rPr lang="cs-CZ" sz="1400" dirty="0" smtClean="0">
                <a:latin typeface="Comic Sans MS" pitchFamily="66" charset="0"/>
              </a:rPr>
              <a:t>růstu, těhotenství </a:t>
            </a:r>
            <a:r>
              <a:rPr lang="cs-CZ" sz="1400" dirty="0">
                <a:latin typeface="Comic Sans MS" pitchFamily="66" charset="0"/>
              </a:rPr>
              <a:t>a při </a:t>
            </a:r>
            <a:r>
              <a:rPr lang="cs-CZ" sz="1400" dirty="0" smtClean="0">
                <a:latin typeface="Comic Sans MS" pitchFamily="66" charset="0"/>
              </a:rPr>
              <a:t>kojení, ale také při nádorovém bujení</a:t>
            </a:r>
            <a:endParaRPr lang="cs-CZ" sz="1400" dirty="0">
              <a:latin typeface="Comic Sans MS" pitchFamily="66" charset="0"/>
            </a:endParaRPr>
          </a:p>
          <a:p>
            <a:r>
              <a:rPr lang="cs-CZ" sz="1400" dirty="0" err="1">
                <a:latin typeface="Comic Sans MS" pitchFamily="66" charset="0"/>
              </a:rPr>
              <a:t>někt</a:t>
            </a:r>
            <a:r>
              <a:rPr lang="cs-CZ" sz="1400" dirty="0">
                <a:latin typeface="Comic Sans MS" pitchFamily="66" charset="0"/>
              </a:rPr>
              <a:t>. </a:t>
            </a:r>
            <a:r>
              <a:rPr lang="cs-CZ" sz="1400" dirty="0" smtClean="0">
                <a:latin typeface="Comic Sans MS" pitchFamily="66" charset="0"/>
              </a:rPr>
              <a:t>léky </a:t>
            </a:r>
            <a:r>
              <a:rPr lang="cs-CZ" sz="1400" dirty="0">
                <a:latin typeface="Comic Sans MS" pitchFamily="66" charset="0"/>
              </a:rPr>
              <a:t>(inhibice DHL reduktázy</a:t>
            </a:r>
            <a:r>
              <a:rPr lang="cs-CZ" sz="1400" dirty="0" smtClean="0">
                <a:latin typeface="Comic Sans MS" pitchFamily="66" charset="0"/>
              </a:rPr>
              <a:t>)</a:t>
            </a:r>
          </a:p>
          <a:p>
            <a:pPr>
              <a:buFont typeface="Calibri" pitchFamily="34" charset="0"/>
              <a:buChar char="–"/>
            </a:pPr>
            <a:r>
              <a:rPr lang="cs-CZ" sz="1400" dirty="0" err="1">
                <a:latin typeface="Comic Sans MS" pitchFamily="66" charset="0"/>
              </a:rPr>
              <a:t>d</a:t>
            </a:r>
            <a:r>
              <a:rPr lang="cs-CZ" sz="1400" dirty="0" err="1" smtClean="0">
                <a:latin typeface="Comic Sans MS" pitchFamily="66" charset="0"/>
              </a:rPr>
              <a:t>iaminopyrimidin</a:t>
            </a:r>
            <a:r>
              <a:rPr lang="cs-CZ" sz="1400" dirty="0" smtClean="0">
                <a:latin typeface="Comic Sans MS" pitchFamily="66" charset="0"/>
              </a:rPr>
              <a:t> - </a:t>
            </a:r>
            <a:r>
              <a:rPr lang="cs-CZ" sz="1400" dirty="0" err="1" smtClean="0">
                <a:latin typeface="Comic Sans MS" pitchFamily="66" charset="0"/>
              </a:rPr>
              <a:t>trimetoprim</a:t>
            </a:r>
            <a:endParaRPr lang="cs-CZ" sz="1400" dirty="0">
              <a:latin typeface="Comic Sans MS" pitchFamily="66" charset="0"/>
            </a:endParaRPr>
          </a:p>
          <a:p>
            <a:pPr>
              <a:buFont typeface="Calibri" pitchFamily="34" charset="0"/>
              <a:buChar char="–"/>
            </a:pPr>
            <a:r>
              <a:rPr lang="cs-CZ" sz="1400" dirty="0" err="1" smtClean="0">
                <a:latin typeface="Comic Sans MS" pitchFamily="66" charset="0"/>
              </a:rPr>
              <a:t>methotrexát</a:t>
            </a:r>
            <a:r>
              <a:rPr lang="cs-CZ" sz="1400" dirty="0" smtClean="0">
                <a:latin typeface="Comic Sans MS" pitchFamily="66" charset="0"/>
              </a:rPr>
              <a:t> – cytostatikum a </a:t>
            </a:r>
            <a:r>
              <a:rPr lang="cs-CZ" sz="1400" dirty="0" err="1" smtClean="0">
                <a:latin typeface="Comic Sans MS" pitchFamily="66" charset="0"/>
              </a:rPr>
              <a:t>imunosupresivum</a:t>
            </a:r>
            <a:r>
              <a:rPr lang="cs-CZ" sz="1400" dirty="0" smtClean="0">
                <a:latin typeface="Comic Sans MS" pitchFamily="66" charset="0"/>
              </a:rPr>
              <a:t> (inhibice DHL reduktázy)</a:t>
            </a:r>
            <a:endParaRPr lang="cs-CZ" sz="1400" dirty="0">
              <a:latin typeface="Comic Sans MS" pitchFamily="66" charset="0"/>
            </a:endParaRPr>
          </a:p>
          <a:p>
            <a:pPr marL="0" indent="0">
              <a:buNone/>
            </a:pPr>
            <a:endParaRPr lang="cs-CZ" sz="1400" dirty="0">
              <a:latin typeface="Comic Sans MS" pitchFamily="66" charset="0"/>
            </a:endParaRPr>
          </a:p>
          <a:p>
            <a:pPr marL="0" indent="0">
              <a:buNone/>
            </a:pPr>
            <a:endParaRPr lang="cs-CZ" sz="1400" dirty="0">
              <a:latin typeface="Comic Sans MS" pitchFamily="66" charset="0"/>
            </a:endParaRPr>
          </a:p>
          <a:p>
            <a:pPr marL="0" indent="0">
              <a:buNone/>
            </a:pPr>
            <a:r>
              <a:rPr lang="cs-CZ" sz="1400" dirty="0" smtClean="0">
                <a:latin typeface="Comic Sans MS" pitchFamily="66" charset="0"/>
              </a:rPr>
              <a:t>Pozn. Sulfonamidy – bakteriostatika</a:t>
            </a:r>
            <a:r>
              <a:rPr lang="cs-CZ" sz="1400" dirty="0">
                <a:latin typeface="Comic Sans MS" pitchFamily="66" charset="0"/>
              </a:rPr>
              <a:t>, kompetitivně inhibují syntézu kyseliny listové</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descr="Soubor:Folsäure.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0448" y="3429001"/>
            <a:ext cx="2700339" cy="138112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036" r="57348" b="64792"/>
          <a:stretch/>
        </p:blipFill>
        <p:spPr bwMode="auto">
          <a:xfrm>
            <a:off x="6827582" y="5886219"/>
            <a:ext cx="1486070" cy="8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5931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a:bodyPr>
          <a:lstStyle/>
          <a:p>
            <a:r>
              <a:rPr lang="cs-CZ" sz="4000" dirty="0" smtClean="0">
                <a:solidFill>
                  <a:srgbClr val="C00000"/>
                </a:solidFill>
                <a:latin typeface="Comic Sans MS" pitchFamily="66" charset="0"/>
              </a:rPr>
              <a:t>Anémie</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472749" y="1340768"/>
            <a:ext cx="3963347" cy="5400600"/>
          </a:xfrm>
        </p:spPr>
        <p:txBody>
          <a:bodyPr>
            <a:normAutofit fontScale="62500" lnSpcReduction="20000"/>
          </a:bodyPr>
          <a:lstStyle/>
          <a:p>
            <a:pPr marL="0" indent="0">
              <a:lnSpc>
                <a:spcPct val="120000"/>
              </a:lnSpc>
              <a:buNone/>
            </a:pPr>
            <a:r>
              <a:rPr lang="cs-CZ" sz="2300" dirty="0" err="1">
                <a:solidFill>
                  <a:srgbClr val="FFC000"/>
                </a:solidFill>
                <a:latin typeface="Comic Sans MS" pitchFamily="66" charset="0"/>
              </a:rPr>
              <a:t>Makrocytární</a:t>
            </a:r>
            <a:r>
              <a:rPr lang="cs-CZ" sz="2300" dirty="0">
                <a:solidFill>
                  <a:srgbClr val="FFC000"/>
                </a:solidFill>
                <a:latin typeface="Comic Sans MS" pitchFamily="66" charset="0"/>
              </a:rPr>
              <a:t> </a:t>
            </a:r>
            <a:r>
              <a:rPr lang="cs-CZ" sz="2300" dirty="0" smtClean="0">
                <a:solidFill>
                  <a:srgbClr val="FFC000"/>
                </a:solidFill>
                <a:latin typeface="Comic Sans MS" pitchFamily="66" charset="0"/>
              </a:rPr>
              <a:t>anémie</a:t>
            </a:r>
            <a:endParaRPr lang="cs-CZ" sz="2300" dirty="0">
              <a:latin typeface="Comic Sans MS" pitchFamily="66" charset="0"/>
            </a:endParaRPr>
          </a:p>
          <a:p>
            <a:pPr marL="0" indent="0">
              <a:lnSpc>
                <a:spcPct val="120000"/>
              </a:lnSpc>
              <a:buNone/>
            </a:pPr>
            <a:r>
              <a:rPr lang="cs-CZ" sz="2300" dirty="0" smtClean="0">
                <a:solidFill>
                  <a:srgbClr val="92D050"/>
                </a:solidFill>
                <a:latin typeface="Comic Sans MS" pitchFamily="66" charset="0"/>
              </a:rPr>
              <a:t>Kobalamin - B</a:t>
            </a:r>
            <a:r>
              <a:rPr lang="cs-CZ" sz="2300" baseline="-25000" dirty="0" smtClean="0">
                <a:solidFill>
                  <a:srgbClr val="92D050"/>
                </a:solidFill>
                <a:latin typeface="Comic Sans MS" pitchFamily="66" charset="0"/>
              </a:rPr>
              <a:t>12</a:t>
            </a:r>
            <a:endParaRPr lang="cs-CZ" sz="2300" baseline="-25000" dirty="0">
              <a:solidFill>
                <a:srgbClr val="92D050"/>
              </a:solidFill>
              <a:latin typeface="Comic Sans MS" pitchFamily="66" charset="0"/>
            </a:endParaRPr>
          </a:p>
          <a:p>
            <a:pPr>
              <a:lnSpc>
                <a:spcPct val="120000"/>
              </a:lnSpc>
            </a:pPr>
            <a:r>
              <a:rPr lang="cs-CZ" sz="2300" dirty="0">
                <a:latin typeface="Comic Sans MS" pitchFamily="66" charset="0"/>
              </a:rPr>
              <a:t>v</a:t>
            </a:r>
            <a:r>
              <a:rPr lang="cs-CZ" sz="2300" dirty="0" smtClean="0">
                <a:latin typeface="Comic Sans MS" pitchFamily="66" charset="0"/>
              </a:rPr>
              <a:t>itamín v mase a mléčných výrobcích</a:t>
            </a:r>
          </a:p>
          <a:p>
            <a:pPr>
              <a:lnSpc>
                <a:spcPct val="120000"/>
              </a:lnSpc>
            </a:pPr>
            <a:r>
              <a:rPr lang="cs-CZ" sz="2300" dirty="0">
                <a:latin typeface="Comic Sans MS" pitchFamily="66" charset="0"/>
              </a:rPr>
              <a:t>n</a:t>
            </a:r>
            <a:r>
              <a:rPr lang="cs-CZ" sz="2300" dirty="0" smtClean="0">
                <a:latin typeface="Comic Sans MS" pitchFamily="66" charset="0"/>
              </a:rPr>
              <a:t>edostatečný příjem nebo porucha </a:t>
            </a:r>
            <a:r>
              <a:rPr lang="cs-CZ" sz="2300" dirty="0">
                <a:latin typeface="Comic Sans MS" pitchFamily="66" charset="0"/>
              </a:rPr>
              <a:t>resorpce v </a:t>
            </a:r>
            <a:r>
              <a:rPr lang="cs-CZ" sz="2300" dirty="0" err="1" smtClean="0">
                <a:latin typeface="Comic Sans MS" pitchFamily="66" charset="0"/>
              </a:rPr>
              <a:t>GITu</a:t>
            </a:r>
            <a:r>
              <a:rPr lang="cs-CZ" sz="2300" dirty="0" smtClean="0">
                <a:latin typeface="Comic Sans MS" pitchFamily="66" charset="0"/>
              </a:rPr>
              <a:t> </a:t>
            </a:r>
            <a:r>
              <a:rPr lang="cs-CZ" sz="2300" dirty="0">
                <a:latin typeface="Comic Sans MS" pitchFamily="66" charset="0"/>
              </a:rPr>
              <a:t>– </a:t>
            </a:r>
            <a:r>
              <a:rPr lang="cs-CZ" sz="2300" dirty="0" smtClean="0">
                <a:latin typeface="Comic Sans MS" pitchFamily="66" charset="0"/>
              </a:rPr>
              <a:t>zánětlivé </a:t>
            </a:r>
            <a:r>
              <a:rPr lang="cs-CZ" sz="2300" dirty="0">
                <a:latin typeface="Comic Sans MS" pitchFamily="66" charset="0"/>
              </a:rPr>
              <a:t>změny </a:t>
            </a:r>
            <a:r>
              <a:rPr lang="cs-CZ" sz="2300" dirty="0" smtClean="0">
                <a:latin typeface="Comic Sans MS" pitchFamily="66" charset="0"/>
              </a:rPr>
              <a:t>sliznice (Crohn, gastritidy), atrofie žaludeční sliznice – perniciózní anémie, chybění vnitřního faktoru nebo výskyt protilátek proti němu</a:t>
            </a:r>
          </a:p>
          <a:p>
            <a:pPr>
              <a:lnSpc>
                <a:spcPct val="120000"/>
              </a:lnSpc>
            </a:pPr>
            <a:r>
              <a:rPr lang="cs-CZ" sz="2300" dirty="0">
                <a:latin typeface="Comic Sans MS" pitchFamily="66" charset="0"/>
              </a:rPr>
              <a:t>i</a:t>
            </a:r>
            <a:r>
              <a:rPr lang="cs-CZ" sz="2300" dirty="0" smtClean="0">
                <a:latin typeface="Comic Sans MS" pitchFamily="66" charset="0"/>
              </a:rPr>
              <a:t> neurologické projevy (trvalé poškození!) – demyelinizace axonů (porucha přeměny </a:t>
            </a:r>
            <a:r>
              <a:rPr lang="cs-CZ" sz="2300" dirty="0" err="1" smtClean="0">
                <a:latin typeface="Comic Sans MS" pitchFamily="66" charset="0"/>
              </a:rPr>
              <a:t>homocysteinu</a:t>
            </a:r>
            <a:r>
              <a:rPr lang="cs-CZ" sz="2300" dirty="0" smtClean="0">
                <a:latin typeface="Comic Sans MS" pitchFamily="66" charset="0"/>
              </a:rPr>
              <a:t> na </a:t>
            </a:r>
            <a:r>
              <a:rPr lang="cs-CZ" sz="2300" dirty="0" err="1" smtClean="0">
                <a:latin typeface="Comic Sans MS" pitchFamily="66" charset="0"/>
              </a:rPr>
              <a:t>methionin</a:t>
            </a:r>
            <a:r>
              <a:rPr lang="cs-CZ" sz="2300" dirty="0" smtClean="0">
                <a:latin typeface="Comic Sans MS" pitchFamily="66" charset="0"/>
              </a:rPr>
              <a:t>, </a:t>
            </a:r>
            <a:r>
              <a:rPr lang="cs-CZ" sz="2300" dirty="0" err="1" smtClean="0">
                <a:latin typeface="Comic Sans MS" pitchFamily="66" charset="0"/>
              </a:rPr>
              <a:t>kt</a:t>
            </a:r>
            <a:r>
              <a:rPr lang="cs-CZ" sz="2300" dirty="0" smtClean="0">
                <a:latin typeface="Comic Sans MS" pitchFamily="66" charset="0"/>
              </a:rPr>
              <a:t>. je třeba pro syntézu cholinu…) a zánik míšních a mozkových neuronů</a:t>
            </a:r>
          </a:p>
          <a:p>
            <a:pPr>
              <a:lnSpc>
                <a:spcPct val="120000"/>
              </a:lnSpc>
            </a:pPr>
            <a:endParaRPr lang="cs-CZ" sz="2300" dirty="0">
              <a:latin typeface="Comic Sans MS" pitchFamily="66" charset="0"/>
            </a:endParaRPr>
          </a:p>
          <a:p>
            <a:pPr marL="0" indent="0">
              <a:lnSpc>
                <a:spcPct val="120000"/>
              </a:lnSpc>
              <a:buNone/>
            </a:pPr>
            <a:r>
              <a:rPr lang="cs-CZ" sz="2300" dirty="0" smtClean="0">
                <a:solidFill>
                  <a:srgbClr val="92D050"/>
                </a:solidFill>
                <a:latin typeface="Comic Sans MS" pitchFamily="66" charset="0"/>
              </a:rPr>
              <a:t>Po léčbě farmaky typu:</a:t>
            </a:r>
          </a:p>
          <a:p>
            <a:pPr>
              <a:lnSpc>
                <a:spcPct val="120000"/>
              </a:lnSpc>
            </a:pPr>
            <a:r>
              <a:rPr lang="cs-CZ" sz="2300" dirty="0" smtClean="0">
                <a:latin typeface="Comic Sans MS" pitchFamily="66" charset="0"/>
              </a:rPr>
              <a:t>Cytostatika – analoga purinových (</a:t>
            </a:r>
            <a:r>
              <a:rPr lang="cs-CZ" sz="2300" dirty="0" err="1" smtClean="0">
                <a:latin typeface="Comic Sans MS" pitchFamily="66" charset="0"/>
              </a:rPr>
              <a:t>azatioprin</a:t>
            </a:r>
            <a:r>
              <a:rPr lang="cs-CZ" sz="2300" dirty="0" smtClean="0">
                <a:latin typeface="Comic Sans MS" pitchFamily="66" charset="0"/>
              </a:rPr>
              <a:t>) a pyrimidinových (5-fluouracil) bází </a:t>
            </a:r>
          </a:p>
          <a:p>
            <a:pPr>
              <a:lnSpc>
                <a:spcPct val="120000"/>
              </a:lnSpc>
            </a:pPr>
            <a:r>
              <a:rPr lang="cs-CZ" sz="2300" dirty="0" err="1" smtClean="0">
                <a:latin typeface="Comic Sans MS" pitchFamily="66" charset="0"/>
              </a:rPr>
              <a:t>Antivirotika</a:t>
            </a:r>
            <a:r>
              <a:rPr lang="cs-CZ" sz="2300" dirty="0" smtClean="0">
                <a:latin typeface="Comic Sans MS" pitchFamily="66" charset="0"/>
              </a:rPr>
              <a:t> – analog pyrimidinové báze (</a:t>
            </a:r>
            <a:r>
              <a:rPr lang="cs-CZ" sz="2300" dirty="0" err="1" smtClean="0">
                <a:latin typeface="Comic Sans MS" pitchFamily="66" charset="0"/>
              </a:rPr>
              <a:t>zidovudin</a:t>
            </a:r>
            <a:r>
              <a:rPr lang="cs-CZ" sz="2300" dirty="0" smtClean="0">
                <a:latin typeface="Comic Sans MS" pitchFamily="66" charset="0"/>
              </a:rPr>
              <a:t> – HIV) </a:t>
            </a:r>
            <a:endParaRPr lang="cs-CZ" sz="2300" dirty="0">
              <a:latin typeface="Comic Sans MS" pitchFamily="66" charset="0"/>
            </a:endParaRPr>
          </a:p>
          <a:p>
            <a:endParaRPr lang="cs-CZ" sz="2300" dirty="0">
              <a:latin typeface="Comic Sans MS" pitchFamily="66" charset="0"/>
            </a:endParaRPr>
          </a:p>
          <a:p>
            <a:endParaRPr lang="cs-CZ" sz="2300" dirty="0">
              <a:latin typeface="Comic Sans MS" pitchFamily="66" charset="0"/>
            </a:endParaRPr>
          </a:p>
          <a:p>
            <a:endParaRPr lang="cs-CZ" sz="20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descr="Soubor:Hydroxocobalamin.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2009" y="980728"/>
            <a:ext cx="2268423" cy="3095184"/>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www.nap.edu/books/0309065542/xhtml/images/p2000336cg391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5946" y="4293096"/>
            <a:ext cx="3449877"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037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188640"/>
            <a:ext cx="8229600" cy="1143000"/>
          </a:xfrm>
        </p:spPr>
        <p:txBody>
          <a:bodyPr>
            <a:normAutofit/>
          </a:bodyPr>
          <a:lstStyle/>
          <a:p>
            <a:r>
              <a:rPr lang="cs-CZ" sz="4000" dirty="0" smtClean="0">
                <a:solidFill>
                  <a:srgbClr val="C00000"/>
                </a:solidFill>
                <a:latin typeface="Comic Sans MS" pitchFamily="66" charset="0"/>
              </a:rPr>
              <a:t>Porfyriny</a:t>
            </a:r>
            <a:endParaRPr lang="cs-CZ" sz="4000" dirty="0">
              <a:solidFill>
                <a:srgbClr val="C00000"/>
              </a:solidFill>
              <a:latin typeface="Comic Sans MS" pitchFamily="66"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upload.wikimedia.org/wikipedia/commons/thumb/b/ba/Hydroxocobalamin.svg/220px-Hydroxocobalami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3573016"/>
            <a:ext cx="2095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upload.wikimedia.org/wikipedia/commons/thumb/d/de/Chlorophyll_c1_c2.svg/220px-Chlorophyll_c1_c2.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1729028"/>
            <a:ext cx="2304255" cy="18434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thumb/b/be/Heme_b.svg/220px-Heme_b.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7093" y="1729028"/>
            <a:ext cx="1866925" cy="2062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510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a:bodyPr>
          <a:lstStyle/>
          <a:p>
            <a:r>
              <a:rPr lang="cs-CZ" sz="4000" dirty="0" smtClean="0">
                <a:solidFill>
                  <a:srgbClr val="C00000"/>
                </a:solidFill>
                <a:latin typeface="Comic Sans MS" pitchFamily="66" charset="0"/>
              </a:rPr>
              <a:t>Anémie</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47664" y="1268760"/>
            <a:ext cx="7344816" cy="5112568"/>
          </a:xfrm>
        </p:spPr>
        <p:txBody>
          <a:bodyPr>
            <a:normAutofit fontScale="92500" lnSpcReduction="20000"/>
          </a:bodyPr>
          <a:lstStyle/>
          <a:p>
            <a:pPr marL="0" indent="0">
              <a:lnSpc>
                <a:spcPct val="120000"/>
              </a:lnSpc>
              <a:buNone/>
            </a:pPr>
            <a:r>
              <a:rPr lang="cs-CZ" sz="1600" dirty="0" err="1" smtClean="0">
                <a:solidFill>
                  <a:srgbClr val="FFC000"/>
                </a:solidFill>
                <a:latin typeface="Comic Sans MS" pitchFamily="66" charset="0"/>
              </a:rPr>
              <a:t>Mikrocytární</a:t>
            </a:r>
            <a:r>
              <a:rPr lang="cs-CZ" sz="1600" dirty="0" smtClean="0">
                <a:solidFill>
                  <a:srgbClr val="FFC000"/>
                </a:solidFill>
                <a:latin typeface="Comic Sans MS" pitchFamily="66" charset="0"/>
              </a:rPr>
              <a:t> anémie</a:t>
            </a:r>
          </a:p>
          <a:p>
            <a:pPr>
              <a:lnSpc>
                <a:spcPct val="120000"/>
              </a:lnSpc>
            </a:pPr>
            <a:r>
              <a:rPr lang="cs-CZ" sz="1600" dirty="0">
                <a:latin typeface="Comic Sans MS" pitchFamily="66" charset="0"/>
              </a:rPr>
              <a:t>průměrný objem </a:t>
            </a:r>
            <a:r>
              <a:rPr lang="cs-CZ" sz="1600" dirty="0" err="1">
                <a:latin typeface="Comic Sans MS" pitchFamily="66" charset="0"/>
              </a:rPr>
              <a:t>ery</a:t>
            </a:r>
            <a:r>
              <a:rPr lang="cs-CZ" sz="1600" dirty="0">
                <a:latin typeface="Comic Sans MS" pitchFamily="66" charset="0"/>
              </a:rPr>
              <a:t> </a:t>
            </a:r>
            <a:r>
              <a:rPr lang="cs-CZ" sz="1600" dirty="0" smtClean="0">
                <a:latin typeface="Comic Sans MS" pitchFamily="66" charset="0"/>
              </a:rPr>
              <a:t>pod 80 </a:t>
            </a:r>
            <a:r>
              <a:rPr lang="cs-CZ" sz="1600" dirty="0" err="1" smtClean="0">
                <a:latin typeface="Comic Sans MS" pitchFamily="66" charset="0"/>
              </a:rPr>
              <a:t>fl</a:t>
            </a:r>
            <a:endParaRPr lang="cs-CZ" sz="1600" dirty="0" smtClean="0">
              <a:latin typeface="Comic Sans MS" pitchFamily="66" charset="0"/>
            </a:endParaRPr>
          </a:p>
          <a:p>
            <a:pPr>
              <a:lnSpc>
                <a:spcPct val="120000"/>
              </a:lnSpc>
            </a:pPr>
            <a:r>
              <a:rPr lang="cs-CZ" sz="1600" dirty="0">
                <a:latin typeface="Comic Sans MS" pitchFamily="66" charset="0"/>
              </a:rPr>
              <a:t>n</a:t>
            </a:r>
            <a:r>
              <a:rPr lang="cs-CZ" sz="1600" dirty="0" smtClean="0">
                <a:latin typeface="Comic Sans MS" pitchFamily="66" charset="0"/>
              </a:rPr>
              <a:t>ormo a </a:t>
            </a:r>
            <a:r>
              <a:rPr lang="cs-CZ" sz="1600" dirty="0" err="1" smtClean="0">
                <a:latin typeface="Comic Sans MS" pitchFamily="66" charset="0"/>
              </a:rPr>
              <a:t>hypochromní</a:t>
            </a:r>
            <a:r>
              <a:rPr lang="cs-CZ" sz="1600" dirty="0" smtClean="0">
                <a:latin typeface="Comic Sans MS" pitchFamily="66" charset="0"/>
              </a:rPr>
              <a:t> (nedostatek </a:t>
            </a:r>
            <a:r>
              <a:rPr lang="cs-CZ" sz="1600" dirty="0" err="1" smtClean="0">
                <a:latin typeface="Comic Sans MS" pitchFamily="66" charset="0"/>
              </a:rPr>
              <a:t>Fe</a:t>
            </a:r>
            <a:r>
              <a:rPr lang="cs-CZ" sz="1600" dirty="0" smtClean="0">
                <a:latin typeface="Comic Sans MS" pitchFamily="66" charset="0"/>
              </a:rPr>
              <a:t>, </a:t>
            </a:r>
            <a:r>
              <a:rPr lang="el-GR" sz="1600" dirty="0" smtClean="0">
                <a:latin typeface="Comic Sans MS" pitchFamily="66" charset="0"/>
              </a:rPr>
              <a:t>β</a:t>
            </a:r>
            <a:r>
              <a:rPr lang="cs-CZ" sz="1600" dirty="0" smtClean="0">
                <a:latin typeface="Comic Sans MS" pitchFamily="66" charset="0"/>
              </a:rPr>
              <a:t> </a:t>
            </a:r>
            <a:r>
              <a:rPr lang="cs-CZ" sz="1600" dirty="0" err="1" smtClean="0">
                <a:latin typeface="Comic Sans MS" pitchFamily="66" charset="0"/>
              </a:rPr>
              <a:t>thalassemia</a:t>
            </a:r>
            <a:r>
              <a:rPr lang="cs-CZ" sz="1600" dirty="0" smtClean="0">
                <a:latin typeface="Comic Sans MS" pitchFamily="66" charset="0"/>
              </a:rPr>
              <a:t> major, vit. B</a:t>
            </a:r>
            <a:r>
              <a:rPr lang="cs-CZ" sz="1600" baseline="-25000" dirty="0" smtClean="0">
                <a:latin typeface="Comic Sans MS" pitchFamily="66" charset="0"/>
              </a:rPr>
              <a:t>6</a:t>
            </a:r>
            <a:r>
              <a:rPr lang="cs-CZ" sz="1600" dirty="0" smtClean="0">
                <a:latin typeface="Comic Sans MS" pitchFamily="66" charset="0"/>
              </a:rPr>
              <a:t>, otrava </a:t>
            </a:r>
            <a:r>
              <a:rPr lang="cs-CZ" sz="1600" dirty="0" err="1" smtClean="0">
                <a:latin typeface="Comic Sans MS" pitchFamily="66" charset="0"/>
              </a:rPr>
              <a:t>Pb</a:t>
            </a:r>
            <a:r>
              <a:rPr lang="cs-CZ" sz="1600" dirty="0" smtClean="0">
                <a:latin typeface="Comic Sans MS" pitchFamily="66" charset="0"/>
              </a:rPr>
              <a:t>…) </a:t>
            </a:r>
            <a:endParaRPr lang="cs-CZ" sz="1600" dirty="0">
              <a:latin typeface="Comic Sans MS" pitchFamily="66" charset="0"/>
            </a:endParaRPr>
          </a:p>
          <a:p>
            <a:pPr>
              <a:lnSpc>
                <a:spcPct val="120000"/>
              </a:lnSpc>
            </a:pPr>
            <a:r>
              <a:rPr lang="cs-CZ" sz="1600" dirty="0" smtClean="0">
                <a:latin typeface="Comic Sans MS" pitchFamily="66" charset="0"/>
              </a:rPr>
              <a:t>abnormality </a:t>
            </a:r>
            <a:r>
              <a:rPr lang="cs-CZ" sz="1600" dirty="0">
                <a:latin typeface="Comic Sans MS" pitchFamily="66" charset="0"/>
              </a:rPr>
              <a:t>v produkci </a:t>
            </a:r>
            <a:r>
              <a:rPr lang="cs-CZ" sz="1600" dirty="0" err="1" smtClean="0">
                <a:latin typeface="Comic Sans MS" pitchFamily="66" charset="0"/>
              </a:rPr>
              <a:t>Hb</a:t>
            </a:r>
            <a:r>
              <a:rPr lang="cs-CZ" sz="1600" dirty="0" smtClean="0">
                <a:latin typeface="Comic Sans MS" pitchFamily="66" charset="0"/>
              </a:rPr>
              <a:t> (struktura/množství) - talasémie</a:t>
            </a:r>
            <a:endParaRPr lang="cs-CZ" sz="1600" dirty="0">
              <a:latin typeface="Comic Sans MS" pitchFamily="66" charset="0"/>
            </a:endParaRPr>
          </a:p>
          <a:p>
            <a:pPr>
              <a:lnSpc>
                <a:spcPct val="120000"/>
              </a:lnSpc>
            </a:pPr>
            <a:r>
              <a:rPr lang="cs-CZ" sz="1600" dirty="0" smtClean="0">
                <a:latin typeface="Comic Sans MS" pitchFamily="66" charset="0"/>
              </a:rPr>
              <a:t>vazby </a:t>
            </a:r>
            <a:r>
              <a:rPr lang="cs-CZ" sz="1600" dirty="0" err="1" smtClean="0">
                <a:latin typeface="Comic Sans MS" pitchFamily="66" charset="0"/>
              </a:rPr>
              <a:t>Fe</a:t>
            </a:r>
            <a:r>
              <a:rPr lang="cs-CZ" sz="1600" dirty="0" smtClean="0">
                <a:latin typeface="Comic Sans MS" pitchFamily="66" charset="0"/>
              </a:rPr>
              <a:t> v makrofázích při </a:t>
            </a:r>
            <a:r>
              <a:rPr lang="cs-CZ" sz="1600" dirty="0" err="1">
                <a:latin typeface="Comic Sans MS" pitchFamily="66" charset="0"/>
              </a:rPr>
              <a:t>chron</a:t>
            </a:r>
            <a:r>
              <a:rPr lang="cs-CZ" sz="1600" dirty="0">
                <a:latin typeface="Comic Sans MS" pitchFamily="66" charset="0"/>
              </a:rPr>
              <a:t>. zánětech a nádorech </a:t>
            </a:r>
            <a:endParaRPr lang="cs-CZ" sz="1600" dirty="0" smtClean="0">
              <a:latin typeface="Comic Sans MS" pitchFamily="66" charset="0"/>
            </a:endParaRPr>
          </a:p>
          <a:p>
            <a:pPr>
              <a:lnSpc>
                <a:spcPct val="120000"/>
              </a:lnSpc>
            </a:pPr>
            <a:r>
              <a:rPr lang="cs-CZ" sz="1600" dirty="0">
                <a:latin typeface="Comic Sans MS" pitchFamily="66" charset="0"/>
              </a:rPr>
              <a:t>nedostatek </a:t>
            </a:r>
            <a:r>
              <a:rPr lang="cs-CZ" sz="1600" dirty="0" err="1">
                <a:latin typeface="Comic Sans MS" pitchFamily="66" charset="0"/>
              </a:rPr>
              <a:t>Fe</a:t>
            </a:r>
            <a:r>
              <a:rPr lang="cs-CZ" sz="1600" dirty="0">
                <a:latin typeface="Comic Sans MS" pitchFamily="66" charset="0"/>
              </a:rPr>
              <a:t> v důsledku chronického krvácení (</a:t>
            </a:r>
            <a:r>
              <a:rPr lang="cs-CZ" sz="1600" dirty="0" err="1">
                <a:latin typeface="Comic Sans MS" pitchFamily="66" charset="0"/>
              </a:rPr>
              <a:t>nejč</a:t>
            </a:r>
            <a:r>
              <a:rPr lang="cs-CZ" sz="1600" dirty="0">
                <a:latin typeface="Comic Sans MS" pitchFamily="66" charset="0"/>
              </a:rPr>
              <a:t>. do GIT, menstruace, gravidita, dárci krve…) </a:t>
            </a:r>
          </a:p>
          <a:p>
            <a:pPr>
              <a:lnSpc>
                <a:spcPct val="120000"/>
              </a:lnSpc>
            </a:pPr>
            <a:r>
              <a:rPr lang="cs-CZ" sz="1600" dirty="0" smtClean="0">
                <a:latin typeface="Comic Sans MS" pitchFamily="66" charset="0"/>
              </a:rPr>
              <a:t>40-60 ml </a:t>
            </a:r>
            <a:r>
              <a:rPr lang="cs-CZ" sz="1600" dirty="0">
                <a:latin typeface="Comic Sans MS" pitchFamily="66" charset="0"/>
              </a:rPr>
              <a:t>ztráta krve za 1 </a:t>
            </a:r>
            <a:r>
              <a:rPr lang="cs-CZ" sz="1600" dirty="0" smtClean="0">
                <a:latin typeface="Comic Sans MS" pitchFamily="66" charset="0"/>
              </a:rPr>
              <a:t>menstruační cyklus </a:t>
            </a:r>
            <a:r>
              <a:rPr lang="cs-CZ" sz="1600" dirty="0">
                <a:latin typeface="Comic Sans MS" pitchFamily="66" charset="0"/>
              </a:rPr>
              <a:t>…fyziologicky </a:t>
            </a:r>
            <a:r>
              <a:rPr lang="cs-CZ" sz="1600" dirty="0" smtClean="0">
                <a:latin typeface="Comic Sans MS" pitchFamily="66" charset="0"/>
              </a:rPr>
              <a:t>vyšší resorpce </a:t>
            </a:r>
            <a:r>
              <a:rPr lang="cs-CZ" sz="1600" dirty="0" err="1" smtClean="0">
                <a:latin typeface="Comic Sans MS" pitchFamily="66" charset="0"/>
              </a:rPr>
              <a:t>Fe</a:t>
            </a:r>
            <a:r>
              <a:rPr lang="cs-CZ" sz="1600" dirty="0" smtClean="0">
                <a:latin typeface="Comic Sans MS" pitchFamily="66" charset="0"/>
              </a:rPr>
              <a:t> ze </a:t>
            </a:r>
            <a:r>
              <a:rPr lang="cs-CZ" sz="1600" dirty="0">
                <a:latin typeface="Comic Sans MS" pitchFamily="66" charset="0"/>
              </a:rPr>
              <a:t>stravy (z 10 na </a:t>
            </a:r>
            <a:r>
              <a:rPr lang="cs-CZ" sz="1600" dirty="0" smtClean="0">
                <a:latin typeface="Comic Sans MS" pitchFamily="66" charset="0"/>
              </a:rPr>
              <a:t>20-25 %)</a:t>
            </a:r>
            <a:endParaRPr lang="cs-CZ" sz="1600" dirty="0">
              <a:latin typeface="Comic Sans MS" pitchFamily="66" charset="0"/>
            </a:endParaRPr>
          </a:p>
          <a:p>
            <a:pPr>
              <a:lnSpc>
                <a:spcPct val="120000"/>
              </a:lnSpc>
            </a:pPr>
            <a:r>
              <a:rPr lang="cs-CZ" sz="1600" dirty="0" smtClean="0">
                <a:latin typeface="Comic Sans MS" pitchFamily="66" charset="0"/>
              </a:rPr>
              <a:t>ztráty vyšší než 70-80 ml </a:t>
            </a:r>
            <a:r>
              <a:rPr lang="cs-CZ" sz="1600" dirty="0">
                <a:latin typeface="Comic Sans MS" pitchFamily="66" charset="0"/>
              </a:rPr>
              <a:t>nutno hradit zvýšeným příjmem </a:t>
            </a:r>
          </a:p>
          <a:p>
            <a:pPr marL="0" indent="0">
              <a:lnSpc>
                <a:spcPct val="120000"/>
              </a:lnSpc>
              <a:buNone/>
            </a:pPr>
            <a:endParaRPr lang="cs-CZ" sz="1600" dirty="0">
              <a:latin typeface="Comic Sans MS" pitchFamily="66" charset="0"/>
            </a:endParaRPr>
          </a:p>
          <a:p>
            <a:pPr>
              <a:lnSpc>
                <a:spcPct val="120000"/>
              </a:lnSpc>
            </a:pPr>
            <a:endParaRPr lang="cs-CZ" sz="1600" dirty="0">
              <a:solidFill>
                <a:srgbClr val="7030A0"/>
              </a:solidFill>
              <a:latin typeface="Comic Sans MS" pitchFamily="66" charset="0"/>
            </a:endParaRPr>
          </a:p>
          <a:p>
            <a:pPr marL="0" indent="0">
              <a:lnSpc>
                <a:spcPct val="120000"/>
              </a:lnSpc>
              <a:buNone/>
            </a:pPr>
            <a:r>
              <a:rPr lang="cs-CZ" sz="1600" dirty="0">
                <a:solidFill>
                  <a:srgbClr val="7030A0"/>
                </a:solidFill>
                <a:latin typeface="Comic Sans MS" pitchFamily="66" charset="0"/>
              </a:rPr>
              <a:t>Talasémie </a:t>
            </a:r>
          </a:p>
          <a:p>
            <a:pPr>
              <a:lnSpc>
                <a:spcPct val="120000"/>
              </a:lnSpc>
            </a:pPr>
            <a:r>
              <a:rPr lang="cs-CZ" sz="1600" dirty="0">
                <a:latin typeface="Comic Sans MS" pitchFamily="66" charset="0"/>
              </a:rPr>
              <a:t>vrozená porucha syntézy globinových řetězců (</a:t>
            </a:r>
            <a:r>
              <a:rPr lang="el-GR" sz="1600" dirty="0">
                <a:latin typeface="Comic Sans MS" pitchFamily="66" charset="0"/>
              </a:rPr>
              <a:t>α</a:t>
            </a:r>
            <a:r>
              <a:rPr lang="cs-CZ" sz="1600" dirty="0">
                <a:latin typeface="Comic Sans MS" pitchFamily="66" charset="0"/>
              </a:rPr>
              <a:t> nebo </a:t>
            </a:r>
            <a:r>
              <a:rPr lang="el-GR" sz="1600" dirty="0">
                <a:latin typeface="Comic Sans MS" pitchFamily="66" charset="0"/>
              </a:rPr>
              <a:t>β</a:t>
            </a:r>
            <a:r>
              <a:rPr lang="cs-CZ" sz="1600" dirty="0">
                <a:latin typeface="Comic Sans MS" pitchFamily="66" charset="0"/>
              </a:rPr>
              <a:t>)</a:t>
            </a:r>
          </a:p>
          <a:p>
            <a:pPr>
              <a:lnSpc>
                <a:spcPct val="120000"/>
              </a:lnSpc>
            </a:pPr>
            <a:r>
              <a:rPr lang="el-GR" sz="1600" dirty="0">
                <a:latin typeface="Comic Sans MS" pitchFamily="66" charset="0"/>
              </a:rPr>
              <a:t>β</a:t>
            </a:r>
            <a:r>
              <a:rPr lang="cs-CZ" sz="1600" baseline="30000" dirty="0">
                <a:latin typeface="Comic Sans MS" pitchFamily="66" charset="0"/>
              </a:rPr>
              <a:t>0</a:t>
            </a:r>
            <a:r>
              <a:rPr lang="cs-CZ" sz="1600" dirty="0">
                <a:latin typeface="Comic Sans MS" pitchFamily="66" charset="0"/>
              </a:rPr>
              <a:t> </a:t>
            </a:r>
            <a:r>
              <a:rPr lang="cs-CZ" sz="1600" dirty="0" err="1">
                <a:latin typeface="Comic Sans MS" pitchFamily="66" charset="0"/>
              </a:rPr>
              <a:t>thalasemie</a:t>
            </a:r>
            <a:r>
              <a:rPr lang="cs-CZ" sz="1600" dirty="0">
                <a:latin typeface="Comic Sans MS" pitchFamily="66" charset="0"/>
              </a:rPr>
              <a:t> – chybí </a:t>
            </a:r>
            <a:r>
              <a:rPr lang="el-GR" sz="1600" dirty="0">
                <a:latin typeface="Comic Sans MS" pitchFamily="66" charset="0"/>
              </a:rPr>
              <a:t>β</a:t>
            </a:r>
            <a:r>
              <a:rPr lang="cs-CZ" sz="1600" dirty="0">
                <a:latin typeface="Comic Sans MS" pitchFamily="66" charset="0"/>
              </a:rPr>
              <a:t>-globinové řetězce a nadbytek </a:t>
            </a:r>
            <a:r>
              <a:rPr lang="el-GR" sz="1600" dirty="0">
                <a:latin typeface="Comic Sans MS" pitchFamily="66" charset="0"/>
              </a:rPr>
              <a:t>α</a:t>
            </a:r>
            <a:r>
              <a:rPr lang="cs-CZ" sz="1600" dirty="0">
                <a:latin typeface="Comic Sans MS" pitchFamily="66" charset="0"/>
              </a:rPr>
              <a:t>- globinových řetězců poškozuje </a:t>
            </a:r>
            <a:r>
              <a:rPr lang="cs-CZ" sz="1600" dirty="0" err="1">
                <a:latin typeface="Comic Sans MS" pitchFamily="66" charset="0"/>
              </a:rPr>
              <a:t>ery</a:t>
            </a:r>
            <a:r>
              <a:rPr lang="cs-CZ" sz="1600" dirty="0">
                <a:latin typeface="Comic Sans MS" pitchFamily="66" charset="0"/>
              </a:rPr>
              <a:t> </a:t>
            </a:r>
            <a:r>
              <a:rPr lang="cs-CZ" sz="1600" dirty="0" smtClean="0">
                <a:latin typeface="Comic Sans MS" pitchFamily="66" charset="0"/>
              </a:rPr>
              <a:t>vazbou </a:t>
            </a:r>
            <a:r>
              <a:rPr lang="cs-CZ" sz="1600" dirty="0">
                <a:latin typeface="Comic Sans MS" pitchFamily="66" charset="0"/>
              </a:rPr>
              <a:t>k b. membráně – hemolytická </a:t>
            </a:r>
            <a:r>
              <a:rPr lang="cs-CZ" sz="1600" dirty="0" smtClean="0">
                <a:latin typeface="Comic Sans MS" pitchFamily="66" charset="0"/>
              </a:rPr>
              <a:t>anémie</a:t>
            </a:r>
            <a:endParaRPr lang="cs-CZ" sz="1600" dirty="0">
              <a:latin typeface="Comic Sans MS" pitchFamily="66" charset="0"/>
            </a:endParaRPr>
          </a:p>
          <a:p>
            <a:pPr>
              <a:lnSpc>
                <a:spcPct val="120000"/>
              </a:lnSpc>
            </a:pPr>
            <a:r>
              <a:rPr lang="cs-CZ" sz="1600" b="1" dirty="0" err="1">
                <a:latin typeface="Comic Sans MS" pitchFamily="66" charset="0"/>
              </a:rPr>
              <a:t>ery</a:t>
            </a:r>
            <a:r>
              <a:rPr lang="cs-CZ" sz="1600" b="1" dirty="0">
                <a:latin typeface="Comic Sans MS" pitchFamily="66" charset="0"/>
              </a:rPr>
              <a:t> mají malý objem a jsou </a:t>
            </a:r>
            <a:r>
              <a:rPr lang="cs-CZ" sz="1600" b="1" dirty="0" err="1">
                <a:latin typeface="Comic Sans MS" pitchFamily="66" charset="0"/>
              </a:rPr>
              <a:t>hypochromní</a:t>
            </a:r>
            <a:endParaRPr lang="cs-CZ" sz="1600" b="1" dirty="0">
              <a:latin typeface="Comic Sans MS" pitchFamily="66" charset="0"/>
            </a:endParaRPr>
          </a:p>
          <a:p>
            <a:pPr>
              <a:lnSpc>
                <a:spcPct val="120000"/>
              </a:lnSpc>
            </a:pPr>
            <a:r>
              <a:rPr lang="cs-CZ" sz="1600" dirty="0">
                <a:latin typeface="Comic Sans MS" pitchFamily="66" charset="0"/>
              </a:rPr>
              <a:t>léčba: transfúze – hromadění </a:t>
            </a:r>
            <a:r>
              <a:rPr lang="cs-CZ" sz="1600" dirty="0" err="1" smtClean="0">
                <a:latin typeface="Comic Sans MS" pitchFamily="66" charset="0"/>
              </a:rPr>
              <a:t>Fe</a:t>
            </a:r>
            <a:endParaRPr lang="cs-CZ" sz="1600" dirty="0" smtClean="0">
              <a:latin typeface="Comic Sans MS" pitchFamily="66" charset="0"/>
            </a:endParaRPr>
          </a:p>
          <a:p>
            <a:endParaRPr lang="cs-CZ" sz="1600" dirty="0" smtClean="0">
              <a:latin typeface="Comic Sans MS" pitchFamily="66" charset="0"/>
            </a:endParaRPr>
          </a:p>
          <a:p>
            <a:endParaRPr lang="cs-CZ" sz="1600" dirty="0">
              <a:latin typeface="Comic Sans MS" pitchFamily="66" charset="0"/>
            </a:endParaRPr>
          </a:p>
          <a:p>
            <a:endParaRPr lang="cs-CZ" sz="20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descr="http://i1212.photobucket.com/albums/cc443/john2yleong/Haematology/hemoglobinmolecul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4386" y="5589240"/>
            <a:ext cx="1692110"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258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a:bodyPr>
          <a:lstStyle/>
          <a:p>
            <a:r>
              <a:rPr lang="cs-CZ" sz="4000" dirty="0" smtClean="0">
                <a:solidFill>
                  <a:srgbClr val="C00000"/>
                </a:solidFill>
                <a:latin typeface="Comic Sans MS" pitchFamily="66" charset="0"/>
              </a:rPr>
              <a:t>Anémie</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47664" y="1340768"/>
            <a:ext cx="7416824" cy="4525963"/>
          </a:xfrm>
        </p:spPr>
        <p:txBody>
          <a:bodyPr>
            <a:normAutofit/>
          </a:bodyPr>
          <a:lstStyle/>
          <a:p>
            <a:pPr marL="0" indent="0">
              <a:buNone/>
            </a:pPr>
            <a:r>
              <a:rPr lang="cs-CZ" sz="1400" dirty="0" err="1" smtClean="0">
                <a:solidFill>
                  <a:srgbClr val="FFC000"/>
                </a:solidFill>
                <a:latin typeface="Comic Sans MS" pitchFamily="66" charset="0"/>
              </a:rPr>
              <a:t>Microcytární</a:t>
            </a:r>
            <a:r>
              <a:rPr lang="cs-CZ" sz="1400" dirty="0" smtClean="0">
                <a:solidFill>
                  <a:srgbClr val="FFC000"/>
                </a:solidFill>
                <a:latin typeface="Comic Sans MS" pitchFamily="66" charset="0"/>
              </a:rPr>
              <a:t> anémie</a:t>
            </a:r>
            <a:endParaRPr lang="cs-CZ" sz="1400" dirty="0">
              <a:latin typeface="Comic Sans MS" pitchFamily="66" charset="0"/>
            </a:endParaRPr>
          </a:p>
          <a:p>
            <a:pPr marL="0" indent="0">
              <a:buNone/>
            </a:pPr>
            <a:r>
              <a:rPr lang="cs-CZ" sz="1400" dirty="0" err="1" smtClean="0">
                <a:solidFill>
                  <a:srgbClr val="875ACA"/>
                </a:solidFill>
                <a:latin typeface="Comic Sans MS" pitchFamily="66" charset="0"/>
              </a:rPr>
              <a:t>Sideroblastová</a:t>
            </a:r>
            <a:r>
              <a:rPr lang="cs-CZ" sz="1400" dirty="0" smtClean="0">
                <a:solidFill>
                  <a:srgbClr val="875ACA"/>
                </a:solidFill>
                <a:latin typeface="Comic Sans MS" pitchFamily="66" charset="0"/>
              </a:rPr>
              <a:t> anémie</a:t>
            </a:r>
          </a:p>
          <a:p>
            <a:r>
              <a:rPr lang="cs-CZ" sz="1400" dirty="0" smtClean="0">
                <a:latin typeface="Comic Sans MS" pitchFamily="66" charset="0"/>
              </a:rPr>
              <a:t>prekurzory </a:t>
            </a:r>
            <a:r>
              <a:rPr lang="cs-CZ" sz="1400" dirty="0" err="1" smtClean="0">
                <a:latin typeface="Comic Sans MS" pitchFamily="66" charset="0"/>
              </a:rPr>
              <a:t>ery</a:t>
            </a:r>
            <a:r>
              <a:rPr lang="cs-CZ" sz="1400" dirty="0" smtClean="0">
                <a:latin typeface="Comic Sans MS" pitchFamily="66" charset="0"/>
              </a:rPr>
              <a:t> s nahromaděním </a:t>
            </a:r>
            <a:r>
              <a:rPr lang="cs-CZ" sz="1400" dirty="0" err="1" smtClean="0">
                <a:latin typeface="Comic Sans MS" pitchFamily="66" charset="0"/>
              </a:rPr>
              <a:t>Fe</a:t>
            </a:r>
            <a:r>
              <a:rPr lang="cs-CZ" sz="1400" dirty="0" smtClean="0">
                <a:latin typeface="Comic Sans MS" pitchFamily="66" charset="0"/>
              </a:rPr>
              <a:t> v mitochondriích</a:t>
            </a:r>
          </a:p>
          <a:p>
            <a:r>
              <a:rPr lang="cs-CZ" sz="1400" dirty="0">
                <a:latin typeface="Comic Sans MS" pitchFamily="66" charset="0"/>
              </a:rPr>
              <a:t>i</a:t>
            </a:r>
            <a:r>
              <a:rPr lang="cs-CZ" sz="1400" dirty="0" smtClean="0">
                <a:latin typeface="Comic Sans MS" pitchFamily="66" charset="0"/>
              </a:rPr>
              <a:t>nhibice syntézy hemu - při otravě </a:t>
            </a:r>
            <a:r>
              <a:rPr lang="cs-CZ" sz="1400" dirty="0" err="1" smtClean="0">
                <a:latin typeface="Comic Sans MS" pitchFamily="66" charset="0"/>
              </a:rPr>
              <a:t>Pb</a:t>
            </a:r>
            <a:r>
              <a:rPr lang="cs-CZ" sz="1400" dirty="0" smtClean="0">
                <a:latin typeface="Comic Sans MS" pitchFamily="66" charset="0"/>
              </a:rPr>
              <a:t>, nedostatek pyridoxinu, </a:t>
            </a:r>
            <a:r>
              <a:rPr lang="cs-CZ" sz="1400" dirty="0" err="1" smtClean="0">
                <a:latin typeface="Comic Sans MS" pitchFamily="66" charset="0"/>
              </a:rPr>
              <a:t>izoniazid</a:t>
            </a:r>
            <a:r>
              <a:rPr lang="cs-CZ" sz="1400" dirty="0" smtClean="0">
                <a:latin typeface="Comic Sans MS" pitchFamily="66" charset="0"/>
              </a:rPr>
              <a:t> (inhibice p450)</a:t>
            </a:r>
          </a:p>
          <a:p>
            <a:endParaRPr lang="cs-CZ" sz="1600" dirty="0" smtClean="0">
              <a:latin typeface="Comic Sans MS" pitchFamily="66" charset="0"/>
            </a:endParaRPr>
          </a:p>
          <a:p>
            <a:endParaRPr lang="cs-CZ" sz="1600" dirty="0">
              <a:latin typeface="Comic Sans MS" pitchFamily="66" charset="0"/>
            </a:endParaRPr>
          </a:p>
          <a:p>
            <a:endParaRPr lang="cs-CZ" sz="20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descr="File:Heme-Synthesis-Chemical-Details-NEW.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2520764"/>
            <a:ext cx="6130368" cy="433723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1112673"/>
            <a:ext cx="1210352" cy="908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6640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a:bodyPr>
          <a:lstStyle/>
          <a:p>
            <a:r>
              <a:rPr lang="cs-CZ" sz="4000" dirty="0" smtClean="0">
                <a:solidFill>
                  <a:srgbClr val="C00000"/>
                </a:solidFill>
                <a:latin typeface="Comic Sans MS" pitchFamily="66" charset="0"/>
              </a:rPr>
              <a:t>Anémie</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47664" y="1241376"/>
            <a:ext cx="7416824" cy="5616624"/>
          </a:xfrm>
        </p:spPr>
        <p:txBody>
          <a:bodyPr>
            <a:normAutofit fontScale="70000" lnSpcReduction="20000"/>
          </a:bodyPr>
          <a:lstStyle/>
          <a:p>
            <a:pPr marL="0" indent="0">
              <a:lnSpc>
                <a:spcPct val="120000"/>
              </a:lnSpc>
              <a:buNone/>
            </a:pPr>
            <a:r>
              <a:rPr lang="cs-CZ" sz="1800" dirty="0" err="1" smtClean="0">
                <a:solidFill>
                  <a:srgbClr val="FFC000"/>
                </a:solidFill>
                <a:latin typeface="Comic Sans MS" pitchFamily="66" charset="0"/>
              </a:rPr>
              <a:t>Microcytární</a:t>
            </a:r>
            <a:r>
              <a:rPr lang="cs-CZ" sz="1800" dirty="0" smtClean="0">
                <a:solidFill>
                  <a:srgbClr val="FFC000"/>
                </a:solidFill>
                <a:latin typeface="Comic Sans MS" pitchFamily="66" charset="0"/>
              </a:rPr>
              <a:t> </a:t>
            </a:r>
            <a:r>
              <a:rPr lang="cs-CZ" sz="1800" dirty="0" err="1" smtClean="0">
                <a:solidFill>
                  <a:srgbClr val="FFC000"/>
                </a:solidFill>
                <a:latin typeface="Comic Sans MS" pitchFamily="66" charset="0"/>
              </a:rPr>
              <a:t>hypochromní</a:t>
            </a:r>
            <a:r>
              <a:rPr lang="cs-CZ" sz="1800" dirty="0" smtClean="0">
                <a:solidFill>
                  <a:srgbClr val="FFC000"/>
                </a:solidFill>
                <a:latin typeface="Comic Sans MS" pitchFamily="66" charset="0"/>
              </a:rPr>
              <a:t> anémie</a:t>
            </a:r>
            <a:endParaRPr lang="cs-CZ" sz="1800" dirty="0">
              <a:latin typeface="Comic Sans MS" pitchFamily="66" charset="0"/>
            </a:endParaRPr>
          </a:p>
          <a:p>
            <a:pPr marL="0" indent="0">
              <a:lnSpc>
                <a:spcPct val="120000"/>
              </a:lnSpc>
              <a:buNone/>
            </a:pPr>
            <a:r>
              <a:rPr lang="cs-CZ" sz="1800" dirty="0" err="1" smtClean="0">
                <a:solidFill>
                  <a:srgbClr val="875ACA"/>
                </a:solidFill>
                <a:latin typeface="Comic Sans MS" pitchFamily="66" charset="0"/>
              </a:rPr>
              <a:t>Sideropenie</a:t>
            </a:r>
            <a:endParaRPr lang="cs-CZ" sz="1800" dirty="0" smtClean="0">
              <a:solidFill>
                <a:srgbClr val="875ACA"/>
              </a:solidFill>
              <a:latin typeface="Comic Sans MS" pitchFamily="66" charset="0"/>
            </a:endParaRPr>
          </a:p>
          <a:p>
            <a:pPr>
              <a:lnSpc>
                <a:spcPct val="120000"/>
              </a:lnSpc>
            </a:pPr>
            <a:r>
              <a:rPr lang="cs-CZ" sz="1800" dirty="0">
                <a:latin typeface="Comic Sans MS" pitchFamily="66" charset="0"/>
              </a:rPr>
              <a:t>n</a:t>
            </a:r>
            <a:r>
              <a:rPr lang="cs-CZ" sz="1800" dirty="0" smtClean="0">
                <a:latin typeface="Comic Sans MS" pitchFamily="66" charset="0"/>
              </a:rPr>
              <a:t>edostatek </a:t>
            </a:r>
            <a:r>
              <a:rPr lang="cs-CZ" sz="1800" dirty="0" err="1" smtClean="0">
                <a:latin typeface="Comic Sans MS" pitchFamily="66" charset="0"/>
              </a:rPr>
              <a:t>Fe</a:t>
            </a:r>
            <a:endParaRPr lang="cs-CZ" sz="1800" dirty="0" smtClean="0">
              <a:latin typeface="Comic Sans MS" pitchFamily="66" charset="0"/>
            </a:endParaRPr>
          </a:p>
          <a:p>
            <a:pPr>
              <a:lnSpc>
                <a:spcPct val="120000"/>
              </a:lnSpc>
            </a:pPr>
            <a:r>
              <a:rPr lang="cs-CZ" sz="1800" dirty="0" err="1">
                <a:latin typeface="Comic Sans MS" pitchFamily="66" charset="0"/>
              </a:rPr>
              <a:t>e</a:t>
            </a:r>
            <a:r>
              <a:rPr lang="cs-CZ" sz="1800" dirty="0" err="1" smtClean="0">
                <a:latin typeface="Comic Sans MS" pitchFamily="66" charset="0"/>
              </a:rPr>
              <a:t>ryblasty</a:t>
            </a:r>
            <a:r>
              <a:rPr lang="cs-CZ" sz="1800" dirty="0" smtClean="0">
                <a:latin typeface="Comic Sans MS" pitchFamily="66" charset="0"/>
              </a:rPr>
              <a:t> zrají déle, déle v kostní dřeni – prochází větším počtem mitotických dělení </a:t>
            </a:r>
          </a:p>
          <a:p>
            <a:pPr>
              <a:lnSpc>
                <a:spcPct val="120000"/>
              </a:lnSpc>
            </a:pPr>
            <a:r>
              <a:rPr lang="cs-CZ" sz="1800" dirty="0">
                <a:latin typeface="Comic Sans MS" pitchFamily="66" charset="0"/>
              </a:rPr>
              <a:t>v</a:t>
            </a:r>
            <a:r>
              <a:rPr lang="cs-CZ" sz="1800" dirty="0" smtClean="0">
                <a:latin typeface="Comic Sans MS" pitchFamily="66" charset="0"/>
              </a:rPr>
              <a:t> </a:t>
            </a:r>
            <a:r>
              <a:rPr lang="cs-CZ" sz="1800" dirty="0" err="1" smtClean="0">
                <a:latin typeface="Comic Sans MS" pitchFamily="66" charset="0"/>
              </a:rPr>
              <a:t>ery</a:t>
            </a:r>
            <a:r>
              <a:rPr lang="cs-CZ" sz="1800" dirty="0" smtClean="0">
                <a:latin typeface="Comic Sans MS" pitchFamily="66" charset="0"/>
              </a:rPr>
              <a:t> zvýšená c </a:t>
            </a:r>
            <a:r>
              <a:rPr lang="cs-CZ" sz="1800" dirty="0" err="1" smtClean="0">
                <a:latin typeface="Comic Sans MS" pitchFamily="66" charset="0"/>
              </a:rPr>
              <a:t>protoporfyrinu</a:t>
            </a:r>
            <a:r>
              <a:rPr lang="cs-CZ" sz="1800" dirty="0" smtClean="0">
                <a:latin typeface="Comic Sans MS" pitchFamily="66" charset="0"/>
              </a:rPr>
              <a:t> a </a:t>
            </a:r>
            <a:r>
              <a:rPr lang="cs-CZ" sz="1800" dirty="0" err="1" smtClean="0">
                <a:latin typeface="Comic Sans MS" pitchFamily="66" charset="0"/>
              </a:rPr>
              <a:t>Zn-protoporfyrinu</a:t>
            </a:r>
            <a:endParaRPr lang="cs-CZ" sz="1800" dirty="0" smtClean="0">
              <a:latin typeface="Comic Sans MS" pitchFamily="66" charset="0"/>
            </a:endParaRPr>
          </a:p>
          <a:p>
            <a:pPr>
              <a:lnSpc>
                <a:spcPct val="120000"/>
              </a:lnSpc>
            </a:pPr>
            <a:endParaRPr lang="cs-CZ" sz="1800" dirty="0">
              <a:latin typeface="Comic Sans MS" pitchFamily="66" charset="0"/>
            </a:endParaRPr>
          </a:p>
          <a:p>
            <a:pPr marL="0" indent="0">
              <a:lnSpc>
                <a:spcPct val="120000"/>
              </a:lnSpc>
              <a:buNone/>
            </a:pPr>
            <a:r>
              <a:rPr lang="cs-CZ" sz="1800" dirty="0" smtClean="0">
                <a:solidFill>
                  <a:srgbClr val="FFC000"/>
                </a:solidFill>
                <a:latin typeface="Comic Sans MS" pitchFamily="66" charset="0"/>
              </a:rPr>
              <a:t>Poruchy metabolismu </a:t>
            </a:r>
            <a:r>
              <a:rPr lang="cs-CZ" sz="1800" dirty="0" err="1" smtClean="0">
                <a:solidFill>
                  <a:srgbClr val="FFC000"/>
                </a:solidFill>
                <a:latin typeface="Comic Sans MS" pitchFamily="66" charset="0"/>
              </a:rPr>
              <a:t>ery</a:t>
            </a:r>
            <a:endParaRPr lang="cs-CZ" sz="1800" dirty="0" smtClean="0">
              <a:solidFill>
                <a:srgbClr val="FFC000"/>
              </a:solidFill>
              <a:latin typeface="Comic Sans MS" pitchFamily="66" charset="0"/>
            </a:endParaRPr>
          </a:p>
          <a:p>
            <a:pPr marL="0" indent="0">
              <a:lnSpc>
                <a:spcPct val="120000"/>
              </a:lnSpc>
              <a:buNone/>
            </a:pPr>
            <a:r>
              <a:rPr lang="cs-CZ" sz="1800" dirty="0" smtClean="0">
                <a:latin typeface="Comic Sans MS" pitchFamily="66" charset="0"/>
              </a:rPr>
              <a:t>MTB zralého </a:t>
            </a:r>
            <a:r>
              <a:rPr lang="cs-CZ" sz="1800" dirty="0" err="1" smtClean="0">
                <a:latin typeface="Comic Sans MS" pitchFamily="66" charset="0"/>
              </a:rPr>
              <a:t>ery</a:t>
            </a:r>
            <a:r>
              <a:rPr lang="cs-CZ" sz="1800" dirty="0" smtClean="0">
                <a:latin typeface="Comic Sans MS" pitchFamily="66" charset="0"/>
              </a:rPr>
              <a:t> (souvisí s </a:t>
            </a:r>
            <a:r>
              <a:rPr lang="cs-CZ" sz="1800" dirty="0" err="1" smtClean="0">
                <a:latin typeface="Comic Sans MS" pitchFamily="66" charset="0"/>
              </a:rPr>
              <a:t>anaer</a:t>
            </a:r>
            <a:r>
              <a:rPr lang="cs-CZ" sz="1800" dirty="0" smtClean="0">
                <a:latin typeface="Comic Sans MS" pitchFamily="66" charset="0"/>
              </a:rPr>
              <a:t>. </a:t>
            </a:r>
            <a:r>
              <a:rPr lang="cs-CZ" sz="1800" dirty="0" err="1">
                <a:latin typeface="Comic Sans MS" pitchFamily="66" charset="0"/>
              </a:rPr>
              <a:t>m</a:t>
            </a:r>
            <a:r>
              <a:rPr lang="cs-CZ" sz="1800" dirty="0" err="1" smtClean="0">
                <a:latin typeface="Comic Sans MS" pitchFamily="66" charset="0"/>
              </a:rPr>
              <a:t>tb</a:t>
            </a:r>
            <a:r>
              <a:rPr lang="cs-CZ" sz="1800" dirty="0" smtClean="0">
                <a:latin typeface="Comic Sans MS" pitchFamily="66" charset="0"/>
              </a:rPr>
              <a:t> </a:t>
            </a:r>
            <a:r>
              <a:rPr lang="cs-CZ" sz="1800" dirty="0" err="1" smtClean="0">
                <a:latin typeface="Comic Sans MS" pitchFamily="66" charset="0"/>
              </a:rPr>
              <a:t>glu</a:t>
            </a:r>
            <a:r>
              <a:rPr lang="cs-CZ" sz="1800" dirty="0" smtClean="0">
                <a:latin typeface="Comic Sans MS" pitchFamily="66" charset="0"/>
              </a:rPr>
              <a:t>):</a:t>
            </a:r>
          </a:p>
          <a:p>
            <a:pPr>
              <a:lnSpc>
                <a:spcPct val="120000"/>
              </a:lnSpc>
              <a:buFont typeface="+mj-lt"/>
              <a:buAutoNum type="arabicPeriod"/>
            </a:pPr>
            <a:r>
              <a:rPr lang="cs-CZ" sz="1800" dirty="0" smtClean="0">
                <a:latin typeface="Comic Sans MS" pitchFamily="66" charset="0"/>
              </a:rPr>
              <a:t>Produkce ATP anaerobní glykolýzou a udržování činnosti Na</a:t>
            </a:r>
            <a:r>
              <a:rPr lang="cs-CZ" sz="1800" baseline="30000" dirty="0" smtClean="0">
                <a:latin typeface="Comic Sans MS" pitchFamily="66" charset="0"/>
              </a:rPr>
              <a:t>+</a:t>
            </a:r>
            <a:r>
              <a:rPr lang="cs-CZ" sz="1800" dirty="0" smtClean="0">
                <a:latin typeface="Comic Sans MS" pitchFamily="66" charset="0"/>
              </a:rPr>
              <a:t>/K</a:t>
            </a:r>
            <a:r>
              <a:rPr lang="cs-CZ" sz="1800" baseline="30000" dirty="0" smtClean="0">
                <a:latin typeface="Comic Sans MS" pitchFamily="66" charset="0"/>
              </a:rPr>
              <a:t>+</a:t>
            </a:r>
            <a:r>
              <a:rPr lang="cs-CZ" sz="1800" dirty="0" smtClean="0">
                <a:latin typeface="Comic Sans MS" pitchFamily="66" charset="0"/>
              </a:rPr>
              <a:t> </a:t>
            </a:r>
            <a:r>
              <a:rPr lang="cs-CZ" sz="1800" dirty="0" smtClean="0">
                <a:latin typeface="Comic Sans MS" pitchFamily="66" charset="0"/>
              </a:rPr>
              <a:t>- </a:t>
            </a:r>
            <a:r>
              <a:rPr lang="cs-CZ" sz="1800" dirty="0" err="1" smtClean="0">
                <a:latin typeface="Comic Sans MS" pitchFamily="66" charset="0"/>
              </a:rPr>
              <a:t>ATPázy</a:t>
            </a:r>
            <a:endParaRPr lang="cs-CZ" sz="1800" dirty="0" smtClean="0">
              <a:latin typeface="Comic Sans MS" pitchFamily="66" charset="0"/>
            </a:endParaRPr>
          </a:p>
          <a:p>
            <a:pPr>
              <a:lnSpc>
                <a:spcPct val="120000"/>
              </a:lnSpc>
              <a:buFont typeface="+mj-lt"/>
              <a:buAutoNum type="arabicPeriod"/>
            </a:pPr>
            <a:r>
              <a:rPr lang="cs-CZ" sz="1800" dirty="0" smtClean="0">
                <a:latin typeface="Comic Sans MS" pitchFamily="66" charset="0"/>
              </a:rPr>
              <a:t>Produkce redukované formy glutationu (antioxidant)</a:t>
            </a:r>
          </a:p>
          <a:p>
            <a:pPr>
              <a:lnSpc>
                <a:spcPct val="120000"/>
              </a:lnSpc>
              <a:buFont typeface="+mj-lt"/>
              <a:buAutoNum type="arabicPeriod"/>
            </a:pPr>
            <a:r>
              <a:rPr lang="cs-CZ" sz="1800" dirty="0" smtClean="0">
                <a:latin typeface="Comic Sans MS" pitchFamily="66" charset="0"/>
              </a:rPr>
              <a:t>Redukce Fe</a:t>
            </a:r>
            <a:r>
              <a:rPr lang="cs-CZ" sz="1800" baseline="30000" dirty="0" smtClean="0">
                <a:latin typeface="Comic Sans MS" pitchFamily="66" charset="0"/>
              </a:rPr>
              <a:t>3+ </a:t>
            </a:r>
            <a:r>
              <a:rPr lang="cs-CZ" sz="1800" dirty="0" err="1">
                <a:latin typeface="Comic Sans MS" pitchFamily="66" charset="0"/>
              </a:rPr>
              <a:t>m</a:t>
            </a:r>
            <a:r>
              <a:rPr lang="cs-CZ" sz="1800" dirty="0" err="1" smtClean="0">
                <a:latin typeface="Comic Sans MS" pitchFamily="66" charset="0"/>
              </a:rPr>
              <a:t>ethemoglobinu</a:t>
            </a:r>
            <a:r>
              <a:rPr lang="cs-CZ" sz="1800" dirty="0" smtClean="0">
                <a:latin typeface="Comic Sans MS" pitchFamily="66" charset="0"/>
              </a:rPr>
              <a:t> </a:t>
            </a:r>
            <a:r>
              <a:rPr lang="cs-CZ" sz="1800" dirty="0">
                <a:latin typeface="Comic Sans MS" pitchFamily="66" charset="0"/>
              </a:rPr>
              <a:t>n</a:t>
            </a:r>
            <a:r>
              <a:rPr lang="cs-CZ" sz="1800" dirty="0" smtClean="0">
                <a:latin typeface="Comic Sans MS" pitchFamily="66" charset="0"/>
              </a:rPr>
              <a:t>a </a:t>
            </a:r>
            <a:r>
              <a:rPr lang="cs-CZ" sz="1800" dirty="0" smtClean="0">
                <a:latin typeface="Comic Sans MS" pitchFamily="66" charset="0"/>
              </a:rPr>
              <a:t>Fe</a:t>
            </a:r>
            <a:r>
              <a:rPr lang="cs-CZ" sz="1800" baseline="30000" dirty="0" smtClean="0">
                <a:latin typeface="Comic Sans MS" pitchFamily="66" charset="0"/>
              </a:rPr>
              <a:t>2+ </a:t>
            </a:r>
            <a:r>
              <a:rPr lang="cs-CZ" sz="1800" dirty="0" err="1" smtClean="0">
                <a:latin typeface="Comic Sans MS" pitchFamily="66" charset="0"/>
              </a:rPr>
              <a:t>Hb</a:t>
            </a:r>
            <a:endParaRPr lang="cs-CZ" sz="1800" dirty="0" smtClean="0">
              <a:latin typeface="Comic Sans MS" pitchFamily="66" charset="0"/>
            </a:endParaRPr>
          </a:p>
          <a:p>
            <a:pPr>
              <a:lnSpc>
                <a:spcPct val="120000"/>
              </a:lnSpc>
              <a:buFont typeface="+mj-lt"/>
              <a:buAutoNum type="arabicPeriod"/>
            </a:pPr>
            <a:r>
              <a:rPr lang="cs-CZ" sz="1800" dirty="0" smtClean="0">
                <a:latin typeface="Comic Sans MS" pitchFamily="66" charset="0"/>
              </a:rPr>
              <a:t>Zdroj 2,3-difosfoglycerátu</a:t>
            </a:r>
          </a:p>
          <a:p>
            <a:pPr marL="0" indent="0">
              <a:lnSpc>
                <a:spcPct val="120000"/>
              </a:lnSpc>
              <a:buNone/>
            </a:pPr>
            <a:endParaRPr lang="cs-CZ" sz="1800" dirty="0" smtClean="0">
              <a:solidFill>
                <a:srgbClr val="875ACA"/>
              </a:solidFill>
              <a:latin typeface="Comic Sans MS" pitchFamily="66" charset="0"/>
            </a:endParaRPr>
          </a:p>
          <a:p>
            <a:pPr marL="0" indent="0">
              <a:lnSpc>
                <a:spcPct val="120000"/>
              </a:lnSpc>
              <a:buNone/>
            </a:pPr>
            <a:r>
              <a:rPr lang="cs-CZ" sz="1800" dirty="0" smtClean="0">
                <a:solidFill>
                  <a:srgbClr val="875ACA"/>
                </a:solidFill>
                <a:latin typeface="Comic Sans MS" pitchFamily="66" charset="0"/>
              </a:rPr>
              <a:t>1. Mutace pyruvát-kinázy</a:t>
            </a:r>
          </a:p>
          <a:p>
            <a:pPr>
              <a:lnSpc>
                <a:spcPct val="120000"/>
              </a:lnSpc>
            </a:pPr>
            <a:r>
              <a:rPr lang="cs-CZ" sz="1800" dirty="0">
                <a:latin typeface="Comic Sans MS" pitchFamily="66" charset="0"/>
              </a:rPr>
              <a:t>nedostatek enzymu → </a:t>
            </a:r>
            <a:r>
              <a:rPr lang="cs-CZ" sz="1800" dirty="0" err="1">
                <a:latin typeface="Comic Sans MS" pitchFamily="66" charset="0"/>
              </a:rPr>
              <a:t>ery</a:t>
            </a:r>
            <a:r>
              <a:rPr lang="cs-CZ" sz="1800" dirty="0">
                <a:latin typeface="Comic Sans MS" pitchFamily="66" charset="0"/>
              </a:rPr>
              <a:t> má nedostatek ATP → zvýšená ztráta K</a:t>
            </a:r>
            <a:r>
              <a:rPr lang="cs-CZ" sz="1800" baseline="30000" dirty="0">
                <a:latin typeface="Comic Sans MS" pitchFamily="66" charset="0"/>
              </a:rPr>
              <a:t>+</a:t>
            </a:r>
            <a:r>
              <a:rPr lang="cs-CZ" sz="1800" dirty="0">
                <a:latin typeface="Comic Sans MS" pitchFamily="66" charset="0"/>
              </a:rPr>
              <a:t> z </a:t>
            </a:r>
            <a:r>
              <a:rPr lang="cs-CZ" sz="1800" dirty="0" err="1">
                <a:latin typeface="Comic Sans MS" pitchFamily="66" charset="0"/>
              </a:rPr>
              <a:t>ery</a:t>
            </a:r>
            <a:endParaRPr lang="cs-CZ" sz="1800" dirty="0">
              <a:latin typeface="Comic Sans MS" pitchFamily="66" charset="0"/>
            </a:endParaRPr>
          </a:p>
          <a:p>
            <a:pPr>
              <a:lnSpc>
                <a:spcPct val="120000"/>
              </a:lnSpc>
            </a:pPr>
            <a:r>
              <a:rPr lang="cs-CZ" sz="1800" dirty="0" smtClean="0">
                <a:latin typeface="Comic Sans MS" pitchFamily="66" charset="0"/>
              </a:rPr>
              <a:t>AR – </a:t>
            </a:r>
            <a:r>
              <a:rPr lang="cs-CZ" sz="1800" dirty="0" err="1" smtClean="0">
                <a:latin typeface="Comic Sans MS" pitchFamily="66" charset="0"/>
              </a:rPr>
              <a:t>nesférocytová</a:t>
            </a:r>
            <a:r>
              <a:rPr lang="cs-CZ" sz="1800" dirty="0" smtClean="0">
                <a:latin typeface="Comic Sans MS" pitchFamily="66" charset="0"/>
              </a:rPr>
              <a:t> hemolytická anémie</a:t>
            </a:r>
            <a:endParaRPr lang="cs-CZ" sz="1800" dirty="0">
              <a:latin typeface="Comic Sans MS" pitchFamily="66" charset="0"/>
            </a:endParaRPr>
          </a:p>
          <a:p>
            <a:pPr marL="0" indent="0">
              <a:lnSpc>
                <a:spcPct val="120000"/>
              </a:lnSpc>
              <a:buNone/>
            </a:pPr>
            <a:endParaRPr lang="cs-CZ" sz="1800" dirty="0" smtClean="0">
              <a:solidFill>
                <a:srgbClr val="FFC000"/>
              </a:solidFill>
              <a:latin typeface="Comic Sans MS" pitchFamily="66" charset="0"/>
            </a:endParaRPr>
          </a:p>
          <a:p>
            <a:pPr marL="0" indent="0">
              <a:lnSpc>
                <a:spcPct val="120000"/>
              </a:lnSpc>
              <a:buNone/>
            </a:pPr>
            <a:r>
              <a:rPr lang="cs-CZ" sz="1800" dirty="0" smtClean="0">
                <a:solidFill>
                  <a:srgbClr val="875ACA"/>
                </a:solidFill>
                <a:latin typeface="Comic Sans MS" pitchFamily="66" charset="0"/>
              </a:rPr>
              <a:t>2. Mutace v G-6PD</a:t>
            </a:r>
          </a:p>
          <a:p>
            <a:pPr>
              <a:lnSpc>
                <a:spcPct val="120000"/>
              </a:lnSpc>
            </a:pPr>
            <a:r>
              <a:rPr lang="cs-CZ" sz="1800" dirty="0" smtClean="0">
                <a:latin typeface="Comic Sans MS" pitchFamily="66" charset="0"/>
              </a:rPr>
              <a:t>GR</a:t>
            </a:r>
          </a:p>
          <a:p>
            <a:pPr>
              <a:lnSpc>
                <a:spcPct val="120000"/>
              </a:lnSpc>
            </a:pPr>
            <a:r>
              <a:rPr lang="cs-CZ" sz="1800" dirty="0" smtClean="0">
                <a:latin typeface="Comic Sans MS" pitchFamily="66" charset="0"/>
              </a:rPr>
              <a:t>hemolýza </a:t>
            </a:r>
            <a:r>
              <a:rPr lang="cs-CZ" sz="1800" dirty="0" err="1" smtClean="0">
                <a:latin typeface="Comic Sans MS" pitchFamily="66" charset="0"/>
              </a:rPr>
              <a:t>ery</a:t>
            </a:r>
            <a:r>
              <a:rPr lang="cs-CZ" sz="1800" dirty="0" smtClean="0">
                <a:latin typeface="Comic Sans MS" pitchFamily="66" charset="0"/>
              </a:rPr>
              <a:t> po </a:t>
            </a:r>
            <a:r>
              <a:rPr lang="cs-CZ" sz="1800" dirty="0" err="1" smtClean="0">
                <a:latin typeface="Comic Sans MS" pitchFamily="66" charset="0"/>
              </a:rPr>
              <a:t>ox</a:t>
            </a:r>
            <a:r>
              <a:rPr lang="cs-CZ" sz="1800" dirty="0" smtClean="0">
                <a:latin typeface="Comic Sans MS" pitchFamily="66" charset="0"/>
              </a:rPr>
              <a:t>. stresu (</a:t>
            </a:r>
            <a:r>
              <a:rPr lang="cs-CZ" sz="1800" i="1" dirty="0" err="1" smtClean="0">
                <a:latin typeface="Comic Sans MS" pitchFamily="66" charset="0"/>
              </a:rPr>
              <a:t>Vicia</a:t>
            </a:r>
            <a:r>
              <a:rPr lang="cs-CZ" sz="1800" i="1" dirty="0" smtClean="0">
                <a:latin typeface="Comic Sans MS" pitchFamily="66" charset="0"/>
              </a:rPr>
              <a:t> </a:t>
            </a:r>
            <a:r>
              <a:rPr lang="cs-CZ" sz="1800" i="1" dirty="0" err="1" smtClean="0">
                <a:latin typeface="Comic Sans MS" pitchFamily="66" charset="0"/>
              </a:rPr>
              <a:t>fava</a:t>
            </a:r>
            <a:r>
              <a:rPr lang="cs-CZ" sz="1800" dirty="0" smtClean="0">
                <a:latin typeface="Comic Sans MS" pitchFamily="66" charset="0"/>
              </a:rPr>
              <a:t>, antimalarika, sulfonamidy…) </a:t>
            </a:r>
          </a:p>
          <a:p>
            <a:pPr>
              <a:lnSpc>
                <a:spcPct val="120000"/>
              </a:lnSpc>
            </a:pPr>
            <a:r>
              <a:rPr lang="cs-CZ" sz="1800" dirty="0" smtClean="0">
                <a:latin typeface="Comic Sans MS" pitchFamily="66" charset="0"/>
              </a:rPr>
              <a:t>ve slezině - Heinzova tělíska odstraňována makrofágy z </a:t>
            </a:r>
            <a:r>
              <a:rPr lang="cs-CZ" sz="1800" dirty="0" err="1" smtClean="0">
                <a:latin typeface="Comic Sans MS" pitchFamily="66" charset="0"/>
              </a:rPr>
              <a:t>ery</a:t>
            </a:r>
            <a:r>
              <a:rPr lang="cs-CZ" sz="1800" dirty="0" smtClean="0">
                <a:latin typeface="Comic Sans MS" pitchFamily="66" charset="0"/>
              </a:rPr>
              <a:t> „okousané b.“</a:t>
            </a:r>
          </a:p>
          <a:p>
            <a:pPr>
              <a:lnSpc>
                <a:spcPct val="120000"/>
              </a:lnSpc>
            </a:pPr>
            <a:r>
              <a:rPr lang="cs-CZ" sz="1800" dirty="0" smtClean="0">
                <a:latin typeface="Comic Sans MS" pitchFamily="66" charset="0"/>
              </a:rPr>
              <a:t>chronická x záchvatovitá (</a:t>
            </a:r>
            <a:r>
              <a:rPr lang="cs-CZ" sz="1800" dirty="0" err="1" smtClean="0">
                <a:latin typeface="Comic Sans MS" pitchFamily="66" charset="0"/>
              </a:rPr>
              <a:t>autolimitující</a:t>
            </a:r>
            <a:r>
              <a:rPr lang="cs-CZ" sz="1800" dirty="0" smtClean="0">
                <a:latin typeface="Comic Sans MS" pitchFamily="66" charset="0"/>
              </a:rPr>
              <a:t> průběh)</a:t>
            </a:r>
          </a:p>
          <a:p>
            <a:pPr marL="0" indent="0">
              <a:buNone/>
            </a:pPr>
            <a:endParaRPr lang="cs-CZ" sz="1600" dirty="0">
              <a:latin typeface="Comic Sans MS" pitchFamily="66" charset="0"/>
            </a:endParaRPr>
          </a:p>
          <a:p>
            <a:endParaRPr lang="cs-CZ" sz="1600" dirty="0" smtClean="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097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a:bodyPr>
          <a:lstStyle/>
          <a:p>
            <a:r>
              <a:rPr lang="cs-CZ" sz="4000" dirty="0" smtClean="0">
                <a:solidFill>
                  <a:srgbClr val="C00000"/>
                </a:solidFill>
                <a:latin typeface="Comic Sans MS" pitchFamily="66" charset="0"/>
              </a:rPr>
              <a:t>Anémie</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47664" y="1241376"/>
            <a:ext cx="5112568" cy="5616624"/>
          </a:xfrm>
        </p:spPr>
        <p:txBody>
          <a:bodyPr>
            <a:noAutofit/>
          </a:bodyPr>
          <a:lstStyle/>
          <a:p>
            <a:pPr marL="0" indent="0">
              <a:lnSpc>
                <a:spcPct val="120000"/>
              </a:lnSpc>
              <a:buNone/>
            </a:pPr>
            <a:r>
              <a:rPr lang="cs-CZ" sz="1600" dirty="0" smtClean="0">
                <a:solidFill>
                  <a:srgbClr val="FFC000"/>
                </a:solidFill>
                <a:latin typeface="Comic Sans MS" pitchFamily="66" charset="0"/>
              </a:rPr>
              <a:t>Hemolytické anémie - </a:t>
            </a:r>
            <a:r>
              <a:rPr lang="cs-CZ" sz="1600" dirty="0" err="1" smtClean="0">
                <a:solidFill>
                  <a:srgbClr val="FFC000"/>
                </a:solidFill>
                <a:latin typeface="Comic Sans MS" pitchFamily="66" charset="0"/>
              </a:rPr>
              <a:t>extrakorpuskulární</a:t>
            </a:r>
            <a:endParaRPr lang="cs-CZ" sz="1600" dirty="0">
              <a:latin typeface="Comic Sans MS" pitchFamily="66" charset="0"/>
            </a:endParaRPr>
          </a:p>
          <a:p>
            <a:pPr marL="0" indent="0">
              <a:buNone/>
            </a:pPr>
            <a:r>
              <a:rPr lang="cs-CZ" sz="1600" dirty="0" smtClean="0">
                <a:latin typeface="Comic Sans MS" pitchFamily="66" charset="0"/>
              </a:rPr>
              <a:t>1.  Způsobené mechanickým poškozováním </a:t>
            </a:r>
            <a:r>
              <a:rPr lang="cs-CZ" sz="1600" dirty="0" err="1" smtClean="0">
                <a:latin typeface="Comic Sans MS" pitchFamily="66" charset="0"/>
              </a:rPr>
              <a:t>ery</a:t>
            </a:r>
            <a:endParaRPr lang="cs-CZ" sz="1600" dirty="0" smtClean="0">
              <a:latin typeface="Comic Sans MS" pitchFamily="66" charset="0"/>
            </a:endParaRPr>
          </a:p>
          <a:p>
            <a:r>
              <a:rPr lang="cs-CZ" sz="1600" dirty="0">
                <a:latin typeface="Comic Sans MS" pitchFamily="66" charset="0"/>
              </a:rPr>
              <a:t>d</a:t>
            </a:r>
            <a:r>
              <a:rPr lang="cs-CZ" sz="1600" dirty="0" smtClean="0">
                <a:latin typeface="Comic Sans MS" pitchFamily="66" charset="0"/>
              </a:rPr>
              <a:t>eformace průsvitu arteriol a kapilár vlákny fibrinu a agregáty </a:t>
            </a:r>
            <a:r>
              <a:rPr lang="cs-CZ" sz="1600" dirty="0" err="1" smtClean="0">
                <a:latin typeface="Comic Sans MS" pitchFamily="66" charset="0"/>
              </a:rPr>
              <a:t>tro</a:t>
            </a:r>
            <a:endParaRPr lang="cs-CZ" sz="1600" dirty="0" smtClean="0">
              <a:latin typeface="Comic Sans MS" pitchFamily="66" charset="0"/>
            </a:endParaRPr>
          </a:p>
          <a:p>
            <a:pPr marL="0" indent="0">
              <a:buNone/>
            </a:pPr>
            <a:endParaRPr lang="cs-CZ" sz="1600" dirty="0" smtClean="0">
              <a:latin typeface="Comic Sans MS" pitchFamily="66" charset="0"/>
            </a:endParaRPr>
          </a:p>
          <a:p>
            <a:pPr>
              <a:buAutoNum type="arabicPeriod" startAt="2"/>
            </a:pPr>
            <a:r>
              <a:rPr lang="cs-CZ" sz="1600" dirty="0" smtClean="0">
                <a:latin typeface="Comic Sans MS" pitchFamily="66" charset="0"/>
              </a:rPr>
              <a:t>Poškození </a:t>
            </a:r>
            <a:r>
              <a:rPr lang="cs-CZ" sz="1600" dirty="0" err="1" smtClean="0">
                <a:latin typeface="Comic Sans MS" pitchFamily="66" charset="0"/>
              </a:rPr>
              <a:t>ery</a:t>
            </a:r>
            <a:r>
              <a:rPr lang="cs-CZ" sz="1600" dirty="0" smtClean="0">
                <a:latin typeface="Comic Sans MS" pitchFamily="66" charset="0"/>
              </a:rPr>
              <a:t> toxiny nebo parazity</a:t>
            </a:r>
          </a:p>
          <a:p>
            <a:pPr marL="0" indent="0">
              <a:buNone/>
            </a:pPr>
            <a:r>
              <a:rPr lang="cs-CZ" sz="1600" dirty="0" smtClean="0">
                <a:solidFill>
                  <a:srgbClr val="7030A0"/>
                </a:solidFill>
                <a:latin typeface="Comic Sans MS" pitchFamily="66" charset="0"/>
              </a:rPr>
              <a:t>Bakteriální toxiny </a:t>
            </a:r>
            <a:r>
              <a:rPr lang="cs-CZ" sz="1600" dirty="0" smtClean="0">
                <a:latin typeface="Comic Sans MS" pitchFamily="66" charset="0"/>
              </a:rPr>
              <a:t>– obsahující fosfolipázu, hadí a pavoučí toxiny </a:t>
            </a:r>
          </a:p>
          <a:p>
            <a:pPr marL="0" indent="0">
              <a:buNone/>
            </a:pPr>
            <a:endParaRPr lang="cs-CZ" sz="1600" dirty="0" smtClean="0">
              <a:latin typeface="Comic Sans MS" pitchFamily="66" charset="0"/>
            </a:endParaRPr>
          </a:p>
          <a:p>
            <a:pPr marL="0" indent="0">
              <a:buNone/>
            </a:pPr>
            <a:r>
              <a:rPr lang="cs-CZ" sz="1600" dirty="0" smtClean="0">
                <a:solidFill>
                  <a:srgbClr val="7030A0"/>
                </a:solidFill>
                <a:latin typeface="Comic Sans MS" pitchFamily="66" charset="0"/>
              </a:rPr>
              <a:t>Plynatá sněť </a:t>
            </a:r>
            <a:r>
              <a:rPr lang="cs-CZ" sz="1600" dirty="0" smtClean="0">
                <a:latin typeface="Comic Sans MS" pitchFamily="66" charset="0"/>
              </a:rPr>
              <a:t>(sepse </a:t>
            </a:r>
            <a:r>
              <a:rPr lang="cs-CZ" sz="1600" i="1" dirty="0" smtClean="0">
                <a:latin typeface="Comic Sans MS" pitchFamily="66" charset="0"/>
              </a:rPr>
              <a:t>Clostridium </a:t>
            </a:r>
            <a:r>
              <a:rPr lang="cs-CZ" sz="1600" i="1" dirty="0" err="1">
                <a:latin typeface="Comic Sans MS" pitchFamily="66" charset="0"/>
              </a:rPr>
              <a:t>W</a:t>
            </a:r>
            <a:r>
              <a:rPr lang="cs-CZ" sz="1600" i="1" dirty="0" err="1" smtClean="0">
                <a:latin typeface="Comic Sans MS" pitchFamily="66" charset="0"/>
              </a:rPr>
              <a:t>elchii</a:t>
            </a:r>
            <a:r>
              <a:rPr lang="cs-CZ" sz="1600" dirty="0" smtClean="0">
                <a:latin typeface="Comic Sans MS" pitchFamily="66" charset="0"/>
              </a:rPr>
              <a:t>)</a:t>
            </a:r>
          </a:p>
          <a:p>
            <a:pPr marL="0" indent="0">
              <a:buNone/>
            </a:pPr>
            <a:endParaRPr lang="cs-CZ" sz="1600" dirty="0">
              <a:latin typeface="Comic Sans MS" pitchFamily="66" charset="0"/>
            </a:endParaRPr>
          </a:p>
          <a:p>
            <a:pPr marL="0" indent="0">
              <a:buNone/>
            </a:pPr>
            <a:r>
              <a:rPr lang="cs-CZ" sz="1600" dirty="0" smtClean="0">
                <a:solidFill>
                  <a:srgbClr val="7030A0"/>
                </a:solidFill>
                <a:latin typeface="Comic Sans MS" pitchFamily="66" charset="0"/>
              </a:rPr>
              <a:t>Jaterní </a:t>
            </a:r>
            <a:r>
              <a:rPr lang="cs-CZ" sz="1600" dirty="0">
                <a:solidFill>
                  <a:srgbClr val="7030A0"/>
                </a:solidFill>
                <a:latin typeface="Comic Sans MS" pitchFamily="66" charset="0"/>
              </a:rPr>
              <a:t>cirhóza</a:t>
            </a:r>
          </a:p>
          <a:p>
            <a:r>
              <a:rPr lang="cs-CZ" sz="1600" dirty="0">
                <a:latin typeface="Comic Sans MS" pitchFamily="66" charset="0"/>
              </a:rPr>
              <a:t>p</a:t>
            </a:r>
            <a:r>
              <a:rPr lang="cs-CZ" sz="1600" dirty="0" smtClean="0">
                <a:latin typeface="Comic Sans MS" pitchFamily="66" charset="0"/>
              </a:rPr>
              <a:t>ato forma </a:t>
            </a:r>
            <a:r>
              <a:rPr lang="cs-CZ" sz="1600" dirty="0" smtClean="0">
                <a:latin typeface="Comic Sans MS" pitchFamily="66" charset="0"/>
              </a:rPr>
              <a:t>LP </a:t>
            </a:r>
            <a:r>
              <a:rPr lang="cs-CZ" sz="1600" dirty="0" smtClean="0">
                <a:latin typeface="Comic Sans MS" pitchFamily="66" charset="0"/>
              </a:rPr>
              <a:t>s nízkou </a:t>
            </a:r>
            <a:r>
              <a:rPr lang="cs-CZ" sz="1600" dirty="0" err="1" smtClean="0">
                <a:latin typeface="Comic Sans MS" pitchFamily="66" charset="0"/>
              </a:rPr>
              <a:t>denzitou</a:t>
            </a:r>
            <a:r>
              <a:rPr lang="cs-CZ" sz="1600" dirty="0" smtClean="0">
                <a:latin typeface="Comic Sans MS" pitchFamily="66" charset="0"/>
              </a:rPr>
              <a:t> (LDL), </a:t>
            </a:r>
            <a:r>
              <a:rPr lang="cs-CZ" sz="1600" dirty="0" err="1" smtClean="0">
                <a:latin typeface="Comic Sans MS" pitchFamily="66" charset="0"/>
              </a:rPr>
              <a:t>kt</a:t>
            </a:r>
            <a:r>
              <a:rPr lang="cs-CZ" sz="1600" dirty="0" smtClean="0">
                <a:latin typeface="Comic Sans MS" pitchFamily="66" charset="0"/>
              </a:rPr>
              <a:t>. má vysoký obsah </a:t>
            </a:r>
            <a:r>
              <a:rPr lang="cs-CZ" sz="1600" dirty="0" err="1" smtClean="0">
                <a:latin typeface="Comic Sans MS" pitchFamily="66" charset="0"/>
              </a:rPr>
              <a:t>neesterifikovaného</a:t>
            </a:r>
            <a:r>
              <a:rPr lang="cs-CZ" sz="1600" dirty="0" smtClean="0">
                <a:latin typeface="Comic Sans MS" pitchFamily="66" charset="0"/>
              </a:rPr>
              <a:t> CHL</a:t>
            </a:r>
          </a:p>
          <a:p>
            <a:r>
              <a:rPr lang="cs-CZ" sz="1600" dirty="0">
                <a:latin typeface="Comic Sans MS" pitchFamily="66" charset="0"/>
              </a:rPr>
              <a:t>v</a:t>
            </a:r>
            <a:r>
              <a:rPr lang="cs-CZ" sz="1600" dirty="0" smtClean="0">
                <a:latin typeface="Comic Sans MS" pitchFamily="66" charset="0"/>
              </a:rPr>
              <a:t> </a:t>
            </a:r>
            <a:r>
              <a:rPr lang="cs-CZ" sz="1600" dirty="0" err="1" smtClean="0">
                <a:latin typeface="Comic Sans MS" pitchFamily="66" charset="0"/>
              </a:rPr>
              <a:t>membr</a:t>
            </a:r>
            <a:r>
              <a:rPr lang="cs-CZ" sz="1600" dirty="0" smtClean="0">
                <a:latin typeface="Comic Sans MS" pitchFamily="66" charset="0"/>
              </a:rPr>
              <a:t>. </a:t>
            </a:r>
            <a:r>
              <a:rPr lang="cs-CZ" sz="1600" dirty="0" err="1" smtClean="0">
                <a:latin typeface="Comic Sans MS" pitchFamily="66" charset="0"/>
              </a:rPr>
              <a:t>ery</a:t>
            </a:r>
            <a:r>
              <a:rPr lang="cs-CZ" sz="1600" dirty="0" smtClean="0">
                <a:latin typeface="Comic Sans MS" pitchFamily="66" charset="0"/>
              </a:rPr>
              <a:t> více CHL a </a:t>
            </a:r>
            <a:r>
              <a:rPr lang="cs-CZ" sz="1600" dirty="0">
                <a:latin typeface="Comic Sans MS" pitchFamily="66" charset="0"/>
              </a:rPr>
              <a:t>méně PL → snížení fluidity </a:t>
            </a:r>
            <a:r>
              <a:rPr lang="cs-CZ" sz="1600" dirty="0" err="1">
                <a:latin typeface="Comic Sans MS" pitchFamily="66" charset="0"/>
              </a:rPr>
              <a:t>mebr</a:t>
            </a:r>
            <a:r>
              <a:rPr lang="cs-CZ" sz="1600" dirty="0">
                <a:latin typeface="Comic Sans MS" pitchFamily="66" charset="0"/>
              </a:rPr>
              <a:t>. - „trnité b</a:t>
            </a:r>
            <a:r>
              <a:rPr lang="cs-CZ" sz="1600" dirty="0" smtClean="0">
                <a:latin typeface="Comic Sans MS" pitchFamily="66" charset="0"/>
              </a:rPr>
              <a:t>.“</a:t>
            </a:r>
          </a:p>
          <a:p>
            <a:endParaRPr lang="cs-CZ" sz="1600" dirty="0">
              <a:latin typeface="Comic Sans MS" pitchFamily="66" charset="0"/>
            </a:endParaRPr>
          </a:p>
          <a:p>
            <a:pPr marL="0" indent="0">
              <a:buNone/>
            </a:pPr>
            <a:r>
              <a:rPr lang="cs-CZ" sz="1600" dirty="0" smtClean="0">
                <a:solidFill>
                  <a:srgbClr val="7030A0"/>
                </a:solidFill>
                <a:latin typeface="Comic Sans MS" pitchFamily="66" charset="0"/>
              </a:rPr>
              <a:t>Malárie</a:t>
            </a:r>
            <a:r>
              <a:rPr lang="cs-CZ" sz="1600" dirty="0" smtClean="0">
                <a:latin typeface="Comic Sans MS" pitchFamily="66" charset="0"/>
              </a:rPr>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496" t="14414" r="26543" b="26130"/>
          <a:stretch/>
        </p:blipFill>
        <p:spPr bwMode="auto">
          <a:xfrm>
            <a:off x="7092280" y="5157192"/>
            <a:ext cx="1766658" cy="1305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students.cis.uab.edu/mlester/Membra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4505" y="2708920"/>
            <a:ext cx="2226321" cy="105195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2400" y="4005064"/>
            <a:ext cx="1776538" cy="999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6776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a:bodyPr>
          <a:lstStyle/>
          <a:p>
            <a:r>
              <a:rPr lang="cs-CZ" sz="4000" dirty="0" smtClean="0">
                <a:solidFill>
                  <a:srgbClr val="C00000"/>
                </a:solidFill>
                <a:latin typeface="Comic Sans MS" pitchFamily="66" charset="0"/>
              </a:rPr>
              <a:t>Anémie</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47664" y="1138398"/>
            <a:ext cx="7416824" cy="5616624"/>
          </a:xfrm>
        </p:spPr>
        <p:txBody>
          <a:bodyPr>
            <a:noAutofit/>
          </a:bodyPr>
          <a:lstStyle/>
          <a:p>
            <a:pPr marL="0" indent="0">
              <a:lnSpc>
                <a:spcPct val="120000"/>
              </a:lnSpc>
              <a:buNone/>
            </a:pPr>
            <a:r>
              <a:rPr lang="cs-CZ" sz="1600" dirty="0" smtClean="0">
                <a:solidFill>
                  <a:srgbClr val="FFC000"/>
                </a:solidFill>
                <a:latin typeface="Comic Sans MS" pitchFamily="66" charset="0"/>
              </a:rPr>
              <a:t>Hemolytické anémie - </a:t>
            </a:r>
            <a:r>
              <a:rPr lang="cs-CZ" sz="1600" dirty="0" err="1" smtClean="0">
                <a:solidFill>
                  <a:srgbClr val="FFC000"/>
                </a:solidFill>
                <a:latin typeface="Comic Sans MS" pitchFamily="66" charset="0"/>
              </a:rPr>
              <a:t>extrakorpuskulární</a:t>
            </a:r>
            <a:endParaRPr lang="cs-CZ" sz="1600" dirty="0">
              <a:latin typeface="Comic Sans MS" pitchFamily="66" charset="0"/>
            </a:endParaRPr>
          </a:p>
          <a:p>
            <a:pPr>
              <a:lnSpc>
                <a:spcPct val="120000"/>
              </a:lnSpc>
              <a:buAutoNum type="arabicPeriod" startAt="3"/>
            </a:pPr>
            <a:r>
              <a:rPr lang="cs-CZ" sz="1600" dirty="0" smtClean="0">
                <a:latin typeface="Comic Sans MS" pitchFamily="66" charset="0"/>
              </a:rPr>
              <a:t>IHA – imunitní </a:t>
            </a:r>
          </a:p>
          <a:p>
            <a:pPr>
              <a:lnSpc>
                <a:spcPct val="120000"/>
              </a:lnSpc>
            </a:pPr>
            <a:r>
              <a:rPr lang="cs-CZ" sz="1600" dirty="0">
                <a:latin typeface="Comic Sans MS" pitchFamily="66" charset="0"/>
              </a:rPr>
              <a:t>p</a:t>
            </a:r>
            <a:r>
              <a:rPr lang="cs-CZ" sz="1600" dirty="0" smtClean="0">
                <a:latin typeface="Comic Sans MS" pitchFamily="66" charset="0"/>
              </a:rPr>
              <a:t>oškození </a:t>
            </a:r>
            <a:r>
              <a:rPr lang="cs-CZ" sz="1600" dirty="0" err="1" smtClean="0">
                <a:latin typeface="Comic Sans MS" pitchFamily="66" charset="0"/>
              </a:rPr>
              <a:t>ery</a:t>
            </a:r>
            <a:r>
              <a:rPr lang="cs-CZ" sz="1600" dirty="0" smtClean="0">
                <a:latin typeface="Comic Sans MS" pitchFamily="66" charset="0"/>
              </a:rPr>
              <a:t> protilátkami a komplementem</a:t>
            </a:r>
          </a:p>
          <a:p>
            <a:pPr>
              <a:lnSpc>
                <a:spcPct val="120000"/>
              </a:lnSpc>
            </a:pPr>
            <a:r>
              <a:rPr lang="cs-CZ" sz="1600" dirty="0" err="1">
                <a:latin typeface="Comic Sans MS" pitchFamily="66" charset="0"/>
              </a:rPr>
              <a:t>e</a:t>
            </a:r>
            <a:r>
              <a:rPr lang="cs-CZ" sz="1600" dirty="0" err="1" smtClean="0">
                <a:latin typeface="Comic Sans MS" pitchFamily="66" charset="0"/>
              </a:rPr>
              <a:t>ry</a:t>
            </a:r>
            <a:r>
              <a:rPr lang="cs-CZ" sz="1600" dirty="0" smtClean="0">
                <a:latin typeface="Comic Sans MS" pitchFamily="66" charset="0"/>
              </a:rPr>
              <a:t> s navázanými protilátkami (</a:t>
            </a:r>
            <a:r>
              <a:rPr lang="cs-CZ" sz="1600" dirty="0" err="1" smtClean="0">
                <a:latin typeface="Comic Sans MS" pitchFamily="66" charset="0"/>
              </a:rPr>
              <a:t>IgG</a:t>
            </a:r>
            <a:r>
              <a:rPr lang="cs-CZ" sz="1600" dirty="0" smtClean="0">
                <a:latin typeface="Comic Sans MS" pitchFamily="66" charset="0"/>
              </a:rPr>
              <a:t>, </a:t>
            </a:r>
            <a:r>
              <a:rPr lang="cs-CZ" sz="1600" dirty="0" err="1" smtClean="0">
                <a:latin typeface="Comic Sans MS" pitchFamily="66" charset="0"/>
              </a:rPr>
              <a:t>IgM</a:t>
            </a:r>
            <a:r>
              <a:rPr lang="cs-CZ" sz="1600" dirty="0" smtClean="0">
                <a:latin typeface="Comic Sans MS" pitchFamily="66" charset="0"/>
              </a:rPr>
              <a:t>, složky komplementu C3b a C4b) jsou zvýšeně </a:t>
            </a:r>
            <a:r>
              <a:rPr lang="cs-CZ" sz="1600" dirty="0">
                <a:latin typeface="Comic Sans MS" pitchFamily="66" charset="0"/>
              </a:rPr>
              <a:t>zadržovány ve slezině → destrukce </a:t>
            </a:r>
            <a:r>
              <a:rPr lang="cs-CZ" sz="1600" dirty="0" err="1">
                <a:latin typeface="Comic Sans MS" pitchFamily="66" charset="0"/>
              </a:rPr>
              <a:t>ery</a:t>
            </a:r>
            <a:r>
              <a:rPr lang="cs-CZ" sz="1600" dirty="0">
                <a:latin typeface="Comic Sans MS" pitchFamily="66" charset="0"/>
              </a:rPr>
              <a:t> makrofágy</a:t>
            </a:r>
          </a:p>
          <a:p>
            <a:pPr marL="0" indent="0">
              <a:lnSpc>
                <a:spcPct val="120000"/>
              </a:lnSpc>
              <a:buNone/>
            </a:pPr>
            <a:endParaRPr lang="cs-CZ" sz="1600" dirty="0" smtClean="0">
              <a:latin typeface="Comic Sans MS" pitchFamily="66" charset="0"/>
            </a:endParaRPr>
          </a:p>
          <a:p>
            <a:pPr>
              <a:lnSpc>
                <a:spcPct val="120000"/>
              </a:lnSpc>
            </a:pPr>
            <a:r>
              <a:rPr lang="cs-CZ" sz="1600" dirty="0">
                <a:latin typeface="Comic Sans MS" pitchFamily="66" charset="0"/>
              </a:rPr>
              <a:t>a</a:t>
            </a:r>
            <a:r>
              <a:rPr lang="cs-CZ" sz="1600" dirty="0" smtClean="0">
                <a:latin typeface="Comic Sans MS" pitchFamily="66" charset="0"/>
              </a:rPr>
              <a:t>utoimunní IHA </a:t>
            </a:r>
            <a:r>
              <a:rPr lang="cs-CZ" sz="1600" dirty="0">
                <a:latin typeface="Comic Sans MS" pitchFamily="66" charset="0"/>
              </a:rPr>
              <a:t>jsou klasifikovány obecně podle teploty, při které jsou příslušné protilátky optimálně účinné na AIHA s tepelnými (</a:t>
            </a:r>
            <a:r>
              <a:rPr lang="cs-CZ" sz="1600" dirty="0" err="1">
                <a:latin typeface="Comic Sans MS" pitchFamily="66" charset="0"/>
              </a:rPr>
              <a:t>IgG</a:t>
            </a:r>
            <a:r>
              <a:rPr lang="cs-CZ" sz="1600" dirty="0">
                <a:latin typeface="Comic Sans MS" pitchFamily="66" charset="0"/>
              </a:rPr>
              <a:t>) a AIHA s chladovými protilátkami (</a:t>
            </a:r>
            <a:r>
              <a:rPr lang="cs-CZ" sz="1600" dirty="0" err="1">
                <a:latin typeface="Comic Sans MS" pitchFamily="66" charset="0"/>
              </a:rPr>
              <a:t>IgM</a:t>
            </a:r>
            <a:r>
              <a:rPr lang="cs-CZ" sz="1600" dirty="0">
                <a:latin typeface="Comic Sans MS" pitchFamily="66" charset="0"/>
              </a:rPr>
              <a:t>, způsobují akrocyanózu</a:t>
            </a:r>
            <a:r>
              <a:rPr lang="cs-CZ" sz="1600" dirty="0" smtClean="0">
                <a:latin typeface="Comic Sans MS" pitchFamily="66" charset="0"/>
              </a:rPr>
              <a: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033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a:bodyPr>
          <a:lstStyle/>
          <a:p>
            <a:r>
              <a:rPr lang="cs-CZ" sz="4000" dirty="0" smtClean="0">
                <a:solidFill>
                  <a:srgbClr val="C00000"/>
                </a:solidFill>
                <a:latin typeface="Comic Sans MS" pitchFamily="66" charset="0"/>
              </a:rPr>
              <a:t>Anémie</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47664" y="1138398"/>
            <a:ext cx="7416824" cy="5616624"/>
          </a:xfrm>
        </p:spPr>
        <p:txBody>
          <a:bodyPr>
            <a:noAutofit/>
          </a:bodyPr>
          <a:lstStyle/>
          <a:p>
            <a:pPr marL="0" indent="0">
              <a:lnSpc>
                <a:spcPct val="120000"/>
              </a:lnSpc>
              <a:buNone/>
            </a:pPr>
            <a:r>
              <a:rPr lang="cs-CZ" sz="1600" dirty="0" smtClean="0">
                <a:solidFill>
                  <a:srgbClr val="FFC000"/>
                </a:solidFill>
                <a:latin typeface="Comic Sans MS" pitchFamily="66" charset="0"/>
              </a:rPr>
              <a:t>Hemolytické anémie - </a:t>
            </a:r>
            <a:r>
              <a:rPr lang="cs-CZ" sz="1600" dirty="0" err="1" smtClean="0">
                <a:solidFill>
                  <a:srgbClr val="FFC000"/>
                </a:solidFill>
                <a:latin typeface="Comic Sans MS" pitchFamily="66" charset="0"/>
              </a:rPr>
              <a:t>extrakorpuskulární</a:t>
            </a:r>
            <a:endParaRPr lang="cs-CZ" sz="1600" dirty="0">
              <a:latin typeface="Comic Sans MS" pitchFamily="66" charset="0"/>
            </a:endParaRPr>
          </a:p>
          <a:p>
            <a:pPr>
              <a:lnSpc>
                <a:spcPct val="120000"/>
              </a:lnSpc>
              <a:buAutoNum type="arabicPeriod" startAt="3"/>
            </a:pPr>
            <a:r>
              <a:rPr lang="cs-CZ" sz="1600" dirty="0" smtClean="0">
                <a:latin typeface="Comic Sans MS" pitchFamily="66" charset="0"/>
              </a:rPr>
              <a:t>IHA – imunitní </a:t>
            </a:r>
          </a:p>
          <a:p>
            <a:pPr marL="0" indent="0">
              <a:lnSpc>
                <a:spcPct val="120000"/>
              </a:lnSpc>
              <a:buNone/>
            </a:pPr>
            <a:r>
              <a:rPr lang="cs-CZ" sz="1600" dirty="0" smtClean="0">
                <a:latin typeface="Comic Sans MS" pitchFamily="66" charset="0"/>
              </a:rPr>
              <a:t>Polékové</a:t>
            </a:r>
          </a:p>
          <a:p>
            <a:r>
              <a:rPr lang="cs-CZ" sz="1600" dirty="0" smtClean="0">
                <a:latin typeface="Comic Sans MS" pitchFamily="66" charset="0"/>
              </a:rPr>
              <a:t>AIHA </a:t>
            </a:r>
            <a:r>
              <a:rPr lang="cs-CZ" sz="1600" dirty="0">
                <a:latin typeface="Comic Sans MS" pitchFamily="66" charset="0"/>
              </a:rPr>
              <a:t>(</a:t>
            </a:r>
            <a:r>
              <a:rPr lang="cs-CZ" sz="1600" b="1" dirty="0">
                <a:latin typeface="Comic Sans MS" pitchFamily="66" charset="0"/>
              </a:rPr>
              <a:t>alfa-</a:t>
            </a:r>
            <a:r>
              <a:rPr lang="cs-CZ" sz="1600" b="1" dirty="0" err="1">
                <a:latin typeface="Comic Sans MS" pitchFamily="66" charset="0"/>
              </a:rPr>
              <a:t>metyldopový</a:t>
            </a:r>
            <a:r>
              <a:rPr lang="cs-CZ" sz="1600" b="1" dirty="0">
                <a:latin typeface="Comic Sans MS" pitchFamily="66" charset="0"/>
              </a:rPr>
              <a:t> typ IHA</a:t>
            </a:r>
            <a:r>
              <a:rPr lang="cs-CZ" sz="1600" dirty="0">
                <a:latin typeface="Comic Sans MS" pitchFamily="66" charset="0"/>
              </a:rPr>
              <a:t>) – protilátka (typ </a:t>
            </a:r>
            <a:r>
              <a:rPr lang="cs-CZ" sz="1600" dirty="0" err="1">
                <a:latin typeface="Comic Sans MS" pitchFamily="66" charset="0"/>
              </a:rPr>
              <a:t>IgG</a:t>
            </a:r>
            <a:r>
              <a:rPr lang="cs-CZ" sz="1600" dirty="0">
                <a:latin typeface="Comic Sans MS" pitchFamily="66" charset="0"/>
              </a:rPr>
              <a:t>) proti přirozenému antigenu červené </a:t>
            </a:r>
            <a:r>
              <a:rPr lang="cs-CZ" sz="1600" dirty="0" smtClean="0">
                <a:latin typeface="Comic Sans MS" pitchFamily="66" charset="0"/>
              </a:rPr>
              <a:t>krvinky</a:t>
            </a:r>
          </a:p>
          <a:p>
            <a:endParaRPr lang="cs-CZ" sz="1600" dirty="0">
              <a:latin typeface="Comic Sans MS" pitchFamily="66" charset="0"/>
            </a:endParaRPr>
          </a:p>
          <a:p>
            <a:r>
              <a:rPr lang="cs-CZ" sz="1600" dirty="0" smtClean="0">
                <a:latin typeface="Comic Sans MS" pitchFamily="66" charset="0"/>
              </a:rPr>
              <a:t>IHA </a:t>
            </a:r>
            <a:r>
              <a:rPr lang="cs-CZ" sz="1600" dirty="0">
                <a:latin typeface="Comic Sans MS" pitchFamily="66" charset="0"/>
              </a:rPr>
              <a:t>způsobená </a:t>
            </a:r>
            <a:r>
              <a:rPr lang="cs-CZ" sz="1600" b="1" dirty="0">
                <a:latin typeface="Comic Sans MS" pitchFamily="66" charset="0"/>
              </a:rPr>
              <a:t>haptenovým mechanismem </a:t>
            </a:r>
            <a:r>
              <a:rPr lang="cs-CZ" sz="1600" dirty="0">
                <a:latin typeface="Comic Sans MS" pitchFamily="66" charset="0"/>
              </a:rPr>
              <a:t>(penicilin) - lék se váže pevně na </a:t>
            </a:r>
            <a:r>
              <a:rPr lang="cs-CZ" sz="1600" dirty="0" err="1">
                <a:latin typeface="Comic Sans MS" pitchFamily="66" charset="0"/>
              </a:rPr>
              <a:t>ery</a:t>
            </a:r>
            <a:r>
              <a:rPr lang="cs-CZ" sz="1600" dirty="0">
                <a:latin typeface="Comic Sans MS" pitchFamily="66" charset="0"/>
              </a:rPr>
              <a:t> membránu, protilátka namířená především proti léku pak reaguje i s </a:t>
            </a:r>
            <a:r>
              <a:rPr lang="cs-CZ" sz="1600" dirty="0" err="1" smtClean="0">
                <a:latin typeface="Comic Sans MS" pitchFamily="66" charset="0"/>
              </a:rPr>
              <a:t>ery</a:t>
            </a:r>
            <a:endParaRPr lang="cs-CZ" sz="1600" dirty="0" smtClean="0">
              <a:latin typeface="Comic Sans MS" pitchFamily="66" charset="0"/>
            </a:endParaRPr>
          </a:p>
          <a:p>
            <a:pPr marL="0" indent="0">
              <a:buNone/>
            </a:pPr>
            <a:endParaRPr lang="cs-CZ" sz="1600" dirty="0">
              <a:latin typeface="Comic Sans MS" pitchFamily="66" charset="0"/>
            </a:endParaRPr>
          </a:p>
          <a:p>
            <a:r>
              <a:rPr lang="cs-CZ" sz="1600" dirty="0" smtClean="0">
                <a:latin typeface="Comic Sans MS" pitchFamily="66" charset="0"/>
              </a:rPr>
              <a:t>IHA </a:t>
            </a:r>
            <a:r>
              <a:rPr lang="cs-CZ" sz="1600" dirty="0">
                <a:latin typeface="Comic Sans MS" pitchFamily="66" charset="0"/>
              </a:rPr>
              <a:t>způsobená </a:t>
            </a:r>
            <a:r>
              <a:rPr lang="cs-CZ" sz="1600" b="1" dirty="0">
                <a:latin typeface="Comic Sans MS" pitchFamily="66" charset="0"/>
              </a:rPr>
              <a:t>tvorbou </a:t>
            </a:r>
            <a:r>
              <a:rPr lang="cs-CZ" sz="1600" b="1" dirty="0" err="1">
                <a:latin typeface="Comic Sans MS" pitchFamily="66" charset="0"/>
              </a:rPr>
              <a:t>neoantigenu</a:t>
            </a:r>
            <a:r>
              <a:rPr lang="cs-CZ" sz="1600" dirty="0">
                <a:latin typeface="Comic Sans MS" pitchFamily="66" charset="0"/>
              </a:rPr>
              <a:t> (komplex léku, bílkoviny plazmy a červené krvinky). </a:t>
            </a:r>
            <a:r>
              <a:rPr lang="cs-CZ" sz="1600" dirty="0" smtClean="0">
                <a:latin typeface="Comic Sans MS" pitchFamily="66" charset="0"/>
              </a:rPr>
              <a:t>Lék </a:t>
            </a:r>
            <a:r>
              <a:rPr lang="cs-CZ" sz="1600" dirty="0">
                <a:latin typeface="Comic Sans MS" pitchFamily="66" charset="0"/>
              </a:rPr>
              <a:t>nebo jeho metabolit vytváří komplex s bílkovinnou složkou plazmy, který se pak slabě váže pravděpodobně na určitý antigen </a:t>
            </a:r>
            <a:r>
              <a:rPr lang="cs-CZ" sz="1600" dirty="0" err="1" smtClean="0">
                <a:latin typeface="Comic Sans MS" pitchFamily="66" charset="0"/>
              </a:rPr>
              <a:t>ery</a:t>
            </a:r>
            <a:r>
              <a:rPr lang="cs-CZ" sz="1600" dirty="0" smtClean="0">
                <a:latin typeface="Comic Sans MS" pitchFamily="66" charset="0"/>
              </a:rPr>
              <a:t> </a:t>
            </a:r>
            <a:r>
              <a:rPr lang="cs-CZ" sz="1600" dirty="0">
                <a:latin typeface="Comic Sans MS" pitchFamily="66" charset="0"/>
              </a:rPr>
              <a:t>(</a:t>
            </a:r>
            <a:r>
              <a:rPr lang="cs-CZ" sz="1600" dirty="0" err="1">
                <a:latin typeface="Comic Sans MS" pitchFamily="66" charset="0"/>
              </a:rPr>
              <a:t>Rh</a:t>
            </a:r>
            <a:r>
              <a:rPr lang="cs-CZ" sz="1600" dirty="0">
                <a:latin typeface="Comic Sans MS" pitchFamily="66" charset="0"/>
              </a:rPr>
              <a:t>, apod.). </a:t>
            </a:r>
            <a:r>
              <a:rPr lang="cs-CZ" sz="1600" dirty="0" smtClean="0">
                <a:latin typeface="Comic Sans MS" pitchFamily="66" charset="0"/>
              </a:rPr>
              <a:t>IS pak </a:t>
            </a:r>
            <a:r>
              <a:rPr lang="cs-CZ" sz="1600" dirty="0">
                <a:latin typeface="Comic Sans MS" pitchFamily="66" charset="0"/>
              </a:rPr>
              <a:t>reaguje s tímto trojdílným komplexem. Hemolýza je způsobena hlavně aktivací komplementu na povrchu erytrocytu. Protilátka je hlavně charakteru </a:t>
            </a:r>
            <a:r>
              <a:rPr lang="cs-CZ" sz="1600" dirty="0" err="1">
                <a:latin typeface="Comic Sans MS" pitchFamily="66" charset="0"/>
              </a:rPr>
              <a:t>IgM</a:t>
            </a:r>
            <a:r>
              <a:rPr lang="cs-CZ" sz="1600" dirty="0">
                <a:latin typeface="Comic Sans MS" pitchFamily="66" charset="0"/>
              </a:rPr>
              <a:t>, částečně i </a:t>
            </a:r>
            <a:r>
              <a:rPr lang="cs-CZ" sz="1600" dirty="0" err="1">
                <a:latin typeface="Comic Sans MS" pitchFamily="66" charset="0"/>
              </a:rPr>
              <a:t>IgG</a:t>
            </a:r>
            <a:r>
              <a:rPr lang="cs-CZ" sz="1600" dirty="0">
                <a:latin typeface="Comic Sans MS" pitchFamily="66" charset="0"/>
              </a:rPr>
              <a:t>, a k zániku krvinek dochází jednak intravaskulárně, jednak ve slezině a játrech odstraňujících červené krvinky pokryté C3b složkou komplementu. Tento způsob IHA vyvolává chinidin, chinin, </a:t>
            </a:r>
            <a:r>
              <a:rPr lang="cs-CZ" sz="1600" dirty="0" err="1">
                <a:latin typeface="Comic Sans MS" pitchFamily="66" charset="0"/>
              </a:rPr>
              <a:t>stibofen</a:t>
            </a:r>
            <a:r>
              <a:rPr lang="cs-CZ" sz="1600" dirty="0">
                <a:latin typeface="Comic Sans MS" pitchFamily="66" charset="0"/>
              </a:rPr>
              <a:t> </a:t>
            </a:r>
            <a:r>
              <a:rPr lang="cs-CZ" sz="1600" dirty="0" smtClean="0">
                <a:latin typeface="Comic Sans MS" pitchFamily="66" charset="0"/>
              </a:rPr>
              <a:t>atd.</a:t>
            </a:r>
            <a:endParaRPr lang="cs-CZ" sz="1600" dirty="0">
              <a:latin typeface="Comic Sans MS" pitchFamily="66" charset="0"/>
            </a:endParaRPr>
          </a:p>
          <a:p>
            <a:pPr>
              <a:lnSpc>
                <a:spcPct val="120000"/>
              </a:lnSpc>
            </a:pPr>
            <a:endParaRPr lang="cs-CZ" sz="16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53543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a:bodyPr>
          <a:lstStyle/>
          <a:p>
            <a:r>
              <a:rPr lang="cs-CZ" sz="4000" dirty="0" smtClean="0">
                <a:solidFill>
                  <a:srgbClr val="C00000"/>
                </a:solidFill>
                <a:latin typeface="Comic Sans MS" pitchFamily="66" charset="0"/>
              </a:rPr>
              <a:t>Anémie</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47664" y="1138398"/>
            <a:ext cx="7416824" cy="5616624"/>
          </a:xfrm>
        </p:spPr>
        <p:txBody>
          <a:bodyPr>
            <a:noAutofit/>
          </a:bodyPr>
          <a:lstStyle/>
          <a:p>
            <a:pPr marL="0" indent="0">
              <a:lnSpc>
                <a:spcPct val="120000"/>
              </a:lnSpc>
              <a:buNone/>
            </a:pPr>
            <a:r>
              <a:rPr lang="cs-CZ" sz="1600" dirty="0" err="1" smtClean="0">
                <a:latin typeface="Comic Sans MS" pitchFamily="66" charset="0"/>
              </a:rPr>
              <a:t>Coombsův</a:t>
            </a:r>
            <a:r>
              <a:rPr lang="cs-CZ" sz="1600" dirty="0" smtClean="0">
                <a:latin typeface="Comic Sans MS" pitchFamily="66" charset="0"/>
              </a:rPr>
              <a:t> test = zjištění přítomnosti lidských </a:t>
            </a:r>
            <a:r>
              <a:rPr lang="cs-CZ" sz="1600" dirty="0" err="1" smtClean="0">
                <a:latin typeface="Comic Sans MS" pitchFamily="66" charset="0"/>
              </a:rPr>
              <a:t>Ig</a:t>
            </a:r>
            <a:r>
              <a:rPr lang="cs-CZ" sz="1600" dirty="0" smtClean="0">
                <a:latin typeface="Comic Sans MS" pitchFamily="66" charset="0"/>
              </a:rPr>
              <a:t> na </a:t>
            </a:r>
            <a:r>
              <a:rPr lang="cs-CZ" sz="1600" dirty="0" err="1" smtClean="0">
                <a:latin typeface="Comic Sans MS" pitchFamily="66" charset="0"/>
              </a:rPr>
              <a:t>ery</a:t>
            </a:r>
            <a:r>
              <a:rPr lang="cs-CZ" sz="1600" dirty="0" smtClean="0">
                <a:latin typeface="Comic Sans MS" pitchFamily="66" charset="0"/>
              </a:rPr>
              <a:t> membráně pomocí protilátek</a:t>
            </a:r>
          </a:p>
          <a:p>
            <a:pPr>
              <a:lnSpc>
                <a:spcPct val="120000"/>
              </a:lnSpc>
            </a:pPr>
            <a:endParaRPr lang="cs-CZ" sz="1600" dirty="0" smtClean="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2627784" y="1556792"/>
            <a:ext cx="5538856"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descr="Soubor:Coombs test schematic.pn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0000"/>
          <a:stretch/>
        </p:blipFill>
        <p:spPr bwMode="auto">
          <a:xfrm>
            <a:off x="2651767" y="4247302"/>
            <a:ext cx="5304609" cy="248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4235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a:bodyPr>
          <a:lstStyle/>
          <a:p>
            <a:r>
              <a:rPr lang="cs-CZ" sz="4000" dirty="0" smtClean="0">
                <a:solidFill>
                  <a:srgbClr val="C00000"/>
                </a:solidFill>
                <a:latin typeface="Comic Sans MS" pitchFamily="66" charset="0"/>
              </a:rPr>
              <a:t>Anémie</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47664" y="1138398"/>
            <a:ext cx="7416824" cy="5616624"/>
          </a:xfrm>
        </p:spPr>
        <p:txBody>
          <a:bodyPr>
            <a:noAutofit/>
          </a:bodyPr>
          <a:lstStyle/>
          <a:p>
            <a:pPr marL="0" indent="0">
              <a:lnSpc>
                <a:spcPct val="120000"/>
              </a:lnSpc>
              <a:buNone/>
            </a:pPr>
            <a:r>
              <a:rPr lang="cs-CZ" sz="1600" dirty="0" smtClean="0">
                <a:solidFill>
                  <a:srgbClr val="FFC000"/>
                </a:solidFill>
                <a:latin typeface="Comic Sans MS" pitchFamily="66" charset="0"/>
              </a:rPr>
              <a:t>Hemolytické anémie - </a:t>
            </a:r>
            <a:r>
              <a:rPr lang="cs-CZ" sz="1600" dirty="0" err="1" smtClean="0">
                <a:solidFill>
                  <a:srgbClr val="FFC000"/>
                </a:solidFill>
                <a:latin typeface="Comic Sans MS" pitchFamily="66" charset="0"/>
              </a:rPr>
              <a:t>extrakorpuskulární</a:t>
            </a:r>
            <a:endParaRPr lang="cs-CZ" sz="1600" dirty="0" smtClean="0">
              <a:latin typeface="Comic Sans MS" pitchFamily="66" charset="0"/>
            </a:endParaRPr>
          </a:p>
          <a:p>
            <a:pPr marL="0" indent="0">
              <a:lnSpc>
                <a:spcPct val="120000"/>
              </a:lnSpc>
              <a:buNone/>
            </a:pPr>
            <a:r>
              <a:rPr lang="cs-CZ" sz="1600" dirty="0" smtClean="0">
                <a:latin typeface="Comic Sans MS" pitchFamily="66" charset="0"/>
              </a:rPr>
              <a:t>4. Poškození </a:t>
            </a:r>
            <a:r>
              <a:rPr lang="cs-CZ" sz="1600" dirty="0" err="1" smtClean="0">
                <a:latin typeface="Comic Sans MS" pitchFamily="66" charset="0"/>
              </a:rPr>
              <a:t>ery</a:t>
            </a:r>
            <a:r>
              <a:rPr lang="cs-CZ" sz="1600" dirty="0" smtClean="0">
                <a:latin typeface="Comic Sans MS" pitchFamily="66" charset="0"/>
              </a:rPr>
              <a:t> protilátkami proti </a:t>
            </a:r>
            <a:r>
              <a:rPr lang="cs-CZ" sz="1600" dirty="0" err="1" smtClean="0">
                <a:latin typeface="Comic Sans MS" pitchFamily="66" charset="0"/>
              </a:rPr>
              <a:t>ery</a:t>
            </a:r>
            <a:r>
              <a:rPr lang="cs-CZ" sz="1600" dirty="0" smtClean="0">
                <a:latin typeface="Comic Sans MS" pitchFamily="66" charset="0"/>
              </a:rPr>
              <a:t> antigenům krevních skupin</a:t>
            </a:r>
            <a:endParaRPr lang="cs-CZ" sz="1600" dirty="0">
              <a:latin typeface="Comic Sans MS" pitchFamily="66" charset="0"/>
            </a:endParaRPr>
          </a:p>
          <a:p>
            <a:pPr>
              <a:lnSpc>
                <a:spcPct val="120000"/>
              </a:lnSpc>
            </a:pPr>
            <a:r>
              <a:rPr lang="cs-CZ" sz="1600" dirty="0">
                <a:latin typeface="Comic Sans MS" pitchFamily="66" charset="0"/>
              </a:rPr>
              <a:t>a</a:t>
            </a:r>
            <a:r>
              <a:rPr lang="cs-CZ" sz="1600" dirty="0" smtClean="0">
                <a:latin typeface="Comic Sans MS" pitchFamily="66" charset="0"/>
              </a:rPr>
              <a:t>kutní hemolytická reakce při inkompatibilitě </a:t>
            </a:r>
            <a:r>
              <a:rPr lang="cs-CZ" sz="1600" dirty="0" err="1" smtClean="0">
                <a:latin typeface="Comic Sans MS" pitchFamily="66" charset="0"/>
              </a:rPr>
              <a:t>izoaglutininů</a:t>
            </a:r>
            <a:r>
              <a:rPr lang="cs-CZ" sz="1600" dirty="0">
                <a:latin typeface="Comic Sans MS" pitchFamily="66" charset="0"/>
              </a:rPr>
              <a:t> </a:t>
            </a:r>
            <a:r>
              <a:rPr lang="cs-CZ" sz="1600" dirty="0" smtClean="0">
                <a:latin typeface="Comic Sans MS" pitchFamily="66" charset="0"/>
              </a:rPr>
              <a:t>a antigenů ze systému AB0 (krev příjemce obsahuje </a:t>
            </a:r>
            <a:r>
              <a:rPr lang="cs-CZ" sz="1600" dirty="0" err="1" smtClean="0">
                <a:latin typeface="Comic Sans MS" pitchFamily="66" charset="0"/>
              </a:rPr>
              <a:t>izoaglutininy</a:t>
            </a:r>
            <a:r>
              <a:rPr lang="cs-CZ" sz="1600" dirty="0" smtClean="0">
                <a:latin typeface="Comic Sans MS" pitchFamily="66" charset="0"/>
              </a:rPr>
              <a:t> proti </a:t>
            </a:r>
            <a:r>
              <a:rPr lang="cs-CZ" sz="1600" dirty="0" err="1" smtClean="0">
                <a:latin typeface="Comic Sans MS" pitchFamily="66" charset="0"/>
              </a:rPr>
              <a:t>ery</a:t>
            </a:r>
            <a:r>
              <a:rPr lang="cs-CZ" sz="1600" dirty="0" smtClean="0">
                <a:latin typeface="Comic Sans MS" pitchFamily="66" charset="0"/>
              </a:rPr>
              <a:t> dárce)</a:t>
            </a:r>
          </a:p>
          <a:p>
            <a:pPr marL="0" indent="0">
              <a:lnSpc>
                <a:spcPct val="120000"/>
              </a:lnSpc>
              <a:buNone/>
            </a:pPr>
            <a:endParaRPr lang="cs-CZ" sz="1600" dirty="0" smtClean="0">
              <a:solidFill>
                <a:srgbClr val="7030A0"/>
              </a:solidFill>
              <a:latin typeface="Comic Sans MS" pitchFamily="66" charset="0"/>
            </a:endParaRPr>
          </a:p>
          <a:p>
            <a:pPr marL="0" indent="0">
              <a:lnSpc>
                <a:spcPct val="120000"/>
              </a:lnSpc>
              <a:buNone/>
            </a:pPr>
            <a:r>
              <a:rPr lang="cs-CZ" sz="1600" dirty="0" smtClean="0">
                <a:solidFill>
                  <a:srgbClr val="7030A0"/>
                </a:solidFill>
                <a:latin typeface="Comic Sans MS" pitchFamily="66" charset="0"/>
              </a:rPr>
              <a:t>Fetální erytroblastóza</a:t>
            </a:r>
          </a:p>
          <a:p>
            <a:pPr>
              <a:lnSpc>
                <a:spcPct val="120000"/>
              </a:lnSpc>
            </a:pPr>
            <a:r>
              <a:rPr lang="cs-CZ" sz="1600" dirty="0">
                <a:latin typeface="Comic Sans MS" pitchFamily="66" charset="0"/>
              </a:rPr>
              <a:t>n</a:t>
            </a:r>
            <a:r>
              <a:rPr lang="cs-CZ" sz="1600" dirty="0" smtClean="0">
                <a:latin typeface="Comic Sans MS" pitchFamily="66" charset="0"/>
              </a:rPr>
              <a:t>itroděložní poškození plodu protilátkami matky</a:t>
            </a:r>
          </a:p>
          <a:p>
            <a:pPr>
              <a:lnSpc>
                <a:spcPct val="120000"/>
              </a:lnSpc>
            </a:pPr>
            <a:r>
              <a:rPr lang="cs-CZ" sz="1600" dirty="0">
                <a:latin typeface="Comic Sans MS" pitchFamily="66" charset="0"/>
              </a:rPr>
              <a:t>hemolýza </a:t>
            </a:r>
            <a:r>
              <a:rPr lang="cs-CZ" sz="1600" dirty="0" err="1">
                <a:latin typeface="Comic Sans MS" pitchFamily="66" charset="0"/>
              </a:rPr>
              <a:t>Rh</a:t>
            </a:r>
            <a:r>
              <a:rPr lang="cs-CZ" sz="1600" baseline="30000" dirty="0">
                <a:latin typeface="Comic Sans MS" pitchFamily="66" charset="0"/>
              </a:rPr>
              <a:t>+</a:t>
            </a:r>
            <a:r>
              <a:rPr lang="cs-CZ" sz="1600" dirty="0">
                <a:latin typeface="Comic Sans MS" pitchFamily="66" charset="0"/>
              </a:rPr>
              <a:t> plodu, </a:t>
            </a:r>
            <a:r>
              <a:rPr lang="cs-CZ" sz="1600" dirty="0" err="1">
                <a:latin typeface="Comic Sans MS" pitchFamily="66" charset="0"/>
              </a:rPr>
              <a:t>kt</a:t>
            </a:r>
            <a:r>
              <a:rPr lang="cs-CZ" sz="1600" dirty="0">
                <a:latin typeface="Comic Sans MS" pitchFamily="66" charset="0"/>
              </a:rPr>
              <a:t>. se vyvíjí v těle matky </a:t>
            </a:r>
            <a:r>
              <a:rPr lang="cs-CZ" sz="1600" dirty="0" err="1">
                <a:latin typeface="Comic Sans MS" pitchFamily="66" charset="0"/>
              </a:rPr>
              <a:t>Rh</a:t>
            </a:r>
            <a:r>
              <a:rPr lang="cs-CZ" sz="1600" baseline="30000" dirty="0">
                <a:latin typeface="Comic Sans MS" pitchFamily="66" charset="0"/>
              </a:rPr>
              <a:t>-</a:t>
            </a:r>
            <a:r>
              <a:rPr lang="cs-CZ" sz="1600" dirty="0">
                <a:latin typeface="Comic Sans MS" pitchFamily="66" charset="0"/>
              </a:rPr>
              <a:t>, </a:t>
            </a:r>
            <a:r>
              <a:rPr lang="cs-CZ" sz="1600" dirty="0" err="1">
                <a:latin typeface="Comic Sans MS" pitchFamily="66" charset="0"/>
              </a:rPr>
              <a:t>kt</a:t>
            </a:r>
            <a:r>
              <a:rPr lang="cs-CZ" sz="1600" dirty="0">
                <a:latin typeface="Comic Sans MS" pitchFamily="66" charset="0"/>
              </a:rPr>
              <a:t>. již dříve donosila dítě </a:t>
            </a:r>
            <a:r>
              <a:rPr lang="cs-CZ" sz="1600" dirty="0" err="1">
                <a:latin typeface="Comic Sans MS" pitchFamily="66" charset="0"/>
              </a:rPr>
              <a:t>Rh</a:t>
            </a:r>
            <a:r>
              <a:rPr lang="cs-CZ" sz="1600" baseline="30000" dirty="0">
                <a:latin typeface="Comic Sans MS" pitchFamily="66" charset="0"/>
              </a:rPr>
              <a:t>+</a:t>
            </a:r>
            <a:r>
              <a:rPr lang="cs-CZ" sz="1600" dirty="0">
                <a:latin typeface="Comic Sans MS" pitchFamily="66" charset="0"/>
              </a:rPr>
              <a:t> a vytvořila si protilátky proti </a:t>
            </a:r>
            <a:r>
              <a:rPr lang="cs-CZ" sz="1600" dirty="0" err="1">
                <a:latin typeface="Comic Sans MS" pitchFamily="66" charset="0"/>
              </a:rPr>
              <a:t>ery</a:t>
            </a:r>
            <a:r>
              <a:rPr lang="cs-CZ" sz="1600" dirty="0">
                <a:latin typeface="Comic Sans MS" pitchFamily="66" charset="0"/>
              </a:rPr>
              <a:t> antigenu</a:t>
            </a:r>
          </a:p>
          <a:p>
            <a:pPr>
              <a:lnSpc>
                <a:spcPct val="120000"/>
              </a:lnSpc>
            </a:pPr>
            <a:r>
              <a:rPr lang="cs-CZ" sz="1600" dirty="0">
                <a:latin typeface="Comic Sans MS" pitchFamily="66" charset="0"/>
              </a:rPr>
              <a:t>matce ihned po porodu (potratu) podat již hotové protilátky proti </a:t>
            </a:r>
            <a:r>
              <a:rPr lang="cs-CZ" sz="1600" dirty="0" err="1">
                <a:latin typeface="Comic Sans MS" pitchFamily="66" charset="0"/>
              </a:rPr>
              <a:t>Rh</a:t>
            </a:r>
            <a:r>
              <a:rPr lang="cs-CZ" sz="1600" baseline="30000" dirty="0">
                <a:latin typeface="Comic Sans MS" pitchFamily="66" charset="0"/>
              </a:rPr>
              <a:t>+</a:t>
            </a:r>
            <a:r>
              <a:rPr lang="cs-CZ" sz="1600" dirty="0">
                <a:latin typeface="Comic Sans MS" pitchFamily="66" charset="0"/>
              </a:rPr>
              <a:t> </a:t>
            </a:r>
            <a:r>
              <a:rPr lang="cs-CZ" sz="1600" dirty="0" err="1">
                <a:latin typeface="Comic Sans MS" pitchFamily="66" charset="0"/>
              </a:rPr>
              <a:t>ery</a:t>
            </a:r>
            <a:r>
              <a:rPr lang="cs-CZ" sz="1600" dirty="0">
                <a:latin typeface="Comic Sans MS" pitchFamily="66" charset="0"/>
              </a:rPr>
              <a:t> plodu tzv. anti-D imunoglobulin</a:t>
            </a:r>
          </a:p>
          <a:p>
            <a:pPr marL="0" indent="0">
              <a:lnSpc>
                <a:spcPct val="120000"/>
              </a:lnSpc>
              <a:buNone/>
            </a:pPr>
            <a:endParaRPr lang="cs-CZ" sz="1600" dirty="0">
              <a:solidFill>
                <a:srgbClr val="7030A0"/>
              </a:solidFill>
              <a:latin typeface="Comic Sans MS" pitchFamily="66" charset="0"/>
            </a:endParaRPr>
          </a:p>
          <a:p>
            <a:pPr marL="0" indent="0">
              <a:lnSpc>
                <a:spcPct val="120000"/>
              </a:lnSpc>
              <a:buNone/>
            </a:pPr>
            <a:r>
              <a:rPr lang="cs-CZ" sz="1600" dirty="0" smtClean="0">
                <a:solidFill>
                  <a:srgbClr val="7030A0"/>
                </a:solidFill>
                <a:latin typeface="Comic Sans MS" pitchFamily="66" charset="0"/>
              </a:rPr>
              <a:t>Novorozenecká žloutenka</a:t>
            </a:r>
          </a:p>
          <a:p>
            <a:pPr>
              <a:lnSpc>
                <a:spcPct val="120000"/>
              </a:lnSpc>
            </a:pPr>
            <a:r>
              <a:rPr lang="cs-CZ" sz="1600" dirty="0">
                <a:latin typeface="Comic Sans MS" pitchFamily="66" charset="0"/>
              </a:rPr>
              <a:t>h</a:t>
            </a:r>
            <a:r>
              <a:rPr lang="cs-CZ" sz="1600" dirty="0" smtClean="0">
                <a:latin typeface="Comic Sans MS" pitchFamily="66" charset="0"/>
              </a:rPr>
              <a:t>emolýza </a:t>
            </a:r>
            <a:r>
              <a:rPr lang="cs-CZ" sz="1600" dirty="0" err="1" smtClean="0">
                <a:latin typeface="Comic Sans MS" pitchFamily="66" charset="0"/>
              </a:rPr>
              <a:t>ery</a:t>
            </a:r>
            <a:r>
              <a:rPr lang="cs-CZ" sz="1600" dirty="0" smtClean="0">
                <a:latin typeface="Comic Sans MS" pitchFamily="66" charset="0"/>
              </a:rPr>
              <a:t> po narození</a:t>
            </a:r>
          </a:p>
          <a:p>
            <a:pPr>
              <a:lnSpc>
                <a:spcPct val="120000"/>
              </a:lnSpc>
            </a:pPr>
            <a:r>
              <a:rPr lang="cs-CZ" sz="1600" dirty="0" smtClean="0">
                <a:latin typeface="Comic Sans MS" pitchFamily="66" charset="0"/>
              </a:rPr>
              <a:t>fetální </a:t>
            </a:r>
            <a:r>
              <a:rPr lang="cs-CZ" sz="1600" dirty="0" err="1" smtClean="0">
                <a:latin typeface="Comic Sans MS" pitchFamily="66" charset="0"/>
              </a:rPr>
              <a:t>Hb</a:t>
            </a:r>
            <a:endParaRPr lang="cs-CZ" sz="16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0566" y="4509120"/>
            <a:ext cx="3336968" cy="234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37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a:bodyPr>
          <a:lstStyle/>
          <a:p>
            <a:r>
              <a:rPr lang="cs-CZ" sz="4000" dirty="0" err="1" smtClean="0">
                <a:solidFill>
                  <a:srgbClr val="C00000"/>
                </a:solidFill>
                <a:latin typeface="Comic Sans MS" pitchFamily="66" charset="0"/>
              </a:rPr>
              <a:t>Polycetémie</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47664" y="1340768"/>
            <a:ext cx="7200800" cy="5400600"/>
          </a:xfrm>
        </p:spPr>
        <p:txBody>
          <a:bodyPr>
            <a:normAutofit fontScale="92500" lnSpcReduction="20000"/>
          </a:bodyPr>
          <a:lstStyle/>
          <a:p>
            <a:pPr>
              <a:lnSpc>
                <a:spcPct val="120000"/>
              </a:lnSpc>
            </a:pPr>
            <a:r>
              <a:rPr lang="cs-CZ" sz="1600" dirty="0" smtClean="0">
                <a:latin typeface="Comic Sans MS" pitchFamily="66" charset="0"/>
              </a:rPr>
              <a:t>zmnožení </a:t>
            </a:r>
            <a:r>
              <a:rPr lang="cs-CZ" sz="1600" dirty="0" err="1" smtClean="0">
                <a:latin typeface="Comic Sans MS" pitchFamily="66" charset="0"/>
              </a:rPr>
              <a:t>ery</a:t>
            </a:r>
            <a:r>
              <a:rPr lang="cs-CZ" sz="1600" dirty="0" smtClean="0">
                <a:latin typeface="Comic Sans MS" pitchFamily="66" charset="0"/>
              </a:rPr>
              <a:t> v krvi</a:t>
            </a:r>
          </a:p>
          <a:p>
            <a:pPr>
              <a:lnSpc>
                <a:spcPct val="120000"/>
              </a:lnSpc>
            </a:pPr>
            <a:r>
              <a:rPr lang="cs-CZ" sz="1600" dirty="0" smtClean="0">
                <a:latin typeface="Comic Sans MS" pitchFamily="66" charset="0"/>
              </a:rPr>
              <a:t>zvýšení viskozity krve (i objemu krve), může zhoršit krevní oběh – krvácení a trombózy</a:t>
            </a:r>
            <a:endParaRPr lang="cs-CZ" sz="1600" dirty="0">
              <a:latin typeface="Comic Sans MS" pitchFamily="66" charset="0"/>
            </a:endParaRPr>
          </a:p>
          <a:p>
            <a:pPr>
              <a:lnSpc>
                <a:spcPct val="120000"/>
              </a:lnSpc>
            </a:pPr>
            <a:r>
              <a:rPr lang="cs-CZ" sz="1600" dirty="0" smtClean="0">
                <a:latin typeface="Comic Sans MS" pitchFamily="66" charset="0"/>
              </a:rPr>
              <a:t>někdy cyanóza</a:t>
            </a:r>
          </a:p>
          <a:p>
            <a:pPr>
              <a:lnSpc>
                <a:spcPct val="120000"/>
              </a:lnSpc>
            </a:pPr>
            <a:r>
              <a:rPr lang="cs-CZ" sz="1600" dirty="0">
                <a:latin typeface="Comic Sans MS" pitchFamily="66" charset="0"/>
              </a:rPr>
              <a:t>h</a:t>
            </a:r>
            <a:r>
              <a:rPr lang="cs-CZ" sz="1600" dirty="0" smtClean="0">
                <a:latin typeface="Comic Sans MS" pitchFamily="66" charset="0"/>
              </a:rPr>
              <a:t>ypoxie, chronická otrava CO …</a:t>
            </a:r>
          </a:p>
          <a:p>
            <a:pPr marL="0" indent="0">
              <a:lnSpc>
                <a:spcPct val="120000"/>
              </a:lnSpc>
              <a:buNone/>
            </a:pPr>
            <a:endParaRPr lang="cs-CZ" sz="1600" dirty="0">
              <a:latin typeface="Comic Sans MS" pitchFamily="66" charset="0"/>
            </a:endParaRPr>
          </a:p>
          <a:p>
            <a:pPr marL="0" indent="0">
              <a:lnSpc>
                <a:spcPct val="120000"/>
              </a:lnSpc>
              <a:buNone/>
            </a:pPr>
            <a:r>
              <a:rPr lang="cs-CZ" sz="1600" dirty="0" err="1" smtClean="0">
                <a:solidFill>
                  <a:srgbClr val="7030A0"/>
                </a:solidFill>
                <a:latin typeface="Comic Sans MS" pitchFamily="66" charset="0"/>
              </a:rPr>
              <a:t>Polycythaemia</a:t>
            </a:r>
            <a:r>
              <a:rPr lang="cs-CZ" sz="1600" dirty="0" smtClean="0">
                <a:solidFill>
                  <a:srgbClr val="7030A0"/>
                </a:solidFill>
                <a:latin typeface="Comic Sans MS" pitchFamily="66" charset="0"/>
              </a:rPr>
              <a:t> vera </a:t>
            </a:r>
            <a:endParaRPr lang="cs-CZ" sz="1600" dirty="0">
              <a:latin typeface="Comic Sans MS" pitchFamily="66" charset="0"/>
            </a:endParaRPr>
          </a:p>
          <a:p>
            <a:pPr>
              <a:lnSpc>
                <a:spcPct val="120000"/>
              </a:lnSpc>
            </a:pPr>
            <a:r>
              <a:rPr lang="cs-CZ" sz="1600" dirty="0">
                <a:latin typeface="Comic Sans MS" pitchFamily="66" charset="0"/>
              </a:rPr>
              <a:t>p</a:t>
            </a:r>
            <a:r>
              <a:rPr lang="cs-CZ" sz="1600" dirty="0" smtClean="0">
                <a:latin typeface="Comic Sans MS" pitchFamily="66" charset="0"/>
              </a:rPr>
              <a:t>orucha krvetvorné tkáně, chronické </a:t>
            </a:r>
            <a:r>
              <a:rPr lang="cs-CZ" sz="1600" dirty="0">
                <a:latin typeface="Comic Sans MS" pitchFamily="66" charset="0"/>
              </a:rPr>
              <a:t>myeloproliferativní onemocnění</a:t>
            </a:r>
          </a:p>
          <a:p>
            <a:pPr>
              <a:lnSpc>
                <a:spcPct val="120000"/>
              </a:lnSpc>
            </a:pPr>
            <a:r>
              <a:rPr lang="cs-CZ" sz="1600" dirty="0">
                <a:latin typeface="Comic Sans MS" pitchFamily="66" charset="0"/>
              </a:rPr>
              <a:t>tvorbou </a:t>
            </a:r>
            <a:r>
              <a:rPr lang="cs-CZ" sz="1600" dirty="0" err="1" smtClean="0">
                <a:latin typeface="Comic Sans MS" pitchFamily="66" charset="0"/>
              </a:rPr>
              <a:t>ery</a:t>
            </a:r>
            <a:r>
              <a:rPr lang="cs-CZ" sz="1600" dirty="0" smtClean="0">
                <a:latin typeface="Comic Sans MS" pitchFamily="66" charset="0"/>
              </a:rPr>
              <a:t>, </a:t>
            </a:r>
            <a:r>
              <a:rPr lang="cs-CZ" sz="1600" dirty="0">
                <a:latin typeface="Comic Sans MS" pitchFamily="66" charset="0"/>
              </a:rPr>
              <a:t>ale též některých </a:t>
            </a:r>
            <a:r>
              <a:rPr lang="cs-CZ" sz="1600" dirty="0" err="1" smtClean="0">
                <a:latin typeface="Comic Sans MS" pitchFamily="66" charset="0"/>
              </a:rPr>
              <a:t>leu</a:t>
            </a:r>
            <a:r>
              <a:rPr lang="cs-CZ" sz="1600" dirty="0" smtClean="0">
                <a:latin typeface="Comic Sans MS" pitchFamily="66" charset="0"/>
              </a:rPr>
              <a:t> a </a:t>
            </a:r>
            <a:r>
              <a:rPr lang="cs-CZ" sz="1600" dirty="0" err="1" smtClean="0">
                <a:latin typeface="Comic Sans MS" pitchFamily="66" charset="0"/>
              </a:rPr>
              <a:t>tro</a:t>
            </a:r>
            <a:r>
              <a:rPr lang="cs-CZ" sz="1600" dirty="0" smtClean="0">
                <a:latin typeface="Comic Sans MS" pitchFamily="66" charset="0"/>
              </a:rPr>
              <a:t>  </a:t>
            </a:r>
            <a:r>
              <a:rPr lang="cs-CZ" sz="1600" dirty="0">
                <a:latin typeface="Comic Sans MS" pitchFamily="66" charset="0"/>
              </a:rPr>
              <a:t>v kostní dřeni a jejich zmnožením v </a:t>
            </a:r>
            <a:r>
              <a:rPr lang="cs-CZ" sz="1600" dirty="0" smtClean="0">
                <a:latin typeface="Comic Sans MS" pitchFamily="66" charset="0"/>
              </a:rPr>
              <a:t>krvi</a:t>
            </a:r>
            <a:endParaRPr lang="cs-CZ" sz="1600" dirty="0">
              <a:latin typeface="Comic Sans MS" pitchFamily="66" charset="0"/>
            </a:endParaRPr>
          </a:p>
          <a:p>
            <a:pPr>
              <a:lnSpc>
                <a:spcPct val="120000"/>
              </a:lnSpc>
            </a:pPr>
            <a:r>
              <a:rPr lang="cs-CZ" sz="1600" dirty="0">
                <a:latin typeface="Comic Sans MS" pitchFamily="66" charset="0"/>
              </a:rPr>
              <a:t>hladina </a:t>
            </a:r>
            <a:r>
              <a:rPr lang="cs-CZ" sz="1600" dirty="0" smtClean="0">
                <a:latin typeface="Comic Sans MS" pitchFamily="66" charset="0"/>
              </a:rPr>
              <a:t>EPO </a:t>
            </a:r>
            <a:r>
              <a:rPr lang="cs-CZ" sz="1600" dirty="0">
                <a:latin typeface="Comic Sans MS" pitchFamily="66" charset="0"/>
              </a:rPr>
              <a:t>je na rozdíl od sekundární polycytemie nízká</a:t>
            </a:r>
          </a:p>
          <a:p>
            <a:pPr>
              <a:lnSpc>
                <a:spcPct val="120000"/>
              </a:lnSpc>
            </a:pPr>
            <a:r>
              <a:rPr lang="cs-CZ" sz="1600" dirty="0">
                <a:latin typeface="Comic Sans MS" pitchFamily="66" charset="0"/>
              </a:rPr>
              <a:t>vzhled nemocných s výraznou </a:t>
            </a:r>
            <a:r>
              <a:rPr lang="cs-CZ" sz="1600" dirty="0" smtClean="0">
                <a:latin typeface="Comic Sans MS" pitchFamily="66" charset="0"/>
              </a:rPr>
              <a:t>pletorou, cyanotické zbarvení</a:t>
            </a:r>
            <a:endParaRPr lang="cs-CZ" sz="1600" dirty="0">
              <a:latin typeface="Comic Sans MS" pitchFamily="66" charset="0"/>
            </a:endParaRPr>
          </a:p>
          <a:p>
            <a:pPr>
              <a:lnSpc>
                <a:spcPct val="120000"/>
              </a:lnSpc>
            </a:pPr>
            <a:r>
              <a:rPr lang="cs-CZ" sz="1600" dirty="0">
                <a:latin typeface="Comic Sans MS" pitchFamily="66" charset="0"/>
              </a:rPr>
              <a:t>dlouhodobě může vyústit v leukemie nebo ve fibrózy kostní dřeně</a:t>
            </a:r>
          </a:p>
          <a:p>
            <a:pPr marL="0" indent="0">
              <a:lnSpc>
                <a:spcPct val="120000"/>
              </a:lnSpc>
              <a:buNone/>
            </a:pPr>
            <a:endParaRPr lang="cs-CZ" sz="1600" dirty="0" smtClean="0">
              <a:latin typeface="Comic Sans MS" pitchFamily="66" charset="0"/>
            </a:endParaRPr>
          </a:p>
          <a:p>
            <a:pPr marL="0" indent="0">
              <a:lnSpc>
                <a:spcPct val="120000"/>
              </a:lnSpc>
              <a:buNone/>
            </a:pPr>
            <a:r>
              <a:rPr lang="cs-CZ" sz="1600" dirty="0">
                <a:solidFill>
                  <a:srgbClr val="7030A0"/>
                </a:solidFill>
                <a:latin typeface="Comic Sans MS" pitchFamily="66" charset="0"/>
              </a:rPr>
              <a:t>P</a:t>
            </a:r>
            <a:r>
              <a:rPr lang="cs-CZ" sz="1600" dirty="0" smtClean="0">
                <a:solidFill>
                  <a:srgbClr val="7030A0"/>
                </a:solidFill>
                <a:latin typeface="Comic Sans MS" pitchFamily="66" charset="0"/>
              </a:rPr>
              <a:t>olyglobulie</a:t>
            </a:r>
            <a:endParaRPr lang="cs-CZ" sz="1600" dirty="0">
              <a:solidFill>
                <a:srgbClr val="7030A0"/>
              </a:solidFill>
              <a:latin typeface="Comic Sans MS" pitchFamily="66" charset="0"/>
            </a:endParaRPr>
          </a:p>
          <a:p>
            <a:pPr>
              <a:lnSpc>
                <a:spcPct val="120000"/>
              </a:lnSpc>
            </a:pPr>
            <a:r>
              <a:rPr lang="cs-CZ" sz="1600" dirty="0" smtClean="0">
                <a:latin typeface="Comic Sans MS" pitchFamily="66" charset="0"/>
              </a:rPr>
              <a:t>důsledek vyšší hladiny EPO</a:t>
            </a:r>
          </a:p>
          <a:p>
            <a:pPr>
              <a:lnSpc>
                <a:spcPct val="120000"/>
              </a:lnSpc>
            </a:pPr>
            <a:r>
              <a:rPr lang="cs-CZ" sz="1600" dirty="0">
                <a:latin typeface="Comic Sans MS" pitchFamily="66" charset="0"/>
              </a:rPr>
              <a:t>primární: hypoxie (výšky, kuřáci, plicní a srdeční onemocnění), dehydratace</a:t>
            </a:r>
          </a:p>
          <a:p>
            <a:pPr>
              <a:lnSpc>
                <a:spcPct val="120000"/>
              </a:lnSpc>
            </a:pPr>
            <a:r>
              <a:rPr lang="cs-CZ" sz="1600" dirty="0">
                <a:latin typeface="Comic Sans MS" pitchFamily="66" charset="0"/>
              </a:rPr>
              <a:t>sekundární: nádory ledvin</a:t>
            </a:r>
          </a:p>
          <a:p>
            <a:pPr>
              <a:lnSpc>
                <a:spcPct val="120000"/>
              </a:lnSpc>
            </a:pPr>
            <a:r>
              <a:rPr lang="cs-CZ" sz="1600" dirty="0">
                <a:latin typeface="Comic Sans MS" pitchFamily="66" charset="0"/>
              </a:rPr>
              <a:t>zhoršuje průtok krve drobnými cévami a projevuje se častějším namodralým zbarvením kůže a sliznic cyanózou</a:t>
            </a:r>
          </a:p>
          <a:p>
            <a:endParaRPr lang="cs-CZ" sz="1400" dirty="0">
              <a:latin typeface="Comic Sans MS" pitchFamily="66" charset="0"/>
            </a:endParaRPr>
          </a:p>
          <a:p>
            <a:endParaRPr lang="cs-CZ" sz="1400" dirty="0">
              <a:latin typeface="Comic Sans MS" pitchFamily="66" charset="0"/>
            </a:endParaRPr>
          </a:p>
          <a:p>
            <a:endParaRPr lang="cs-CZ" sz="1600" dirty="0" smtClean="0">
              <a:latin typeface="Comic Sans MS" pitchFamily="66" charset="0"/>
            </a:endParaRPr>
          </a:p>
          <a:p>
            <a:endParaRPr lang="cs-CZ" sz="16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60848"/>
            <a:ext cx="1060467" cy="7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215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fontScale="90000"/>
          </a:bodyPr>
          <a:lstStyle/>
          <a:p>
            <a:r>
              <a:rPr lang="cs-CZ" sz="4000" dirty="0">
                <a:solidFill>
                  <a:srgbClr val="75DBFF"/>
                </a:solidFill>
                <a:latin typeface="Comic Sans MS" pitchFamily="66" charset="0"/>
              </a:rPr>
              <a:t>Leukopenie, leukocytóza a poruchy </a:t>
            </a:r>
            <a:r>
              <a:rPr lang="cs-CZ" sz="4000" dirty="0" err="1">
                <a:solidFill>
                  <a:srgbClr val="75DBFF"/>
                </a:solidFill>
                <a:latin typeface="Comic Sans MS" pitchFamily="66" charset="0"/>
              </a:rPr>
              <a:t>fce</a:t>
            </a:r>
            <a:r>
              <a:rPr lang="cs-CZ" sz="4000" dirty="0">
                <a:solidFill>
                  <a:srgbClr val="75DBFF"/>
                </a:solidFill>
                <a:latin typeface="Comic Sans MS" pitchFamily="66" charset="0"/>
              </a:rPr>
              <a:t> granulocytů</a:t>
            </a:r>
          </a:p>
        </p:txBody>
      </p:sp>
      <p:sp>
        <p:nvSpPr>
          <p:cNvPr id="3" name="Zástupný symbol pro obsah 2"/>
          <p:cNvSpPr>
            <a:spLocks noGrp="1"/>
          </p:cNvSpPr>
          <p:nvPr>
            <p:ph idx="1"/>
          </p:nvPr>
        </p:nvSpPr>
        <p:spPr>
          <a:xfrm>
            <a:off x="1547664" y="1484784"/>
            <a:ext cx="7344816" cy="5256584"/>
          </a:xfrm>
        </p:spPr>
        <p:txBody>
          <a:bodyPr>
            <a:normAutofit/>
          </a:bodyPr>
          <a:lstStyle/>
          <a:p>
            <a:pPr marL="0" indent="0">
              <a:buNone/>
            </a:pPr>
            <a:r>
              <a:rPr lang="cs-CZ" sz="1400" dirty="0" smtClean="0">
                <a:solidFill>
                  <a:srgbClr val="7030A0"/>
                </a:solidFill>
                <a:latin typeface="Comic Sans MS" pitchFamily="66" charset="0"/>
              </a:rPr>
              <a:t>Leukopenie</a:t>
            </a:r>
            <a:endParaRPr lang="cs-CZ" sz="1400" dirty="0">
              <a:solidFill>
                <a:srgbClr val="7030A0"/>
              </a:solidFill>
              <a:latin typeface="Comic Sans MS" pitchFamily="66" charset="0"/>
            </a:endParaRPr>
          </a:p>
          <a:p>
            <a:r>
              <a:rPr lang="cs-CZ" sz="1400" dirty="0" err="1">
                <a:latin typeface="Comic Sans MS" pitchFamily="66" charset="0"/>
              </a:rPr>
              <a:t>n</a:t>
            </a:r>
            <a:r>
              <a:rPr lang="cs-CZ" sz="1400" dirty="0" err="1" smtClean="0">
                <a:latin typeface="Comic Sans MS" pitchFamily="66" charset="0"/>
              </a:rPr>
              <a:t>eutropenie</a:t>
            </a:r>
            <a:r>
              <a:rPr lang="cs-CZ" sz="1400" dirty="0" smtClean="0">
                <a:latin typeface="Comic Sans MS" pitchFamily="66" charset="0"/>
              </a:rPr>
              <a:t> (snížená produkce/zvýšený </a:t>
            </a:r>
            <a:r>
              <a:rPr lang="cs-CZ" sz="1400" dirty="0">
                <a:latin typeface="Comic Sans MS" pitchFamily="66" charset="0"/>
              </a:rPr>
              <a:t>zánik) </a:t>
            </a:r>
            <a:r>
              <a:rPr lang="cs-CZ" sz="1400" dirty="0" smtClean="0">
                <a:latin typeface="Comic Sans MS" pitchFamily="66" charset="0"/>
              </a:rPr>
              <a:t>– ohrožení </a:t>
            </a:r>
            <a:r>
              <a:rPr lang="cs-CZ" sz="1400" dirty="0" smtClean="0">
                <a:latin typeface="Comic Sans MS" pitchFamily="66" charset="0"/>
              </a:rPr>
              <a:t>těžkými </a:t>
            </a:r>
            <a:r>
              <a:rPr lang="cs-CZ" sz="1400" dirty="0">
                <a:latin typeface="Comic Sans MS" pitchFamily="66" charset="0"/>
              </a:rPr>
              <a:t>bakteriálními infekcemi </a:t>
            </a:r>
          </a:p>
          <a:p>
            <a:r>
              <a:rPr lang="cs-CZ" sz="1400" dirty="0" smtClean="0">
                <a:latin typeface="Comic Sans MS" pitchFamily="66" charset="0"/>
              </a:rPr>
              <a:t>lymfopenie – AIDS</a:t>
            </a:r>
          </a:p>
          <a:p>
            <a:r>
              <a:rPr lang="cs-CZ" sz="1400" dirty="0" err="1" smtClean="0">
                <a:latin typeface="Comic Sans MS" pitchFamily="66" charset="0"/>
              </a:rPr>
              <a:t>pancytopenie</a:t>
            </a:r>
            <a:r>
              <a:rPr lang="cs-CZ" sz="1400" dirty="0" smtClean="0">
                <a:latin typeface="Comic Sans MS" pitchFamily="66" charset="0"/>
              </a:rPr>
              <a:t> (centrální </a:t>
            </a:r>
            <a:r>
              <a:rPr lang="cs-CZ" sz="1400" dirty="0">
                <a:latin typeface="Comic Sans MS" pitchFamily="66" charset="0"/>
              </a:rPr>
              <a:t>x</a:t>
            </a:r>
            <a:r>
              <a:rPr lang="cs-CZ" sz="1400" dirty="0" smtClean="0">
                <a:latin typeface="Comic Sans MS" pitchFamily="66" charset="0"/>
              </a:rPr>
              <a:t> </a:t>
            </a:r>
            <a:r>
              <a:rPr lang="cs-CZ" sz="1400" dirty="0" err="1" smtClean="0">
                <a:latin typeface="Comic Sans MS" pitchFamily="66" charset="0"/>
              </a:rPr>
              <a:t>perfierní</a:t>
            </a:r>
            <a:r>
              <a:rPr lang="cs-CZ" sz="1400" dirty="0" smtClean="0">
                <a:latin typeface="Comic Sans MS" pitchFamily="66" charset="0"/>
              </a:rPr>
              <a:t> při </a:t>
            </a:r>
            <a:r>
              <a:rPr lang="cs-CZ" sz="1400" dirty="0" err="1" smtClean="0">
                <a:latin typeface="Comic Sans MS" pitchFamily="66" charset="0"/>
              </a:rPr>
              <a:t>hypersplenismu</a:t>
            </a:r>
            <a:r>
              <a:rPr lang="cs-CZ" sz="1400" dirty="0" smtClean="0">
                <a:latin typeface="Comic Sans MS" pitchFamily="66" charset="0"/>
              </a:rPr>
              <a:t> při portální HT)</a:t>
            </a:r>
          </a:p>
          <a:p>
            <a:pPr marL="0" indent="0">
              <a:buNone/>
            </a:pPr>
            <a:endParaRPr lang="cs-CZ" sz="1400" dirty="0" smtClean="0">
              <a:solidFill>
                <a:srgbClr val="7030A0"/>
              </a:solidFill>
              <a:latin typeface="Comic Sans MS" pitchFamily="66" charset="0"/>
            </a:endParaRPr>
          </a:p>
          <a:p>
            <a:pPr marL="0" indent="0">
              <a:buNone/>
            </a:pPr>
            <a:r>
              <a:rPr lang="cs-CZ" sz="1400" dirty="0" smtClean="0">
                <a:solidFill>
                  <a:srgbClr val="7030A0"/>
                </a:solidFill>
                <a:latin typeface="Comic Sans MS" pitchFamily="66" charset="0"/>
              </a:rPr>
              <a:t>Leukocytóza</a:t>
            </a:r>
            <a:endParaRPr lang="cs-CZ" sz="1400" dirty="0">
              <a:solidFill>
                <a:srgbClr val="7030A0"/>
              </a:solidFill>
              <a:latin typeface="Comic Sans MS" pitchFamily="66" charset="0"/>
            </a:endParaRPr>
          </a:p>
          <a:p>
            <a:r>
              <a:rPr lang="cs-CZ" sz="1400" dirty="0">
                <a:latin typeface="Comic Sans MS" pitchFamily="66" charset="0"/>
              </a:rPr>
              <a:t>zánět</a:t>
            </a:r>
          </a:p>
          <a:p>
            <a:r>
              <a:rPr lang="cs-CZ" sz="1400" dirty="0">
                <a:latin typeface="Comic Sans MS" pitchFamily="66" charset="0"/>
              </a:rPr>
              <a:t>stres (kortikoidy působí „odloučení“ </a:t>
            </a:r>
            <a:r>
              <a:rPr lang="cs-CZ" sz="1400" dirty="0" err="1">
                <a:latin typeface="Comic Sans MS" pitchFamily="66" charset="0"/>
              </a:rPr>
              <a:t>neutrofilů</a:t>
            </a:r>
            <a:r>
              <a:rPr lang="cs-CZ" sz="1400" dirty="0">
                <a:latin typeface="Comic Sans MS" pitchFamily="66" charset="0"/>
              </a:rPr>
              <a:t> z </a:t>
            </a:r>
            <a:r>
              <a:rPr lang="cs-CZ" sz="1400" dirty="0" smtClean="0">
                <a:latin typeface="Comic Sans MS" pitchFamily="66" charset="0"/>
              </a:rPr>
              <a:t>cévní </a:t>
            </a:r>
            <a:r>
              <a:rPr lang="cs-CZ" sz="1400" dirty="0">
                <a:latin typeface="Comic Sans MS" pitchFamily="66" charset="0"/>
              </a:rPr>
              <a:t>stěny)</a:t>
            </a:r>
          </a:p>
          <a:p>
            <a:pPr marL="0" indent="0">
              <a:buNone/>
            </a:pPr>
            <a:endParaRPr lang="cs-CZ" sz="1400" dirty="0" smtClean="0">
              <a:solidFill>
                <a:srgbClr val="7030A0"/>
              </a:solidFill>
              <a:latin typeface="Comic Sans MS" pitchFamily="66" charset="0"/>
            </a:endParaRPr>
          </a:p>
          <a:p>
            <a:endParaRPr lang="cs-CZ" sz="1400" dirty="0">
              <a:solidFill>
                <a:srgbClr val="7030A0"/>
              </a:solidFill>
              <a:latin typeface="Comic Sans MS" pitchFamily="66" charset="0"/>
            </a:endParaRPr>
          </a:p>
          <a:p>
            <a:pPr marL="0" indent="0">
              <a:buNone/>
            </a:pPr>
            <a:r>
              <a:rPr lang="cs-CZ" sz="1400" dirty="0" err="1" smtClean="0">
                <a:solidFill>
                  <a:srgbClr val="7030A0"/>
                </a:solidFill>
                <a:latin typeface="Comic Sans MS" pitchFamily="66" charset="0"/>
              </a:rPr>
              <a:t>Leukemoidní</a:t>
            </a:r>
            <a:r>
              <a:rPr lang="cs-CZ" sz="1400" dirty="0" smtClean="0">
                <a:solidFill>
                  <a:srgbClr val="7030A0"/>
                </a:solidFill>
                <a:latin typeface="Comic Sans MS" pitchFamily="66" charset="0"/>
              </a:rPr>
              <a:t> reakce</a:t>
            </a:r>
          </a:p>
          <a:p>
            <a:r>
              <a:rPr lang="cs-CZ" sz="1400" dirty="0">
                <a:latin typeface="Comic Sans MS" pitchFamily="66" charset="0"/>
              </a:rPr>
              <a:t>z</a:t>
            </a:r>
            <a:r>
              <a:rPr lang="cs-CZ" sz="1400" dirty="0" smtClean="0">
                <a:latin typeface="Comic Sans MS" pitchFamily="66" charset="0"/>
              </a:rPr>
              <a:t>výšený počet </a:t>
            </a:r>
            <a:r>
              <a:rPr lang="cs-CZ" sz="1400" dirty="0" err="1" smtClean="0">
                <a:latin typeface="Comic Sans MS" pitchFamily="66" charset="0"/>
              </a:rPr>
              <a:t>leu</a:t>
            </a:r>
            <a:r>
              <a:rPr lang="cs-CZ" sz="1400" dirty="0" smtClean="0">
                <a:latin typeface="Comic Sans MS" pitchFamily="66" charset="0"/>
              </a:rPr>
              <a:t> v krvi („méně zralé“)</a:t>
            </a:r>
          </a:p>
          <a:p>
            <a:r>
              <a:rPr lang="cs-CZ" sz="1400" dirty="0">
                <a:latin typeface="Comic Sans MS" pitchFamily="66" charset="0"/>
              </a:rPr>
              <a:t>i</a:t>
            </a:r>
            <a:r>
              <a:rPr lang="cs-CZ" sz="1400" dirty="0" smtClean="0">
                <a:latin typeface="Comic Sans MS" pitchFamily="66" charset="0"/>
              </a:rPr>
              <a:t>ntenzivní stimulace </a:t>
            </a:r>
            <a:r>
              <a:rPr lang="cs-CZ" sz="1400" dirty="0" err="1" smtClean="0">
                <a:latin typeface="Comic Sans MS" pitchFamily="66" charset="0"/>
              </a:rPr>
              <a:t>granulocytopoezy</a:t>
            </a:r>
            <a:r>
              <a:rPr lang="cs-CZ" sz="1400" dirty="0" smtClean="0">
                <a:latin typeface="Comic Sans MS" pitchFamily="66" charset="0"/>
              </a:rPr>
              <a:t> růstovými faktory (není nádorovým onemocněním jako je leukémie) </a:t>
            </a:r>
          </a:p>
          <a:p>
            <a:endParaRPr lang="cs-CZ" sz="14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0548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a:bodyPr>
          <a:lstStyle/>
          <a:p>
            <a:r>
              <a:rPr lang="cs-CZ" sz="4000" dirty="0" err="1" smtClean="0">
                <a:solidFill>
                  <a:srgbClr val="C00000"/>
                </a:solidFill>
                <a:latin typeface="Comic Sans MS" pitchFamily="66" charset="0"/>
              </a:rPr>
              <a:t>Fe</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76169" y="1124744"/>
            <a:ext cx="7035808" cy="5388763"/>
          </a:xfrm>
        </p:spPr>
        <p:txBody>
          <a:bodyPr>
            <a:normAutofit/>
          </a:bodyPr>
          <a:lstStyle/>
          <a:p>
            <a:pPr marL="0" indent="0">
              <a:lnSpc>
                <a:spcPct val="110000"/>
              </a:lnSpc>
              <a:buNone/>
            </a:pPr>
            <a:r>
              <a:rPr lang="cs-CZ" sz="1600" dirty="0" smtClean="0">
                <a:latin typeface="Comic Sans MS" pitchFamily="66" charset="0"/>
              </a:rPr>
              <a:t>U </a:t>
            </a:r>
            <a:r>
              <a:rPr lang="cs-CZ" sz="1600" dirty="0">
                <a:latin typeface="Comic Sans MS" pitchFamily="66" charset="0"/>
              </a:rPr>
              <a:t>dospělého člověka je 35 – 45 mg železa na kg tělesné váhy</a:t>
            </a:r>
          </a:p>
          <a:p>
            <a:pPr>
              <a:lnSpc>
                <a:spcPct val="110000"/>
              </a:lnSpc>
            </a:pPr>
            <a:r>
              <a:rPr lang="pl-PL" sz="1600" dirty="0">
                <a:latin typeface="Comic Sans MS" pitchFamily="66" charset="0"/>
              </a:rPr>
              <a:t>60 – 70% je v </a:t>
            </a:r>
            <a:r>
              <a:rPr lang="pl-PL" sz="1600" dirty="0" smtClean="0">
                <a:latin typeface="Comic Sans MS" pitchFamily="66" charset="0"/>
              </a:rPr>
              <a:t>ery </a:t>
            </a:r>
            <a:r>
              <a:rPr lang="pl-PL" sz="1600" dirty="0">
                <a:latin typeface="Comic Sans MS" pitchFamily="66" charset="0"/>
              </a:rPr>
              <a:t>jako součást Hb</a:t>
            </a:r>
          </a:p>
          <a:p>
            <a:pPr>
              <a:lnSpc>
                <a:spcPct val="110000"/>
              </a:lnSpc>
            </a:pPr>
            <a:r>
              <a:rPr lang="cs-CZ" sz="1600" dirty="0">
                <a:latin typeface="Comic Sans MS" pitchFamily="66" charset="0"/>
              </a:rPr>
              <a:t>10% v myoglobinu, cytochromu a v dalších enzymech obsahujících </a:t>
            </a:r>
            <a:r>
              <a:rPr lang="cs-CZ" sz="1600" dirty="0" err="1">
                <a:latin typeface="Comic Sans MS" pitchFamily="66" charset="0"/>
              </a:rPr>
              <a:t>Fe</a:t>
            </a:r>
            <a:endParaRPr lang="cs-CZ" sz="1600" dirty="0">
              <a:latin typeface="Comic Sans MS" pitchFamily="66" charset="0"/>
            </a:endParaRPr>
          </a:p>
          <a:p>
            <a:pPr>
              <a:lnSpc>
                <a:spcPct val="110000"/>
              </a:lnSpc>
            </a:pPr>
            <a:r>
              <a:rPr lang="cs-CZ" sz="1600" dirty="0">
                <a:latin typeface="Comic Sans MS" pitchFamily="66" charset="0"/>
              </a:rPr>
              <a:t>20 – 30% tvoří zásobní </a:t>
            </a:r>
            <a:r>
              <a:rPr lang="cs-CZ" sz="1600" dirty="0" err="1">
                <a:latin typeface="Comic Sans MS" pitchFamily="66" charset="0"/>
              </a:rPr>
              <a:t>Fe</a:t>
            </a:r>
            <a:r>
              <a:rPr lang="cs-CZ" sz="1600" dirty="0">
                <a:latin typeface="Comic Sans MS" pitchFamily="66" charset="0"/>
              </a:rPr>
              <a:t> (feritin a </a:t>
            </a:r>
            <a:r>
              <a:rPr lang="cs-CZ" sz="1600" dirty="0" err="1">
                <a:latin typeface="Comic Sans MS" pitchFamily="66" charset="0"/>
              </a:rPr>
              <a:t>hemosiderin</a:t>
            </a:r>
            <a:r>
              <a:rPr lang="cs-CZ" sz="1600" dirty="0">
                <a:latin typeface="Comic Sans MS" pitchFamily="66" charset="0"/>
              </a:rPr>
              <a:t> v </a:t>
            </a:r>
            <a:r>
              <a:rPr lang="cs-CZ" sz="1600" dirty="0" err="1">
                <a:latin typeface="Comic Sans MS" pitchFamily="66" charset="0"/>
              </a:rPr>
              <a:t>hepatocytech</a:t>
            </a:r>
            <a:r>
              <a:rPr lang="cs-CZ" sz="1600" dirty="0">
                <a:latin typeface="Comic Sans MS" pitchFamily="66" charset="0"/>
              </a:rPr>
              <a:t> a makrofázích</a:t>
            </a:r>
            <a:r>
              <a:rPr lang="cs-CZ" sz="1600" dirty="0" smtClean="0">
                <a:latin typeface="Comic Sans MS" pitchFamily="66" charset="0"/>
              </a:rPr>
              <a:t>)</a:t>
            </a:r>
          </a:p>
          <a:p>
            <a:pPr marL="0" indent="0">
              <a:lnSpc>
                <a:spcPct val="110000"/>
              </a:lnSpc>
              <a:buNone/>
            </a:pPr>
            <a:endParaRPr lang="cs-CZ" sz="1600" dirty="0" smtClean="0">
              <a:latin typeface="Comic Sans MS" pitchFamily="66" charset="0"/>
            </a:endParaRPr>
          </a:p>
          <a:p>
            <a:pPr marL="0" indent="0">
              <a:lnSpc>
                <a:spcPct val="110000"/>
              </a:lnSpc>
              <a:buNone/>
            </a:pPr>
            <a:r>
              <a:rPr lang="cs-CZ" sz="1600" dirty="0">
                <a:solidFill>
                  <a:srgbClr val="7030A0"/>
                </a:solidFill>
                <a:latin typeface="Comic Sans MS" pitchFamily="66" charset="0"/>
              </a:rPr>
              <a:t>Příjem a skladování </a:t>
            </a:r>
            <a:r>
              <a:rPr lang="cs-CZ" sz="1600" dirty="0" err="1">
                <a:solidFill>
                  <a:srgbClr val="7030A0"/>
                </a:solidFill>
                <a:latin typeface="Comic Sans MS" pitchFamily="66" charset="0"/>
              </a:rPr>
              <a:t>Fe</a:t>
            </a:r>
            <a:endParaRPr lang="cs-CZ" sz="1600" dirty="0">
              <a:solidFill>
                <a:srgbClr val="7030A0"/>
              </a:solidFill>
              <a:latin typeface="Comic Sans MS" pitchFamily="66" charset="0"/>
            </a:endParaRPr>
          </a:p>
          <a:p>
            <a:pPr>
              <a:lnSpc>
                <a:spcPct val="110000"/>
              </a:lnSpc>
            </a:pPr>
            <a:r>
              <a:rPr lang="cs-CZ" sz="1600" dirty="0">
                <a:latin typeface="Comic Sans MS" pitchFamily="66" charset="0"/>
              </a:rPr>
              <a:t>v potravě (maso, špenát…) Fe</a:t>
            </a:r>
            <a:r>
              <a:rPr lang="cs-CZ" sz="1600" baseline="30000" dirty="0">
                <a:latin typeface="Comic Sans MS" pitchFamily="66" charset="0"/>
              </a:rPr>
              <a:t>3+  </a:t>
            </a:r>
            <a:r>
              <a:rPr lang="cs-CZ" sz="1600" dirty="0">
                <a:latin typeface="Comic Sans MS" pitchFamily="66" charset="0"/>
              </a:rPr>
              <a:t>- před absorpcí v duodenu redukováno na Fe</a:t>
            </a:r>
            <a:r>
              <a:rPr lang="cs-CZ" sz="1600" baseline="30000" dirty="0">
                <a:latin typeface="Comic Sans MS" pitchFamily="66" charset="0"/>
              </a:rPr>
              <a:t>2+ </a:t>
            </a:r>
            <a:endParaRPr lang="cs-CZ" sz="1600" dirty="0" smtClean="0">
              <a:latin typeface="Comic Sans MS" pitchFamily="66" charset="0"/>
            </a:endParaRPr>
          </a:p>
          <a:p>
            <a:pPr>
              <a:lnSpc>
                <a:spcPct val="110000"/>
              </a:lnSpc>
            </a:pPr>
            <a:r>
              <a:rPr lang="cs-CZ" sz="1600" dirty="0">
                <a:latin typeface="Comic Sans MS" pitchFamily="66" charset="0"/>
              </a:rPr>
              <a:t>h</a:t>
            </a:r>
            <a:r>
              <a:rPr lang="cs-CZ" sz="1600" dirty="0" smtClean="0">
                <a:latin typeface="Comic Sans MS" pitchFamily="66" charset="0"/>
              </a:rPr>
              <a:t>emové a </a:t>
            </a:r>
            <a:r>
              <a:rPr lang="cs-CZ" sz="1600" dirty="0" err="1" smtClean="0">
                <a:latin typeface="Comic Sans MS" pitchFamily="66" charset="0"/>
              </a:rPr>
              <a:t>nehemové</a:t>
            </a:r>
            <a:r>
              <a:rPr lang="cs-CZ" sz="1600" dirty="0" smtClean="0">
                <a:latin typeface="Comic Sans MS" pitchFamily="66" charset="0"/>
              </a:rPr>
              <a:t> - </a:t>
            </a:r>
            <a:r>
              <a:rPr lang="cs-CZ" sz="1600" dirty="0" err="1" smtClean="0">
                <a:latin typeface="Comic Sans MS" pitchFamily="66" charset="0"/>
              </a:rPr>
              <a:t>enterocyty</a:t>
            </a:r>
            <a:endParaRPr lang="cs-CZ" sz="1600" dirty="0" smtClean="0">
              <a:latin typeface="Comic Sans MS" pitchFamily="66" charset="0"/>
            </a:endParaRPr>
          </a:p>
          <a:p>
            <a:pPr>
              <a:lnSpc>
                <a:spcPct val="110000"/>
              </a:lnSpc>
            </a:pPr>
            <a:r>
              <a:rPr lang="cs-CZ" sz="1600" dirty="0" smtClean="0">
                <a:latin typeface="Comic Sans MS" pitchFamily="66" charset="0"/>
              </a:rPr>
              <a:t>vstřebávání </a:t>
            </a:r>
            <a:r>
              <a:rPr lang="cs-CZ" sz="1600" dirty="0">
                <a:latin typeface="Comic Sans MS" pitchFamily="66" charset="0"/>
              </a:rPr>
              <a:t>zvyšuje vit. C a kyselé pH v žaludku a snižuje káva, Ca ...</a:t>
            </a:r>
          </a:p>
          <a:p>
            <a:pPr>
              <a:lnSpc>
                <a:spcPct val="110000"/>
              </a:lnSpc>
            </a:pPr>
            <a:r>
              <a:rPr lang="cs-CZ" sz="1600" dirty="0">
                <a:latin typeface="Comic Sans MS" pitchFamily="66" charset="0"/>
              </a:rPr>
              <a:t>játra (</a:t>
            </a:r>
            <a:r>
              <a:rPr lang="cs-CZ" sz="1600" dirty="0" err="1">
                <a:latin typeface="Comic Sans MS" pitchFamily="66" charset="0"/>
              </a:rPr>
              <a:t>hepatocyty</a:t>
            </a:r>
            <a:r>
              <a:rPr lang="cs-CZ" sz="1600" dirty="0">
                <a:latin typeface="Comic Sans MS" pitchFamily="66" charset="0"/>
              </a:rPr>
              <a:t>) a retikuloendoteliální systém (RES</a:t>
            </a:r>
            <a:r>
              <a:rPr lang="cs-CZ" sz="1600" dirty="0" smtClean="0">
                <a:latin typeface="Comic Sans MS" pitchFamily="66" charset="0"/>
              </a:rPr>
              <a:t>)</a:t>
            </a:r>
            <a:endParaRPr lang="cs-CZ" sz="1600" dirty="0">
              <a:latin typeface="Comic Sans MS" pitchFamily="66" charset="0"/>
            </a:endParaRPr>
          </a:p>
          <a:p>
            <a:pPr>
              <a:lnSpc>
                <a:spcPct val="110000"/>
              </a:lnSpc>
            </a:pPr>
            <a:endParaRPr lang="cs-CZ" sz="1600" dirty="0">
              <a:latin typeface="Comic Sans MS" pitchFamily="66" charset="0"/>
            </a:endParaRPr>
          </a:p>
          <a:p>
            <a:pPr marL="0" indent="0">
              <a:lnSpc>
                <a:spcPct val="110000"/>
              </a:lnSpc>
              <a:buNone/>
            </a:pPr>
            <a:endParaRPr lang="cs-CZ" sz="1600" dirty="0" smtClean="0">
              <a:solidFill>
                <a:srgbClr val="7030A0"/>
              </a:solidFill>
              <a:latin typeface="Comic Sans MS" pitchFamily="66" charset="0"/>
            </a:endParaRPr>
          </a:p>
          <a:p>
            <a:pPr marL="228600" indent="-228600">
              <a:lnSpc>
                <a:spcPct val="110000"/>
              </a:lnSpc>
              <a:buFont typeface="+mj-lt"/>
              <a:buAutoNum type="arabicPeriod"/>
            </a:pPr>
            <a:endParaRPr lang="cs-CZ" sz="1600" dirty="0" smtClean="0">
              <a:latin typeface="Comic Sans MS" pitchFamily="66" charset="0"/>
            </a:endParaRPr>
          </a:p>
          <a:p>
            <a:pPr marL="0" indent="0">
              <a:lnSpc>
                <a:spcPct val="110000"/>
              </a:lnSpc>
              <a:buNone/>
            </a:pPr>
            <a:endParaRPr lang="cs-CZ" sz="1600" dirty="0">
              <a:latin typeface="Comic Sans MS" pitchFamily="66" charset="0"/>
            </a:endParaRPr>
          </a:p>
          <a:p>
            <a:pPr marL="0" indent="0">
              <a:lnSpc>
                <a:spcPct val="110000"/>
              </a:lnSpc>
              <a:buNone/>
            </a:pPr>
            <a:endParaRPr lang="cs-CZ" sz="1600" dirty="0" smtClean="0">
              <a:latin typeface="Comic Sans MS" pitchFamily="66" charset="0"/>
            </a:endParaRPr>
          </a:p>
          <a:p>
            <a:pPr marL="0" indent="0">
              <a:lnSpc>
                <a:spcPct val="110000"/>
              </a:lnSpc>
              <a:buNone/>
            </a:pPr>
            <a:endParaRPr lang="cs-CZ" sz="16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http://static.desktopnexus.com/thumbnails/88800-bigthumbnail.jpg"/>
          <p:cNvPicPr>
            <a:picLocks noChangeAspect="1" noChangeArrowheads="1"/>
          </p:cNvPicPr>
          <p:nvPr/>
        </p:nvPicPr>
        <p:blipFill rotWithShape="1">
          <a:blip r:embed="rId3">
            <a:extLst>
              <a:ext uri="{28A0092B-C50C-407E-A947-70E740481C1C}">
                <a14:useLocalDpi xmlns:a14="http://schemas.microsoft.com/office/drawing/2010/main" val="0"/>
              </a:ext>
            </a:extLst>
          </a:blip>
          <a:srcRect l="47821" r="18211" b="29109"/>
          <a:stretch/>
        </p:blipFill>
        <p:spPr bwMode="auto">
          <a:xfrm flipH="1">
            <a:off x="7524328" y="260648"/>
            <a:ext cx="1224136" cy="191894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ajprenal.physiology.org/content/286/3/F425/F1.lar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9366" y="4892565"/>
            <a:ext cx="3024336" cy="176734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Výsledek obrázku pro oxalate calciu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3078" name="Picture 6" descr="http://static.coleparmer.com/large_images/AGROS4038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5038376"/>
            <a:ext cx="1777777" cy="162153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data:image/jpeg;base64,/9j/4AAQSkZJRgABAQAAAQABAAD/2wCEAAkGBxQSEhQUEhQUFBQVFBQVFBUVFBQUFRQUFBcXFhUUFBQYHCggGBolHBQUITEhJSkrLi4uFx8zODMsNygtLiwBCgoKDg0OFBAPFywcHBwsLCwsLCwsLCwsLCwsLCwsLCwsLCwsLCwsLCwsLCwsLCwsLCwsLCwsLCwsLCwsLCwsK//AABEIALYBFAMBIgACEQEDEQH/xAAcAAACAgMBAQAAAAAAAAAAAAAAAQIDBAUGBwj/xAA8EAACAgEDAgQEAwUGBgMAAAABAgADEQQSIQUxBhNBUSJhcYEHMqEUI0JikRVSscHR8CQzQ3KCkoOi4f/EABYBAQEBAAAAAAAAAAAAAAAAAAABAv/EABwRAQEBAQEAAwEAAAAAAAAAAAABESExAmFxQf/aAAwDAQACEQMRAD8A9WAhtlhiErCAWPEniGJBDEe2SMhXcGJAPK4yOxGeR9jA5/qnjLS0XGhmdrQM7K0aw5/u4X+L5TfaewOqsucMARkFTg+4PImJo+iU1X3ahV/e3bd7HBI2jGF9gcczY4kmiG2GJPEMSiOIbZPEMQIYhtkwIYgR2xbZZiGIFeIbZr/E991eltfTlFsUA7nUsqpuHmOVHfau5vtMjp+natVVrGtb+OxsZdj6hRwo9gOBAydsCssxIWEAEnsBk/T6CABYYnFdT8WauvTtf+ybR56V1VPua22s922ryjYBPPH1nXdL1y31LagYBh+VwVdT6qynsRJKLisNss2wxNCsiG2WYhiBXiG2WYhiEV7YiJbiIiBViLbLDExAGTwIFAPJA9DznIH2PrJFe0niMCFarV9QprIW62pHwCVaxV+4DHOO8J5H448V3aDX6mny63VnFqGwBmC2IhwDjsCGxCZ2rj3SLEliOURxK7LACBxk5xk4zjvj3lpmq8T9K/atO9akrZ+apwSCli8qQR29voYRsH4wcZ5/p88Tm9Xpb6+oLqayGpsRKLauzAAkravvgtz8sza9HW1qaxYCGCKHZ/zFgOcD655M2VVIX5n1J5Jk9EoYksQxKqIEeI8QMBYhiShiBHEeI8R4gRhiSxHCIMgIIIyCCCD2IPcGcvous+VYNEatRZbX8AZaiyGr/pO1pIXOzaD8wZ1eIYjBBV94yJMj/fvPAPF/4l6+2yylQ2iAJXy0Um5mBxtaw8j/AMQO3rFuEmvY/ESXilhpVVrSVCb+UDbh8T88ADJ+0y+iaBqa8WP5ljMXtfG0NY2M7V9FGAAPYCct+D/Rb9No2Op3h7rPMFbliyLgLkg9i2Cf6TuLbAqlmOABkn5Dk/4R9gxDEVViuAykMrAFWBBBB7EEdxJ4lEMQxJwgRxCPEeIEMRYkyIjCIFZF0BGCMg+hlkREDHb+kkolm2MLzA0HWPDGl1NnmX6eu18BdzqCdozgZ+5hPKPHS9Wp6hqf2dtX5T2CxDVkoVZVAxjtjbtx/LCZax7wYsSZEMTQpsqyQckFc4x8xjkesrbTZdWLN8Ib4eMEtjk8ckY4+pmTiOQRxBR7yWI4EcSu2zaO2eCcDvxLSZBU7k9z3/0gU9P11d6Cypg6H1B9R3B9iPaZOJodD4cTT3tZp2evzG3WVZBqbnJO0/lPsQf0nQRERxDElDEoiBDEliPEgjiAElHiURxOJ8a/iLp9CNq/vb9w/d4Iyob4yGxg9iPr9JX+KnieinR3UNaa7rGSoYVtyhirNaMYJQL6r68TyPR9EfVJpXpuTUXmxlZGyDsDsla5JyEKoWI/m5575tH0R0vqVeopS6pga3XcDkfcH5g5B+kov6VVdYt3lo1ij4LWXcyj+XPYTn/w70upo0222mlQzFyFdgVBH5fL2YGAB6ztk7DjHA49vlLOiCV4zkk598cfSarqXUfKuRbK2KPkLYADWrAZ22HOVJx3Ix6TdYiZQeDA1PQNAtKHy18utiWWvJwuSTuCn8mc/lGP6zaYksQxKImAEliAEBYiMnEYEIjGRFAUMQb/ABiWABZwnX/xKp0x2FDv5xubC5BI5IHB4zj2M7bV6nYu717KvqzHso/p/TJ9J4p+MzKEp0lf723e2ocKM7N3BPH94mSkc348/EO3Vaovpy1dSIK15/NtLEv9yxx8gITt/D2hrGloFlY3eVWDuC7uFAw2T34jmV2PX4RxYmgo4QMBwgI4GJ1Ou0ofIZBaB8PmAlCfZsEEfUTV+GusW3Iy6irytRW+x0BJDcZV0J/hI+vYzfxbBnOOcYz649swhImPr6yUISghHCQGIAQjlBE7YBOCcAnA7nHoPnMLXa51UNVUbhuG/awBCZwzID+cjvjjPpKdD065NRZa2qeyqwZWhkULWeMbHHOO/B75kHjHjjo+q6xq7WWtqWqr200WEFnCfnAK8KxJBA57jmZHherT6DVUq91XmU6eyy0nah84VhRSSfUM7D5zbfjaXou0ttZVVuFtTlhlVbCgWcdmCsSD/IJu+leH+jppN/l1XrwbbCBZYzjGdxHI+L245mT9dd0PUV2VKEdWwig4Ofln78zbYnk/4XNd/aWqymoGnNIFB1ClWVK3ARfY/mYevAnrM1OwcP8Aij4tt6fXp/KC/v7fLaw961G0kqDxnBPJ4GOxmq6P4jsOuatrrfJS4qHtdNti49QFG3uD9pZ+Puk39NVsZZNRXjjJ+MMhA/rPDOr36prgNRlsutjLtO08AcgD+6uJL6Y+t6bVcZUhh7gg/qJKfL2j6xTW7BEsrYnIOk1FtJwB2CElf0non4T+M7r9Y2lLXXUtW1u/UbWtrcYyN6jBQ5A5xzEo9djAg5/32+8W7259poOKMwgVtIgSOpqDbc5+FgwwSOR747j5SyAjEIxFmBqevdJN/lMljVvS/mLjlHyNpWxfUFcj5ZM8767pdbpOoW6i2lrdHcqVtZV+8alEywYgDcAGJYjHYDnjE9ZMayYPmLxZ4ysOpddO2K0+AH828qTl8/P/AChOl8R/hVrNVqr760ooSyxmWsuTgep+FcDJycfOEnGpj3RbAG2ZGcbseoB459h3l2IBRHKhRwhAIRwgarrmr1CgLpaRY5IBZ2VUQH1IzlvpM/TqVVQx3HA3N2yfU49JKxfUff6TVdX8RUaZ60tZjZbkV1ojWO+PZVEiNzMX+0qvNFPmJ5pBITPxYHfiV9R6oun076i0FFRCxBxu+S4H8ROBj5zXdQ1Jt0qalUKvUVvCEHd8H/MTBGeULj7iNF/iHrQ05pryBZqLBWhY4AGRvbJ4yAeB7zbDic+NTpeqUOmUsrJwwKgsp/hdc9j6gzm9d16/pN1WlPm9QrsRmpXGdVWF4CuQMWJn+I8gA940ejzE6tojdU1YcoTtIYHGCrBgD7qSMEeoJkejecag2oCra3xMicrXntWD/EQO7epzM2Uc3oXu1Kfv0anO9GprdgQVYqG8xcEDj35yJu+l6dq6kR3NjIoXe35mA4Bb3bGMn1MycRxINH4v8MU9Ro8m7cAGDo643IwBGRnjsSJieHfBGm0SbaQxGcndsJJ/vE7ck/6TqIowQqpC9v1JP+MtMQjEo1er1FdhAIV9jBhkAgEZA4nIePeonRrVrFqrYq+CXHbeCg5ABxz9p1Ov0IVtyZXndx6k8kHHpyZzXjPqGntqSjUZZhahapPid0rzYDwcAfCQSZmo816Z13Saa+s6iutqr9/n1Gtn8pSWIbDHj+ADaPyid/0fxH0PRalUo2UvbShNwB8sK3IrZifhPAPbHbmabT9JTrHUa9UyUpXWVY1NatljpWQhSytRjGVPr6j0mZ+K/wCGVmsddTo9vmLUlbUcIGWvO01t2BwcbT7DmSLMdR+IXizTaXSWo16LddRb5AGWLEocN8OcA54J4nl34R+ItbqdZpKQwajTVupUkDbUwxk+rNnbj6TzcdG1LXfs/k3G4EL5WxtwPYZHoPn2noz/AIN6+nZZRbS7rtYAManVhzweQSD8/SWtcfQMUx+n2sa0FhHmhE8zGcb8Ddj75mRNMlicRrvFWpGs8quqoU1sVsDs3nWEDgVgDaueCuSc8ds8dsxnn/jof8Qj1qvACXPu29zlCeP4TgZJH5j7TPyHc0Xh0V0IZWUFT6EHkSWOPn+k47wd11De2kyS+xryuSwQlsP8XbaxO8cnu3pidhbYFGWIUDuSQAPqTLLoDAdpVRqUsGUZXHupyD6cH15lyyiDCEu2/SELGD0fpw01K1B3sC5w1hBc5JOCQPtM4GOKQOEhXaG7EHv29wcH9ZOARxRwCY1fT6xYbQo8wjbvPLBRztUnsOTwJkwhHG+Kb11Gv0uiYgIn/F2g97DX/wAqtR/Fzlj/ANonT6nTtYjqrmsvkbgAWUEYO3PGcepzIdQ6TTcUaxBvrOa7B8NiH+Vxzj5dj7TNUYGJMHJeEfBtfTmtNXmPvwAWZSQg7A9snOfSbjV9JWzUUX4xZSXw3GSjqVZD8skH7TawjAwYQhKDMcUcBgwzFAiAwY5ACSlFeopDqVOcH2ODMLWdA09tRqesFGxkAspP/kpB/X1mygJBxb+C+m6SxblWyluylLr/AE9eCeOQOeOZn9R8X0VPUjMVSwNtsIwuUwMc8+o5xjvzL/GPR7NTUnkMq212b1LEqCMEMpIB4P0ml6z4QfVhjalacqqIljMFr3oW/hUDhTgDPp7TN2eCNvXEr6tpq1IK6mm1WbvusUo1fxevAYY7cztlQDgADueBjvyf1mlt8Oo4rBVVFbI6Hu6shBBUgjb7es3hmoFK9TqUrG52VASBliAMnsMmW4nCfit1D9lXSXsm+tbylikbhsdD8QB43ArwfqPWLwdLquu0KrYtrZgCQquGJOCQPhz3nA6XVtYA2oW41ncbWKAeWmNzDbnPOWPIz3m8/tvTLgDVaYcdksFjc/yV5PaaTxTqWu0l9ekXU3W2p5eRpLkTaxAY+ZYAB8IMxej0HpfTaKV/cIqBsMSo5bgYJJ5PGO8XW680PjuBkfUYMOiBxpqPNG2wVVh14+Fto3Dj55maVz37GbGh6VqlNuFK81qCqlT5ZULlGA/Kef1m+WU06VEHwKq/9oA/wl4EREwYoQlU4jCEiqLjtCgKScgAKBx8z2AEyIoQHCItHAcIo4BCEUDXdctvFe3Sqhtbs1hxWg/vEDJY+wA+sh0rQPTUgaw22gZtdif3rHljj+H5Y7cTZuuf8vlNJ4ifUsgq0mEudgGtZcpVX3azngnsAPeSjc03BxkfrwQR3BHoZOYvS9F5NYQu1jd3sc5exvVm9B27DgDiZcqCOKBMBwhCFOGYoAwJZihDMqGIQjgRY45PHzmNXrUZtoYFvYZP++81H7buW3z96lLXrwpVd4GCrqxORlWHHyMpTRF7aLKq2rFTs2SThlsG1w2/k+4IHcD3k0ZfiHxNVox8a3WNjhKansY57DIGAT8zKtBq69cjJdSvw7HNVgWzG7JUkEY3DBB9iDKPFWK3ruyF4KsTwMpl0Jb0/imp8M9XF+rNtCXeU4ZXZq3RD2YMpYYI3bv/AGmd6Ov0+lRBhUVAO21QvH2Et28/L59/tJExqZoLEFjJiIgPMAZBlkllE4RCEKcUCYpBIRyMIEoRQgOEIQCEIQCEBCARxQgOEIQHMbqOtWmt7H7KO3qSeFUZ4BJIHMyMzD6zTvosH8uf/X4v8oqOF13jzXgWunTwqUEbxZYxdgf7uwY49Tz6Tv8Ap95sqrsI270R9vqu5QdpPr3nH6bR+ZVbp8ApYGDFtyWMrBlOMduVyD7CdX0XSJTRVXVnYqALuYscd+WPJ7zPxJWdCIRzanEYQMgr8pQd2AGPc4Gf6zG12pCKSTgTLzMPX07hFRg0apLvhIDDgkMARn07zaAcCa3p/T/LOf0m1EkFR7/KGJJjI4lEpWz45liiU3pntApTWhiQD29pm1tmaqrRYbIH39ZtKRxEFghCEo5zxN4jGkanILB3w4XuqY/Nj6zbnX14DbxgjIwc8d84nNaPw5bqMWa8gNk/u62yMZyoLY44x2/rOkr0Nart2LjGO3JA7AmZmqr6X1ZL3tRO9LIrZ/nUOv6GV9U8QafTOqX2rWX5UtwPoT2H3nC+Euorp+udT09jqq2BHr3MAPhVSACf5X/+sz776k6hY+uRSlwFdLvselVU8A8nBPHJk3hXeUXq4DIysp7FSGB+4k1Oe011mhTy9lf7tD+bycISP+5RwPpzMjArA28KABj5DgTQypiU9SpckJbUxBwQrqSD7HBk9cGapxWfiKMFPzIIBnOV6fp1aJpnGmd61WvZYtYtJCjBYEZye/3ko6rMeZx/gjSiltYtZXabw1a7iVVCoO1eTjBJH2nT1XnftPfbk/Ltx+sSjJhFDMocIo4DgIsxAwJxMMjB7HgyrUNhTiY/S6QisFLFS7EbmLY4AKqSSduQePTMDjde/UV1C/sul3oAq2PayoGI4yhJyB88TudAGFa7wFbHxKDuAOTwGwM/0lplFWpVnIDA4BHBHODhuPkRj+skmIyY8yMJRLMWYswMBGGJEDAA/wAe/wB4wYBtixGYjAWIARkRQFFJGLEBiPEUkIExFKntxCNakOarr3WU0yrkM7uSK60BLuR3wB2HzmxmN1PWLRU9z4ARSSfYevPtJUeL+FNHdqOv22aupkZd9jIVDBAVxUH+W0jE9nfQVtwUQ++UBmk02nuFttqDTfvWDbzvyQFCqMj0wP1mRZrNWG2ivTt/8lgx9fhMkGD+G3UGvq1TsNo/a7EVPRFrVECgenAnQ9QqsZSlZUZI+NxuCjPPwep9v/yajwnafM1aMtauLld1qYsoexFyCSB8XwgkfzTo5Z4HUuABnOB3OOfnxNH1HwrTbqq9WNyXoVyy4+NQCNpB49e/fibuGYGNTpEpXCLjuTgZLH3OOSZGkE2ltrBSo5bA/oM5mZCBKGZGGZRLMchmPMDnX0i22Wmyy74OTUlzbSpzgkDkfTM2XS9GELsGfBONhbKKAARsTsvr2mg61odYbLhTVW9dysjFrTThGA5BXLF+/OAJ0fTa2VAHUKcKNobeBtGPzYGew9JmIy3UMCGGQeCD2IMr0mlSpAlShEXOFUYAySTgfUk/eW5izNKmT7d/85oU6aa6Qnlixq1by2J3ZfuC7dwS3cibwR5kMR0ykIoY5YKNx7ZbHJA9OZbI5lWqQsjKCQWUjI7jIxkfOVHN9A8SHVi562AWu+yoBlyhCHCkEYPIwfvNr/bQUhbUKZDEMp3oQv5iSORjvyJR0XpVeirWqtQtQHfnLN6s/cEn3+U0Xi7R2X6zQ0of3BsezUbcjIrAYBiPQ8jHzmewduDDMIpoSiMWYt4zjIyO49s9swHFDMMQCIQMIDEmJXmPMCZWEQhDUVTn/wAQEZunapUBZnr2qAMklmAAA+83+ZXagYYYZH+nIkqNJ4T6c9Gkpru+KxUAY5P2X7Zx9puDpxzgAE+vzxgE/wC/SVpoUHbcM8/nf/WUXaqlODYR8QUnexCsxAAY5wDkj+sg5j8KtFbSuuTUZNo1jb2P8ZKKQ2fYgg/ed3mUU0hc49e5JyScY5J78CWEyzgnmOQzDMCcJHMN0CQhI5hmBIRyOYZgShI5hACIxDMWYEo5DMeYEoSOYZgSzKvJXO4AZ9/r3ksxboEyYZkcxgwOe8f6zVVaRn0ewWblVnf/AKdbHBsHp8JIJODgZOJR07QNo0rIdrGHF5ZizW7uXfJPfOSB9uJ0zgEEEAggggjIIPBBHtOfr1KaXdTfYqIgzQ9jBQ9X9wse7Ifhx3I2n3kvo6BWBAI5B5B+vqJKaXw5r67FYUuLagfgdclQf4kDHhsHnjt2m5zLKDMDFmOUJZOVM+JMNCJgxyIMJRi7oboQmW8ajxVrvJo8w7iisu9VO0sp4wD/ALzK+tdHr1ekajJrDqpVlABQgh1YD5ECOEn9TGw6VvWpFtYPYo2s4GA5Xjdj0z3mV5kIQuAWx+ZCEpg8yBeEIMRRsH5SzfCEGDfDfCEGDfF5kIQYfmw8yEIMLzYebCEGDzh84G8fOEIMI3j5yJ1A+f8Av7whBhftQ+cY1Y+f6RQkMP8Aax8/0/1mu6703TatFTU1CxQ6uAfRl7cg5xyQR6gwhKYy6LURQqLtVQAqqAFAHoAOwln7YPn+n+sISpgGrHz/AE/1jOpHzhCRcC6gfOS84QhKmEdWB7/pCEI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10" descr="data:image/jpeg;base64,/9j/4AAQSkZJRgABAQAAAQABAAD/2wCEAAkGBxQSEhQUEhQUFBQVFBQVFBUVFBQUFRQUFBcXFhUUFBQYHCggGBolHBQUITEhJSkrLi4uFx8zODMsNygtLiwBCgoKDg0OFBAPFywcHBwsLCwsLCwsLCwsLCwsLCwsLCwsLCwsLCwsLCwsLCwsLCwsLCwsLCwsLCwsLCwsLCwsK//AABEIALYBFAMBIgACEQEDEQH/xAAcAAACAgMBAQAAAAAAAAAAAAAAAQIDBAUGBwj/xAA8EAACAgEDAgQEAwUGBgMAAAABAgADEQQSIQUxBhNBUSJhcYEHMqEUI0JikRVSscHR8CQzQ3KCkoOi4f/EABYBAQEBAAAAAAAAAAAAAAAAAAABAv/EABwRAQEBAQEAAwEAAAAAAAAAAAABESExAmFxQf/aAAwDAQACEQMRAD8A9WAhtlhiErCAWPEniGJBDEe2SMhXcGJAPK4yOxGeR9jA5/qnjLS0XGhmdrQM7K0aw5/u4X+L5TfaewOqsucMARkFTg+4PImJo+iU1X3ahV/e3bd7HBI2jGF9gcczY4kmiG2GJPEMSiOIbZPEMQIYhtkwIYgR2xbZZiGIFeIbZr/E991eltfTlFsUA7nUsqpuHmOVHfau5vtMjp+natVVrGtb+OxsZdj6hRwo9gOBAydsCssxIWEAEnsBk/T6CABYYnFdT8WauvTtf+ybR56V1VPua22s922ryjYBPPH1nXdL1y31LagYBh+VwVdT6qynsRJKLisNss2wxNCsiG2WYhiBXiG2WYhiEV7YiJbiIiBViLbLDExAGTwIFAPJA9DznIH2PrJFe0niMCFarV9QprIW62pHwCVaxV+4DHOO8J5H448V3aDX6mny63VnFqGwBmC2IhwDjsCGxCZ2rj3SLEliOURxK7LACBxk5xk4zjvj3lpmq8T9K/atO9akrZ+apwSCli8qQR29voYRsH4wcZ5/p88Tm9Xpb6+oLqayGpsRKLauzAAkravvgtz8sza9HW1qaxYCGCKHZ/zFgOcD655M2VVIX5n1J5Jk9EoYksQxKqIEeI8QMBYhiShiBHEeI8R4gRhiSxHCIMgIIIyCCCD2IPcGcvous+VYNEatRZbX8AZaiyGr/pO1pIXOzaD8wZ1eIYjBBV94yJMj/fvPAPF/4l6+2yylQ2iAJXy0Um5mBxtaw8j/AMQO3rFuEmvY/ESXilhpVVrSVCb+UDbh8T88ADJ+0y+iaBqa8WP5ljMXtfG0NY2M7V9FGAAPYCct+D/Rb9No2Op3h7rPMFbliyLgLkg9i2Cf6TuLbAqlmOABkn5Dk/4R9gxDEVViuAykMrAFWBBBB7EEdxJ4lEMQxJwgRxCPEeIEMRYkyIjCIFZF0BGCMg+hlkREDHb+kkolm2MLzA0HWPDGl1NnmX6eu18BdzqCdozgZ+5hPKPHS9Wp6hqf2dtX5T2CxDVkoVZVAxjtjbtx/LCZax7wYsSZEMTQpsqyQckFc4x8xjkesrbTZdWLN8Ib4eMEtjk8ckY4+pmTiOQRxBR7yWI4EcSu2zaO2eCcDvxLSZBU7k9z3/0gU9P11d6Cypg6H1B9R3B9iPaZOJodD4cTT3tZp2evzG3WVZBqbnJO0/lPsQf0nQRERxDElDEoiBDEliPEgjiAElHiURxOJ8a/iLp9CNq/vb9w/d4Iyob4yGxg9iPr9JX+KnieinR3UNaa7rGSoYVtyhirNaMYJQL6r68TyPR9EfVJpXpuTUXmxlZGyDsDsla5JyEKoWI/m5575tH0R0vqVeopS6pga3XcDkfcH5g5B+kov6VVdYt3lo1ij4LWXcyj+XPYTn/w70upo0222mlQzFyFdgVBH5fL2YGAB6ztk7DjHA49vlLOiCV4zkk598cfSarqXUfKuRbK2KPkLYADWrAZ22HOVJx3Ix6TdYiZQeDA1PQNAtKHy18utiWWvJwuSTuCn8mc/lGP6zaYksQxKImAEliAEBYiMnEYEIjGRFAUMQb/ABiWABZwnX/xKp0x2FDv5xubC5BI5IHB4zj2M7bV6nYu717KvqzHso/p/TJ9J4p+MzKEp0lf723e2ocKM7N3BPH94mSkc348/EO3Vaovpy1dSIK15/NtLEv9yxx8gITt/D2hrGloFlY3eVWDuC7uFAw2T34jmV2PX4RxYmgo4QMBwgI4GJ1Ou0ofIZBaB8PmAlCfZsEEfUTV+GusW3Iy6irytRW+x0BJDcZV0J/hI+vYzfxbBnOOcYz649swhImPr6yUISghHCQGIAQjlBE7YBOCcAnA7nHoPnMLXa51UNVUbhuG/awBCZwzID+cjvjjPpKdD065NRZa2qeyqwZWhkULWeMbHHOO/B75kHjHjjo+q6xq7WWtqWqr200WEFnCfnAK8KxJBA57jmZHherT6DVUq91XmU6eyy0nah84VhRSSfUM7D5zbfjaXou0ttZVVuFtTlhlVbCgWcdmCsSD/IJu+leH+jppN/l1XrwbbCBZYzjGdxHI+L245mT9dd0PUV2VKEdWwig4Ofln78zbYnk/4XNd/aWqymoGnNIFB1ClWVK3ARfY/mYevAnrM1OwcP8Aij4tt6fXp/KC/v7fLaw961G0kqDxnBPJ4GOxmq6P4jsOuatrrfJS4qHtdNti49QFG3uD9pZ+Puk39NVsZZNRXjjJ+MMhA/rPDOr36prgNRlsutjLtO08AcgD+6uJL6Y+t6bVcZUhh7gg/qJKfL2j6xTW7BEsrYnIOk1FtJwB2CElf0non4T+M7r9Y2lLXXUtW1u/UbWtrcYyN6jBQ5A5xzEo9djAg5/32+8W7259poOKMwgVtIgSOpqDbc5+FgwwSOR747j5SyAjEIxFmBqevdJN/lMljVvS/mLjlHyNpWxfUFcj5ZM8767pdbpOoW6i2lrdHcqVtZV+8alEywYgDcAGJYjHYDnjE9ZMayYPmLxZ4ysOpddO2K0+AH828qTl8/P/AChOl8R/hVrNVqr760ooSyxmWsuTgep+FcDJycfOEnGpj3RbAG2ZGcbseoB459h3l2IBRHKhRwhAIRwgarrmr1CgLpaRY5IBZ2VUQH1IzlvpM/TqVVQx3HA3N2yfU49JKxfUff6TVdX8RUaZ60tZjZbkV1ojWO+PZVEiNzMX+0qvNFPmJ5pBITPxYHfiV9R6oun076i0FFRCxBxu+S4H8ROBj5zXdQ1Jt0qalUKvUVvCEHd8H/MTBGeULj7iNF/iHrQ05pryBZqLBWhY4AGRvbJ4yAeB7zbDic+NTpeqUOmUsrJwwKgsp/hdc9j6gzm9d16/pN1WlPm9QrsRmpXGdVWF4CuQMWJn+I8gA940ejzE6tojdU1YcoTtIYHGCrBgD7qSMEeoJkejecag2oCra3xMicrXntWD/EQO7epzM2Uc3oXu1Kfv0anO9GprdgQVYqG8xcEDj35yJu+l6dq6kR3NjIoXe35mA4Bb3bGMn1MycRxINH4v8MU9Ro8m7cAGDo643IwBGRnjsSJieHfBGm0SbaQxGcndsJJ/vE7ck/6TqIowQqpC9v1JP+MtMQjEo1er1FdhAIV9jBhkAgEZA4nIePeonRrVrFqrYq+CXHbeCg5ABxz9p1Ov0IVtyZXndx6k8kHHpyZzXjPqGntqSjUZZhahapPid0rzYDwcAfCQSZmo816Z13Saa+s6iutqr9/n1Gtn8pSWIbDHj+ADaPyid/0fxH0PRalUo2UvbShNwB8sK3IrZifhPAPbHbmabT9JTrHUa9UyUpXWVY1NatljpWQhSytRjGVPr6j0mZ+K/wCGVmsddTo9vmLUlbUcIGWvO01t2BwcbT7DmSLMdR+IXizTaXSWo16LddRb5AGWLEocN8OcA54J4nl34R+ItbqdZpKQwajTVupUkDbUwxk+rNnbj6TzcdG1LXfs/k3G4EL5WxtwPYZHoPn2noz/AIN6+nZZRbS7rtYAManVhzweQSD8/SWtcfQMUx+n2sa0FhHmhE8zGcb8Ddj75mRNMlicRrvFWpGs8quqoU1sVsDs3nWEDgVgDaueCuSc8ds8dsxnn/jof8Qj1qvACXPu29zlCeP4TgZJH5j7TPyHc0Xh0V0IZWUFT6EHkSWOPn+k47wd11De2kyS+xryuSwQlsP8XbaxO8cnu3pidhbYFGWIUDuSQAPqTLLoDAdpVRqUsGUZXHupyD6cH15lyyiDCEu2/SELGD0fpw01K1B3sC5w1hBc5JOCQPtM4GOKQOEhXaG7EHv29wcH9ZOARxRwCY1fT6xYbQo8wjbvPLBRztUnsOTwJkwhHG+Kb11Gv0uiYgIn/F2g97DX/wAqtR/Fzlj/ANonT6nTtYjqrmsvkbgAWUEYO3PGcepzIdQ6TTcUaxBvrOa7B8NiH+Vxzj5dj7TNUYGJMHJeEfBtfTmtNXmPvwAWZSQg7A9snOfSbjV9JWzUUX4xZSXw3GSjqVZD8skH7TawjAwYQhKDMcUcBgwzFAiAwY5ACSlFeopDqVOcH2ODMLWdA09tRqesFGxkAspP/kpB/X1mygJBxb+C+m6SxblWyluylLr/AE9eCeOQOeOZn9R8X0VPUjMVSwNtsIwuUwMc8+o5xjvzL/GPR7NTUnkMq212b1LEqCMEMpIB4P0ml6z4QfVhjalacqqIljMFr3oW/hUDhTgDPp7TN2eCNvXEr6tpq1IK6mm1WbvusUo1fxevAYY7cztlQDgADueBjvyf1mlt8Oo4rBVVFbI6Hu6shBBUgjb7es3hmoFK9TqUrG52VASBliAMnsMmW4nCfit1D9lXSXsm+tbylikbhsdD8QB43ArwfqPWLwdLquu0KrYtrZgCQquGJOCQPhz3nA6XVtYA2oW41ncbWKAeWmNzDbnPOWPIz3m8/tvTLgDVaYcdksFjc/yV5PaaTxTqWu0l9ekXU3W2p5eRpLkTaxAY+ZYAB8IMxej0HpfTaKV/cIqBsMSo5bgYJJ5PGO8XW680PjuBkfUYMOiBxpqPNG2wVVh14+Fto3Dj55maVz37GbGh6VqlNuFK81qCqlT5ZULlGA/Kef1m+WU06VEHwKq/9oA/wl4EREwYoQlU4jCEiqLjtCgKScgAKBx8z2AEyIoQHCItHAcIo4BCEUDXdctvFe3Sqhtbs1hxWg/vEDJY+wA+sh0rQPTUgaw22gZtdif3rHljj+H5Y7cTZuuf8vlNJ4ifUsgq0mEudgGtZcpVX3azngnsAPeSjc03BxkfrwQR3BHoZOYvS9F5NYQu1jd3sc5exvVm9B27DgDiZcqCOKBMBwhCFOGYoAwJZihDMqGIQjgRY45PHzmNXrUZtoYFvYZP++81H7buW3z96lLXrwpVd4GCrqxORlWHHyMpTRF7aLKq2rFTs2SThlsG1w2/k+4IHcD3k0ZfiHxNVox8a3WNjhKansY57DIGAT8zKtBq69cjJdSvw7HNVgWzG7JUkEY3DBB9iDKPFWK3ruyF4KsTwMpl0Jb0/imp8M9XF+rNtCXeU4ZXZq3RD2YMpYYI3bv/AGmd6Ov0+lRBhUVAO21QvH2Et28/L59/tJExqZoLEFjJiIgPMAZBlkllE4RCEKcUCYpBIRyMIEoRQgOEIQCEIQCEBCARxQgOEIQHMbqOtWmt7H7KO3qSeFUZ4BJIHMyMzD6zTvosH8uf/X4v8oqOF13jzXgWunTwqUEbxZYxdgf7uwY49Tz6Tv8Ap95sqrsI270R9vqu5QdpPr3nH6bR+ZVbp8ApYGDFtyWMrBlOMduVyD7CdX0XSJTRVXVnYqALuYscd+WPJ7zPxJWdCIRzanEYQMgr8pQd2AGPc4Gf6zG12pCKSTgTLzMPX07hFRg0apLvhIDDgkMARn07zaAcCa3p/T/LOf0m1EkFR7/KGJJjI4lEpWz45liiU3pntApTWhiQD29pm1tmaqrRYbIH39ZtKRxEFghCEo5zxN4jGkanILB3w4XuqY/Nj6zbnX14DbxgjIwc8d84nNaPw5bqMWa8gNk/u62yMZyoLY44x2/rOkr0Nart2LjGO3JA7AmZmqr6X1ZL3tRO9LIrZ/nUOv6GV9U8QafTOqX2rWX5UtwPoT2H3nC+Euorp+udT09jqq2BHr3MAPhVSACf5X/+sz776k6hY+uRSlwFdLvselVU8A8nBPHJk3hXeUXq4DIysp7FSGB+4k1Oe011mhTy9lf7tD+bycISP+5RwPpzMjArA28KABj5DgTQypiU9SpckJbUxBwQrqSD7HBk9cGapxWfiKMFPzIIBnOV6fp1aJpnGmd61WvZYtYtJCjBYEZye/3ko6rMeZx/gjSiltYtZXabw1a7iVVCoO1eTjBJH2nT1XnftPfbk/Ltx+sSjJhFDMocIo4DgIsxAwJxMMjB7HgyrUNhTiY/S6QisFLFS7EbmLY4AKqSSduQePTMDjde/UV1C/sul3oAq2PayoGI4yhJyB88TudAGFa7wFbHxKDuAOTwGwM/0lplFWpVnIDA4BHBHODhuPkRj+skmIyY8yMJRLMWYswMBGGJEDAA/wAe/wB4wYBtixGYjAWIARkRQFFJGLEBiPEUkIExFKntxCNakOarr3WU0yrkM7uSK60BLuR3wB2HzmxmN1PWLRU9z4ARSSfYevPtJUeL+FNHdqOv22aupkZd9jIVDBAVxUH+W0jE9nfQVtwUQ++UBmk02nuFttqDTfvWDbzvyQFCqMj0wP1mRZrNWG2ivTt/8lgx9fhMkGD+G3UGvq1TsNo/a7EVPRFrVECgenAnQ9QqsZSlZUZI+NxuCjPPwep9v/yajwnafM1aMtauLld1qYsoexFyCSB8XwgkfzTo5Z4HUuABnOB3OOfnxNH1HwrTbqq9WNyXoVyy4+NQCNpB49e/fibuGYGNTpEpXCLjuTgZLH3OOSZGkE2ltrBSo5bA/oM5mZCBKGZGGZRLMchmPMDnX0i22Wmyy74OTUlzbSpzgkDkfTM2XS9GELsGfBONhbKKAARsTsvr2mg61odYbLhTVW9dysjFrTThGA5BXLF+/OAJ0fTa2VAHUKcKNobeBtGPzYGew9JmIy3UMCGGQeCD2IMr0mlSpAlShEXOFUYAySTgfUk/eW5izNKmT7d/85oU6aa6Qnlixq1by2J3ZfuC7dwS3cibwR5kMR0ykIoY5YKNx7ZbHJA9OZbI5lWqQsjKCQWUjI7jIxkfOVHN9A8SHVi562AWu+yoBlyhCHCkEYPIwfvNr/bQUhbUKZDEMp3oQv5iSORjvyJR0XpVeirWqtQtQHfnLN6s/cEn3+U0Xi7R2X6zQ0of3BsezUbcjIrAYBiPQ8jHzmewduDDMIpoSiMWYt4zjIyO49s9swHFDMMQCIQMIDEmJXmPMCZWEQhDUVTn/wAQEZunapUBZnr2qAMklmAAA+83+ZXagYYYZH+nIkqNJ4T6c9Gkpru+KxUAY5P2X7Zx9puDpxzgAE+vzxgE/wC/SVpoUHbcM8/nf/WUXaqlODYR8QUnexCsxAAY5wDkj+sg5j8KtFbSuuTUZNo1jb2P8ZKKQ2fYgg/ed3mUU0hc49e5JyScY5J78CWEyzgnmOQzDMCcJHMN0CQhI5hmBIRyOYZgShI5hACIxDMWYEo5DMeYEoSOYZgSzKvJXO4AZ9/r3ksxboEyYZkcxgwOe8f6zVVaRn0ewWblVnf/AKdbHBsHp8JIJODgZOJR07QNo0rIdrGHF5ZizW7uXfJPfOSB9uJ0zgEEEAggggjIIPBBHtOfr1KaXdTfYqIgzQ9jBQ9X9wse7Ifhx3I2n3kvo6BWBAI5B5B+vqJKaXw5r67FYUuLagfgdclQf4kDHhsHnjt2m5zLKDMDFmOUJZOVM+JMNCJgxyIMJRi7oboQmW8ajxVrvJo8w7iisu9VO0sp4wD/ALzK+tdHr1ekajJrDqpVlABQgh1YD5ECOEn9TGw6VvWpFtYPYo2s4GA5Xjdj0z3mV5kIQuAWx+ZCEpg8yBeEIMRRsH5SzfCEGDfDfCEGDfF5kIQYfmw8yEIMLzYebCEGDzh84G8fOEIMI3j5yJ1A+f8Av7whBhftQ+cY1Y+f6RQkMP8Aax8/0/1mu6703TatFTU1CxQ6uAfRl7cg5xyQR6gwhKYy6LURQqLtVQAqqAFAHoAOwln7YPn+n+sISpgGrHz/AE/1jOpHzhCRcC6gfOS84QhKmEdWB7/pCEIH/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12" descr="data:image/jpeg;base64,/9j/4AAQSkZJRgABAQAAAQABAAD/2wCEAAkGBxQSEhQUEhQUFBQVFBQVFBUVFBQUFRQUFBcXFhUUFBQYHCggGBolHBQUITEhJSkrLi4uFx8zODMsNygtLiwBCgoKDg0OFBAPFywcHBwsLCwsLCwsLCwsLCwsLCwsLCwsLCwsLCwsLCwsLCwsLCwsLCwsLCwsLCwsLCwsLCwsK//AABEIALYBFAMBIgACEQEDEQH/xAAcAAACAgMBAQAAAAAAAAAAAAAAAQIDBAUGBwj/xAA8EAACAgEDAgQEAwUGBgMAAAABAgADEQQSIQUxBhNBUSJhcYEHMqEUI0JikRVSscHR8CQzQ3KCkoOi4f/EABYBAQEBAAAAAAAAAAAAAAAAAAABAv/EABwRAQEBAQEAAwEAAAAAAAAAAAABESExAmFxQf/aAAwDAQACEQMRAD8A9WAhtlhiErCAWPEniGJBDEe2SMhXcGJAPK4yOxGeR9jA5/qnjLS0XGhmdrQM7K0aw5/u4X+L5TfaewOqsucMARkFTg+4PImJo+iU1X3ahV/e3bd7HBI2jGF9gcczY4kmiG2GJPEMSiOIbZPEMQIYhtkwIYgR2xbZZiGIFeIbZr/E991eltfTlFsUA7nUsqpuHmOVHfau5vtMjp+natVVrGtb+OxsZdj6hRwo9gOBAydsCssxIWEAEnsBk/T6CABYYnFdT8WauvTtf+ybR56V1VPua22s922ryjYBPPH1nXdL1y31LagYBh+VwVdT6qynsRJKLisNss2wxNCsiG2WYhiBXiG2WYhiEV7YiJbiIiBViLbLDExAGTwIFAPJA9DznIH2PrJFe0niMCFarV9QprIW62pHwCVaxV+4DHOO8J5H448V3aDX6mny63VnFqGwBmC2IhwDjsCGxCZ2rj3SLEliOURxK7LACBxk5xk4zjvj3lpmq8T9K/atO9akrZ+apwSCli8qQR29voYRsH4wcZ5/p88Tm9Xpb6+oLqayGpsRKLauzAAkravvgtz8sza9HW1qaxYCGCKHZ/zFgOcD655M2VVIX5n1J5Jk9EoYksQxKqIEeI8QMBYhiShiBHEeI8R4gRhiSxHCIMgIIIyCCCD2IPcGcvous+VYNEatRZbX8AZaiyGr/pO1pIXOzaD8wZ1eIYjBBV94yJMj/fvPAPF/4l6+2yylQ2iAJXy0Um5mBxtaw8j/AMQO3rFuEmvY/ESXilhpVVrSVCb+UDbh8T88ADJ+0y+iaBqa8WP5ljMXtfG0NY2M7V9FGAAPYCct+D/Rb9No2Op3h7rPMFbliyLgLkg9i2Cf6TuLbAqlmOABkn5Dk/4R9gxDEVViuAykMrAFWBBBB7EEdxJ4lEMQxJwgRxCPEeIEMRYkyIjCIFZF0BGCMg+hlkREDHb+kkolm2MLzA0HWPDGl1NnmX6eu18BdzqCdozgZ+5hPKPHS9Wp6hqf2dtX5T2CxDVkoVZVAxjtjbtx/LCZax7wYsSZEMTQpsqyQckFc4x8xjkesrbTZdWLN8Ib4eMEtjk8ckY4+pmTiOQRxBR7yWI4EcSu2zaO2eCcDvxLSZBU7k9z3/0gU9P11d6Cypg6H1B9R3B9iPaZOJodD4cTT3tZp2evzG3WVZBqbnJO0/lPsQf0nQRERxDElDEoiBDEliPEgjiAElHiURxOJ8a/iLp9CNq/vb9w/d4Iyob4yGxg9iPr9JX+KnieinR3UNaa7rGSoYVtyhirNaMYJQL6r68TyPR9EfVJpXpuTUXmxlZGyDsDsla5JyEKoWI/m5575tH0R0vqVeopS6pga3XcDkfcH5g5B+kov6VVdYt3lo1ij4LWXcyj+XPYTn/w70upo0222mlQzFyFdgVBH5fL2YGAB6ztk7DjHA49vlLOiCV4zkk598cfSarqXUfKuRbK2KPkLYADWrAZ22HOVJx3Ix6TdYiZQeDA1PQNAtKHy18utiWWvJwuSTuCn8mc/lGP6zaYksQxKImAEliAEBYiMnEYEIjGRFAUMQb/ABiWABZwnX/xKp0x2FDv5xubC5BI5IHB4zj2M7bV6nYu717KvqzHso/p/TJ9J4p+MzKEp0lf723e2ocKM7N3BPH94mSkc348/EO3Vaovpy1dSIK15/NtLEv9yxx8gITt/D2hrGloFlY3eVWDuC7uFAw2T34jmV2PX4RxYmgo4QMBwgI4GJ1Ou0ofIZBaB8PmAlCfZsEEfUTV+GusW3Iy6irytRW+x0BJDcZV0J/hI+vYzfxbBnOOcYz649swhImPr6yUISghHCQGIAQjlBE7YBOCcAnA7nHoPnMLXa51UNVUbhuG/awBCZwzID+cjvjjPpKdD065NRZa2qeyqwZWhkULWeMbHHOO/B75kHjHjjo+q6xq7WWtqWqr200WEFnCfnAK8KxJBA57jmZHherT6DVUq91XmU6eyy0nah84VhRSSfUM7D5zbfjaXou0ttZVVuFtTlhlVbCgWcdmCsSD/IJu+leH+jppN/l1XrwbbCBZYzjGdxHI+L245mT9dd0PUV2VKEdWwig4Ofln78zbYnk/4XNd/aWqymoGnNIFB1ClWVK3ARfY/mYevAnrM1OwcP8Aij4tt6fXp/KC/v7fLaw961G0kqDxnBPJ4GOxmq6P4jsOuatrrfJS4qHtdNti49QFG3uD9pZ+Puk39NVsZZNRXjjJ+MMhA/rPDOr36prgNRlsutjLtO08AcgD+6uJL6Y+t6bVcZUhh7gg/qJKfL2j6xTW7BEsrYnIOk1FtJwB2CElf0non4T+M7r9Y2lLXXUtW1u/UbWtrcYyN6jBQ5A5xzEo9djAg5/32+8W7259poOKMwgVtIgSOpqDbc5+FgwwSOR747j5SyAjEIxFmBqevdJN/lMljVvS/mLjlHyNpWxfUFcj5ZM8767pdbpOoW6i2lrdHcqVtZV+8alEywYgDcAGJYjHYDnjE9ZMayYPmLxZ4ysOpddO2K0+AH828qTl8/P/AChOl8R/hVrNVqr760ooSyxmWsuTgep+FcDJycfOEnGpj3RbAG2ZGcbseoB459h3l2IBRHKhRwhAIRwgarrmr1CgLpaRY5IBZ2VUQH1IzlvpM/TqVVQx3HA3N2yfU49JKxfUff6TVdX8RUaZ60tZjZbkV1ojWO+PZVEiNzMX+0qvNFPmJ5pBITPxYHfiV9R6oun076i0FFRCxBxu+S4H8ROBj5zXdQ1Jt0qalUKvUVvCEHd8H/MTBGeULj7iNF/iHrQ05pryBZqLBWhY4AGRvbJ4yAeB7zbDic+NTpeqUOmUsrJwwKgsp/hdc9j6gzm9d16/pN1WlPm9QrsRmpXGdVWF4CuQMWJn+I8gA940ejzE6tojdU1YcoTtIYHGCrBgD7qSMEeoJkejecag2oCra3xMicrXntWD/EQO7epzM2Uc3oXu1Kfv0anO9GprdgQVYqG8xcEDj35yJu+l6dq6kR3NjIoXe35mA4Bb3bGMn1MycRxINH4v8MU9Ro8m7cAGDo643IwBGRnjsSJieHfBGm0SbaQxGcndsJJ/vE7ck/6TqIowQqpC9v1JP+MtMQjEo1er1FdhAIV9jBhkAgEZA4nIePeonRrVrFqrYq+CXHbeCg5ABxz9p1Ov0IVtyZXndx6k8kHHpyZzXjPqGntqSjUZZhahapPid0rzYDwcAfCQSZmo816Z13Saa+s6iutqr9/n1Gtn8pSWIbDHj+ADaPyid/0fxH0PRalUo2UvbShNwB8sK3IrZifhPAPbHbmabT9JTrHUa9UyUpXWVY1NatljpWQhSytRjGVPr6j0mZ+K/wCGVmsddTo9vmLUlbUcIGWvO01t2BwcbT7DmSLMdR+IXizTaXSWo16LddRb5AGWLEocN8OcA54J4nl34R+ItbqdZpKQwajTVupUkDbUwxk+rNnbj6TzcdG1LXfs/k3G4EL5WxtwPYZHoPn2noz/AIN6+nZZRbS7rtYAManVhzweQSD8/SWtcfQMUx+n2sa0FhHmhE8zGcb8Ddj75mRNMlicRrvFWpGs8quqoU1sVsDs3nWEDgVgDaueCuSc8ds8dsxnn/jof8Qj1qvACXPu29zlCeP4TgZJH5j7TPyHc0Xh0V0IZWUFT6EHkSWOPn+k47wd11De2kyS+xryuSwQlsP8XbaxO8cnu3pidhbYFGWIUDuSQAPqTLLoDAdpVRqUsGUZXHupyD6cH15lyyiDCEu2/SELGD0fpw01K1B3sC5w1hBc5JOCQPtM4GOKQOEhXaG7EHv29wcH9ZOARxRwCY1fT6xYbQo8wjbvPLBRztUnsOTwJkwhHG+Kb11Gv0uiYgIn/F2g97DX/wAqtR/Fzlj/ANonT6nTtYjqrmsvkbgAWUEYO3PGcepzIdQ6TTcUaxBvrOa7B8NiH+Vxzj5dj7TNUYGJMHJeEfBtfTmtNXmPvwAWZSQg7A9snOfSbjV9JWzUUX4xZSXw3GSjqVZD8skH7TawjAwYQhKDMcUcBgwzFAiAwY5ACSlFeopDqVOcH2ODMLWdA09tRqesFGxkAspP/kpB/X1mygJBxb+C+m6SxblWyluylLr/AE9eCeOQOeOZn9R8X0VPUjMVSwNtsIwuUwMc8+o5xjvzL/GPR7NTUnkMq212b1LEqCMEMpIB4P0ml6z4QfVhjalacqqIljMFr3oW/hUDhTgDPp7TN2eCNvXEr6tpq1IK6mm1WbvusUo1fxevAYY7cztlQDgADueBjvyf1mlt8Oo4rBVVFbI6Hu6shBBUgjb7es3hmoFK9TqUrG52VASBliAMnsMmW4nCfit1D9lXSXsm+tbylikbhsdD8QB43ArwfqPWLwdLquu0KrYtrZgCQquGJOCQPhz3nA6XVtYA2oW41ncbWKAeWmNzDbnPOWPIz3m8/tvTLgDVaYcdksFjc/yV5PaaTxTqWu0l9ekXU3W2p5eRpLkTaxAY+ZYAB8IMxej0HpfTaKV/cIqBsMSo5bgYJJ5PGO8XW680PjuBkfUYMOiBxpqPNG2wVVh14+Fto3Dj55maVz37GbGh6VqlNuFK81qCqlT5ZULlGA/Kef1m+WU06VEHwKq/9oA/wl4EREwYoQlU4jCEiqLjtCgKScgAKBx8z2AEyIoQHCItHAcIo4BCEUDXdctvFe3Sqhtbs1hxWg/vEDJY+wA+sh0rQPTUgaw22gZtdif3rHljj+H5Y7cTZuuf8vlNJ4ifUsgq0mEudgGtZcpVX3azngnsAPeSjc03BxkfrwQR3BHoZOYvS9F5NYQu1jd3sc5exvVm9B27DgDiZcqCOKBMBwhCFOGYoAwJZihDMqGIQjgRY45PHzmNXrUZtoYFvYZP++81H7buW3z96lLXrwpVd4GCrqxORlWHHyMpTRF7aLKq2rFTs2SThlsG1w2/k+4IHcD3k0ZfiHxNVox8a3WNjhKansY57DIGAT8zKtBq69cjJdSvw7HNVgWzG7JUkEY3DBB9iDKPFWK3ruyF4KsTwMpl0Jb0/imp8M9XF+rNtCXeU4ZXZq3RD2YMpYYI3bv/AGmd6Ov0+lRBhUVAO21QvH2Et28/L59/tJExqZoLEFjJiIgPMAZBlkllE4RCEKcUCYpBIRyMIEoRQgOEIQCEIQCEBCARxQgOEIQHMbqOtWmt7H7KO3qSeFUZ4BJIHMyMzD6zTvosH8uf/X4v8oqOF13jzXgWunTwqUEbxZYxdgf7uwY49Tz6Tv8Ap95sqrsI270R9vqu5QdpPr3nH6bR+ZVbp8ApYGDFtyWMrBlOMduVyD7CdX0XSJTRVXVnYqALuYscd+WPJ7zPxJWdCIRzanEYQMgr8pQd2AGPc4Gf6zG12pCKSTgTLzMPX07hFRg0apLvhIDDgkMARn07zaAcCa3p/T/LOf0m1EkFR7/KGJJjI4lEpWz45liiU3pntApTWhiQD29pm1tmaqrRYbIH39ZtKRxEFghCEo5zxN4jGkanILB3w4XuqY/Nj6zbnX14DbxgjIwc8d84nNaPw5bqMWa8gNk/u62yMZyoLY44x2/rOkr0Nart2LjGO3JA7AmZmqr6X1ZL3tRO9LIrZ/nUOv6GV9U8QafTOqX2rWX5UtwPoT2H3nC+Euorp+udT09jqq2BHr3MAPhVSACf5X/+sz776k6hY+uRSlwFdLvselVU8A8nBPHJk3hXeUXq4DIysp7FSGB+4k1Oe011mhTy9lf7tD+bycISP+5RwPpzMjArA28KABj5DgTQypiU9SpckJbUxBwQrqSD7HBk9cGapxWfiKMFPzIIBnOV6fp1aJpnGmd61WvZYtYtJCjBYEZye/3ko6rMeZx/gjSiltYtZXabw1a7iVVCoO1eTjBJH2nT1XnftPfbk/Ltx+sSjJhFDMocIo4DgIsxAwJxMMjB7HgyrUNhTiY/S6QisFLFS7EbmLY4AKqSSduQePTMDjde/UV1C/sul3oAq2PayoGI4yhJyB88TudAGFa7wFbHxKDuAOTwGwM/0lplFWpVnIDA4BHBHODhuPkRj+skmIyY8yMJRLMWYswMBGGJEDAA/wAe/wB4wYBtixGYjAWIARkRQFFJGLEBiPEUkIExFKntxCNakOarr3WU0yrkM7uSK60BLuR3wB2HzmxmN1PWLRU9z4ARSSfYevPtJUeL+FNHdqOv22aupkZd9jIVDBAVxUH+W0jE9nfQVtwUQ++UBmk02nuFttqDTfvWDbzvyQFCqMj0wP1mRZrNWG2ivTt/8lgx9fhMkGD+G3UGvq1TsNo/a7EVPRFrVECgenAnQ9QqsZSlZUZI+NxuCjPPwep9v/yajwnafM1aMtauLld1qYsoexFyCSB8XwgkfzTo5Z4HUuABnOB3OOfnxNH1HwrTbqq9WNyXoVyy4+NQCNpB49e/fibuGYGNTpEpXCLjuTgZLH3OOSZGkE2ltrBSo5bA/oM5mZCBKGZGGZRLMchmPMDnX0i22Wmyy74OTUlzbSpzgkDkfTM2XS9GELsGfBONhbKKAARsTsvr2mg61odYbLhTVW9dysjFrTThGA5BXLF+/OAJ0fTa2VAHUKcKNobeBtGPzYGew9JmIy3UMCGGQeCD2IMr0mlSpAlShEXOFUYAySTgfUk/eW5izNKmT7d/85oU6aa6Qnlixq1by2J3ZfuC7dwS3cibwR5kMR0ykIoY5YKNx7ZbHJA9OZbI5lWqQsjKCQWUjI7jIxkfOVHN9A8SHVi562AWu+yoBlyhCHCkEYPIwfvNr/bQUhbUKZDEMp3oQv5iSORjvyJR0XpVeirWqtQtQHfnLN6s/cEn3+U0Xi7R2X6zQ0of3BsezUbcjIrAYBiPQ8jHzmewduDDMIpoSiMWYt4zjIyO49s9swHFDMMQCIQMIDEmJXmPMCZWEQhDUVTn/wAQEZunapUBZnr2qAMklmAAA+83+ZXagYYYZH+nIkqNJ4T6c9Gkpru+KxUAY5P2X7Zx9puDpxzgAE+vzxgE/wC/SVpoUHbcM8/nf/WUXaqlODYR8QUnexCsxAAY5wDkj+sg5j8KtFbSuuTUZNo1jb2P8ZKKQ2fYgg/ed3mUU0hc49e5JyScY5J78CWEyzgnmOQzDMCcJHMN0CQhI5hmBIRyOYZgShI5hACIxDMWYEo5DMeYEoSOYZgSzKvJXO4AZ9/r3ksxboEyYZkcxgwOe8f6zVVaRn0ewWblVnf/AKdbHBsHp8JIJODgZOJR07QNo0rIdrGHF5ZizW7uXfJPfOSB9uJ0zgEEEAggggjIIPBBHtOfr1KaXdTfYqIgzQ9jBQ9X9wse7Ifhx3I2n3kvo6BWBAI5B5B+vqJKaXw5r67FYUuLagfgdclQf4kDHhsHnjt2m5zLKDMDFmOUJZOVM+JMNCJgxyIMJRi7oboQmW8ajxVrvJo8w7iisu9VO0sp4wD/ALzK+tdHr1ekajJrDqpVlABQgh1YD5ECOEn9TGw6VvWpFtYPYo2s4GA5Xjdj0z3mV5kIQuAWx+ZCEpg8yBeEIMRRsH5SzfCEGDfDfCEGDfF5kIQYfmw8yEIMLzYebCEGDzh84G8fOEIMI3j5yJ1A+f8Av7whBhftQ+cY1Y+f6RQkMP8Aax8/0/1mu6703TatFTU1CxQ6uAfRl7cg5xyQR6gwhKYy6LURQqLtVQAqqAFAHoAOwln7YPn+n+sISpgGrHz/AE/1jOpHzhCRcC6gfOS84QhKmEdWB7/pCEIH/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20909838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fontScale="90000"/>
          </a:bodyPr>
          <a:lstStyle/>
          <a:p>
            <a:r>
              <a:rPr lang="cs-CZ" sz="4000" dirty="0">
                <a:solidFill>
                  <a:srgbClr val="75DBFF"/>
                </a:solidFill>
                <a:latin typeface="Comic Sans MS" pitchFamily="66" charset="0"/>
              </a:rPr>
              <a:t>Leukopenie, leukocytóza a poruchy </a:t>
            </a:r>
            <a:r>
              <a:rPr lang="cs-CZ" sz="4000" dirty="0" err="1">
                <a:solidFill>
                  <a:srgbClr val="75DBFF"/>
                </a:solidFill>
                <a:latin typeface="Comic Sans MS" pitchFamily="66" charset="0"/>
              </a:rPr>
              <a:t>fce</a:t>
            </a:r>
            <a:r>
              <a:rPr lang="cs-CZ" sz="4000" dirty="0">
                <a:solidFill>
                  <a:srgbClr val="75DBFF"/>
                </a:solidFill>
                <a:latin typeface="Comic Sans MS" pitchFamily="66" charset="0"/>
              </a:rPr>
              <a:t> granulocytů</a:t>
            </a:r>
          </a:p>
        </p:txBody>
      </p:sp>
      <p:sp>
        <p:nvSpPr>
          <p:cNvPr id="3" name="Zástupný symbol pro obsah 2"/>
          <p:cNvSpPr>
            <a:spLocks noGrp="1"/>
          </p:cNvSpPr>
          <p:nvPr>
            <p:ph idx="1"/>
          </p:nvPr>
        </p:nvSpPr>
        <p:spPr>
          <a:xfrm>
            <a:off x="1547664" y="1484784"/>
            <a:ext cx="7344816" cy="5256584"/>
          </a:xfrm>
        </p:spPr>
        <p:txBody>
          <a:bodyPr>
            <a:normAutofit/>
          </a:bodyPr>
          <a:lstStyle/>
          <a:p>
            <a:pPr marL="0" indent="0">
              <a:buNone/>
            </a:pPr>
            <a:r>
              <a:rPr lang="cs-CZ" sz="1400" dirty="0" err="1" smtClean="0">
                <a:solidFill>
                  <a:srgbClr val="7030A0"/>
                </a:solidFill>
                <a:latin typeface="Comic Sans MS" pitchFamily="66" charset="0"/>
              </a:rPr>
              <a:t>Granulocytopenie</a:t>
            </a:r>
            <a:endParaRPr lang="cs-CZ" sz="1400" dirty="0" smtClean="0">
              <a:solidFill>
                <a:srgbClr val="7030A0"/>
              </a:solidFill>
              <a:latin typeface="Comic Sans MS" pitchFamily="66" charset="0"/>
            </a:endParaRPr>
          </a:p>
          <a:p>
            <a:r>
              <a:rPr lang="cs-CZ" sz="1400" dirty="0">
                <a:latin typeface="Comic Sans MS" pitchFamily="66" charset="0"/>
              </a:rPr>
              <a:t>s</a:t>
            </a:r>
            <a:r>
              <a:rPr lang="cs-CZ" sz="1400" dirty="0" smtClean="0">
                <a:latin typeface="Comic Sans MS" pitchFamily="66" charset="0"/>
              </a:rPr>
              <a:t>nížení tvorby (cytostatika, </a:t>
            </a:r>
            <a:r>
              <a:rPr lang="cs-CZ" sz="1400" dirty="0" err="1" smtClean="0">
                <a:latin typeface="Comic Sans MS" pitchFamily="66" charset="0"/>
              </a:rPr>
              <a:t>nedostatk</a:t>
            </a:r>
            <a:r>
              <a:rPr lang="cs-CZ" sz="1400" dirty="0" smtClean="0">
                <a:latin typeface="Comic Sans MS" pitchFamily="66" charset="0"/>
              </a:rPr>
              <a:t> B</a:t>
            </a:r>
            <a:r>
              <a:rPr lang="cs-CZ" sz="1400" baseline="-25000" dirty="0" smtClean="0">
                <a:latin typeface="Comic Sans MS" pitchFamily="66" charset="0"/>
              </a:rPr>
              <a:t>12 </a:t>
            </a:r>
            <a:r>
              <a:rPr lang="cs-CZ" sz="1400" dirty="0" smtClean="0">
                <a:latin typeface="Comic Sans MS" pitchFamily="66" charset="0"/>
              </a:rPr>
              <a:t>a </a:t>
            </a:r>
            <a:r>
              <a:rPr lang="cs-CZ" sz="1400" dirty="0" err="1" smtClean="0">
                <a:latin typeface="Comic Sans MS" pitchFamily="66" charset="0"/>
              </a:rPr>
              <a:t>kys</a:t>
            </a:r>
            <a:r>
              <a:rPr lang="cs-CZ" sz="1400" dirty="0" smtClean="0">
                <a:latin typeface="Comic Sans MS" pitchFamily="66" charset="0"/>
              </a:rPr>
              <a:t>. listové …), změna distribuce (</a:t>
            </a:r>
            <a:r>
              <a:rPr lang="cs-CZ" sz="1400" dirty="0" err="1" smtClean="0">
                <a:latin typeface="Comic Sans MS" pitchFamily="66" charset="0"/>
              </a:rPr>
              <a:t>hypersplenismus</a:t>
            </a:r>
            <a:r>
              <a:rPr lang="cs-CZ" sz="1400" dirty="0" smtClean="0">
                <a:latin typeface="Comic Sans MS" pitchFamily="66" charset="0"/>
              </a:rPr>
              <a:t>, zánět, infekce), zvýšený zánik (autoimunitní </a:t>
            </a:r>
            <a:r>
              <a:rPr lang="cs-CZ" sz="1400" dirty="0" err="1" smtClean="0">
                <a:latin typeface="Comic Sans MS" pitchFamily="66" charset="0"/>
              </a:rPr>
              <a:t>neutropenie</a:t>
            </a:r>
            <a:r>
              <a:rPr lang="cs-CZ" sz="1400" dirty="0" smtClean="0">
                <a:latin typeface="Comic Sans MS" pitchFamily="66" charset="0"/>
              </a:rPr>
              <a:t>)</a:t>
            </a:r>
          </a:p>
          <a:p>
            <a:endParaRPr lang="cs-CZ" sz="1400" dirty="0">
              <a:latin typeface="Comic Sans MS" pitchFamily="66" charset="0"/>
            </a:endParaRPr>
          </a:p>
          <a:p>
            <a:pPr marL="0" indent="0">
              <a:buNone/>
            </a:pPr>
            <a:r>
              <a:rPr lang="cs-CZ" sz="1400" dirty="0" smtClean="0">
                <a:solidFill>
                  <a:srgbClr val="7030A0"/>
                </a:solidFill>
                <a:latin typeface="Comic Sans MS" pitchFamily="66" charset="0"/>
              </a:rPr>
              <a:t>Granulocytóza </a:t>
            </a:r>
          </a:p>
          <a:p>
            <a:r>
              <a:rPr lang="cs-CZ" sz="1400" dirty="0">
                <a:latin typeface="Comic Sans MS" pitchFamily="66" charset="0"/>
              </a:rPr>
              <a:t>u</a:t>
            </a:r>
            <a:r>
              <a:rPr lang="cs-CZ" sz="1400" dirty="0" smtClean="0">
                <a:latin typeface="Comic Sans MS" pitchFamily="66" charset="0"/>
              </a:rPr>
              <a:t>volnění </a:t>
            </a:r>
            <a:r>
              <a:rPr lang="cs-CZ" sz="1400" dirty="0" err="1" smtClean="0">
                <a:latin typeface="Comic Sans MS" pitchFamily="66" charset="0"/>
              </a:rPr>
              <a:t>gra</a:t>
            </a:r>
            <a:r>
              <a:rPr lang="cs-CZ" sz="1400" dirty="0" smtClean="0">
                <a:latin typeface="Comic Sans MS" pitchFamily="66" charset="0"/>
              </a:rPr>
              <a:t> přichycených k endoteliím v plicních cirkulacích a ve slezině (působením adrenalinu)</a:t>
            </a:r>
          </a:p>
          <a:p>
            <a:r>
              <a:rPr lang="cs-CZ" sz="1400" dirty="0">
                <a:latin typeface="Comic Sans MS" pitchFamily="66" charset="0"/>
              </a:rPr>
              <a:t>v</a:t>
            </a:r>
            <a:r>
              <a:rPr lang="cs-CZ" sz="1400" dirty="0" smtClean="0">
                <a:latin typeface="Comic Sans MS" pitchFamily="66" charset="0"/>
              </a:rPr>
              <a:t>yplavení </a:t>
            </a:r>
            <a:r>
              <a:rPr lang="cs-CZ" sz="1400" dirty="0" err="1" smtClean="0">
                <a:latin typeface="Comic Sans MS" pitchFamily="66" charset="0"/>
              </a:rPr>
              <a:t>gra</a:t>
            </a:r>
            <a:r>
              <a:rPr lang="cs-CZ" sz="1400" dirty="0" smtClean="0">
                <a:latin typeface="Comic Sans MS" pitchFamily="66" charset="0"/>
              </a:rPr>
              <a:t> u kostní dřeně do krve (glukokortikoidy nebo G-CSF)</a:t>
            </a:r>
          </a:p>
          <a:p>
            <a:r>
              <a:rPr lang="cs-CZ" sz="1400" dirty="0">
                <a:latin typeface="Comic Sans MS" pitchFamily="66" charset="0"/>
              </a:rPr>
              <a:t>z</a:t>
            </a:r>
            <a:r>
              <a:rPr lang="cs-CZ" sz="1400" dirty="0" smtClean="0">
                <a:latin typeface="Comic Sans MS" pitchFamily="66" charset="0"/>
              </a:rPr>
              <a:t>výšená produkce v kostní dřeni (růstové faktory G-CSF a GM-CSF)</a:t>
            </a:r>
          </a:p>
          <a:p>
            <a:endParaRPr lang="cs-CZ" sz="1400" dirty="0">
              <a:solidFill>
                <a:srgbClr val="7030A0"/>
              </a:solidFill>
              <a:latin typeface="Comic Sans MS" pitchFamily="66" charset="0"/>
            </a:endParaRPr>
          </a:p>
          <a:p>
            <a:pPr marL="0" indent="0">
              <a:buNone/>
            </a:pPr>
            <a:endParaRPr lang="cs-CZ" sz="1400" dirty="0">
              <a:latin typeface="Comic Sans MS" pitchFamily="66" charset="0"/>
            </a:endParaRPr>
          </a:p>
          <a:p>
            <a:pPr marL="0" indent="0">
              <a:buNone/>
            </a:pPr>
            <a:r>
              <a:rPr lang="cs-CZ" sz="1400" dirty="0" smtClean="0">
                <a:solidFill>
                  <a:srgbClr val="7030A0"/>
                </a:solidFill>
                <a:latin typeface="Comic Sans MS" pitchFamily="66" charset="0"/>
              </a:rPr>
              <a:t>Poruchy adheze </a:t>
            </a:r>
            <a:r>
              <a:rPr lang="cs-CZ" sz="1400" dirty="0" err="1" smtClean="0">
                <a:solidFill>
                  <a:srgbClr val="7030A0"/>
                </a:solidFill>
                <a:latin typeface="Comic Sans MS" pitchFamily="66" charset="0"/>
              </a:rPr>
              <a:t>gra</a:t>
            </a:r>
            <a:r>
              <a:rPr lang="cs-CZ" sz="1400" dirty="0">
                <a:solidFill>
                  <a:srgbClr val="7030A0"/>
                </a:solidFill>
                <a:latin typeface="Comic Sans MS" pitchFamily="66" charset="0"/>
              </a:rPr>
              <a:t> </a:t>
            </a:r>
            <a:r>
              <a:rPr lang="cs-CZ" sz="1400" dirty="0" smtClean="0">
                <a:latin typeface="Comic Sans MS" pitchFamily="66" charset="0"/>
              </a:rPr>
              <a:t>(leukocytóza + bakteriální a houbové infekce)</a:t>
            </a:r>
            <a:endParaRPr lang="cs-CZ" sz="1400" dirty="0">
              <a:latin typeface="Comic Sans MS" pitchFamily="66" charset="0"/>
            </a:endParaRPr>
          </a:p>
          <a:p>
            <a:pPr marL="0" indent="0">
              <a:buNone/>
            </a:pPr>
            <a:r>
              <a:rPr lang="cs-CZ" sz="1400" dirty="0" smtClean="0">
                <a:solidFill>
                  <a:srgbClr val="7030A0"/>
                </a:solidFill>
                <a:latin typeface="Comic Sans MS" pitchFamily="66" charset="0"/>
              </a:rPr>
              <a:t>Poruchy chemotaxe </a:t>
            </a:r>
            <a:r>
              <a:rPr lang="cs-CZ" sz="1400" dirty="0" err="1" smtClean="0">
                <a:solidFill>
                  <a:srgbClr val="7030A0"/>
                </a:solidFill>
                <a:latin typeface="Comic Sans MS" pitchFamily="66" charset="0"/>
              </a:rPr>
              <a:t>gra</a:t>
            </a:r>
            <a:endParaRPr lang="cs-CZ" sz="1400" dirty="0" smtClean="0">
              <a:solidFill>
                <a:srgbClr val="7030A0"/>
              </a:solidFill>
              <a:latin typeface="Comic Sans MS" pitchFamily="66" charset="0"/>
            </a:endParaRPr>
          </a:p>
          <a:p>
            <a:pPr marL="0" indent="0">
              <a:buNone/>
            </a:pPr>
            <a:r>
              <a:rPr lang="cs-CZ" sz="1400" dirty="0" smtClean="0">
                <a:solidFill>
                  <a:srgbClr val="7030A0"/>
                </a:solidFill>
                <a:latin typeface="Comic Sans MS" pitchFamily="66" charset="0"/>
              </a:rPr>
              <a:t>Poruchy destrukce fagocytovaného materiálu</a:t>
            </a:r>
          </a:p>
          <a:p>
            <a:pPr marL="0" indent="0">
              <a:buNone/>
            </a:pPr>
            <a:r>
              <a:rPr lang="cs-CZ" sz="1400" dirty="0" smtClean="0">
                <a:solidFill>
                  <a:srgbClr val="7030A0"/>
                </a:solidFill>
                <a:latin typeface="Comic Sans MS" pitchFamily="66" charset="0"/>
              </a:rPr>
              <a:t>Získané poruchy </a:t>
            </a:r>
            <a:r>
              <a:rPr lang="cs-CZ" sz="1400" dirty="0" err="1" smtClean="0">
                <a:solidFill>
                  <a:srgbClr val="7030A0"/>
                </a:solidFill>
                <a:latin typeface="Comic Sans MS" pitchFamily="66" charset="0"/>
              </a:rPr>
              <a:t>gra</a:t>
            </a:r>
            <a:endParaRPr lang="cs-CZ" sz="1400" dirty="0">
              <a:solidFill>
                <a:srgbClr val="7030A0"/>
              </a:solidFill>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33453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a:bodyPr>
          <a:lstStyle/>
          <a:p>
            <a:r>
              <a:rPr lang="cs-CZ" sz="4000" dirty="0" smtClean="0">
                <a:solidFill>
                  <a:srgbClr val="C00000"/>
                </a:solidFill>
                <a:latin typeface="Comic Sans MS" pitchFamily="66" charset="0"/>
              </a:rPr>
              <a:t>Patofyziologie sleziny</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47664" y="1268760"/>
            <a:ext cx="7272808" cy="5472608"/>
          </a:xfrm>
        </p:spPr>
        <p:txBody>
          <a:bodyPr>
            <a:noAutofit/>
          </a:bodyPr>
          <a:lstStyle/>
          <a:p>
            <a:pPr marL="0" indent="0">
              <a:buNone/>
            </a:pPr>
            <a:r>
              <a:rPr lang="cs-CZ" sz="1600" dirty="0" smtClean="0">
                <a:latin typeface="Comic Sans MS" pitchFamily="66" charset="0"/>
              </a:rPr>
              <a:t> Zvětšení lymfatických uzlin – příčiny</a:t>
            </a:r>
          </a:p>
          <a:p>
            <a:r>
              <a:rPr lang="cs-CZ" sz="1600" dirty="0" smtClean="0">
                <a:latin typeface="Comic Sans MS" pitchFamily="66" charset="0"/>
              </a:rPr>
              <a:t>Infekce</a:t>
            </a:r>
          </a:p>
          <a:p>
            <a:r>
              <a:rPr lang="cs-CZ" sz="1600" dirty="0" err="1" smtClean="0">
                <a:latin typeface="Comic Sans MS" pitchFamily="66" charset="0"/>
              </a:rPr>
              <a:t>Lymfoproliferační</a:t>
            </a:r>
            <a:r>
              <a:rPr lang="cs-CZ" sz="1600" dirty="0" smtClean="0">
                <a:latin typeface="Comic Sans MS" pitchFamily="66" charset="0"/>
              </a:rPr>
              <a:t> nemoci</a:t>
            </a:r>
          </a:p>
          <a:p>
            <a:r>
              <a:rPr lang="cs-CZ" sz="1600" dirty="0" smtClean="0">
                <a:latin typeface="Comic Sans MS" pitchFamily="66" charset="0"/>
              </a:rPr>
              <a:t>Nádorové metastázy</a:t>
            </a:r>
          </a:p>
          <a:p>
            <a:r>
              <a:rPr lang="cs-CZ" sz="1600" dirty="0" smtClean="0">
                <a:latin typeface="Comic Sans MS" pitchFamily="66" charset="0"/>
              </a:rPr>
              <a:t>Aktivace lymfatického systému - LE </a:t>
            </a:r>
            <a:endParaRPr lang="cs-CZ" sz="1600" dirty="0">
              <a:latin typeface="Comic Sans MS" pitchFamily="66" charset="0"/>
            </a:endParaRPr>
          </a:p>
          <a:p>
            <a:pPr marL="0" indent="0">
              <a:buNone/>
            </a:pPr>
            <a:endParaRPr lang="cs-CZ" sz="1600" dirty="0" smtClean="0">
              <a:latin typeface="Comic Sans MS" pitchFamily="66" charset="0"/>
            </a:endParaRPr>
          </a:p>
          <a:p>
            <a:pPr marL="0" indent="0">
              <a:buNone/>
            </a:pPr>
            <a:endParaRPr lang="cs-CZ" sz="1600" dirty="0">
              <a:latin typeface="Comic Sans MS" pitchFamily="66" charset="0"/>
            </a:endParaRPr>
          </a:p>
          <a:p>
            <a:pPr marL="0" indent="0">
              <a:buNone/>
            </a:pPr>
            <a:endParaRPr lang="cs-CZ" sz="1600" dirty="0" smtClean="0">
              <a:latin typeface="Comic Sans MS" pitchFamily="66" charset="0"/>
            </a:endParaRPr>
          </a:p>
          <a:p>
            <a:pPr marL="0" indent="0">
              <a:buNone/>
            </a:pPr>
            <a:r>
              <a:rPr lang="cs-CZ" sz="1600" dirty="0">
                <a:solidFill>
                  <a:srgbClr val="7030A0"/>
                </a:solidFill>
                <a:latin typeface="Comic Sans MS" pitchFamily="66" charset="0"/>
              </a:rPr>
              <a:t>Funkce sleziny</a:t>
            </a:r>
          </a:p>
          <a:p>
            <a:r>
              <a:rPr lang="cs-CZ" sz="1600" dirty="0">
                <a:latin typeface="Comic Sans MS" pitchFamily="66" charset="0"/>
              </a:rPr>
              <a:t>tvorba protilátek a filtrace krevních elementů (</a:t>
            </a:r>
            <a:r>
              <a:rPr lang="cs-CZ" sz="1600" dirty="0" err="1">
                <a:latin typeface="Comic Sans MS" pitchFamily="66" charset="0"/>
              </a:rPr>
              <a:t>ery</a:t>
            </a:r>
            <a:r>
              <a:rPr lang="cs-CZ" sz="1600" dirty="0">
                <a:latin typeface="Comic Sans MS" pitchFamily="66" charset="0"/>
              </a:rPr>
              <a:t>) a jejich odstranění, když je snížená jejich </a:t>
            </a:r>
            <a:r>
              <a:rPr lang="cs-CZ" sz="1600" dirty="0" err="1">
                <a:latin typeface="Comic Sans MS" pitchFamily="66" charset="0"/>
              </a:rPr>
              <a:t>deformabilita</a:t>
            </a:r>
            <a:r>
              <a:rPr lang="cs-CZ" sz="1600" dirty="0">
                <a:latin typeface="Comic Sans MS" pitchFamily="66" charset="0"/>
              </a:rPr>
              <a:t> nebo mají na svém povrchu navázané protilátky</a:t>
            </a:r>
          </a:p>
          <a:p>
            <a:r>
              <a:rPr lang="cs-CZ" sz="1600" dirty="0">
                <a:latin typeface="Comic Sans MS" pitchFamily="66" charset="0"/>
              </a:rPr>
              <a:t>množství krevních elementů je vyšší než by odpovídalo V krve (stagnace)</a:t>
            </a:r>
          </a:p>
          <a:p>
            <a:pPr marL="0" indent="0">
              <a:buNone/>
            </a:pPr>
            <a:endParaRPr lang="cs-CZ" sz="1600" dirty="0">
              <a:latin typeface="Comic Sans MS" pitchFamily="66" charset="0"/>
            </a:endParaRPr>
          </a:p>
          <a:p>
            <a:pPr marL="0" indent="0">
              <a:buNone/>
            </a:pPr>
            <a:r>
              <a:rPr lang="cs-CZ" sz="1600" dirty="0" smtClean="0">
                <a:solidFill>
                  <a:srgbClr val="7030A0"/>
                </a:solidFill>
                <a:latin typeface="Comic Sans MS" pitchFamily="66" charset="0"/>
              </a:rPr>
              <a:t>Splenektomie</a:t>
            </a:r>
            <a:endParaRPr lang="cs-CZ" sz="1600" dirty="0">
              <a:solidFill>
                <a:srgbClr val="7030A0"/>
              </a:solidFill>
              <a:latin typeface="Comic Sans MS" pitchFamily="66" charset="0"/>
            </a:endParaRPr>
          </a:p>
          <a:p>
            <a:r>
              <a:rPr lang="cs-CZ" sz="1600" dirty="0" smtClean="0">
                <a:latin typeface="Comic Sans MS" pitchFamily="66" charset="0"/>
              </a:rPr>
              <a:t>po </a:t>
            </a:r>
            <a:r>
              <a:rPr lang="cs-CZ" sz="1600" dirty="0">
                <a:latin typeface="Comic Sans MS" pitchFamily="66" charset="0"/>
              </a:rPr>
              <a:t>splenektomii přejímají </a:t>
            </a:r>
            <a:r>
              <a:rPr lang="cs-CZ" sz="1600" dirty="0" err="1">
                <a:latin typeface="Comic Sans MS" pitchFamily="66" charset="0"/>
              </a:rPr>
              <a:t>fci</a:t>
            </a:r>
            <a:r>
              <a:rPr lang="cs-CZ" sz="1600" dirty="0">
                <a:latin typeface="Comic Sans MS" pitchFamily="66" charset="0"/>
              </a:rPr>
              <a:t> sleziny </a:t>
            </a:r>
            <a:r>
              <a:rPr lang="cs-CZ" sz="1600" dirty="0" smtClean="0">
                <a:latin typeface="Comic Sans MS" pitchFamily="66" charset="0"/>
              </a:rPr>
              <a:t>játra</a:t>
            </a:r>
          </a:p>
          <a:p>
            <a:r>
              <a:rPr lang="cs-CZ" sz="1600" dirty="0" smtClean="0">
                <a:latin typeface="Comic Sans MS" pitchFamily="66" charset="0"/>
              </a:rPr>
              <a:t>u dětí riziko infekcí </a:t>
            </a:r>
            <a:endParaRPr lang="cs-CZ" sz="1400" dirty="0" smtClean="0">
              <a:latin typeface="Comic Sans MS" pitchFamily="66" charset="0"/>
            </a:endParaRPr>
          </a:p>
          <a:p>
            <a:pPr marL="0" indent="0">
              <a:buNone/>
            </a:pPr>
            <a:endParaRPr lang="cs-CZ" sz="1600" dirty="0">
              <a:latin typeface="Comic Sans MS" pitchFamily="66" charset="0"/>
            </a:endParaRPr>
          </a:p>
          <a:p>
            <a:pPr marL="0" indent="0">
              <a:buNone/>
            </a:pPr>
            <a:endParaRPr lang="cs-CZ" sz="11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6599" y="1340768"/>
            <a:ext cx="3023997" cy="226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8043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a:bodyPr>
          <a:lstStyle/>
          <a:p>
            <a:r>
              <a:rPr lang="cs-CZ" sz="4000" dirty="0" smtClean="0">
                <a:solidFill>
                  <a:srgbClr val="C00000"/>
                </a:solidFill>
                <a:latin typeface="Comic Sans MS" pitchFamily="66" charset="0"/>
              </a:rPr>
              <a:t>Patofyziologie sleziny</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47664" y="1268760"/>
            <a:ext cx="5040560" cy="5472608"/>
          </a:xfrm>
        </p:spPr>
        <p:txBody>
          <a:bodyPr>
            <a:noAutofit/>
          </a:bodyPr>
          <a:lstStyle/>
          <a:p>
            <a:pPr marL="0" indent="0">
              <a:buNone/>
            </a:pPr>
            <a:r>
              <a:rPr lang="cs-CZ" sz="1600" dirty="0" smtClean="0">
                <a:solidFill>
                  <a:srgbClr val="7030A0"/>
                </a:solidFill>
                <a:latin typeface="Comic Sans MS" pitchFamily="66" charset="0"/>
              </a:rPr>
              <a:t>Splenomegalie </a:t>
            </a:r>
          </a:p>
          <a:p>
            <a:r>
              <a:rPr lang="cs-CZ" sz="1600" dirty="0" smtClean="0">
                <a:latin typeface="Comic Sans MS" pitchFamily="66" charset="0"/>
              </a:rPr>
              <a:t>zvětšení sleziny</a:t>
            </a:r>
          </a:p>
          <a:p>
            <a:r>
              <a:rPr lang="cs-CZ" sz="1600" dirty="0">
                <a:latin typeface="Comic Sans MS" pitchFamily="66" charset="0"/>
              </a:rPr>
              <a:t>odstranění většího počtu </a:t>
            </a:r>
            <a:r>
              <a:rPr lang="cs-CZ" sz="1600" dirty="0" err="1">
                <a:latin typeface="Comic Sans MS" pitchFamily="66" charset="0"/>
              </a:rPr>
              <a:t>ery</a:t>
            </a:r>
            <a:r>
              <a:rPr lang="cs-CZ" sz="1600" dirty="0">
                <a:latin typeface="Comic Sans MS" pitchFamily="66" charset="0"/>
              </a:rPr>
              <a:t> = hyperplazie jejího makrofágového systému</a:t>
            </a:r>
          </a:p>
          <a:p>
            <a:r>
              <a:rPr lang="cs-CZ" sz="1600" dirty="0">
                <a:latin typeface="Comic Sans MS" pitchFamily="66" charset="0"/>
              </a:rPr>
              <a:t>lymfatická složka sleziny reaguje na různé antigenní podněty</a:t>
            </a:r>
          </a:p>
          <a:p>
            <a:pPr marL="0" indent="0">
              <a:buNone/>
            </a:pPr>
            <a:r>
              <a:rPr lang="cs-CZ" sz="1600" dirty="0" smtClean="0">
                <a:latin typeface="Comic Sans MS" pitchFamily="66" charset="0"/>
              </a:rPr>
              <a:t>Etiologie:</a:t>
            </a:r>
          </a:p>
          <a:p>
            <a:r>
              <a:rPr lang="cs-CZ" sz="1600" dirty="0" smtClean="0">
                <a:latin typeface="Comic Sans MS" pitchFamily="66" charset="0"/>
              </a:rPr>
              <a:t>portální HT – jaterní cirhóza</a:t>
            </a:r>
          </a:p>
          <a:p>
            <a:r>
              <a:rPr lang="cs-CZ" sz="1600" dirty="0">
                <a:latin typeface="Comic Sans MS" pitchFamily="66" charset="0"/>
              </a:rPr>
              <a:t>e</a:t>
            </a:r>
            <a:r>
              <a:rPr lang="cs-CZ" sz="1600" dirty="0" smtClean="0">
                <a:latin typeface="Comic Sans MS" pitchFamily="66" charset="0"/>
              </a:rPr>
              <a:t>xpanze slezinných makrofágů – </a:t>
            </a:r>
            <a:r>
              <a:rPr lang="cs-CZ" sz="1600" dirty="0" err="1" smtClean="0">
                <a:latin typeface="Comic Sans MS" pitchFamily="66" charset="0"/>
              </a:rPr>
              <a:t>chron</a:t>
            </a:r>
            <a:r>
              <a:rPr lang="cs-CZ" sz="1600" dirty="0" smtClean="0">
                <a:latin typeface="Comic Sans MS" pitchFamily="66" charset="0"/>
              </a:rPr>
              <a:t>. a </a:t>
            </a:r>
            <a:r>
              <a:rPr lang="cs-CZ" sz="1600" dirty="0" err="1" smtClean="0">
                <a:latin typeface="Comic Sans MS" pitchFamily="66" charset="0"/>
              </a:rPr>
              <a:t>subakut</a:t>
            </a:r>
            <a:r>
              <a:rPr lang="cs-CZ" sz="1600" dirty="0" smtClean="0">
                <a:latin typeface="Comic Sans MS" pitchFamily="66" charset="0"/>
              </a:rPr>
              <a:t>. infekce, </a:t>
            </a:r>
            <a:r>
              <a:rPr lang="cs-CZ" sz="1600" dirty="0" err="1" smtClean="0">
                <a:latin typeface="Comic Sans MS" pitchFamily="66" charset="0"/>
              </a:rPr>
              <a:t>chron</a:t>
            </a:r>
            <a:r>
              <a:rPr lang="cs-CZ" sz="1600" dirty="0" smtClean="0">
                <a:latin typeface="Comic Sans MS" pitchFamily="66" charset="0"/>
              </a:rPr>
              <a:t>. </a:t>
            </a:r>
            <a:r>
              <a:rPr lang="cs-CZ" sz="1600" dirty="0">
                <a:latin typeface="Comic Sans MS" pitchFamily="66" charset="0"/>
              </a:rPr>
              <a:t>h</a:t>
            </a:r>
            <a:r>
              <a:rPr lang="cs-CZ" sz="1600" dirty="0" smtClean="0">
                <a:latin typeface="Comic Sans MS" pitchFamily="66" charset="0"/>
              </a:rPr>
              <a:t>emolytická anémie, amyloidóza</a:t>
            </a:r>
          </a:p>
          <a:p>
            <a:r>
              <a:rPr lang="cs-CZ" sz="1600" dirty="0">
                <a:latin typeface="Comic Sans MS" pitchFamily="66" charset="0"/>
              </a:rPr>
              <a:t>e</a:t>
            </a:r>
            <a:r>
              <a:rPr lang="cs-CZ" sz="1600" dirty="0" smtClean="0">
                <a:latin typeface="Comic Sans MS" pitchFamily="66" charset="0"/>
              </a:rPr>
              <a:t>xpanze lymfatické složky sleziny – lupus </a:t>
            </a:r>
            <a:r>
              <a:rPr lang="cs-CZ" sz="1600" dirty="0" err="1" smtClean="0">
                <a:latin typeface="Comic Sans MS" pitchFamily="66" charset="0"/>
              </a:rPr>
              <a:t>erythematodes</a:t>
            </a:r>
            <a:r>
              <a:rPr lang="cs-CZ" sz="1600" dirty="0" smtClean="0">
                <a:latin typeface="Comic Sans MS" pitchFamily="66" charset="0"/>
              </a:rPr>
              <a:t> (LE)</a:t>
            </a:r>
          </a:p>
          <a:p>
            <a:r>
              <a:rPr lang="cs-CZ" sz="1600" dirty="0" err="1">
                <a:latin typeface="Comic Sans MS" pitchFamily="66" charset="0"/>
              </a:rPr>
              <a:t>e</a:t>
            </a:r>
            <a:r>
              <a:rPr lang="cs-CZ" sz="1600" dirty="0" err="1" smtClean="0">
                <a:latin typeface="Comic Sans MS" pitchFamily="66" charset="0"/>
              </a:rPr>
              <a:t>xtramedulární</a:t>
            </a:r>
            <a:r>
              <a:rPr lang="cs-CZ" sz="1600" dirty="0" smtClean="0">
                <a:latin typeface="Comic Sans MS" pitchFamily="66" charset="0"/>
              </a:rPr>
              <a:t> </a:t>
            </a:r>
            <a:r>
              <a:rPr lang="cs-CZ" sz="1600" dirty="0" err="1" smtClean="0">
                <a:latin typeface="Comic Sans MS" pitchFamily="66" charset="0"/>
              </a:rPr>
              <a:t>hematopoeza</a:t>
            </a:r>
            <a:r>
              <a:rPr lang="cs-CZ" sz="1600" dirty="0" smtClean="0">
                <a:latin typeface="Comic Sans MS" pitchFamily="66" charset="0"/>
              </a:rPr>
              <a:t> nebo leukémie – CML</a:t>
            </a:r>
          </a:p>
          <a:p>
            <a:pPr marL="0" indent="0">
              <a:buNone/>
            </a:pPr>
            <a:endParaRPr lang="cs-CZ" sz="1600" dirty="0">
              <a:solidFill>
                <a:srgbClr val="7030A0"/>
              </a:solidFill>
              <a:latin typeface="Comic Sans MS" pitchFamily="66" charset="0"/>
            </a:endParaRPr>
          </a:p>
          <a:p>
            <a:pPr marL="0" indent="0">
              <a:buNone/>
            </a:pPr>
            <a:r>
              <a:rPr lang="cs-CZ" sz="1600" dirty="0" err="1" smtClean="0">
                <a:solidFill>
                  <a:srgbClr val="7030A0"/>
                </a:solidFill>
                <a:latin typeface="Comic Sans MS" pitchFamily="66" charset="0"/>
              </a:rPr>
              <a:t>Hypersplenismus</a:t>
            </a:r>
            <a:r>
              <a:rPr lang="cs-CZ" sz="1600" dirty="0" smtClean="0">
                <a:solidFill>
                  <a:srgbClr val="7030A0"/>
                </a:solidFill>
                <a:latin typeface="Comic Sans MS" pitchFamily="66" charset="0"/>
              </a:rPr>
              <a:t> </a:t>
            </a:r>
          </a:p>
          <a:p>
            <a:r>
              <a:rPr lang="cs-CZ" sz="1600" dirty="0">
                <a:latin typeface="Comic Sans MS" pitchFamily="66" charset="0"/>
              </a:rPr>
              <a:t>z</a:t>
            </a:r>
            <a:r>
              <a:rPr lang="cs-CZ" sz="1600" dirty="0" smtClean="0">
                <a:latin typeface="Comic Sans MS" pitchFamily="66" charset="0"/>
              </a:rPr>
              <a:t>výšená aktivita sleziny</a:t>
            </a:r>
          </a:p>
          <a:p>
            <a:r>
              <a:rPr lang="cs-CZ" sz="1600" dirty="0" smtClean="0">
                <a:latin typeface="Comic Sans MS" pitchFamily="66" charset="0"/>
              </a:rPr>
              <a:t>vznik trombocytopenie a </a:t>
            </a:r>
            <a:r>
              <a:rPr lang="cs-CZ" sz="1600" dirty="0" err="1" smtClean="0">
                <a:latin typeface="Comic Sans MS" pitchFamily="66" charset="0"/>
              </a:rPr>
              <a:t>granulocytopenie</a:t>
            </a:r>
            <a:r>
              <a:rPr lang="cs-CZ" sz="1600" dirty="0" smtClean="0">
                <a:latin typeface="Comic Sans MS" pitchFamily="66" charset="0"/>
              </a:rPr>
              <a:t>, i mírná anémie</a:t>
            </a:r>
          </a:p>
          <a:p>
            <a:pPr marL="0" indent="0">
              <a:buNone/>
            </a:pPr>
            <a:endParaRPr lang="cs-CZ" sz="16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3" y="1916832"/>
            <a:ext cx="2554789" cy="204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5471" y="4437112"/>
            <a:ext cx="2770226" cy="207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2620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a:bodyPr>
          <a:lstStyle/>
          <a:p>
            <a:r>
              <a:rPr lang="cs-CZ" sz="3000" dirty="0" smtClean="0">
                <a:solidFill>
                  <a:srgbClr val="C00000"/>
                </a:solidFill>
                <a:latin typeface="Comic Sans MS" pitchFamily="66" charset="0"/>
              </a:rPr>
              <a:t>Patofyziologické aspekty </a:t>
            </a:r>
            <a:br>
              <a:rPr lang="cs-CZ" sz="3000" dirty="0" smtClean="0">
                <a:solidFill>
                  <a:srgbClr val="C00000"/>
                </a:solidFill>
                <a:latin typeface="Comic Sans MS" pitchFamily="66" charset="0"/>
              </a:rPr>
            </a:br>
            <a:r>
              <a:rPr lang="cs-CZ" sz="3000" dirty="0" smtClean="0">
                <a:solidFill>
                  <a:srgbClr val="C00000"/>
                </a:solidFill>
                <a:latin typeface="Comic Sans MS" pitchFamily="66" charset="0"/>
              </a:rPr>
              <a:t>transfúze krve a krevních derivátů</a:t>
            </a:r>
            <a:endParaRPr lang="cs-CZ" sz="3000" dirty="0">
              <a:solidFill>
                <a:srgbClr val="C00000"/>
              </a:solidFill>
              <a:latin typeface="Comic Sans MS" pitchFamily="66" charset="0"/>
            </a:endParaRPr>
          </a:p>
        </p:txBody>
      </p:sp>
      <p:sp>
        <p:nvSpPr>
          <p:cNvPr id="3" name="Zástupný symbol pro obsah 2"/>
          <p:cNvSpPr>
            <a:spLocks noGrp="1"/>
          </p:cNvSpPr>
          <p:nvPr>
            <p:ph idx="1"/>
          </p:nvPr>
        </p:nvSpPr>
        <p:spPr>
          <a:xfrm>
            <a:off x="1547664" y="1600200"/>
            <a:ext cx="7272808" cy="4997152"/>
          </a:xfrm>
        </p:spPr>
        <p:txBody>
          <a:bodyPr>
            <a:noAutofit/>
          </a:bodyPr>
          <a:lstStyle/>
          <a:p>
            <a:r>
              <a:rPr lang="cs-CZ" sz="1600" dirty="0">
                <a:latin typeface="Comic Sans MS" pitchFamily="66" charset="0"/>
              </a:rPr>
              <a:t>d</a:t>
            </a:r>
            <a:r>
              <a:rPr lang="cs-CZ" sz="1600" dirty="0" smtClean="0">
                <a:latin typeface="Comic Sans MS" pitchFamily="66" charset="0"/>
              </a:rPr>
              <a:t>oplnění krevního V, zlepšení dodávky kyslíku tkáním, zastavení krvácení, zvýšení odolnosti vůči infekcím atd.</a:t>
            </a:r>
          </a:p>
          <a:p>
            <a:pPr marL="0" indent="0">
              <a:buNone/>
            </a:pPr>
            <a:endParaRPr lang="cs-CZ" sz="1600" dirty="0">
              <a:latin typeface="Comic Sans MS" pitchFamily="66" charset="0"/>
            </a:endParaRPr>
          </a:p>
          <a:p>
            <a:pPr marL="228600" indent="-228600">
              <a:buFont typeface="+mj-lt"/>
              <a:buAutoNum type="arabicPeriod"/>
            </a:pPr>
            <a:r>
              <a:rPr lang="cs-CZ" sz="1600" dirty="0" smtClean="0">
                <a:latin typeface="Comic Sans MS" pitchFamily="66" charset="0"/>
              </a:rPr>
              <a:t>Imunizace cizorodými antigeny při alogenních transfúzích</a:t>
            </a:r>
          </a:p>
          <a:p>
            <a:pPr marL="228600" indent="-228600">
              <a:buFont typeface="+mj-lt"/>
              <a:buAutoNum type="arabicPeriod"/>
            </a:pPr>
            <a:r>
              <a:rPr lang="cs-CZ" sz="1600" dirty="0" smtClean="0">
                <a:latin typeface="Comic Sans MS" pitchFamily="66" charset="0"/>
              </a:rPr>
              <a:t>Riziko infekce</a:t>
            </a:r>
          </a:p>
          <a:p>
            <a:pPr marL="228600" indent="-228600">
              <a:buFont typeface="+mj-lt"/>
              <a:buAutoNum type="arabicPeriod"/>
            </a:pPr>
            <a:r>
              <a:rPr lang="cs-CZ" sz="1600" dirty="0" smtClean="0">
                <a:latin typeface="Comic Sans MS" pitchFamily="66" charset="0"/>
              </a:rPr>
              <a:t>Riziko přetížení organismu </a:t>
            </a:r>
            <a:r>
              <a:rPr lang="cs-CZ" sz="1600" dirty="0" err="1" smtClean="0">
                <a:latin typeface="Comic Sans MS" pitchFamily="66" charset="0"/>
              </a:rPr>
              <a:t>Fe</a:t>
            </a:r>
            <a:r>
              <a:rPr lang="cs-CZ" sz="1600" dirty="0" smtClean="0">
                <a:latin typeface="Comic Sans MS" pitchFamily="66" charset="0"/>
              </a:rPr>
              <a:t> při opakovaných transfúzích</a:t>
            </a:r>
          </a:p>
          <a:p>
            <a:pPr marL="228600" indent="-228600">
              <a:buFont typeface="+mj-lt"/>
              <a:buAutoNum type="arabicPeriod"/>
            </a:pPr>
            <a:r>
              <a:rPr lang="cs-CZ" sz="1600" dirty="0" smtClean="0">
                <a:latin typeface="Comic Sans MS" pitchFamily="66" charset="0"/>
              </a:rPr>
              <a:t>Zvýšení transportní kapacity krve pro kyslík </a:t>
            </a:r>
          </a:p>
          <a:p>
            <a:r>
              <a:rPr lang="cs-CZ" sz="1600" dirty="0" smtClean="0">
                <a:latin typeface="Comic Sans MS" pitchFamily="66" charset="0"/>
              </a:rPr>
              <a:t>jen u čerstvé krve – u skladované klesá c 2,3-DPG v </a:t>
            </a:r>
            <a:r>
              <a:rPr lang="cs-CZ" sz="1600" dirty="0" err="1" smtClean="0">
                <a:latin typeface="Comic Sans MS" pitchFamily="66" charset="0"/>
              </a:rPr>
              <a:t>ery</a:t>
            </a:r>
            <a:r>
              <a:rPr lang="cs-CZ" sz="1600" dirty="0" smtClean="0">
                <a:latin typeface="Comic Sans MS" pitchFamily="66" charset="0"/>
              </a:rPr>
              <a:t> = snížená afinita ke kyslíku</a:t>
            </a:r>
          </a:p>
          <a:p>
            <a:pPr marL="228600" indent="-228600">
              <a:buAutoNum type="arabicPeriod" startAt="5"/>
            </a:pPr>
            <a:r>
              <a:rPr lang="cs-CZ" sz="1600" dirty="0" smtClean="0">
                <a:latin typeface="Comic Sans MS" pitchFamily="66" charset="0"/>
              </a:rPr>
              <a:t>Riziko akutního poškození plic (syndrom TRALI)</a:t>
            </a:r>
          </a:p>
          <a:p>
            <a:pPr marL="228600" indent="-228600">
              <a:buAutoNum type="arabicPeriod" startAt="5"/>
            </a:pPr>
            <a:r>
              <a:rPr lang="cs-CZ" sz="1600" dirty="0" smtClean="0">
                <a:latin typeface="Comic Sans MS" pitchFamily="66" charset="0"/>
              </a:rPr>
              <a:t>Riziko  srdečních arytmií (nedostatečně temperovaná tekutina)</a:t>
            </a:r>
          </a:p>
          <a:p>
            <a:pPr marL="228600" indent="-228600">
              <a:buAutoNum type="arabicPeriod" startAt="5"/>
            </a:pPr>
            <a:r>
              <a:rPr lang="cs-CZ" sz="1600" dirty="0" smtClean="0">
                <a:latin typeface="Comic Sans MS" pitchFamily="66" charset="0"/>
              </a:rPr>
              <a:t>Hemolytické komplikace </a:t>
            </a:r>
          </a:p>
          <a:p>
            <a:pPr marL="228600" indent="-228600">
              <a:buAutoNum type="arabicPeriod" startAt="5"/>
            </a:pPr>
            <a:r>
              <a:rPr lang="cs-CZ" sz="1600" dirty="0" smtClean="0">
                <a:latin typeface="Comic Sans MS" pitchFamily="66" charset="0"/>
              </a:rPr>
              <a:t>Zvýšení tělesné teploty, alergická a anafylaktická reakce (imunitní reakce)</a:t>
            </a:r>
          </a:p>
          <a:p>
            <a:pPr marL="228600" indent="-228600">
              <a:buAutoNum type="arabicPeriod" startAt="5"/>
            </a:pPr>
            <a:r>
              <a:rPr lang="cs-CZ" sz="1600" dirty="0" smtClean="0">
                <a:latin typeface="Comic Sans MS" pitchFamily="66" charset="0"/>
              </a:rPr>
              <a:t>Reakce štěpu proti hostiteli (u alogenní transplantace kostní dřeně, u transfúze krve = vystavení krve ionizačnímu záření)</a:t>
            </a:r>
          </a:p>
          <a:p>
            <a:pPr marL="228600" indent="-228600">
              <a:buAutoNum type="arabicPeriod" startAt="5"/>
            </a:pPr>
            <a:r>
              <a:rPr lang="cs-CZ" sz="1600" dirty="0" smtClean="0">
                <a:latin typeface="Comic Sans MS" pitchFamily="66" charset="0"/>
              </a:rPr>
              <a:t>Autotransfúze = autologní transfúze (</a:t>
            </a:r>
            <a:r>
              <a:rPr lang="cs-CZ" sz="1600" dirty="0" err="1" smtClean="0">
                <a:latin typeface="Comic Sans MS" pitchFamily="66" charset="0"/>
              </a:rPr>
              <a:t>inj</a:t>
            </a:r>
            <a:r>
              <a:rPr lang="cs-CZ" sz="1600" dirty="0" smtClean="0">
                <a:latin typeface="Comic Sans MS" pitchFamily="66" charset="0"/>
              </a:rPr>
              <a:t>. EPO + </a:t>
            </a:r>
            <a:r>
              <a:rPr lang="cs-CZ" sz="1600" dirty="0" err="1" smtClean="0">
                <a:latin typeface="Comic Sans MS" pitchFamily="66" charset="0"/>
              </a:rPr>
              <a:t>Fe</a:t>
            </a:r>
            <a:r>
              <a:rPr lang="cs-CZ" sz="1600" dirty="0" smtClean="0">
                <a:latin typeface="Comic Sans MS" pitchFamily="66" charset="0"/>
              </a:rPr>
              <a:t>)</a:t>
            </a:r>
          </a:p>
          <a:p>
            <a:pPr marL="228600" indent="-228600">
              <a:buAutoNum type="arabicPeriod" startAt="5"/>
            </a:pPr>
            <a:endParaRPr lang="cs-CZ" sz="11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3300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a:bodyPr>
          <a:lstStyle/>
          <a:p>
            <a:r>
              <a:rPr lang="cs-CZ" sz="3000" dirty="0" smtClean="0">
                <a:solidFill>
                  <a:srgbClr val="C00000"/>
                </a:solidFill>
                <a:latin typeface="Comic Sans MS" pitchFamily="66" charset="0"/>
              </a:rPr>
              <a:t>Patofyziologické aspekty </a:t>
            </a:r>
            <a:br>
              <a:rPr lang="cs-CZ" sz="3000" dirty="0" smtClean="0">
                <a:solidFill>
                  <a:srgbClr val="C00000"/>
                </a:solidFill>
                <a:latin typeface="Comic Sans MS" pitchFamily="66" charset="0"/>
              </a:rPr>
            </a:br>
            <a:r>
              <a:rPr lang="cs-CZ" sz="3000" dirty="0" smtClean="0">
                <a:solidFill>
                  <a:srgbClr val="C00000"/>
                </a:solidFill>
                <a:latin typeface="Comic Sans MS" pitchFamily="66" charset="0"/>
              </a:rPr>
              <a:t>transplantace kostní dřeně</a:t>
            </a:r>
            <a:endParaRPr lang="cs-CZ" sz="3000" dirty="0">
              <a:solidFill>
                <a:srgbClr val="C00000"/>
              </a:solidFill>
              <a:latin typeface="Comic Sans MS" pitchFamily="66" charset="0"/>
            </a:endParaRPr>
          </a:p>
        </p:txBody>
      </p:sp>
      <p:sp>
        <p:nvSpPr>
          <p:cNvPr id="3" name="Zástupný symbol pro obsah 2"/>
          <p:cNvSpPr>
            <a:spLocks noGrp="1"/>
          </p:cNvSpPr>
          <p:nvPr>
            <p:ph idx="1"/>
          </p:nvPr>
        </p:nvSpPr>
        <p:spPr>
          <a:xfrm>
            <a:off x="1547664" y="1340768"/>
            <a:ext cx="7128792" cy="4785395"/>
          </a:xfrm>
        </p:spPr>
        <p:txBody>
          <a:bodyPr>
            <a:noAutofit/>
          </a:bodyPr>
          <a:lstStyle/>
          <a:p>
            <a:r>
              <a:rPr lang="cs-CZ" sz="1600" dirty="0">
                <a:latin typeface="Comic Sans MS" pitchFamily="66" charset="0"/>
              </a:rPr>
              <a:t>ú</a:t>
            </a:r>
            <a:r>
              <a:rPr lang="cs-CZ" sz="1600" dirty="0" smtClean="0">
                <a:latin typeface="Comic Sans MS" pitchFamily="66" charset="0"/>
              </a:rPr>
              <a:t>spěšně prováděny od konce 70. let</a:t>
            </a:r>
          </a:p>
          <a:p>
            <a:pPr marL="0" indent="0">
              <a:buNone/>
            </a:pPr>
            <a:endParaRPr lang="cs-CZ" sz="1600" dirty="0" smtClean="0">
              <a:latin typeface="Comic Sans MS" pitchFamily="66" charset="0"/>
            </a:endParaRPr>
          </a:p>
          <a:p>
            <a:pPr marL="0" indent="0">
              <a:buNone/>
            </a:pPr>
            <a:r>
              <a:rPr lang="cs-CZ" sz="1600" dirty="0" smtClean="0">
                <a:solidFill>
                  <a:srgbClr val="7030A0"/>
                </a:solidFill>
                <a:latin typeface="Comic Sans MS" pitchFamily="66" charset="0"/>
              </a:rPr>
              <a:t>Indikace: </a:t>
            </a:r>
          </a:p>
          <a:p>
            <a:r>
              <a:rPr lang="cs-CZ" sz="1600" dirty="0" smtClean="0">
                <a:latin typeface="Comic Sans MS" pitchFamily="66" charset="0"/>
              </a:rPr>
              <a:t>onemocnění krvetvorné tkáně – patologická krvetvorba  kvůli poruše kmenových b. (např. talasémie, leukémie)</a:t>
            </a:r>
          </a:p>
          <a:p>
            <a:r>
              <a:rPr lang="cs-CZ" sz="1600" dirty="0" smtClean="0">
                <a:latin typeface="Comic Sans MS" pitchFamily="66" charset="0"/>
              </a:rPr>
              <a:t>u těžkých progresivních AI onemocnění a imunodeficiencí</a:t>
            </a:r>
          </a:p>
          <a:p>
            <a:r>
              <a:rPr lang="cs-CZ" sz="1600" dirty="0">
                <a:latin typeface="Comic Sans MS" pitchFamily="66" charset="0"/>
              </a:rPr>
              <a:t>p</a:t>
            </a:r>
            <a:r>
              <a:rPr lang="cs-CZ" sz="1600" dirty="0" smtClean="0">
                <a:latin typeface="Comic Sans MS" pitchFamily="66" charset="0"/>
              </a:rPr>
              <a:t>oškození krvetvorby protinádorovou léčbou (autotransplantace)</a:t>
            </a:r>
          </a:p>
          <a:p>
            <a:pPr marL="0" indent="0">
              <a:buNone/>
            </a:pPr>
            <a:endParaRPr lang="cs-CZ" sz="1600" dirty="0" smtClean="0">
              <a:latin typeface="Comic Sans MS" pitchFamily="66" charset="0"/>
            </a:endParaRPr>
          </a:p>
          <a:p>
            <a:r>
              <a:rPr lang="cs-CZ" sz="1600" dirty="0">
                <a:latin typeface="Comic Sans MS" pitchFamily="66" charset="0"/>
              </a:rPr>
              <a:t>g</a:t>
            </a:r>
            <a:r>
              <a:rPr lang="cs-CZ" sz="1600" dirty="0" smtClean="0">
                <a:latin typeface="Comic Sans MS" pitchFamily="66" charset="0"/>
              </a:rPr>
              <a:t>enová terapie – využití kmenových krvetvorných b. jako vektoru, </a:t>
            </a:r>
            <a:r>
              <a:rPr lang="cs-CZ" sz="1600" dirty="0" err="1" smtClean="0">
                <a:latin typeface="Comic Sans MS" pitchFamily="66" charset="0"/>
              </a:rPr>
              <a:t>kt</a:t>
            </a:r>
            <a:r>
              <a:rPr lang="cs-CZ" sz="1600" dirty="0" smtClean="0">
                <a:latin typeface="Comic Sans MS" pitchFamily="66" charset="0"/>
              </a:rPr>
              <a:t>. vnese do těla korekční geny</a:t>
            </a:r>
          </a:p>
          <a:p>
            <a:r>
              <a:rPr lang="cs-CZ" sz="1600" dirty="0" smtClean="0">
                <a:latin typeface="Comic Sans MS" pitchFamily="66" charset="0"/>
              </a:rPr>
              <a:t>zdroje kmenových b. – z kostní dřeně, z krve, z pupečníkové krve a z fetálních jater</a:t>
            </a:r>
          </a:p>
          <a:p>
            <a:pPr marL="0" indent="0">
              <a:buNone/>
            </a:pPr>
            <a:endParaRPr lang="cs-CZ" sz="1600" dirty="0" smtClean="0">
              <a:latin typeface="Comic Sans MS" pitchFamily="66" charset="0"/>
            </a:endParaRPr>
          </a:p>
          <a:p>
            <a:r>
              <a:rPr lang="cs-CZ" sz="1600" dirty="0" smtClean="0">
                <a:latin typeface="Comic Sans MS" pitchFamily="66" charset="0"/>
              </a:rPr>
              <a:t>100 % </a:t>
            </a:r>
            <a:r>
              <a:rPr lang="cs-CZ" sz="1600" dirty="0" err="1" smtClean="0">
                <a:latin typeface="Comic Sans MS" pitchFamily="66" charset="0"/>
              </a:rPr>
              <a:t>chimerismus</a:t>
            </a:r>
            <a:r>
              <a:rPr lang="cs-CZ" sz="1600" dirty="0" smtClean="0">
                <a:latin typeface="Comic Sans MS" pitchFamily="66" charset="0"/>
              </a:rPr>
              <a:t> – pouze kmen. b. dárce jsou po transplantaci </a:t>
            </a:r>
            <a:r>
              <a:rPr lang="cs-CZ" sz="1600" dirty="0" err="1" smtClean="0">
                <a:latin typeface="Comic Sans MS" pitchFamily="66" charset="0"/>
              </a:rPr>
              <a:t>fční</a:t>
            </a:r>
            <a:endParaRPr lang="cs-CZ" sz="1600" dirty="0">
              <a:latin typeface="Comic Sans MS" pitchFamily="66" charset="0"/>
            </a:endParaRPr>
          </a:p>
          <a:p>
            <a:r>
              <a:rPr lang="cs-CZ" sz="1600" dirty="0">
                <a:latin typeface="Comic Sans MS" pitchFamily="66" charset="0"/>
              </a:rPr>
              <a:t>p</a:t>
            </a:r>
            <a:r>
              <a:rPr lang="cs-CZ" sz="1600" dirty="0" smtClean="0">
                <a:latin typeface="Comic Sans MS" pitchFamily="66" charset="0"/>
              </a:rPr>
              <a:t>o transplantaci – </a:t>
            </a:r>
            <a:r>
              <a:rPr lang="cs-CZ" sz="1600" dirty="0" err="1" smtClean="0">
                <a:latin typeface="Comic Sans MS" pitchFamily="66" charset="0"/>
              </a:rPr>
              <a:t>leukopénie</a:t>
            </a:r>
            <a:r>
              <a:rPr lang="cs-CZ" sz="1600" dirty="0" smtClean="0">
                <a:latin typeface="Comic Sans MS" pitchFamily="66" charset="0"/>
              </a:rPr>
              <a:t> a </a:t>
            </a:r>
            <a:r>
              <a:rPr lang="cs-CZ" sz="1600" dirty="0" err="1" smtClean="0">
                <a:latin typeface="Comic Sans MS" pitchFamily="66" charset="0"/>
              </a:rPr>
              <a:t>trombocytopénie</a:t>
            </a:r>
            <a:r>
              <a:rPr lang="cs-CZ" sz="1600" dirty="0">
                <a:latin typeface="Comic Sans MS" pitchFamily="66" charset="0"/>
              </a:rPr>
              <a:t> </a:t>
            </a:r>
            <a:r>
              <a:rPr lang="cs-CZ" sz="1600" dirty="0" smtClean="0">
                <a:latin typeface="Comic Sans MS" pitchFamily="66" charset="0"/>
              </a:rPr>
              <a:t>– riziko infekce a krvácení</a:t>
            </a:r>
            <a:endParaRPr lang="cs-CZ" sz="1600" dirty="0">
              <a:latin typeface="Comic Sans MS" pitchFamily="66" charset="0"/>
            </a:endParaRPr>
          </a:p>
          <a:p>
            <a:r>
              <a:rPr lang="cs-CZ" sz="1600" dirty="0" smtClean="0">
                <a:latin typeface="Comic Sans MS" pitchFamily="66" charset="0"/>
              </a:rPr>
              <a:t>neuchycení transplantátu nebo jeho odhojení – reakce IS příjemce proti alogennímu transplantátu</a:t>
            </a:r>
            <a:endParaRPr lang="cs-CZ" sz="16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0157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a:bodyPr>
          <a:lstStyle/>
          <a:p>
            <a:r>
              <a:rPr lang="cs-CZ" sz="4000" dirty="0" smtClean="0">
                <a:solidFill>
                  <a:srgbClr val="C00000"/>
                </a:solidFill>
                <a:latin typeface="Comic Sans MS" pitchFamily="66" charset="0"/>
              </a:rPr>
              <a:t>Poruchy srážení krve</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47664" y="1600200"/>
            <a:ext cx="7139136" cy="4525963"/>
          </a:xfrm>
        </p:spPr>
        <p:txBody>
          <a:bodyPr>
            <a:noAutofit/>
          </a:bodyPr>
          <a:lstStyle/>
          <a:p>
            <a:pPr marL="0" indent="0">
              <a:buNone/>
            </a:pPr>
            <a:r>
              <a:rPr lang="cs-CZ" sz="1600" dirty="0" smtClean="0">
                <a:solidFill>
                  <a:srgbClr val="7030A0"/>
                </a:solidFill>
                <a:latin typeface="Comic Sans MS" pitchFamily="66" charset="0"/>
              </a:rPr>
              <a:t>Fluidita krve</a:t>
            </a:r>
            <a:endParaRPr lang="cs-CZ" sz="1600" dirty="0">
              <a:solidFill>
                <a:srgbClr val="7030A0"/>
              </a:solidFill>
              <a:latin typeface="Comic Sans MS" pitchFamily="66" charset="0"/>
            </a:endParaRPr>
          </a:p>
          <a:p>
            <a:r>
              <a:rPr lang="cs-CZ" sz="1600" dirty="0">
                <a:latin typeface="Comic Sans MS" pitchFamily="66" charset="0"/>
              </a:rPr>
              <a:t>n</a:t>
            </a:r>
            <a:r>
              <a:rPr lang="cs-CZ" sz="1600" dirty="0" smtClean="0">
                <a:latin typeface="Comic Sans MS" pitchFamily="66" charset="0"/>
              </a:rPr>
              <a:t>ormální tok krve – nedochází ke stagnaci v části řečiště</a:t>
            </a:r>
          </a:p>
          <a:p>
            <a:r>
              <a:rPr lang="cs-CZ" sz="1600" dirty="0">
                <a:latin typeface="Comic Sans MS" pitchFamily="66" charset="0"/>
              </a:rPr>
              <a:t>n</a:t>
            </a:r>
            <a:r>
              <a:rPr lang="cs-CZ" sz="1600" dirty="0" smtClean="0">
                <a:latin typeface="Comic Sans MS" pitchFamily="66" charset="0"/>
              </a:rPr>
              <a:t>epoškozená cévní stěna – zachovalý endotel a dostatečná produkce jeho mediátorů</a:t>
            </a:r>
          </a:p>
          <a:p>
            <a:r>
              <a:rPr lang="cs-CZ" sz="1600" dirty="0">
                <a:latin typeface="Comic Sans MS" pitchFamily="66" charset="0"/>
              </a:rPr>
              <a:t>n</a:t>
            </a:r>
            <a:r>
              <a:rPr lang="cs-CZ" sz="1600" dirty="0" smtClean="0">
                <a:latin typeface="Comic Sans MS" pitchFamily="66" charset="0"/>
              </a:rPr>
              <a:t>ormální srážlivost – vyvážená regulace koagulačních mechanismů</a:t>
            </a:r>
          </a:p>
          <a:p>
            <a:endParaRPr lang="cs-CZ" sz="1600" dirty="0" smtClean="0">
              <a:latin typeface="Comic Sans MS" pitchFamily="66" charset="0"/>
            </a:endParaRPr>
          </a:p>
          <a:p>
            <a:r>
              <a:rPr lang="cs-CZ" sz="1600" dirty="0">
                <a:latin typeface="Comic Sans MS" pitchFamily="66" charset="0"/>
              </a:rPr>
              <a:t>p</a:t>
            </a:r>
            <a:r>
              <a:rPr lang="cs-CZ" sz="1600" dirty="0" smtClean="0">
                <a:latin typeface="Comic Sans MS" pitchFamily="66" charset="0"/>
              </a:rPr>
              <a:t>ři </a:t>
            </a:r>
            <a:r>
              <a:rPr lang="cs-CZ" sz="1600" dirty="0">
                <a:latin typeface="Comic Sans MS" pitchFamily="66" charset="0"/>
              </a:rPr>
              <a:t>poruše některého z těchto faktorů (nebo kombinace) → srážení krve </a:t>
            </a:r>
          </a:p>
          <a:p>
            <a:r>
              <a:rPr lang="cs-CZ" sz="1600" dirty="0">
                <a:latin typeface="Comic Sans MS" pitchFamily="66" charset="0"/>
              </a:rPr>
              <a:t>f</a:t>
            </a:r>
            <a:r>
              <a:rPr lang="cs-CZ" sz="1600" dirty="0" smtClean="0">
                <a:latin typeface="Comic Sans MS" pitchFamily="66" charset="0"/>
              </a:rPr>
              <a:t>yziologické </a:t>
            </a:r>
            <a:r>
              <a:rPr lang="cs-CZ" sz="1600" dirty="0">
                <a:latin typeface="Comic Sans MS" pitchFamily="66" charset="0"/>
              </a:rPr>
              <a:t>srážení = hemostáza – primární a sekundární viz </a:t>
            </a:r>
            <a:r>
              <a:rPr lang="cs-CZ" sz="1600" dirty="0">
                <a:solidFill>
                  <a:srgbClr val="92D050"/>
                </a:solidFill>
                <a:latin typeface="Comic Sans MS" pitchFamily="66" charset="0"/>
              </a:rPr>
              <a:t>Zánět</a:t>
            </a:r>
          </a:p>
          <a:p>
            <a:r>
              <a:rPr lang="cs-CZ" sz="1600" dirty="0">
                <a:latin typeface="Comic Sans MS" pitchFamily="66" charset="0"/>
              </a:rPr>
              <a:t>p</a:t>
            </a:r>
            <a:r>
              <a:rPr lang="cs-CZ" sz="1600" dirty="0" smtClean="0">
                <a:latin typeface="Comic Sans MS" pitchFamily="66" charset="0"/>
              </a:rPr>
              <a:t>atologické </a:t>
            </a:r>
            <a:r>
              <a:rPr lang="cs-CZ" sz="1600" dirty="0">
                <a:latin typeface="Comic Sans MS" pitchFamily="66" charset="0"/>
              </a:rPr>
              <a:t>srážení = </a:t>
            </a:r>
            <a:r>
              <a:rPr lang="cs-CZ" sz="1600" dirty="0" smtClean="0">
                <a:latin typeface="Comic Sans MS" pitchFamily="66" charset="0"/>
              </a:rPr>
              <a:t>trombóza</a:t>
            </a:r>
          </a:p>
          <a:p>
            <a:endParaRPr lang="cs-CZ" sz="1600" dirty="0">
              <a:latin typeface="Comic Sans MS" pitchFamily="66" charset="0"/>
            </a:endParaRPr>
          </a:p>
          <a:p>
            <a:pPr>
              <a:buAutoNum type="arabicPeriod"/>
            </a:pPr>
            <a:r>
              <a:rPr lang="cs-CZ" sz="1600" dirty="0" smtClean="0">
                <a:solidFill>
                  <a:srgbClr val="C00000"/>
                </a:solidFill>
                <a:latin typeface="Comic Sans MS" pitchFamily="66" charset="0"/>
              </a:rPr>
              <a:t>Krvácivé stavy </a:t>
            </a:r>
          </a:p>
          <a:p>
            <a:pPr>
              <a:buAutoNum type="arabicPeriod"/>
            </a:pPr>
            <a:r>
              <a:rPr lang="cs-CZ" sz="1600" dirty="0" err="1" smtClean="0">
                <a:solidFill>
                  <a:srgbClr val="C00000"/>
                </a:solidFill>
                <a:latin typeface="Comic Sans MS" pitchFamily="66" charset="0"/>
              </a:rPr>
              <a:t>Hyperkoagulační</a:t>
            </a:r>
            <a:r>
              <a:rPr lang="cs-CZ" sz="1600" dirty="0" smtClean="0">
                <a:solidFill>
                  <a:srgbClr val="C00000"/>
                </a:solidFill>
                <a:latin typeface="Comic Sans MS" pitchFamily="66" charset="0"/>
              </a:rPr>
              <a:t> stavy (trombofilie)</a:t>
            </a:r>
            <a:endParaRPr lang="cs-CZ" sz="1600" dirty="0">
              <a:solidFill>
                <a:srgbClr val="C00000"/>
              </a:solidFill>
              <a:latin typeface="Comic Sans MS" pitchFamily="66" charset="0"/>
            </a:endParaRPr>
          </a:p>
          <a:p>
            <a:endParaRPr lang="cs-CZ" sz="11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46103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5410944" cy="778098"/>
          </a:xfrm>
        </p:spPr>
        <p:txBody>
          <a:bodyPr>
            <a:normAutofit/>
          </a:bodyPr>
          <a:lstStyle/>
          <a:p>
            <a:r>
              <a:rPr lang="cs-CZ" sz="4000" dirty="0" smtClean="0">
                <a:solidFill>
                  <a:srgbClr val="C00000"/>
                </a:solidFill>
                <a:latin typeface="Comic Sans MS" pitchFamily="66" charset="0"/>
              </a:rPr>
              <a:t>Krvácivé stavy</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47664" y="1196752"/>
            <a:ext cx="7272808" cy="5472608"/>
          </a:xfrm>
        </p:spPr>
        <p:txBody>
          <a:bodyPr>
            <a:normAutofit fontScale="85000" lnSpcReduction="20000"/>
          </a:bodyPr>
          <a:lstStyle/>
          <a:p>
            <a:pPr marL="0" indent="0">
              <a:lnSpc>
                <a:spcPct val="120000"/>
              </a:lnSpc>
              <a:buNone/>
            </a:pPr>
            <a:r>
              <a:rPr lang="cs-CZ" sz="1700" dirty="0" smtClean="0">
                <a:solidFill>
                  <a:srgbClr val="C00000"/>
                </a:solidFill>
                <a:latin typeface="Comic Sans MS" pitchFamily="66" charset="0"/>
              </a:rPr>
              <a:t>Defekt </a:t>
            </a:r>
            <a:r>
              <a:rPr lang="cs-CZ" sz="1700" dirty="0">
                <a:solidFill>
                  <a:srgbClr val="C00000"/>
                </a:solidFill>
                <a:latin typeface="Comic Sans MS" pitchFamily="66" charset="0"/>
              </a:rPr>
              <a:t>primární </a:t>
            </a:r>
            <a:r>
              <a:rPr lang="cs-CZ" sz="1700" dirty="0" smtClean="0">
                <a:solidFill>
                  <a:srgbClr val="C00000"/>
                </a:solidFill>
                <a:latin typeface="Comic Sans MS" pitchFamily="66" charset="0"/>
              </a:rPr>
              <a:t>hemostázy</a:t>
            </a:r>
          </a:p>
          <a:p>
            <a:pPr>
              <a:lnSpc>
                <a:spcPct val="120000"/>
              </a:lnSpc>
            </a:pPr>
            <a:r>
              <a:rPr lang="cs-CZ" sz="1700" dirty="0">
                <a:latin typeface="Comic Sans MS" pitchFamily="66" charset="0"/>
              </a:rPr>
              <a:t>projevy: petechie, purpura, epistaxe, </a:t>
            </a:r>
            <a:r>
              <a:rPr lang="pl-PL" sz="1700" dirty="0">
                <a:latin typeface="Comic Sans MS" pitchFamily="66" charset="0"/>
              </a:rPr>
              <a:t>krvácení z dásní či do GIT, </a:t>
            </a:r>
            <a:r>
              <a:rPr lang="cs-CZ" sz="1700" dirty="0">
                <a:latin typeface="Comic Sans MS" pitchFamily="66" charset="0"/>
              </a:rPr>
              <a:t>hematurie, </a:t>
            </a:r>
            <a:r>
              <a:rPr lang="cs-CZ" sz="1700" dirty="0" smtClean="0">
                <a:latin typeface="Comic Sans MS" pitchFamily="66" charset="0"/>
              </a:rPr>
              <a:t>menoragie</a:t>
            </a:r>
            <a:endParaRPr lang="cs-CZ" sz="1700" dirty="0">
              <a:solidFill>
                <a:srgbClr val="C00000"/>
              </a:solidFill>
              <a:latin typeface="Comic Sans MS" pitchFamily="66" charset="0"/>
            </a:endParaRPr>
          </a:p>
          <a:p>
            <a:pPr>
              <a:lnSpc>
                <a:spcPct val="120000"/>
              </a:lnSpc>
              <a:buFont typeface="+mj-lt"/>
              <a:buAutoNum type="arabicPeriod"/>
            </a:pPr>
            <a:r>
              <a:rPr lang="cs-CZ" sz="1700" dirty="0" smtClean="0">
                <a:solidFill>
                  <a:srgbClr val="FFC000"/>
                </a:solidFill>
                <a:latin typeface="Comic Sans MS" pitchFamily="66" charset="0"/>
              </a:rPr>
              <a:t>poruchy </a:t>
            </a:r>
            <a:r>
              <a:rPr lang="cs-CZ" sz="1700" dirty="0">
                <a:solidFill>
                  <a:srgbClr val="FFC000"/>
                </a:solidFill>
                <a:latin typeface="Comic Sans MS" pitchFamily="66" charset="0"/>
              </a:rPr>
              <a:t>cévní stěny </a:t>
            </a:r>
            <a:r>
              <a:rPr lang="cs-CZ" sz="1700" dirty="0" smtClean="0">
                <a:latin typeface="Comic Sans MS" pitchFamily="66" charset="0"/>
              </a:rPr>
              <a:t>– vrozené i získané (senilní purpura, bakteriální toxiny - spála, karence vit. C – </a:t>
            </a:r>
            <a:r>
              <a:rPr lang="cs-CZ" sz="1700" dirty="0" smtClean="0">
                <a:solidFill>
                  <a:srgbClr val="7030A0"/>
                </a:solidFill>
                <a:latin typeface="Comic Sans MS" pitchFamily="66" charset="0"/>
              </a:rPr>
              <a:t>kurděje</a:t>
            </a:r>
            <a:r>
              <a:rPr lang="cs-CZ" sz="1700" dirty="0" smtClean="0">
                <a:latin typeface="Comic Sans MS" pitchFamily="66" charset="0"/>
              </a:rPr>
              <a:t>, </a:t>
            </a:r>
            <a:r>
              <a:rPr lang="cs-CZ" sz="1700" dirty="0" err="1" smtClean="0">
                <a:latin typeface="Comic Sans MS" pitchFamily="66" charset="0"/>
              </a:rPr>
              <a:t>imunokomplex</a:t>
            </a:r>
            <a:endParaRPr lang="cs-CZ" sz="1700" dirty="0">
              <a:latin typeface="Comic Sans MS" pitchFamily="66" charset="0"/>
            </a:endParaRPr>
          </a:p>
          <a:p>
            <a:pPr>
              <a:lnSpc>
                <a:spcPct val="120000"/>
              </a:lnSpc>
              <a:buFont typeface="+mj-lt"/>
              <a:buAutoNum type="arabicPeriod"/>
            </a:pPr>
            <a:endParaRPr lang="cs-CZ" sz="1700" dirty="0">
              <a:latin typeface="Comic Sans MS" pitchFamily="66" charset="0"/>
            </a:endParaRPr>
          </a:p>
          <a:p>
            <a:pPr>
              <a:lnSpc>
                <a:spcPct val="120000"/>
              </a:lnSpc>
              <a:buFont typeface="+mj-lt"/>
              <a:buAutoNum type="arabicPeriod"/>
            </a:pPr>
            <a:r>
              <a:rPr lang="cs-CZ" sz="1700" dirty="0" smtClean="0">
                <a:solidFill>
                  <a:srgbClr val="FFC000"/>
                </a:solidFill>
                <a:latin typeface="Comic Sans MS" pitchFamily="66" charset="0"/>
              </a:rPr>
              <a:t>trombocytopenie</a:t>
            </a:r>
          </a:p>
          <a:p>
            <a:pPr>
              <a:lnSpc>
                <a:spcPct val="120000"/>
              </a:lnSpc>
            </a:pPr>
            <a:r>
              <a:rPr lang="cs-CZ" sz="1700" dirty="0" smtClean="0">
                <a:latin typeface="Comic Sans MS" pitchFamily="66" charset="0"/>
              </a:rPr>
              <a:t>etiologie </a:t>
            </a:r>
            <a:r>
              <a:rPr lang="cs-CZ" sz="1700" dirty="0">
                <a:latin typeface="Comic Sans MS" pitchFamily="66" charset="0"/>
              </a:rPr>
              <a:t>- snížená produkce </a:t>
            </a:r>
            <a:r>
              <a:rPr lang="cs-CZ" sz="1700" dirty="0" err="1">
                <a:latin typeface="Comic Sans MS" pitchFamily="66" charset="0"/>
              </a:rPr>
              <a:t>tro</a:t>
            </a:r>
            <a:r>
              <a:rPr lang="cs-CZ" sz="1700" dirty="0">
                <a:latin typeface="Comic Sans MS" pitchFamily="66" charset="0"/>
              </a:rPr>
              <a:t> (aplastická anemie, </a:t>
            </a:r>
            <a:r>
              <a:rPr lang="cs-CZ" sz="1700" dirty="0" err="1">
                <a:latin typeface="Comic Sans MS" pitchFamily="66" charset="0"/>
              </a:rPr>
              <a:t>myelodysplastický</a:t>
            </a:r>
            <a:r>
              <a:rPr lang="cs-CZ" sz="1700" dirty="0">
                <a:latin typeface="Comic Sans MS" pitchFamily="66" charset="0"/>
              </a:rPr>
              <a:t> syndrom, myelofibróza), destrukce (autoimunitní - idiopatická trombocytopenická, purpura, poléková, </a:t>
            </a:r>
            <a:r>
              <a:rPr lang="cs-CZ" sz="1700" dirty="0" err="1">
                <a:latin typeface="Comic Sans MS" pitchFamily="66" charset="0"/>
              </a:rPr>
              <a:t>hypersplenismus</a:t>
            </a:r>
            <a:r>
              <a:rPr lang="cs-CZ" sz="1700" dirty="0">
                <a:latin typeface="Comic Sans MS" pitchFamily="66" charset="0"/>
              </a:rPr>
              <a:t>), zvýšená spotřeba (DIC, trombotická trombocytopenická purpura)</a:t>
            </a:r>
          </a:p>
          <a:p>
            <a:pPr>
              <a:lnSpc>
                <a:spcPct val="120000"/>
              </a:lnSpc>
            </a:pPr>
            <a:endParaRPr lang="cs-CZ" sz="1700" dirty="0">
              <a:latin typeface="Comic Sans MS" pitchFamily="66" charset="0"/>
            </a:endParaRPr>
          </a:p>
          <a:p>
            <a:pPr>
              <a:lnSpc>
                <a:spcPct val="120000"/>
              </a:lnSpc>
              <a:buAutoNum type="arabicPeriod" startAt="3"/>
            </a:pPr>
            <a:r>
              <a:rPr lang="cs-CZ" sz="1700" dirty="0" err="1">
                <a:solidFill>
                  <a:srgbClr val="FFC000"/>
                </a:solidFill>
                <a:latin typeface="Comic Sans MS" pitchFamily="66" charset="0"/>
              </a:rPr>
              <a:t>trombocytopatie</a:t>
            </a:r>
            <a:r>
              <a:rPr lang="cs-CZ" sz="1700" dirty="0">
                <a:latin typeface="Comic Sans MS" pitchFamily="66" charset="0"/>
              </a:rPr>
              <a:t> = porucha funkce</a:t>
            </a:r>
          </a:p>
          <a:p>
            <a:pPr>
              <a:lnSpc>
                <a:spcPct val="120000"/>
              </a:lnSpc>
            </a:pPr>
            <a:r>
              <a:rPr lang="cs-CZ" sz="1700" dirty="0">
                <a:latin typeface="Comic Sans MS" pitchFamily="66" charset="0"/>
              </a:rPr>
              <a:t>porucha adheze a agregace</a:t>
            </a:r>
          </a:p>
          <a:p>
            <a:pPr>
              <a:lnSpc>
                <a:spcPct val="120000"/>
              </a:lnSpc>
            </a:pPr>
            <a:r>
              <a:rPr lang="cs-CZ" sz="1700" dirty="0">
                <a:latin typeface="Comic Sans MS" pitchFamily="66" charset="0"/>
              </a:rPr>
              <a:t>porucha </a:t>
            </a:r>
            <a:r>
              <a:rPr lang="cs-CZ" sz="1700" dirty="0" err="1" smtClean="0">
                <a:latin typeface="Comic Sans MS" pitchFamily="66" charset="0"/>
              </a:rPr>
              <a:t>degranulace</a:t>
            </a:r>
            <a:endParaRPr lang="cs-CZ" sz="1700" dirty="0" smtClean="0">
              <a:latin typeface="Comic Sans MS" pitchFamily="66" charset="0"/>
            </a:endParaRPr>
          </a:p>
          <a:p>
            <a:pPr marL="0" indent="0">
              <a:lnSpc>
                <a:spcPct val="120000"/>
              </a:lnSpc>
              <a:buNone/>
            </a:pPr>
            <a:endParaRPr lang="cs-CZ" sz="1700" dirty="0">
              <a:latin typeface="Comic Sans MS" pitchFamily="66" charset="0"/>
            </a:endParaRPr>
          </a:p>
          <a:p>
            <a:pPr>
              <a:lnSpc>
                <a:spcPct val="120000"/>
              </a:lnSpc>
              <a:buAutoNum type="arabicPeriod" startAt="4"/>
            </a:pPr>
            <a:r>
              <a:rPr lang="cs-CZ" sz="1700" dirty="0">
                <a:solidFill>
                  <a:srgbClr val="FFC000"/>
                </a:solidFill>
                <a:latin typeface="Comic Sans MS" pitchFamily="66" charset="0"/>
              </a:rPr>
              <a:t>von </a:t>
            </a:r>
            <a:r>
              <a:rPr lang="cs-CZ" sz="1700" dirty="0" err="1">
                <a:solidFill>
                  <a:srgbClr val="FFC000"/>
                </a:solidFill>
                <a:latin typeface="Comic Sans MS" pitchFamily="66" charset="0"/>
              </a:rPr>
              <a:t>Willebrandova</a:t>
            </a:r>
            <a:r>
              <a:rPr lang="cs-CZ" sz="1700" dirty="0">
                <a:solidFill>
                  <a:srgbClr val="FFC000"/>
                </a:solidFill>
                <a:latin typeface="Comic Sans MS" pitchFamily="66" charset="0"/>
              </a:rPr>
              <a:t> choroba</a:t>
            </a:r>
          </a:p>
          <a:p>
            <a:pPr>
              <a:lnSpc>
                <a:spcPct val="120000"/>
              </a:lnSpc>
            </a:pPr>
            <a:r>
              <a:rPr lang="cs-CZ" sz="1700" dirty="0">
                <a:latin typeface="Comic Sans MS" pitchFamily="66" charset="0"/>
              </a:rPr>
              <a:t>nejčastější vrozená porucha koagulace</a:t>
            </a:r>
          </a:p>
          <a:p>
            <a:pPr>
              <a:lnSpc>
                <a:spcPct val="120000"/>
              </a:lnSpc>
            </a:pPr>
            <a:r>
              <a:rPr lang="cs-CZ" sz="1700" dirty="0">
                <a:latin typeface="Comic Sans MS" pitchFamily="66" charset="0"/>
              </a:rPr>
              <a:t>skupina stavů vedoucích k snížení hladiny </a:t>
            </a:r>
            <a:r>
              <a:rPr lang="cs-CZ" sz="1700" dirty="0" err="1">
                <a:latin typeface="Comic Sans MS" pitchFamily="66" charset="0"/>
              </a:rPr>
              <a:t>vWf</a:t>
            </a:r>
            <a:r>
              <a:rPr lang="cs-CZ" sz="1700" dirty="0">
                <a:latin typeface="Comic Sans MS" pitchFamily="66" charset="0"/>
              </a:rPr>
              <a:t> v plazmě</a:t>
            </a:r>
          </a:p>
          <a:p>
            <a:pPr>
              <a:lnSpc>
                <a:spcPct val="120000"/>
              </a:lnSpc>
            </a:pPr>
            <a:r>
              <a:rPr lang="cs-CZ" sz="1700" dirty="0">
                <a:latin typeface="Comic Sans MS" pitchFamily="66" charset="0"/>
              </a:rPr>
              <a:t>porucha adheze </a:t>
            </a:r>
            <a:r>
              <a:rPr lang="cs-CZ" sz="1700" dirty="0" err="1">
                <a:latin typeface="Comic Sans MS" pitchFamily="66" charset="0"/>
              </a:rPr>
              <a:t>trom</a:t>
            </a:r>
            <a:r>
              <a:rPr lang="cs-CZ" sz="1700" dirty="0">
                <a:latin typeface="Comic Sans MS" pitchFamily="66" charset="0"/>
              </a:rPr>
              <a:t>, tedy primární hemostázy –  </a:t>
            </a:r>
            <a:r>
              <a:rPr lang="cs-CZ" sz="1700" dirty="0" err="1">
                <a:latin typeface="Comic Sans MS" pitchFamily="66" charset="0"/>
              </a:rPr>
              <a:t>vWf</a:t>
            </a:r>
            <a:r>
              <a:rPr lang="cs-CZ" sz="1700" dirty="0">
                <a:latin typeface="Comic Sans MS" pitchFamily="66" charset="0"/>
              </a:rPr>
              <a:t> je rovněž </a:t>
            </a:r>
            <a:r>
              <a:rPr lang="cs-CZ" sz="1700" dirty="0" err="1">
                <a:latin typeface="Comic Sans MS" pitchFamily="66" charset="0"/>
              </a:rPr>
              <a:t>plazm</a:t>
            </a:r>
            <a:r>
              <a:rPr lang="cs-CZ" sz="1700" dirty="0">
                <a:latin typeface="Comic Sans MS" pitchFamily="66" charset="0"/>
              </a:rPr>
              <a:t>. </a:t>
            </a:r>
            <a:r>
              <a:rPr lang="pl-PL" sz="1700" dirty="0">
                <a:latin typeface="Comic Sans MS" pitchFamily="66" charset="0"/>
              </a:rPr>
              <a:t>nosič F VIII (bez něho je </a:t>
            </a:r>
            <a:r>
              <a:rPr lang="cs-CZ" sz="1700" dirty="0">
                <a:latin typeface="Comic Sans MS" pitchFamily="66" charset="0"/>
              </a:rPr>
              <a:t>nestabilní a rychle degradován) → tedy i porucha sekundární </a:t>
            </a:r>
            <a:r>
              <a:rPr lang="cs-CZ" sz="1700" dirty="0" smtClean="0">
                <a:latin typeface="Comic Sans MS" pitchFamily="66" charset="0"/>
              </a:rPr>
              <a:t>hemostázy</a:t>
            </a:r>
          </a:p>
          <a:p>
            <a:pPr marL="0" indent="0">
              <a:buNone/>
            </a:pPr>
            <a:endParaRPr lang="cs-CZ" sz="1600" dirty="0">
              <a:latin typeface="Comic Sans MS" pitchFamily="66" charset="0"/>
            </a:endParaRPr>
          </a:p>
          <a:p>
            <a:pPr marL="0" indent="0">
              <a:buNone/>
            </a:pPr>
            <a:endParaRPr lang="cs-CZ" sz="1600" dirty="0">
              <a:latin typeface="Comic Sans MS" pitchFamily="66" charset="0"/>
            </a:endParaRPr>
          </a:p>
          <a:p>
            <a:pPr marL="0" indent="0">
              <a:buNone/>
            </a:pPr>
            <a:endParaRPr lang="cs-CZ" sz="20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41585" t="38595" r="13600" b="42416"/>
          <a:stretch/>
        </p:blipFill>
        <p:spPr bwMode="auto">
          <a:xfrm>
            <a:off x="5364088" y="278641"/>
            <a:ext cx="3246980" cy="110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3717032"/>
            <a:ext cx="1549945" cy="154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68952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solidFill>
                  <a:srgbClr val="C00000"/>
                </a:solidFill>
                <a:latin typeface="Comic Sans MS" pitchFamily="66" charset="0"/>
              </a:rPr>
              <a:t>Krvácivé stavy</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47664" y="1340768"/>
            <a:ext cx="7416824" cy="5400600"/>
          </a:xfrm>
        </p:spPr>
        <p:txBody>
          <a:bodyPr>
            <a:normAutofit fontScale="55000" lnSpcReduction="20000"/>
          </a:bodyPr>
          <a:lstStyle/>
          <a:p>
            <a:pPr marL="0" indent="0">
              <a:buNone/>
            </a:pPr>
            <a:r>
              <a:rPr lang="cs-CZ" sz="2700" dirty="0" smtClean="0">
                <a:solidFill>
                  <a:srgbClr val="C00000"/>
                </a:solidFill>
                <a:latin typeface="Comic Sans MS" pitchFamily="66" charset="0"/>
              </a:rPr>
              <a:t>Defekt sekundární hemostázy </a:t>
            </a:r>
            <a:r>
              <a:rPr lang="cs-CZ" sz="2700" dirty="0">
                <a:latin typeface="Comic Sans MS" pitchFamily="66" charset="0"/>
              </a:rPr>
              <a:t>(</a:t>
            </a:r>
            <a:r>
              <a:rPr lang="cs-CZ" sz="2700" dirty="0" err="1">
                <a:latin typeface="Comic Sans MS" pitchFamily="66" charset="0"/>
              </a:rPr>
              <a:t>koagulopatie</a:t>
            </a:r>
            <a:r>
              <a:rPr lang="cs-CZ" sz="2700" dirty="0" smtClean="0">
                <a:latin typeface="Comic Sans MS" pitchFamily="66" charset="0"/>
              </a:rPr>
              <a:t>)</a:t>
            </a:r>
          </a:p>
          <a:p>
            <a:r>
              <a:rPr lang="cs-CZ" sz="2700" dirty="0">
                <a:latin typeface="Comic Sans MS" pitchFamily="66" charset="0"/>
              </a:rPr>
              <a:t>typické krvácení do tkání (hematomy), </a:t>
            </a:r>
            <a:r>
              <a:rPr lang="cs-CZ" sz="2700" dirty="0" smtClean="0">
                <a:latin typeface="Comic Sans MS" pitchFamily="66" charset="0"/>
              </a:rPr>
              <a:t>např. klouby</a:t>
            </a:r>
            <a:r>
              <a:rPr lang="cs-CZ" sz="2700" dirty="0">
                <a:latin typeface="Comic Sans MS" pitchFamily="66" charset="0"/>
              </a:rPr>
              <a:t>, svaly, mozek, </a:t>
            </a:r>
            <a:r>
              <a:rPr lang="cs-CZ" sz="2700" dirty="0" err="1" smtClean="0">
                <a:latin typeface="Comic Sans MS" pitchFamily="66" charset="0"/>
              </a:rPr>
              <a:t>retroperitoneum</a:t>
            </a:r>
            <a:endParaRPr lang="cs-CZ" sz="2700" dirty="0" smtClean="0">
              <a:latin typeface="Comic Sans MS" pitchFamily="66" charset="0"/>
            </a:endParaRPr>
          </a:p>
          <a:p>
            <a:r>
              <a:rPr lang="cs-CZ" sz="2700" dirty="0" smtClean="0">
                <a:latin typeface="Comic Sans MS" pitchFamily="66" charset="0"/>
              </a:rPr>
              <a:t>nejsou petechie </a:t>
            </a:r>
            <a:r>
              <a:rPr lang="cs-CZ" sz="2700" dirty="0">
                <a:latin typeface="Comic Sans MS" pitchFamily="66" charset="0"/>
              </a:rPr>
              <a:t>a </a:t>
            </a:r>
            <a:r>
              <a:rPr lang="cs-CZ" sz="2700" dirty="0" smtClean="0">
                <a:latin typeface="Comic Sans MS" pitchFamily="66" charset="0"/>
              </a:rPr>
              <a:t>purpury</a:t>
            </a:r>
          </a:p>
          <a:p>
            <a:pPr marL="0" indent="0">
              <a:buNone/>
            </a:pPr>
            <a:endParaRPr lang="cs-CZ" sz="2700" dirty="0">
              <a:latin typeface="Comic Sans MS" pitchFamily="66" charset="0"/>
            </a:endParaRPr>
          </a:p>
          <a:p>
            <a:pPr>
              <a:buFont typeface="+mj-lt"/>
              <a:buAutoNum type="arabicPeriod"/>
            </a:pPr>
            <a:r>
              <a:rPr lang="cs-CZ" sz="2700" dirty="0" smtClean="0">
                <a:solidFill>
                  <a:srgbClr val="FFC000"/>
                </a:solidFill>
                <a:latin typeface="Comic Sans MS" pitchFamily="66" charset="0"/>
              </a:rPr>
              <a:t>vrozené poruchy</a:t>
            </a:r>
          </a:p>
          <a:p>
            <a:r>
              <a:rPr lang="cs-CZ" sz="2700" dirty="0">
                <a:solidFill>
                  <a:srgbClr val="7030A0"/>
                </a:solidFill>
                <a:latin typeface="Comic Sans MS" pitchFamily="66" charset="0"/>
              </a:rPr>
              <a:t>hemofilie </a:t>
            </a:r>
            <a:r>
              <a:rPr lang="cs-CZ" sz="2700" dirty="0" smtClean="0">
                <a:solidFill>
                  <a:srgbClr val="7030A0"/>
                </a:solidFill>
                <a:latin typeface="Comic Sans MS" pitchFamily="66" charset="0"/>
              </a:rPr>
              <a:t>A</a:t>
            </a:r>
          </a:p>
          <a:p>
            <a:r>
              <a:rPr lang="cs-CZ" sz="2700" dirty="0">
                <a:solidFill>
                  <a:srgbClr val="7030A0"/>
                </a:solidFill>
                <a:latin typeface="Comic Sans MS" pitchFamily="66" charset="0"/>
              </a:rPr>
              <a:t>h</a:t>
            </a:r>
            <a:r>
              <a:rPr lang="cs-CZ" sz="2700" dirty="0" smtClean="0">
                <a:solidFill>
                  <a:srgbClr val="7030A0"/>
                </a:solidFill>
                <a:latin typeface="Comic Sans MS" pitchFamily="66" charset="0"/>
              </a:rPr>
              <a:t>emofilie B </a:t>
            </a:r>
          </a:p>
          <a:p>
            <a:r>
              <a:rPr lang="cs-CZ" sz="2700" dirty="0" smtClean="0">
                <a:latin typeface="Comic Sans MS" pitchFamily="66" charset="0"/>
              </a:rPr>
              <a:t>GR - </a:t>
            </a:r>
            <a:r>
              <a:rPr lang="cs-CZ" sz="2700" dirty="0" err="1" smtClean="0">
                <a:latin typeface="Comic Sans MS" pitchFamily="66" charset="0"/>
              </a:rPr>
              <a:t>Xq</a:t>
            </a:r>
            <a:r>
              <a:rPr lang="cs-CZ" sz="2700" dirty="0" smtClean="0">
                <a:latin typeface="Comic Sans MS" pitchFamily="66" charset="0"/>
              </a:rPr>
              <a:t> </a:t>
            </a:r>
          </a:p>
          <a:p>
            <a:r>
              <a:rPr lang="cs-CZ" sz="2700" dirty="0" smtClean="0">
                <a:latin typeface="Comic Sans MS" pitchFamily="66" charset="0"/>
              </a:rPr>
              <a:t>defekt faktoru IX, prevalence </a:t>
            </a:r>
            <a:r>
              <a:rPr lang="cs-CZ" sz="2700" dirty="0">
                <a:latin typeface="Comic Sans MS" pitchFamily="66" charset="0"/>
              </a:rPr>
              <a:t>10x menší než hemofilie </a:t>
            </a:r>
            <a:r>
              <a:rPr lang="cs-CZ" sz="2700" dirty="0" smtClean="0">
                <a:latin typeface="Comic Sans MS" pitchFamily="66" charset="0"/>
              </a:rPr>
              <a:t>A</a:t>
            </a:r>
          </a:p>
          <a:p>
            <a:r>
              <a:rPr lang="cs-CZ" sz="2700" dirty="0" smtClean="0">
                <a:latin typeface="Comic Sans MS" pitchFamily="66" charset="0"/>
              </a:rPr>
              <a:t>&gt; 300 </a:t>
            </a:r>
            <a:r>
              <a:rPr lang="cs-CZ" sz="2700" dirty="0">
                <a:latin typeface="Comic Sans MS" pitchFamily="66" charset="0"/>
              </a:rPr>
              <a:t>bodových mutací v </a:t>
            </a:r>
            <a:r>
              <a:rPr lang="cs-CZ" sz="2700" dirty="0" err="1">
                <a:latin typeface="Comic Sans MS" pitchFamily="66" charset="0"/>
              </a:rPr>
              <a:t>fIX</a:t>
            </a:r>
            <a:r>
              <a:rPr lang="cs-CZ" sz="2700" dirty="0">
                <a:latin typeface="Comic Sans MS" pitchFamily="66" charset="0"/>
              </a:rPr>
              <a:t> genu (85% bodové, </a:t>
            </a:r>
            <a:r>
              <a:rPr lang="cs-CZ" sz="2700" dirty="0" smtClean="0">
                <a:latin typeface="Comic Sans MS" pitchFamily="66" charset="0"/>
              </a:rPr>
              <a:t>3% krátké </a:t>
            </a:r>
            <a:r>
              <a:rPr lang="cs-CZ" sz="2700" dirty="0">
                <a:latin typeface="Comic Sans MS" pitchFamily="66" charset="0"/>
              </a:rPr>
              <a:t>delece a 12% rozsáhlé delece)</a:t>
            </a:r>
          </a:p>
          <a:p>
            <a:r>
              <a:rPr lang="cs-CZ" sz="2700" dirty="0" smtClean="0">
                <a:solidFill>
                  <a:srgbClr val="7030A0"/>
                </a:solidFill>
                <a:latin typeface="Comic Sans MS" pitchFamily="66" charset="0"/>
              </a:rPr>
              <a:t>defekty </a:t>
            </a:r>
            <a:r>
              <a:rPr lang="cs-CZ" sz="2700" dirty="0">
                <a:solidFill>
                  <a:srgbClr val="7030A0"/>
                </a:solidFill>
                <a:latin typeface="Comic Sans MS" pitchFamily="66" charset="0"/>
              </a:rPr>
              <a:t>ostatních faktorů</a:t>
            </a:r>
          </a:p>
          <a:p>
            <a:r>
              <a:rPr lang="cs-CZ" sz="2700" dirty="0" smtClean="0">
                <a:latin typeface="Comic Sans MS" pitchFamily="66" charset="0"/>
              </a:rPr>
              <a:t>vzácné</a:t>
            </a:r>
            <a:r>
              <a:rPr lang="cs-CZ" sz="2700" dirty="0">
                <a:latin typeface="Comic Sans MS" pitchFamily="66" charset="0"/>
              </a:rPr>
              <a:t>, </a:t>
            </a:r>
            <a:r>
              <a:rPr lang="cs-CZ" sz="2700" dirty="0" smtClean="0">
                <a:latin typeface="Comic Sans MS" pitchFamily="66" charset="0"/>
              </a:rPr>
              <a:t>většinou AR, klinicky manifestní </a:t>
            </a:r>
            <a:r>
              <a:rPr lang="cs-CZ" sz="2700" dirty="0">
                <a:latin typeface="Comic Sans MS" pitchFamily="66" charset="0"/>
              </a:rPr>
              <a:t>poruchy jen při těžkém deficitu</a:t>
            </a:r>
          </a:p>
          <a:p>
            <a:r>
              <a:rPr lang="cs-CZ" sz="2700" dirty="0">
                <a:latin typeface="Comic Sans MS" pitchFamily="66" charset="0"/>
              </a:rPr>
              <a:t>n</a:t>
            </a:r>
            <a:r>
              <a:rPr lang="cs-CZ" sz="2700" dirty="0" smtClean="0">
                <a:latin typeface="Comic Sans MS" pitchFamily="66" charset="0"/>
              </a:rPr>
              <a:t>apř. </a:t>
            </a:r>
            <a:r>
              <a:rPr lang="cs-CZ" sz="2700" dirty="0" err="1" smtClean="0">
                <a:solidFill>
                  <a:srgbClr val="875ACA"/>
                </a:solidFill>
                <a:latin typeface="Comic Sans MS" pitchFamily="66" charset="0"/>
              </a:rPr>
              <a:t>afibrinogenemie</a:t>
            </a:r>
            <a:r>
              <a:rPr lang="cs-CZ" sz="2700" dirty="0" smtClean="0">
                <a:latin typeface="Comic Sans MS" pitchFamily="66" charset="0"/>
              </a:rPr>
              <a:t> </a:t>
            </a:r>
            <a:r>
              <a:rPr lang="cs-CZ" sz="2700" dirty="0">
                <a:latin typeface="Comic Sans MS" pitchFamily="66" charset="0"/>
              </a:rPr>
              <a:t>(defekt </a:t>
            </a:r>
            <a:r>
              <a:rPr lang="cs-CZ" sz="2700" dirty="0" err="1" smtClean="0">
                <a:latin typeface="Comic Sans MS" pitchFamily="66" charset="0"/>
              </a:rPr>
              <a:t>fI</a:t>
            </a:r>
            <a:r>
              <a:rPr lang="cs-CZ" sz="2700" dirty="0" smtClean="0">
                <a:latin typeface="Comic Sans MS" pitchFamily="66" charset="0"/>
              </a:rPr>
              <a:t>), </a:t>
            </a:r>
            <a:r>
              <a:rPr lang="cs-CZ" sz="2700" dirty="0" smtClean="0">
                <a:solidFill>
                  <a:srgbClr val="875ACA"/>
                </a:solidFill>
                <a:latin typeface="Comic Sans MS" pitchFamily="66" charset="0"/>
              </a:rPr>
              <a:t>hemofilie </a:t>
            </a:r>
            <a:r>
              <a:rPr lang="cs-CZ" sz="2700" dirty="0">
                <a:solidFill>
                  <a:srgbClr val="875ACA"/>
                </a:solidFill>
                <a:latin typeface="Comic Sans MS" pitchFamily="66" charset="0"/>
              </a:rPr>
              <a:t>C</a:t>
            </a:r>
            <a:r>
              <a:rPr lang="cs-CZ" sz="2700" dirty="0">
                <a:latin typeface="Comic Sans MS" pitchFamily="66" charset="0"/>
              </a:rPr>
              <a:t> (defekt </a:t>
            </a:r>
            <a:r>
              <a:rPr lang="cs-CZ" sz="2700" dirty="0" err="1">
                <a:latin typeface="Comic Sans MS" pitchFamily="66" charset="0"/>
              </a:rPr>
              <a:t>fXI</a:t>
            </a:r>
            <a:r>
              <a:rPr lang="cs-CZ" sz="2700" dirty="0">
                <a:latin typeface="Comic Sans MS" pitchFamily="66" charset="0"/>
              </a:rPr>
              <a:t>) – Aškenazy </a:t>
            </a:r>
            <a:r>
              <a:rPr lang="cs-CZ" sz="2700" dirty="0" smtClean="0">
                <a:latin typeface="Comic Sans MS" pitchFamily="66" charset="0"/>
              </a:rPr>
              <a:t>Židé</a:t>
            </a:r>
          </a:p>
          <a:p>
            <a:pPr marL="0" indent="0">
              <a:buNone/>
            </a:pPr>
            <a:endParaRPr lang="cs-CZ" sz="2700" dirty="0" smtClean="0">
              <a:latin typeface="Comic Sans MS" pitchFamily="66" charset="0"/>
            </a:endParaRPr>
          </a:p>
          <a:p>
            <a:pPr marL="0" indent="0">
              <a:buNone/>
            </a:pPr>
            <a:r>
              <a:rPr lang="cs-CZ" sz="2700" dirty="0" smtClean="0">
                <a:solidFill>
                  <a:srgbClr val="FFC000"/>
                </a:solidFill>
                <a:latin typeface="Comic Sans MS" pitchFamily="66" charset="0"/>
              </a:rPr>
              <a:t>2.    získané poruchy</a:t>
            </a:r>
          </a:p>
          <a:p>
            <a:r>
              <a:rPr lang="cs-CZ" sz="2700" dirty="0">
                <a:latin typeface="Comic Sans MS" pitchFamily="66" charset="0"/>
              </a:rPr>
              <a:t>chronické jaterní </a:t>
            </a:r>
            <a:r>
              <a:rPr lang="cs-CZ" sz="2700" dirty="0" smtClean="0">
                <a:latin typeface="Comic Sans MS" pitchFamily="66" charset="0"/>
              </a:rPr>
              <a:t>onemocnění</a:t>
            </a:r>
            <a:r>
              <a:rPr lang="cs-CZ" sz="2700" b="1" dirty="0" smtClean="0">
                <a:latin typeface="Comic Sans MS" pitchFamily="66" charset="0"/>
              </a:rPr>
              <a:t> - </a:t>
            </a:r>
            <a:r>
              <a:rPr lang="cs-CZ" sz="2700" dirty="0" smtClean="0">
                <a:latin typeface="Comic Sans MS" pitchFamily="66" charset="0"/>
              </a:rPr>
              <a:t>jaterní </a:t>
            </a:r>
            <a:r>
              <a:rPr lang="cs-CZ" sz="2700" dirty="0">
                <a:latin typeface="Comic Sans MS" pitchFamily="66" charset="0"/>
              </a:rPr>
              <a:t>insuficience/selhání</a:t>
            </a:r>
          </a:p>
          <a:p>
            <a:r>
              <a:rPr lang="cs-CZ" sz="2700" dirty="0" smtClean="0">
                <a:latin typeface="Comic Sans MS" pitchFamily="66" charset="0"/>
              </a:rPr>
              <a:t>nedostatek </a:t>
            </a:r>
            <a:r>
              <a:rPr lang="cs-CZ" sz="2700" dirty="0">
                <a:latin typeface="Comic Sans MS" pitchFamily="66" charset="0"/>
              </a:rPr>
              <a:t>vitaminu K (porucha resorpce tuků </a:t>
            </a:r>
            <a:r>
              <a:rPr lang="cs-CZ" sz="2700" dirty="0" smtClean="0">
                <a:latin typeface="Comic Sans MS" pitchFamily="66" charset="0"/>
              </a:rPr>
              <a:t>ve střevě, neúčinné formy proteinů protrombinového komplexu </a:t>
            </a:r>
            <a:r>
              <a:rPr lang="cs-CZ" sz="2700" dirty="0" smtClean="0">
                <a:latin typeface="Comic Sans MS" pitchFamily="66" charset="0"/>
                <a:cs typeface="Times New Roman"/>
              </a:rPr>
              <a:t>→</a:t>
            </a:r>
            <a:r>
              <a:rPr lang="cs-CZ" sz="2700" dirty="0">
                <a:latin typeface="Comic Sans MS" pitchFamily="66" charset="0"/>
              </a:rPr>
              <a:t> </a:t>
            </a:r>
            <a:r>
              <a:rPr lang="cs-CZ" sz="2700" dirty="0" smtClean="0">
                <a:latin typeface="Comic Sans MS" pitchFamily="66" charset="0"/>
              </a:rPr>
              <a:t>neschopnost adherence k </a:t>
            </a:r>
            <a:r>
              <a:rPr lang="cs-CZ" sz="2700" dirty="0" err="1" smtClean="0">
                <a:latin typeface="Comic Sans MS" pitchFamily="66" charset="0"/>
              </a:rPr>
              <a:t>fosfolipidovým</a:t>
            </a:r>
            <a:r>
              <a:rPr lang="cs-CZ" sz="2700" dirty="0" smtClean="0">
                <a:latin typeface="Comic Sans MS" pitchFamily="66" charset="0"/>
              </a:rPr>
              <a:t> povrchům)</a:t>
            </a:r>
            <a:endParaRPr lang="cs-CZ" sz="2700" dirty="0">
              <a:latin typeface="Comic Sans MS" pitchFamily="66" charset="0"/>
            </a:endParaRPr>
          </a:p>
          <a:p>
            <a:r>
              <a:rPr lang="cs-CZ" sz="2700" dirty="0" smtClean="0">
                <a:solidFill>
                  <a:srgbClr val="7030A0"/>
                </a:solidFill>
                <a:latin typeface="Comic Sans MS" pitchFamily="66" charset="0"/>
              </a:rPr>
              <a:t>DIC</a:t>
            </a:r>
            <a:endParaRPr lang="cs-CZ" sz="2700" dirty="0">
              <a:solidFill>
                <a:srgbClr val="7030A0"/>
              </a:solidFill>
              <a:latin typeface="Comic Sans MS" pitchFamily="66" charset="0"/>
            </a:endParaRPr>
          </a:p>
          <a:p>
            <a:pPr marL="0" indent="0">
              <a:buNone/>
            </a:pPr>
            <a:endParaRPr lang="cs-CZ" sz="20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9349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solidFill>
                  <a:srgbClr val="C00000"/>
                </a:solidFill>
                <a:latin typeface="Comic Sans MS" pitchFamily="66" charset="0"/>
              </a:rPr>
              <a:t>Krvácivé stavy</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47664" y="1268760"/>
            <a:ext cx="7200800" cy="5141168"/>
          </a:xfrm>
        </p:spPr>
        <p:txBody>
          <a:bodyPr>
            <a:normAutofit/>
          </a:bodyPr>
          <a:lstStyle/>
          <a:p>
            <a:pPr marL="0" indent="0">
              <a:buNone/>
            </a:pPr>
            <a:r>
              <a:rPr lang="cs-CZ" sz="1600" dirty="0">
                <a:solidFill>
                  <a:srgbClr val="C00000"/>
                </a:solidFill>
                <a:latin typeface="Comic Sans MS" pitchFamily="66" charset="0"/>
              </a:rPr>
              <a:t>Defekt sekundární hemostázy </a:t>
            </a:r>
            <a:endParaRPr lang="cs-CZ" sz="1600" dirty="0" smtClean="0">
              <a:solidFill>
                <a:srgbClr val="C00000"/>
              </a:solidFill>
              <a:latin typeface="Comic Sans MS" pitchFamily="66" charset="0"/>
            </a:endParaRPr>
          </a:p>
          <a:p>
            <a:pPr marL="0" indent="0">
              <a:buNone/>
            </a:pPr>
            <a:r>
              <a:rPr lang="cs-CZ" sz="1600" dirty="0" smtClean="0">
                <a:solidFill>
                  <a:srgbClr val="7030A0"/>
                </a:solidFill>
                <a:latin typeface="Comic Sans MS" pitchFamily="66" charset="0"/>
              </a:rPr>
              <a:t>Hemofilie A</a:t>
            </a:r>
          </a:p>
          <a:p>
            <a:r>
              <a:rPr lang="cs-CZ" sz="1600" dirty="0" smtClean="0">
                <a:latin typeface="Comic Sans MS" pitchFamily="66" charset="0"/>
              </a:rPr>
              <a:t>GR – </a:t>
            </a:r>
            <a:r>
              <a:rPr lang="cs-CZ" sz="1600" dirty="0">
                <a:latin typeface="Comic Sans MS" pitchFamily="66" charset="0"/>
              </a:rPr>
              <a:t>vazba na X </a:t>
            </a:r>
            <a:r>
              <a:rPr lang="cs-CZ" sz="1600" dirty="0" smtClean="0">
                <a:latin typeface="Comic Sans MS" pitchFamily="66" charset="0"/>
              </a:rPr>
              <a:t>chromozom (žena </a:t>
            </a:r>
            <a:r>
              <a:rPr lang="cs-CZ" sz="1600" dirty="0">
                <a:latin typeface="Comic Sans MS" pitchFamily="66" charset="0"/>
              </a:rPr>
              <a:t>je </a:t>
            </a:r>
            <a:r>
              <a:rPr lang="cs-CZ" sz="1600" dirty="0" smtClean="0">
                <a:latin typeface="Comic Sans MS" pitchFamily="66" charset="0"/>
              </a:rPr>
              <a:t>přenašečka, ve výjimečných případech může být i žena </a:t>
            </a:r>
            <a:r>
              <a:rPr lang="cs-CZ" sz="1600" dirty="0" err="1" smtClean="0">
                <a:latin typeface="Comic Sans MS" pitchFamily="66" charset="0"/>
              </a:rPr>
              <a:t>hemofilička</a:t>
            </a:r>
            <a:r>
              <a:rPr lang="cs-CZ" sz="1600" dirty="0" smtClean="0">
                <a:latin typeface="Comic Sans MS" pitchFamily="66" charset="0"/>
              </a:rPr>
              <a:t>)</a:t>
            </a:r>
            <a:endParaRPr lang="cs-CZ" sz="1600" dirty="0">
              <a:solidFill>
                <a:srgbClr val="7030A0"/>
              </a:solidFill>
              <a:latin typeface="Comic Sans MS" pitchFamily="66" charset="0"/>
            </a:endParaRPr>
          </a:p>
          <a:p>
            <a:r>
              <a:rPr lang="cs-CZ" sz="1600" dirty="0">
                <a:latin typeface="Comic Sans MS" pitchFamily="66" charset="0"/>
              </a:rPr>
              <a:t>nedostatek srážecího faktoru VIII </a:t>
            </a:r>
          </a:p>
          <a:p>
            <a:r>
              <a:rPr lang="cs-CZ" sz="1600" dirty="0" smtClean="0">
                <a:latin typeface="Comic Sans MS" pitchFamily="66" charset="0"/>
              </a:rPr>
              <a:t>&gt; 150 </a:t>
            </a:r>
            <a:r>
              <a:rPr lang="cs-CZ" sz="1600" dirty="0">
                <a:latin typeface="Comic Sans MS" pitchFamily="66" charset="0"/>
              </a:rPr>
              <a:t>bodových mutací </a:t>
            </a:r>
            <a:r>
              <a:rPr lang="cs-CZ" sz="1600" dirty="0" smtClean="0">
                <a:latin typeface="Comic Sans MS" pitchFamily="66" charset="0"/>
              </a:rPr>
              <a:t>ve genu  f VIII – </a:t>
            </a:r>
            <a:r>
              <a:rPr lang="cs-CZ" sz="1600" dirty="0">
                <a:latin typeface="Comic Sans MS" pitchFamily="66" charset="0"/>
              </a:rPr>
              <a:t>velká fenotypová variabilita!!!</a:t>
            </a:r>
          </a:p>
          <a:p>
            <a:r>
              <a:rPr lang="cs-CZ" sz="1600" dirty="0">
                <a:latin typeface="Comic Sans MS" pitchFamily="66" charset="0"/>
              </a:rPr>
              <a:t>např. inzerce 3000 </a:t>
            </a:r>
            <a:r>
              <a:rPr lang="cs-CZ" sz="1600" dirty="0" err="1">
                <a:latin typeface="Comic Sans MS" pitchFamily="66" charset="0"/>
              </a:rPr>
              <a:t>bp</a:t>
            </a:r>
            <a:r>
              <a:rPr lang="cs-CZ" sz="1600" dirty="0">
                <a:latin typeface="Comic Sans MS" pitchFamily="66" charset="0"/>
              </a:rPr>
              <a:t> – snížení tvorby  proteinu </a:t>
            </a:r>
          </a:p>
          <a:p>
            <a:r>
              <a:rPr lang="fr-FR" sz="1600" dirty="0">
                <a:latin typeface="Comic Sans MS" pitchFamily="66" charset="0"/>
              </a:rPr>
              <a:t>prevalence v mužské populaci 1:5,000 až 1:10,000</a:t>
            </a:r>
          </a:p>
          <a:p>
            <a:pPr marL="0" indent="0">
              <a:buNone/>
            </a:pPr>
            <a:r>
              <a:rPr lang="cs-CZ" sz="1200" dirty="0" smtClean="0">
                <a:latin typeface="Comic Sans MS" pitchFamily="66" charset="0"/>
              </a:rPr>
              <a:t>      </a:t>
            </a:r>
          </a:p>
          <a:p>
            <a:pPr marL="0" indent="0">
              <a:buNone/>
            </a:pPr>
            <a:r>
              <a:rPr lang="cs-CZ" sz="1200" dirty="0">
                <a:latin typeface="Comic Sans MS" pitchFamily="66" charset="0"/>
              </a:rPr>
              <a:t> </a:t>
            </a:r>
            <a:r>
              <a:rPr lang="cs-CZ" sz="1200" dirty="0" smtClean="0">
                <a:latin typeface="Comic Sans MS" pitchFamily="66" charset="0"/>
              </a:rPr>
              <a:t>             Alexej Nikolajevič</a:t>
            </a:r>
            <a:endParaRPr lang="cs-CZ" sz="12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upload.wikimedia.org/wikipedia/commons/thumb/a/ae/Queen_Victoria%2C_Prince_Albert%2C_and_children_by_Franz_Xaver_Winterhalter.jpg/400px-Queen_Victoria%2C_Prince_Albert%2C_and_children_by_Franz_Xaver_Winterhal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4137" y="3789040"/>
            <a:ext cx="3360675" cy="262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upload.wikimedia.org/wikipedia/commons/b/b7/Alexi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349" y="3789040"/>
            <a:ext cx="1930988" cy="268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1748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solidFill>
                  <a:srgbClr val="C00000"/>
                </a:solidFill>
                <a:latin typeface="Comic Sans MS" pitchFamily="66" charset="0"/>
              </a:rPr>
              <a:t>Krvácivé stavy</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47664" y="1196752"/>
            <a:ext cx="7200800" cy="5141168"/>
          </a:xfrm>
        </p:spPr>
        <p:txBody>
          <a:bodyPr>
            <a:noAutofit/>
          </a:bodyPr>
          <a:lstStyle/>
          <a:p>
            <a:pPr marL="0" indent="0">
              <a:buNone/>
            </a:pPr>
            <a:r>
              <a:rPr lang="cs-CZ" sz="1600" dirty="0">
                <a:solidFill>
                  <a:srgbClr val="C00000"/>
                </a:solidFill>
                <a:latin typeface="Comic Sans MS" pitchFamily="66" charset="0"/>
              </a:rPr>
              <a:t>Defekt sekundární hemostázy </a:t>
            </a:r>
            <a:endParaRPr lang="cs-CZ" sz="1600" dirty="0" smtClean="0">
              <a:solidFill>
                <a:srgbClr val="C00000"/>
              </a:solidFill>
              <a:latin typeface="Comic Sans MS" pitchFamily="66" charset="0"/>
            </a:endParaRPr>
          </a:p>
          <a:p>
            <a:pPr marL="0" indent="0">
              <a:buNone/>
            </a:pPr>
            <a:r>
              <a:rPr lang="cs-CZ" sz="1600" dirty="0" smtClean="0">
                <a:solidFill>
                  <a:srgbClr val="7030A0"/>
                </a:solidFill>
                <a:latin typeface="Comic Sans MS" pitchFamily="66" charset="0"/>
              </a:rPr>
              <a:t>DIC (diseminovaná intravaskulární koagulace)</a:t>
            </a:r>
          </a:p>
          <a:p>
            <a:r>
              <a:rPr lang="cs-CZ" sz="1600" dirty="0" smtClean="0">
                <a:latin typeface="Comic Sans MS" pitchFamily="66" charset="0"/>
              </a:rPr>
              <a:t>konzumpční </a:t>
            </a:r>
            <a:r>
              <a:rPr lang="cs-CZ" sz="1600" dirty="0" err="1" smtClean="0">
                <a:latin typeface="Comic Sans MS" pitchFamily="66" charset="0"/>
              </a:rPr>
              <a:t>koagulopatie</a:t>
            </a:r>
            <a:r>
              <a:rPr lang="cs-CZ" sz="1600" dirty="0">
                <a:latin typeface="Comic Sans MS" pitchFamily="66" charset="0"/>
              </a:rPr>
              <a:t> </a:t>
            </a:r>
            <a:r>
              <a:rPr lang="cs-CZ" sz="1600" dirty="0" smtClean="0">
                <a:latin typeface="Comic Sans MS" pitchFamily="66" charset="0"/>
              </a:rPr>
              <a:t>= zpočátku </a:t>
            </a:r>
            <a:r>
              <a:rPr lang="cs-CZ" sz="1600" dirty="0">
                <a:latin typeface="Comic Sans MS" pitchFamily="66" charset="0"/>
              </a:rPr>
              <a:t>nadměrná koagulace (trombotický stav), posléze vyčerpání koagul</a:t>
            </a:r>
            <a:r>
              <a:rPr lang="cs-CZ" sz="1600" dirty="0" smtClean="0">
                <a:latin typeface="Comic Sans MS" pitchFamily="66" charset="0"/>
              </a:rPr>
              <a:t>. faktorů </a:t>
            </a:r>
            <a:r>
              <a:rPr lang="cs-CZ" sz="1600" dirty="0">
                <a:latin typeface="Comic Sans MS" pitchFamily="66" charset="0"/>
              </a:rPr>
              <a:t>(krvácivý </a:t>
            </a:r>
            <a:r>
              <a:rPr lang="cs-CZ" sz="1600" dirty="0" smtClean="0">
                <a:latin typeface="Comic Sans MS" pitchFamily="66" charset="0"/>
              </a:rPr>
              <a:t>stav)</a:t>
            </a:r>
          </a:p>
          <a:p>
            <a:r>
              <a:rPr lang="cs-CZ" sz="1600" dirty="0" smtClean="0">
                <a:latin typeface="Comic Sans MS" pitchFamily="66" charset="0"/>
              </a:rPr>
              <a:t>koagulace je </a:t>
            </a:r>
            <a:r>
              <a:rPr lang="cs-CZ" sz="1600" dirty="0">
                <a:latin typeface="Comic Sans MS" pitchFamily="66" charset="0"/>
              </a:rPr>
              <a:t>místně neohraničená a není primárně reakcí na </a:t>
            </a:r>
            <a:r>
              <a:rPr lang="cs-CZ" sz="1600" dirty="0" smtClean="0">
                <a:latin typeface="Comic Sans MS" pitchFamily="66" charset="0"/>
              </a:rPr>
              <a:t>poškození </a:t>
            </a:r>
            <a:r>
              <a:rPr lang="cs-CZ" sz="1600" dirty="0">
                <a:latin typeface="Comic Sans MS" pitchFamily="66" charset="0"/>
              </a:rPr>
              <a:t>ř</a:t>
            </a:r>
            <a:r>
              <a:rPr lang="cs-CZ" sz="1600" dirty="0" smtClean="0">
                <a:latin typeface="Comic Sans MS" pitchFamily="66" charset="0"/>
              </a:rPr>
              <a:t>ečiště</a:t>
            </a:r>
            <a:endParaRPr lang="cs-CZ" sz="1600" dirty="0">
              <a:latin typeface="Comic Sans MS" pitchFamily="66" charset="0"/>
            </a:endParaRPr>
          </a:p>
          <a:p>
            <a:pPr marL="0" indent="0">
              <a:buNone/>
            </a:pPr>
            <a:endParaRPr lang="cs-CZ" sz="1600" dirty="0" smtClean="0">
              <a:latin typeface="Comic Sans MS" pitchFamily="66" charset="0"/>
            </a:endParaRPr>
          </a:p>
          <a:p>
            <a:pPr marL="0" indent="0">
              <a:buNone/>
            </a:pPr>
            <a:endParaRPr lang="cs-CZ" sz="1600" dirty="0" smtClean="0">
              <a:latin typeface="Comic Sans MS" pitchFamily="66" charset="0"/>
            </a:endParaRPr>
          </a:p>
          <a:p>
            <a:pPr marL="0" indent="0">
              <a:buNone/>
            </a:pPr>
            <a:r>
              <a:rPr lang="cs-CZ" sz="1600" dirty="0" smtClean="0">
                <a:latin typeface="Comic Sans MS" pitchFamily="66" charset="0"/>
              </a:rPr>
              <a:t>1</a:t>
            </a:r>
            <a:r>
              <a:rPr lang="cs-CZ" sz="1600" dirty="0">
                <a:latin typeface="Comic Sans MS" pitchFamily="66" charset="0"/>
              </a:rPr>
              <a:t>. fáze - tvorba </a:t>
            </a:r>
            <a:r>
              <a:rPr lang="cs-CZ" sz="1600" dirty="0" err="1" smtClean="0">
                <a:latin typeface="Comic Sans MS" pitchFamily="66" charset="0"/>
              </a:rPr>
              <a:t>mikrotrombů</a:t>
            </a:r>
            <a:r>
              <a:rPr lang="cs-CZ" sz="1600" dirty="0">
                <a:latin typeface="Comic Sans MS" pitchFamily="66" charset="0"/>
              </a:rPr>
              <a:t> </a:t>
            </a:r>
            <a:r>
              <a:rPr lang="cs-CZ" sz="1600" dirty="0" smtClean="0">
                <a:latin typeface="Comic Sans MS" pitchFamily="66" charset="0"/>
              </a:rPr>
              <a:t>v mikrocirkulaci (ischemie </a:t>
            </a:r>
            <a:r>
              <a:rPr lang="cs-CZ" sz="1600" dirty="0">
                <a:latin typeface="Comic Sans MS" pitchFamily="66" charset="0"/>
              </a:rPr>
              <a:t>až </a:t>
            </a:r>
            <a:r>
              <a:rPr lang="cs-CZ" sz="1600" dirty="0" smtClean="0">
                <a:latin typeface="Comic Sans MS" pitchFamily="66" charset="0"/>
              </a:rPr>
              <a:t>gangrény)</a:t>
            </a:r>
            <a:endParaRPr lang="cs-CZ" sz="1600" dirty="0">
              <a:latin typeface="Comic Sans MS" pitchFamily="66" charset="0"/>
            </a:endParaRPr>
          </a:p>
          <a:p>
            <a:pPr marL="0" indent="0">
              <a:buNone/>
            </a:pPr>
            <a:r>
              <a:rPr lang="cs-CZ" sz="1600" dirty="0" smtClean="0">
                <a:latin typeface="Comic Sans MS" pitchFamily="66" charset="0"/>
              </a:rPr>
              <a:t>2</a:t>
            </a:r>
            <a:r>
              <a:rPr lang="cs-CZ" sz="1600" dirty="0">
                <a:latin typeface="Comic Sans MS" pitchFamily="66" charset="0"/>
              </a:rPr>
              <a:t>. fáze - </a:t>
            </a:r>
            <a:r>
              <a:rPr lang="cs-CZ" sz="1600" dirty="0" err="1">
                <a:latin typeface="Comic Sans MS" pitchFamily="66" charset="0"/>
              </a:rPr>
              <a:t>hypo</a:t>
            </a:r>
            <a:r>
              <a:rPr lang="cs-CZ" sz="1600" dirty="0">
                <a:latin typeface="Comic Sans MS" pitchFamily="66" charset="0"/>
              </a:rPr>
              <a:t>- až </a:t>
            </a:r>
            <a:r>
              <a:rPr lang="cs-CZ" sz="1600" dirty="0" err="1" smtClean="0">
                <a:latin typeface="Comic Sans MS" pitchFamily="66" charset="0"/>
              </a:rPr>
              <a:t>afibrinogenemie</a:t>
            </a:r>
            <a:r>
              <a:rPr lang="cs-CZ" sz="1600" dirty="0" smtClean="0">
                <a:latin typeface="Comic Sans MS" pitchFamily="66" charset="0"/>
              </a:rPr>
              <a:t>, trombocytopenie</a:t>
            </a:r>
            <a:r>
              <a:rPr lang="cs-CZ" sz="1600" dirty="0">
                <a:latin typeface="Comic Sans MS" pitchFamily="66" charset="0"/>
              </a:rPr>
              <a:t> </a:t>
            </a:r>
            <a:r>
              <a:rPr lang="cs-CZ" sz="1600" dirty="0" smtClean="0">
                <a:latin typeface="Comic Sans MS" pitchFamily="66" charset="0"/>
              </a:rPr>
              <a:t>(krvácení </a:t>
            </a:r>
            <a:r>
              <a:rPr lang="cs-CZ" sz="1600" dirty="0">
                <a:latin typeface="Comic Sans MS" pitchFamily="66" charset="0"/>
              </a:rPr>
              <a:t>do </a:t>
            </a:r>
            <a:r>
              <a:rPr lang="cs-CZ" sz="1600" dirty="0" smtClean="0">
                <a:latin typeface="Comic Sans MS" pitchFamily="66" charset="0"/>
              </a:rPr>
              <a:t>orgánů)</a:t>
            </a:r>
            <a:endParaRPr lang="cs-CZ" sz="1600" dirty="0">
              <a:latin typeface="Comic Sans MS" pitchFamily="66" charset="0"/>
            </a:endParaRPr>
          </a:p>
          <a:p>
            <a:pPr marL="0" indent="0">
              <a:buNone/>
            </a:pPr>
            <a:r>
              <a:rPr lang="cs-CZ" sz="1600" dirty="0" smtClean="0">
                <a:latin typeface="Comic Sans MS" pitchFamily="66" charset="0"/>
              </a:rPr>
              <a:t>3. patologicky </a:t>
            </a:r>
            <a:r>
              <a:rPr lang="cs-CZ" sz="1600" dirty="0">
                <a:latin typeface="Comic Sans MS" pitchFamily="66" charset="0"/>
              </a:rPr>
              <a:t>vystupňovaná </a:t>
            </a:r>
            <a:r>
              <a:rPr lang="cs-CZ" sz="1600" dirty="0" err="1">
                <a:latin typeface="Comic Sans MS" pitchFamily="66" charset="0"/>
              </a:rPr>
              <a:t>fibrinolýza</a:t>
            </a:r>
            <a:endParaRPr lang="cs-CZ" sz="1600" dirty="0" smtClean="0">
              <a:solidFill>
                <a:srgbClr val="7030A0"/>
              </a:solidFill>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509118"/>
            <a:ext cx="2999125" cy="2039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894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a:bodyPr>
          <a:lstStyle/>
          <a:p>
            <a:r>
              <a:rPr lang="cs-CZ" sz="4000" dirty="0" err="1" smtClean="0">
                <a:solidFill>
                  <a:srgbClr val="C00000"/>
                </a:solidFill>
                <a:latin typeface="Comic Sans MS" pitchFamily="66" charset="0"/>
              </a:rPr>
              <a:t>Fe</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47664" y="1340768"/>
            <a:ext cx="7128792" cy="3960440"/>
          </a:xfrm>
        </p:spPr>
        <p:txBody>
          <a:bodyPr>
            <a:normAutofit/>
          </a:bodyPr>
          <a:lstStyle/>
          <a:p>
            <a:pPr>
              <a:lnSpc>
                <a:spcPct val="110000"/>
              </a:lnSpc>
            </a:pPr>
            <a:r>
              <a:rPr lang="cs-CZ" sz="1600" dirty="0">
                <a:latin typeface="Comic Sans MS" pitchFamily="66" charset="0"/>
              </a:rPr>
              <a:t>potenciálně nebezpečný </a:t>
            </a:r>
            <a:r>
              <a:rPr lang="cs-CZ" sz="1600" dirty="0" smtClean="0">
                <a:latin typeface="Comic Sans MS" pitchFamily="66" charset="0"/>
              </a:rPr>
              <a:t>prvek - </a:t>
            </a:r>
            <a:r>
              <a:rPr lang="cs-CZ" sz="1600" dirty="0">
                <a:latin typeface="Comic Sans MS" pitchFamily="66" charset="0"/>
              </a:rPr>
              <a:t>je schopno katalyzovat vznik volných radikálů (</a:t>
            </a:r>
            <a:r>
              <a:rPr lang="cs-CZ" sz="1600" dirty="0" err="1">
                <a:latin typeface="Comic Sans MS" pitchFamily="66" charset="0"/>
              </a:rPr>
              <a:t>Fentonova</a:t>
            </a:r>
            <a:r>
              <a:rPr lang="cs-CZ" sz="1600" dirty="0">
                <a:latin typeface="Comic Sans MS" pitchFamily="66" charset="0"/>
              </a:rPr>
              <a:t> reakce), které poškozují buňky a jejich struktury</a:t>
            </a:r>
            <a:endParaRPr lang="cs-CZ" sz="1600" dirty="0">
              <a:solidFill>
                <a:srgbClr val="7030A0"/>
              </a:solidFill>
              <a:latin typeface="Comic Sans MS" pitchFamily="66" charset="0"/>
            </a:endParaRPr>
          </a:p>
          <a:p>
            <a:pPr marL="0" indent="0">
              <a:lnSpc>
                <a:spcPct val="110000"/>
              </a:lnSpc>
              <a:buNone/>
            </a:pPr>
            <a:endParaRPr lang="cs-CZ" sz="1600" dirty="0">
              <a:solidFill>
                <a:srgbClr val="7030A0"/>
              </a:solidFill>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advances.nutrition.org/content/2/2/78/F3.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046628"/>
            <a:ext cx="5904656" cy="4811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7789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solidFill>
                  <a:srgbClr val="C00000"/>
                </a:solidFill>
                <a:latin typeface="Comic Sans MS" pitchFamily="66" charset="0"/>
              </a:rPr>
              <a:t>Krvácivé stavy</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47664" y="1196752"/>
            <a:ext cx="7200800" cy="5141168"/>
          </a:xfrm>
        </p:spPr>
        <p:txBody>
          <a:bodyPr>
            <a:noAutofit/>
          </a:bodyPr>
          <a:lstStyle/>
          <a:p>
            <a:pPr marL="0" indent="0">
              <a:buNone/>
            </a:pPr>
            <a:r>
              <a:rPr lang="cs-CZ" sz="1600" dirty="0">
                <a:solidFill>
                  <a:srgbClr val="C00000"/>
                </a:solidFill>
                <a:latin typeface="Comic Sans MS" pitchFamily="66" charset="0"/>
              </a:rPr>
              <a:t>Defekt sekundární hemostázy </a:t>
            </a:r>
            <a:endParaRPr lang="cs-CZ" sz="1600" dirty="0" smtClean="0">
              <a:solidFill>
                <a:srgbClr val="C00000"/>
              </a:solidFill>
              <a:latin typeface="Comic Sans MS" pitchFamily="66" charset="0"/>
            </a:endParaRPr>
          </a:p>
          <a:p>
            <a:pPr marL="0" indent="0">
              <a:buNone/>
            </a:pPr>
            <a:r>
              <a:rPr lang="cs-CZ" sz="1600" dirty="0" smtClean="0">
                <a:solidFill>
                  <a:srgbClr val="7030A0"/>
                </a:solidFill>
                <a:latin typeface="Comic Sans MS" pitchFamily="66" charset="0"/>
              </a:rPr>
              <a:t>DIC (diseminovaná intravaskulární koagulace)</a:t>
            </a:r>
            <a:endParaRPr lang="cs-CZ" sz="1600" dirty="0" smtClean="0">
              <a:latin typeface="Comic Sans MS" pitchFamily="66" charset="0"/>
            </a:endParaRPr>
          </a:p>
          <a:p>
            <a:pPr marL="0" indent="0">
              <a:buNone/>
            </a:pPr>
            <a:endParaRPr lang="cs-CZ" sz="1600" dirty="0" smtClean="0">
              <a:latin typeface="Comic Sans MS" pitchFamily="66" charset="0"/>
            </a:endParaRPr>
          </a:p>
          <a:p>
            <a:pPr marL="0" indent="0">
              <a:buNone/>
            </a:pPr>
            <a:r>
              <a:rPr lang="cs-CZ" sz="1600" dirty="0" smtClean="0">
                <a:latin typeface="Comic Sans MS" pitchFamily="66" charset="0"/>
              </a:rPr>
              <a:t>Patogeneze</a:t>
            </a:r>
            <a:endParaRPr lang="cs-CZ" sz="1600" dirty="0">
              <a:latin typeface="Comic Sans MS" pitchFamily="66" charset="0"/>
            </a:endParaRPr>
          </a:p>
          <a:p>
            <a:r>
              <a:rPr lang="cs-CZ" sz="1600" b="1" dirty="0" smtClean="0">
                <a:latin typeface="Comic Sans MS" pitchFamily="66" charset="0"/>
              </a:rPr>
              <a:t>v </a:t>
            </a:r>
            <a:r>
              <a:rPr lang="cs-CZ" sz="1600" b="1" dirty="0">
                <a:latin typeface="Comic Sans MS" pitchFamily="66" charset="0"/>
              </a:rPr>
              <a:t>cirkulaci není normálně přítomen </a:t>
            </a:r>
            <a:r>
              <a:rPr lang="cs-CZ" sz="1600" b="1" dirty="0" smtClean="0">
                <a:latin typeface="Comic Sans MS" pitchFamily="66" charset="0"/>
              </a:rPr>
              <a:t>tkáňový faktor (TF)</a:t>
            </a:r>
          </a:p>
          <a:p>
            <a:r>
              <a:rPr lang="cs-CZ" sz="1600" dirty="0" smtClean="0">
                <a:latin typeface="Comic Sans MS" pitchFamily="66" charset="0"/>
              </a:rPr>
              <a:t>při </a:t>
            </a:r>
            <a:r>
              <a:rPr lang="cs-CZ" sz="1600" dirty="0">
                <a:latin typeface="Comic Sans MS" pitchFamily="66" charset="0"/>
              </a:rPr>
              <a:t>některých patologických stavech se vyskytuje a aktivuje faktor VII (a </a:t>
            </a:r>
            <a:r>
              <a:rPr lang="cs-CZ" sz="1600" dirty="0" smtClean="0">
                <a:latin typeface="Comic Sans MS" pitchFamily="66" charset="0"/>
              </a:rPr>
              <a:t>následně vnější </a:t>
            </a:r>
            <a:r>
              <a:rPr lang="cs-CZ" sz="1600" dirty="0">
                <a:latin typeface="Comic Sans MS" pitchFamily="66" charset="0"/>
              </a:rPr>
              <a:t>cestu </a:t>
            </a:r>
            <a:r>
              <a:rPr lang="cs-CZ" sz="1600" dirty="0" err="1">
                <a:latin typeface="Comic Sans MS" pitchFamily="66" charset="0"/>
              </a:rPr>
              <a:t>kr.</a:t>
            </a:r>
            <a:r>
              <a:rPr lang="cs-CZ" sz="1600" dirty="0">
                <a:latin typeface="Comic Sans MS" pitchFamily="66" charset="0"/>
              </a:rPr>
              <a:t> srážení)</a:t>
            </a:r>
          </a:p>
          <a:p>
            <a:pPr marL="0" indent="0">
              <a:buNone/>
            </a:pPr>
            <a:endParaRPr lang="cs-CZ" sz="1600" dirty="0" smtClean="0">
              <a:latin typeface="Comic Sans MS" pitchFamily="66" charset="0"/>
            </a:endParaRPr>
          </a:p>
          <a:p>
            <a:pPr marL="0" indent="0">
              <a:buNone/>
            </a:pPr>
            <a:r>
              <a:rPr lang="cs-CZ" sz="1600" dirty="0" smtClean="0">
                <a:latin typeface="Comic Sans MS" pitchFamily="66" charset="0"/>
              </a:rPr>
              <a:t>Patologické </a:t>
            </a:r>
            <a:r>
              <a:rPr lang="cs-CZ" sz="1600" dirty="0">
                <a:latin typeface="Comic Sans MS" pitchFamily="66" charset="0"/>
              </a:rPr>
              <a:t>zdroje TF</a:t>
            </a:r>
          </a:p>
          <a:p>
            <a:r>
              <a:rPr lang="cs-CZ" sz="1600" dirty="0" smtClean="0">
                <a:latin typeface="Comic Sans MS" pitchFamily="66" charset="0"/>
              </a:rPr>
              <a:t>buňky </a:t>
            </a:r>
            <a:r>
              <a:rPr lang="cs-CZ" sz="1600" dirty="0">
                <a:latin typeface="Comic Sans MS" pitchFamily="66" charset="0"/>
              </a:rPr>
              <a:t>jiných tkání – např. </a:t>
            </a:r>
            <a:r>
              <a:rPr lang="cs-CZ" sz="1600" dirty="0" smtClean="0">
                <a:latin typeface="Comic Sans MS" pitchFamily="66" charset="0"/>
              </a:rPr>
              <a:t>b. </a:t>
            </a:r>
            <a:r>
              <a:rPr lang="cs-CZ" sz="1600" dirty="0">
                <a:latin typeface="Comic Sans MS" pitchFamily="66" charset="0"/>
              </a:rPr>
              <a:t>plodu při porodu, rozsáhlá poranění, rozsev nádorových </a:t>
            </a:r>
            <a:r>
              <a:rPr lang="cs-CZ" sz="1600" dirty="0" smtClean="0">
                <a:latin typeface="Comic Sans MS" pitchFamily="66" charset="0"/>
              </a:rPr>
              <a:t>b. </a:t>
            </a:r>
            <a:r>
              <a:rPr lang="cs-CZ" sz="1600" dirty="0">
                <a:latin typeface="Comic Sans MS" pitchFamily="66" charset="0"/>
              </a:rPr>
              <a:t>při operaci atd.</a:t>
            </a:r>
          </a:p>
          <a:p>
            <a:r>
              <a:rPr lang="cs-CZ" sz="1600" dirty="0" smtClean="0">
                <a:latin typeface="Comic Sans MS" pitchFamily="66" charset="0"/>
              </a:rPr>
              <a:t>patologické </a:t>
            </a:r>
            <a:r>
              <a:rPr lang="cs-CZ" sz="1600" dirty="0" err="1">
                <a:latin typeface="Comic Sans MS" pitchFamily="66" charset="0"/>
              </a:rPr>
              <a:t>kr.</a:t>
            </a:r>
            <a:r>
              <a:rPr lang="cs-CZ" sz="1600" dirty="0">
                <a:latin typeface="Comic Sans MS" pitchFamily="66" charset="0"/>
              </a:rPr>
              <a:t> elementy </a:t>
            </a:r>
            <a:r>
              <a:rPr lang="cs-CZ" sz="1600" dirty="0" err="1">
                <a:latin typeface="Comic Sans MS" pitchFamily="66" charset="0"/>
              </a:rPr>
              <a:t>exprimující</a:t>
            </a:r>
            <a:r>
              <a:rPr lang="cs-CZ" sz="1600" dirty="0">
                <a:latin typeface="Comic Sans MS" pitchFamily="66" charset="0"/>
              </a:rPr>
              <a:t> TF – např. při </a:t>
            </a:r>
            <a:r>
              <a:rPr lang="cs-CZ" sz="1600" dirty="0" err="1">
                <a:latin typeface="Comic Sans MS" pitchFamily="66" charset="0"/>
              </a:rPr>
              <a:t>myelo</a:t>
            </a:r>
            <a:r>
              <a:rPr lang="cs-CZ" sz="1600" dirty="0">
                <a:latin typeface="Comic Sans MS" pitchFamily="66" charset="0"/>
              </a:rPr>
              <a:t>- a </a:t>
            </a:r>
            <a:r>
              <a:rPr lang="cs-CZ" sz="1600" dirty="0" err="1">
                <a:latin typeface="Comic Sans MS" pitchFamily="66" charset="0"/>
              </a:rPr>
              <a:t>lymfoproliferačních</a:t>
            </a:r>
            <a:r>
              <a:rPr lang="cs-CZ" sz="1600" dirty="0">
                <a:latin typeface="Comic Sans MS" pitchFamily="66" charset="0"/>
              </a:rPr>
              <a:t> nemocech</a:t>
            </a:r>
          </a:p>
          <a:p>
            <a:r>
              <a:rPr lang="cs-CZ" sz="1600" dirty="0" smtClean="0">
                <a:latin typeface="Comic Sans MS" pitchFamily="66" charset="0"/>
              </a:rPr>
              <a:t>patologicky </a:t>
            </a:r>
            <a:r>
              <a:rPr lang="cs-CZ" sz="1600" dirty="0">
                <a:latin typeface="Comic Sans MS" pitchFamily="66" charset="0"/>
              </a:rPr>
              <a:t>aktivované endotelie a monocyty, které začnou exprimovat TF v membráně – </a:t>
            </a:r>
            <a:r>
              <a:rPr lang="cs-CZ" sz="1600" dirty="0" smtClean="0">
                <a:latin typeface="Comic Sans MS" pitchFamily="66" charset="0"/>
              </a:rPr>
              <a:t>např. endotoxinem </a:t>
            </a:r>
            <a:r>
              <a:rPr lang="cs-CZ" sz="1600" dirty="0">
                <a:latin typeface="Comic Sans MS" pitchFamily="66" charset="0"/>
              </a:rPr>
              <a:t>při sepsi</a:t>
            </a:r>
          </a:p>
          <a:p>
            <a:r>
              <a:rPr lang="cs-CZ" sz="1600" dirty="0" smtClean="0">
                <a:latin typeface="Comic Sans MS" pitchFamily="66" charset="0"/>
              </a:rPr>
              <a:t>TF </a:t>
            </a:r>
            <a:r>
              <a:rPr lang="cs-CZ" sz="1600" dirty="0">
                <a:latin typeface="Comic Sans MS" pitchFamily="66" charset="0"/>
              </a:rPr>
              <a:t>z cytoplazmy </a:t>
            </a:r>
            <a:r>
              <a:rPr lang="cs-CZ" sz="1600" dirty="0" err="1" smtClean="0">
                <a:latin typeface="Comic Sans MS" pitchFamily="66" charset="0"/>
              </a:rPr>
              <a:t>ery</a:t>
            </a:r>
            <a:r>
              <a:rPr lang="cs-CZ" sz="1600" dirty="0" smtClean="0">
                <a:latin typeface="Comic Sans MS" pitchFamily="66" charset="0"/>
              </a:rPr>
              <a:t> </a:t>
            </a:r>
            <a:r>
              <a:rPr lang="cs-CZ" sz="1600" dirty="0">
                <a:latin typeface="Comic Sans MS" pitchFamily="66" charset="0"/>
              </a:rPr>
              <a:t>uvolněný při hemolýze</a:t>
            </a:r>
          </a:p>
          <a:p>
            <a:pPr marL="0" indent="0">
              <a:buNone/>
            </a:pPr>
            <a:endParaRPr lang="cs-CZ" sz="1400" dirty="0" smtClean="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43439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solidFill>
                  <a:srgbClr val="C00000"/>
                </a:solidFill>
                <a:latin typeface="Comic Sans MS" pitchFamily="66" charset="0"/>
              </a:rPr>
              <a:t>Poruchy srážení krve</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47664" y="1600200"/>
            <a:ext cx="7200800" cy="5141168"/>
          </a:xfrm>
        </p:spPr>
        <p:txBody>
          <a:bodyPr>
            <a:normAutofit/>
          </a:bodyPr>
          <a:lstStyle/>
          <a:p>
            <a:pPr marL="0" indent="0">
              <a:lnSpc>
                <a:spcPct val="120000"/>
              </a:lnSpc>
              <a:buNone/>
            </a:pPr>
            <a:r>
              <a:rPr lang="cs-CZ" sz="1600" dirty="0" err="1" smtClean="0">
                <a:solidFill>
                  <a:srgbClr val="C00000"/>
                </a:solidFill>
                <a:latin typeface="Comic Sans MS" pitchFamily="66" charset="0"/>
              </a:rPr>
              <a:t>Hyperkoagulační</a:t>
            </a:r>
            <a:r>
              <a:rPr lang="cs-CZ" sz="1600" dirty="0" smtClean="0">
                <a:solidFill>
                  <a:srgbClr val="C00000"/>
                </a:solidFill>
                <a:latin typeface="Comic Sans MS" pitchFamily="66" charset="0"/>
              </a:rPr>
              <a:t> stavy (trombofilie)</a:t>
            </a:r>
            <a:endParaRPr lang="cs-CZ" sz="1600" b="1" dirty="0">
              <a:latin typeface="Comic Sans MS" pitchFamily="66" charset="0"/>
            </a:endParaRPr>
          </a:p>
          <a:p>
            <a:pPr algn="just">
              <a:lnSpc>
                <a:spcPct val="120000"/>
              </a:lnSpc>
              <a:defRPr/>
            </a:pPr>
            <a:r>
              <a:rPr lang="cs-CZ" sz="1600" dirty="0" smtClean="0">
                <a:solidFill>
                  <a:srgbClr val="875ACA"/>
                </a:solidFill>
                <a:latin typeface="Comic Sans MS" pitchFamily="66" charset="0"/>
              </a:rPr>
              <a:t>Trombóza </a:t>
            </a:r>
            <a:r>
              <a:rPr lang="cs-CZ" sz="1600" dirty="0" smtClean="0">
                <a:latin typeface="Comic Sans MS" pitchFamily="66" charset="0"/>
              </a:rPr>
              <a:t>= </a:t>
            </a:r>
            <a:r>
              <a:rPr lang="cs-CZ" sz="1600" dirty="0">
                <a:latin typeface="Comic Sans MS" pitchFamily="66" charset="0"/>
              </a:rPr>
              <a:t>vytváření krevních sraženin (trombů) uvnitř cirkulačního systému</a:t>
            </a:r>
          </a:p>
          <a:p>
            <a:pPr algn="just">
              <a:lnSpc>
                <a:spcPct val="120000"/>
              </a:lnSpc>
              <a:defRPr/>
            </a:pPr>
            <a:r>
              <a:rPr lang="cs-CZ" sz="1600" dirty="0" err="1" smtClean="0">
                <a:solidFill>
                  <a:srgbClr val="875ACA"/>
                </a:solidFill>
                <a:latin typeface="Comic Sans MS" pitchFamily="66" charset="0"/>
              </a:rPr>
              <a:t>Tromboembolie</a:t>
            </a:r>
            <a:r>
              <a:rPr lang="cs-CZ" sz="1600" dirty="0" smtClean="0">
                <a:latin typeface="Comic Sans MS" pitchFamily="66" charset="0"/>
              </a:rPr>
              <a:t> = zanesení trombu proudem krve do </a:t>
            </a:r>
            <a:r>
              <a:rPr lang="cs-CZ" sz="1600" dirty="0">
                <a:latin typeface="Comic Sans MS" pitchFamily="66" charset="0"/>
              </a:rPr>
              <a:t>vzdáleného místa → změna průtoku krve</a:t>
            </a:r>
          </a:p>
          <a:p>
            <a:pPr algn="just">
              <a:lnSpc>
                <a:spcPct val="120000"/>
              </a:lnSpc>
              <a:defRPr/>
            </a:pPr>
            <a:r>
              <a:rPr lang="cs-CZ" sz="1600" dirty="0" smtClean="0">
                <a:latin typeface="Comic Sans MS" pitchFamily="66" charset="0"/>
              </a:rPr>
              <a:t>může </a:t>
            </a:r>
            <a:r>
              <a:rPr lang="cs-CZ" sz="1600" dirty="0">
                <a:latin typeface="Comic Sans MS" pitchFamily="66" charset="0"/>
              </a:rPr>
              <a:t>být v některých případech pro své nositele výhodná (omezení ztrát krve při poranění)</a:t>
            </a:r>
          </a:p>
          <a:p>
            <a:pPr algn="just">
              <a:lnSpc>
                <a:spcPct val="120000"/>
              </a:lnSpc>
              <a:defRPr/>
            </a:pPr>
            <a:r>
              <a:rPr lang="cs-CZ" sz="1600" dirty="0">
                <a:latin typeface="Comic Sans MS" pitchFamily="66" charset="0"/>
              </a:rPr>
              <a:t>i příčinou různých komplikací v těhotenství, při dlouhodobém znehybnění nebo při  užívání  některých léků může způsobit hlubokou trombózu či plicní embolii</a:t>
            </a:r>
          </a:p>
          <a:p>
            <a:pPr algn="just">
              <a:lnSpc>
                <a:spcPct val="120000"/>
              </a:lnSpc>
              <a:defRPr/>
            </a:pPr>
            <a:r>
              <a:rPr lang="cs-CZ" sz="1600" dirty="0">
                <a:latin typeface="Comic Sans MS" pitchFamily="66" charset="0"/>
              </a:rPr>
              <a:t>genetické vyšetření u: gravidních, před začátkem užívání hormonální antikoncepce, před chirurgickým zákrokem</a:t>
            </a:r>
          </a:p>
          <a:p>
            <a:pPr algn="just">
              <a:lnSpc>
                <a:spcPct val="120000"/>
              </a:lnSpc>
              <a:defRPr/>
            </a:pPr>
            <a:endParaRPr lang="cs-CZ" sz="2400" dirty="0">
              <a:latin typeface="Comic Sans MS" pitchFamily="66" charset="0"/>
            </a:endParaRPr>
          </a:p>
          <a:p>
            <a:endParaRPr lang="cs-CZ" sz="20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88573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err="1" smtClean="0">
                <a:solidFill>
                  <a:srgbClr val="C00000"/>
                </a:solidFill>
                <a:latin typeface="Comic Sans MS" pitchFamily="66" charset="0"/>
              </a:rPr>
              <a:t>Hyperkoagulační</a:t>
            </a:r>
            <a:r>
              <a:rPr lang="cs-CZ" sz="4000" dirty="0" smtClean="0">
                <a:solidFill>
                  <a:srgbClr val="C00000"/>
                </a:solidFill>
                <a:latin typeface="Comic Sans MS" pitchFamily="66" charset="0"/>
              </a:rPr>
              <a:t> stavy</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47664" y="1412776"/>
            <a:ext cx="7200800" cy="5141168"/>
          </a:xfrm>
        </p:spPr>
        <p:txBody>
          <a:bodyPr>
            <a:normAutofit/>
          </a:bodyPr>
          <a:lstStyle/>
          <a:p>
            <a:pPr marL="0" indent="0">
              <a:buNone/>
            </a:pPr>
            <a:r>
              <a:rPr lang="cs-CZ" sz="1600" dirty="0" smtClean="0">
                <a:solidFill>
                  <a:srgbClr val="FFC000"/>
                </a:solidFill>
                <a:latin typeface="Comic Sans MS" pitchFamily="66" charset="0"/>
              </a:rPr>
              <a:t>Vrozené </a:t>
            </a:r>
            <a:r>
              <a:rPr lang="cs-CZ" sz="1600" dirty="0">
                <a:solidFill>
                  <a:srgbClr val="FFC000"/>
                </a:solidFill>
                <a:latin typeface="Comic Sans MS" pitchFamily="66" charset="0"/>
              </a:rPr>
              <a:t>trombofilie</a:t>
            </a:r>
          </a:p>
          <a:p>
            <a:pPr marL="0" indent="0">
              <a:buNone/>
            </a:pPr>
            <a:r>
              <a:rPr lang="cs-CZ" sz="1600" dirty="0" smtClean="0">
                <a:latin typeface="Comic Sans MS" pitchFamily="66" charset="0"/>
              </a:rPr>
              <a:t>1. poruchy </a:t>
            </a:r>
            <a:r>
              <a:rPr lang="cs-CZ" sz="1600" dirty="0">
                <a:latin typeface="Comic Sans MS" pitchFamily="66" charset="0"/>
              </a:rPr>
              <a:t>tvorby inhibitorů srážení</a:t>
            </a:r>
          </a:p>
          <a:p>
            <a:r>
              <a:rPr lang="cs-CZ" sz="1600" dirty="0" smtClean="0">
                <a:solidFill>
                  <a:srgbClr val="875ACA"/>
                </a:solidFill>
                <a:latin typeface="Comic Sans MS" pitchFamily="66" charset="0"/>
              </a:rPr>
              <a:t>defekt </a:t>
            </a:r>
            <a:r>
              <a:rPr lang="cs-CZ" sz="1600" dirty="0">
                <a:solidFill>
                  <a:srgbClr val="875ACA"/>
                </a:solidFill>
                <a:latin typeface="Comic Sans MS" pitchFamily="66" charset="0"/>
              </a:rPr>
              <a:t>AT III </a:t>
            </a:r>
            <a:r>
              <a:rPr lang="cs-CZ" sz="1600" dirty="0">
                <a:latin typeface="Comic Sans MS" pitchFamily="66" charset="0"/>
              </a:rPr>
              <a:t>(AR)</a:t>
            </a:r>
          </a:p>
          <a:p>
            <a:r>
              <a:rPr lang="en-US" sz="1600" dirty="0" err="1" smtClean="0">
                <a:solidFill>
                  <a:srgbClr val="875ACA"/>
                </a:solidFill>
                <a:latin typeface="Comic Sans MS" pitchFamily="66" charset="0"/>
              </a:rPr>
              <a:t>defekt</a:t>
            </a:r>
            <a:r>
              <a:rPr lang="en-US" sz="1600" dirty="0" smtClean="0">
                <a:solidFill>
                  <a:srgbClr val="875ACA"/>
                </a:solidFill>
                <a:latin typeface="Comic Sans MS" pitchFamily="66" charset="0"/>
              </a:rPr>
              <a:t> </a:t>
            </a:r>
            <a:r>
              <a:rPr lang="en-US" sz="1600" dirty="0" err="1">
                <a:solidFill>
                  <a:srgbClr val="875ACA"/>
                </a:solidFill>
                <a:latin typeface="Comic Sans MS" pitchFamily="66" charset="0"/>
              </a:rPr>
              <a:t>proteinů</a:t>
            </a:r>
            <a:r>
              <a:rPr lang="en-US" sz="1600" dirty="0">
                <a:solidFill>
                  <a:srgbClr val="875ACA"/>
                </a:solidFill>
                <a:latin typeface="Comic Sans MS" pitchFamily="66" charset="0"/>
              </a:rPr>
              <a:t> C a S </a:t>
            </a:r>
            <a:r>
              <a:rPr lang="en-US" sz="1600" dirty="0">
                <a:latin typeface="Comic Sans MS" pitchFamily="66" charset="0"/>
              </a:rPr>
              <a:t>(AD)</a:t>
            </a:r>
          </a:p>
          <a:p>
            <a:r>
              <a:rPr lang="cs-CZ" sz="1600" dirty="0" smtClean="0">
                <a:latin typeface="Comic Sans MS" pitchFamily="66" charset="0"/>
              </a:rPr>
              <a:t>syndrom </a:t>
            </a:r>
            <a:r>
              <a:rPr lang="cs-CZ" sz="1600" dirty="0">
                <a:latin typeface="Comic Sans MS" pitchFamily="66" charset="0"/>
              </a:rPr>
              <a:t>rezistence </a:t>
            </a:r>
            <a:r>
              <a:rPr lang="cs-CZ" sz="1600" dirty="0" err="1">
                <a:latin typeface="Comic Sans MS" pitchFamily="66" charset="0"/>
              </a:rPr>
              <a:t>fV</a:t>
            </a:r>
            <a:r>
              <a:rPr lang="cs-CZ" sz="1600" dirty="0">
                <a:latin typeface="Comic Sans MS" pitchFamily="66" charset="0"/>
              </a:rPr>
              <a:t> k aktivovanému proteinu C (</a:t>
            </a:r>
            <a:r>
              <a:rPr lang="cs-CZ" sz="1600" dirty="0" smtClean="0">
                <a:latin typeface="Comic Sans MS" pitchFamily="66" charset="0"/>
              </a:rPr>
              <a:t>APCR) - nejčastější </a:t>
            </a:r>
            <a:r>
              <a:rPr lang="cs-CZ" sz="1600" dirty="0">
                <a:latin typeface="Comic Sans MS" pitchFamily="66" charset="0"/>
              </a:rPr>
              <a:t>vrozená porucha </a:t>
            </a:r>
            <a:r>
              <a:rPr lang="cs-CZ" sz="1600" dirty="0" smtClean="0">
                <a:latin typeface="Comic Sans MS" pitchFamily="66" charset="0"/>
              </a:rPr>
              <a:t>(</a:t>
            </a:r>
            <a:r>
              <a:rPr lang="cs-CZ" sz="1600" dirty="0" smtClean="0">
                <a:solidFill>
                  <a:srgbClr val="7030A0"/>
                </a:solidFill>
                <a:latin typeface="Comic Sans MS" pitchFamily="66" charset="0"/>
              </a:rPr>
              <a:t>“</a:t>
            </a:r>
            <a:r>
              <a:rPr lang="cs-CZ" sz="1600" dirty="0">
                <a:solidFill>
                  <a:srgbClr val="7030A0"/>
                </a:solidFill>
                <a:latin typeface="Comic Sans MS" pitchFamily="66" charset="0"/>
              </a:rPr>
              <a:t>Leidenská” mutace </a:t>
            </a:r>
            <a:r>
              <a:rPr lang="cs-CZ" sz="1600" dirty="0" err="1">
                <a:solidFill>
                  <a:srgbClr val="7030A0"/>
                </a:solidFill>
                <a:latin typeface="Comic Sans MS" pitchFamily="66" charset="0"/>
              </a:rPr>
              <a:t>fV</a:t>
            </a:r>
            <a:r>
              <a:rPr lang="cs-CZ" sz="1600" dirty="0">
                <a:latin typeface="Comic Sans MS" pitchFamily="66" charset="0"/>
              </a:rPr>
              <a:t>)</a:t>
            </a:r>
          </a:p>
          <a:p>
            <a:r>
              <a:rPr lang="cs-CZ" sz="1600" dirty="0" smtClean="0">
                <a:latin typeface="Comic Sans MS" pitchFamily="66" charset="0"/>
              </a:rPr>
              <a:t>mutace protrombinového </a:t>
            </a:r>
            <a:r>
              <a:rPr lang="cs-CZ" sz="1600" dirty="0">
                <a:latin typeface="Comic Sans MS" pitchFamily="66" charset="0"/>
              </a:rPr>
              <a:t>genu (promotor → kvantitativní efekt)</a:t>
            </a:r>
          </a:p>
          <a:p>
            <a:r>
              <a:rPr lang="cs-CZ" sz="1600" dirty="0" err="1" smtClean="0">
                <a:solidFill>
                  <a:srgbClr val="7030A0"/>
                </a:solidFill>
                <a:latin typeface="Comic Sans MS" pitchFamily="66" charset="0"/>
              </a:rPr>
              <a:t>hyperhomocysteinemie</a:t>
            </a:r>
            <a:r>
              <a:rPr lang="cs-CZ" sz="1600" dirty="0" smtClean="0">
                <a:latin typeface="Comic Sans MS" pitchFamily="66" charset="0"/>
              </a:rPr>
              <a:t> </a:t>
            </a:r>
            <a:r>
              <a:rPr lang="cs-CZ" sz="1600" dirty="0">
                <a:latin typeface="Comic Sans MS" pitchFamily="66" charset="0"/>
              </a:rPr>
              <a:t>(mutace s genu pro MTHFR)</a:t>
            </a:r>
          </a:p>
          <a:p>
            <a:r>
              <a:rPr lang="cs-CZ" sz="1600" dirty="0" err="1" smtClean="0">
                <a:solidFill>
                  <a:srgbClr val="875ACA"/>
                </a:solidFill>
                <a:latin typeface="Comic Sans MS" pitchFamily="66" charset="0"/>
              </a:rPr>
              <a:t>antifosfolipidový</a:t>
            </a:r>
            <a:r>
              <a:rPr lang="cs-CZ" sz="1600" dirty="0" smtClean="0">
                <a:solidFill>
                  <a:srgbClr val="875ACA"/>
                </a:solidFill>
                <a:latin typeface="Comic Sans MS" pitchFamily="66" charset="0"/>
              </a:rPr>
              <a:t> syndrom </a:t>
            </a:r>
            <a:r>
              <a:rPr lang="cs-CZ" sz="1600" dirty="0" smtClean="0">
                <a:latin typeface="Comic Sans MS" pitchFamily="66" charset="0"/>
              </a:rPr>
              <a:t>- protilátky </a:t>
            </a:r>
            <a:r>
              <a:rPr lang="cs-CZ" sz="1600" dirty="0">
                <a:latin typeface="Comic Sans MS" pitchFamily="66" charset="0"/>
              </a:rPr>
              <a:t>anti-</a:t>
            </a:r>
            <a:r>
              <a:rPr lang="cs-CZ" sz="1600" dirty="0" err="1">
                <a:latin typeface="Comic Sans MS" pitchFamily="66" charset="0"/>
              </a:rPr>
              <a:t>kardiolipinové</a:t>
            </a:r>
            <a:r>
              <a:rPr lang="cs-CZ" sz="1600" dirty="0">
                <a:latin typeface="Comic Sans MS" pitchFamily="66" charset="0"/>
              </a:rPr>
              <a:t>, lupus </a:t>
            </a:r>
            <a:r>
              <a:rPr lang="cs-CZ" sz="1600" dirty="0" err="1">
                <a:latin typeface="Comic Sans MS" pitchFamily="66" charset="0"/>
              </a:rPr>
              <a:t>antikoagulans</a:t>
            </a:r>
            <a:r>
              <a:rPr lang="cs-CZ" sz="1600" dirty="0">
                <a:latin typeface="Comic Sans MS" pitchFamily="66" charset="0"/>
              </a:rPr>
              <a:t> </a:t>
            </a:r>
            <a:r>
              <a:rPr lang="cs-CZ" sz="1600" dirty="0" smtClean="0">
                <a:latin typeface="Comic Sans MS" pitchFamily="66" charset="0"/>
              </a:rPr>
              <a:t>aj., patofyziologie nejasná</a:t>
            </a:r>
          </a:p>
          <a:p>
            <a:pPr marL="0" indent="0">
              <a:buNone/>
            </a:pPr>
            <a:endParaRPr lang="cs-CZ" sz="1600" dirty="0">
              <a:latin typeface="Comic Sans MS" pitchFamily="66" charset="0"/>
            </a:endParaRPr>
          </a:p>
          <a:p>
            <a:pPr marL="0" indent="0">
              <a:buNone/>
            </a:pPr>
            <a:r>
              <a:rPr lang="cs-CZ" sz="1600" dirty="0" smtClean="0">
                <a:latin typeface="Comic Sans MS" pitchFamily="66" charset="0"/>
              </a:rPr>
              <a:t>2</a:t>
            </a:r>
            <a:r>
              <a:rPr lang="cs-CZ" sz="1600" dirty="0">
                <a:latin typeface="Comic Sans MS" pitchFamily="66" charset="0"/>
              </a:rPr>
              <a:t>.</a:t>
            </a:r>
            <a:r>
              <a:rPr lang="cs-CZ" sz="1600" dirty="0" smtClean="0">
                <a:latin typeface="Comic Sans MS" pitchFamily="66" charset="0"/>
              </a:rPr>
              <a:t> </a:t>
            </a:r>
            <a:r>
              <a:rPr lang="cs-CZ" sz="1600" dirty="0">
                <a:latin typeface="Comic Sans MS" pitchFamily="66" charset="0"/>
              </a:rPr>
              <a:t>porucha </a:t>
            </a:r>
            <a:r>
              <a:rPr lang="cs-CZ" sz="1600" dirty="0" err="1">
                <a:latin typeface="Comic Sans MS" pitchFamily="66" charset="0"/>
              </a:rPr>
              <a:t>fibrinolýzy</a:t>
            </a:r>
            <a:endParaRPr lang="cs-CZ" sz="1600" dirty="0">
              <a:latin typeface="Comic Sans MS" pitchFamily="66" charset="0"/>
            </a:endParaRPr>
          </a:p>
          <a:p>
            <a:r>
              <a:rPr lang="cs-CZ" sz="1600" dirty="0" smtClean="0">
                <a:latin typeface="Comic Sans MS" pitchFamily="66" charset="0"/>
              </a:rPr>
              <a:t>↑</a:t>
            </a:r>
            <a:r>
              <a:rPr lang="cs-CZ" sz="1600" dirty="0">
                <a:latin typeface="Comic Sans MS" pitchFamily="66" charset="0"/>
              </a:rPr>
              <a:t>LP(a)</a:t>
            </a:r>
          </a:p>
          <a:p>
            <a:r>
              <a:rPr lang="pt-BR" sz="1600" dirty="0" smtClean="0">
                <a:latin typeface="Comic Sans MS" pitchFamily="66" charset="0"/>
              </a:rPr>
              <a:t>↑ </a:t>
            </a:r>
            <a:r>
              <a:rPr lang="pt-BR" sz="1600" dirty="0">
                <a:latin typeface="Comic Sans MS" pitchFamily="66" charset="0"/>
              </a:rPr>
              <a:t>PAI-1 (promotor → kvantitativní </a:t>
            </a:r>
            <a:r>
              <a:rPr lang="pt-BR" sz="1600" dirty="0" smtClean="0">
                <a:latin typeface="Comic Sans MS" pitchFamily="66" charset="0"/>
              </a:rPr>
              <a:t>efekt)</a:t>
            </a:r>
            <a:endParaRPr lang="cs-CZ" sz="1600" dirty="0" smtClean="0">
              <a:latin typeface="Comic Sans MS" pitchFamily="66" charset="0"/>
            </a:endParaRPr>
          </a:p>
          <a:p>
            <a:endParaRPr lang="cs-CZ" sz="1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71886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err="1" smtClean="0">
                <a:solidFill>
                  <a:srgbClr val="C00000"/>
                </a:solidFill>
                <a:latin typeface="Comic Sans MS" pitchFamily="66" charset="0"/>
              </a:rPr>
              <a:t>Hyperkoagulační</a:t>
            </a:r>
            <a:r>
              <a:rPr lang="cs-CZ" sz="4000" dirty="0" smtClean="0">
                <a:solidFill>
                  <a:srgbClr val="C00000"/>
                </a:solidFill>
                <a:latin typeface="Comic Sans MS" pitchFamily="66" charset="0"/>
              </a:rPr>
              <a:t> stavy</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47664" y="1412776"/>
            <a:ext cx="7488832" cy="5184576"/>
          </a:xfrm>
        </p:spPr>
        <p:txBody>
          <a:bodyPr>
            <a:normAutofit/>
          </a:bodyPr>
          <a:lstStyle/>
          <a:p>
            <a:pPr marL="0" indent="0" algn="just">
              <a:buNone/>
              <a:defRPr/>
            </a:pPr>
            <a:r>
              <a:rPr lang="cs-CZ" sz="1600" dirty="0" smtClean="0">
                <a:solidFill>
                  <a:srgbClr val="7030A0"/>
                </a:solidFill>
                <a:latin typeface="Comic Sans MS" pitchFamily="66" charset="0"/>
              </a:rPr>
              <a:t>Defekt </a:t>
            </a:r>
            <a:r>
              <a:rPr lang="cs-CZ" sz="1600" dirty="0">
                <a:solidFill>
                  <a:srgbClr val="7030A0"/>
                </a:solidFill>
                <a:latin typeface="Comic Sans MS" pitchFamily="66" charset="0"/>
              </a:rPr>
              <a:t>antitrombinu </a:t>
            </a:r>
            <a:endParaRPr lang="cs-CZ" sz="1600" dirty="0" smtClean="0">
              <a:latin typeface="Comic Sans MS" pitchFamily="66" charset="0"/>
            </a:endParaRPr>
          </a:p>
          <a:p>
            <a:pPr algn="just">
              <a:defRPr/>
            </a:pPr>
            <a:r>
              <a:rPr lang="cs-CZ" sz="1600" dirty="0" smtClean="0">
                <a:latin typeface="Comic Sans MS" pitchFamily="66" charset="0"/>
              </a:rPr>
              <a:t>mutace </a:t>
            </a:r>
            <a:r>
              <a:rPr lang="cs-CZ" sz="1600" dirty="0">
                <a:latin typeface="Comic Sans MS" pitchFamily="66" charset="0"/>
              </a:rPr>
              <a:t>koagulačního </a:t>
            </a:r>
            <a:r>
              <a:rPr lang="cs-CZ" sz="1600" dirty="0" err="1" smtClean="0">
                <a:latin typeface="Comic Sans MS" pitchFamily="66" charset="0"/>
              </a:rPr>
              <a:t>fII</a:t>
            </a:r>
            <a:r>
              <a:rPr lang="cs-CZ" sz="1600" dirty="0" smtClean="0">
                <a:latin typeface="Comic Sans MS" pitchFamily="66" charset="0"/>
              </a:rPr>
              <a:t> </a:t>
            </a:r>
            <a:r>
              <a:rPr lang="cs-CZ" sz="1600" dirty="0">
                <a:latin typeface="Comic Sans MS" pitchFamily="66" charset="0"/>
              </a:rPr>
              <a:t>zvyšujícího hladinu protrombinu – riziko </a:t>
            </a:r>
            <a:r>
              <a:rPr lang="cs-CZ" sz="1600" dirty="0" err="1">
                <a:latin typeface="Comic Sans MS" pitchFamily="66" charset="0"/>
              </a:rPr>
              <a:t>trombembolie</a:t>
            </a:r>
            <a:r>
              <a:rPr lang="cs-CZ" sz="1600" dirty="0">
                <a:latin typeface="Comic Sans MS" pitchFamily="66" charset="0"/>
              </a:rPr>
              <a:t> ~70 – 90 %, genová mutace rs1799963 G20210A</a:t>
            </a:r>
          </a:p>
          <a:p>
            <a:pPr marL="0" indent="0" algn="just">
              <a:buNone/>
              <a:defRPr/>
            </a:pPr>
            <a:r>
              <a:rPr lang="cs-CZ" sz="1600" dirty="0" smtClean="0">
                <a:solidFill>
                  <a:srgbClr val="7030A0"/>
                </a:solidFill>
                <a:latin typeface="Comic Sans MS" pitchFamily="66" charset="0"/>
              </a:rPr>
              <a:t>Leidenská mutace</a:t>
            </a:r>
          </a:p>
          <a:p>
            <a:pPr algn="just">
              <a:defRPr/>
            </a:pPr>
            <a:r>
              <a:rPr lang="cs-CZ" sz="1600" dirty="0" smtClean="0">
                <a:latin typeface="Comic Sans MS" pitchFamily="66" charset="0"/>
              </a:rPr>
              <a:t>mutace </a:t>
            </a:r>
            <a:r>
              <a:rPr lang="cs-CZ" sz="1600" dirty="0">
                <a:latin typeface="Comic Sans MS" pitchFamily="66" charset="0"/>
              </a:rPr>
              <a:t>genu pro inhibitor koagulace </a:t>
            </a:r>
            <a:r>
              <a:rPr lang="cs-CZ" sz="1600" dirty="0" err="1" smtClean="0">
                <a:latin typeface="Comic Sans MS" pitchFamily="66" charset="0"/>
              </a:rPr>
              <a:t>fV</a:t>
            </a:r>
            <a:r>
              <a:rPr lang="cs-CZ" sz="1600" dirty="0" smtClean="0">
                <a:latin typeface="Comic Sans MS" pitchFamily="66" charset="0"/>
              </a:rPr>
              <a:t> </a:t>
            </a:r>
            <a:r>
              <a:rPr lang="cs-CZ" sz="1600" dirty="0">
                <a:latin typeface="Comic Sans MS" pitchFamily="66" charset="0"/>
              </a:rPr>
              <a:t>- riziko </a:t>
            </a:r>
            <a:r>
              <a:rPr lang="cs-CZ" sz="1600" dirty="0" err="1">
                <a:latin typeface="Comic Sans MS" pitchFamily="66" charset="0"/>
              </a:rPr>
              <a:t>trombembolie</a:t>
            </a:r>
            <a:r>
              <a:rPr lang="cs-CZ" sz="1600" dirty="0">
                <a:latin typeface="Comic Sans MS" pitchFamily="66" charset="0"/>
              </a:rPr>
              <a:t> ~30 %, genová mutace rs6025 G1691A, R506Q (</a:t>
            </a:r>
            <a:r>
              <a:rPr lang="cs-CZ" sz="1600" dirty="0" err="1" smtClean="0">
                <a:latin typeface="Comic Sans MS" pitchFamily="66" charset="0"/>
              </a:rPr>
              <a:t>arg</a:t>
            </a:r>
            <a:r>
              <a:rPr lang="cs-CZ" sz="1600" dirty="0" smtClean="0">
                <a:latin typeface="Comic Sans MS" pitchFamily="66" charset="0"/>
              </a:rPr>
              <a:t> → </a:t>
            </a:r>
            <a:r>
              <a:rPr lang="cs-CZ" sz="1600" dirty="0" err="1" smtClean="0">
                <a:latin typeface="Comic Sans MS" pitchFamily="66" charset="0"/>
              </a:rPr>
              <a:t>gln</a:t>
            </a:r>
            <a:r>
              <a:rPr lang="cs-CZ" sz="1600" dirty="0">
                <a:latin typeface="Comic Sans MS" pitchFamily="66" charset="0"/>
              </a:rPr>
              <a:t>), </a:t>
            </a:r>
            <a:r>
              <a:rPr lang="cs-CZ" sz="1600" dirty="0" smtClean="0">
                <a:latin typeface="Comic Sans MS" pitchFamily="66" charset="0"/>
              </a:rPr>
              <a:t>AD</a:t>
            </a:r>
            <a:endParaRPr lang="cs-CZ" sz="16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410" y="3789040"/>
            <a:ext cx="2970531" cy="2011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ál 4"/>
          <p:cNvSpPr/>
          <p:nvPr/>
        </p:nvSpPr>
        <p:spPr>
          <a:xfrm>
            <a:off x="6515714" y="5055332"/>
            <a:ext cx="389965" cy="23244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1547664" y="3068960"/>
            <a:ext cx="4536504" cy="3754874"/>
          </a:xfrm>
          <a:prstGeom prst="rect">
            <a:avLst/>
          </a:prstGeom>
        </p:spPr>
        <p:txBody>
          <a:bodyPr wrap="square">
            <a:spAutoFit/>
          </a:bodyPr>
          <a:lstStyle/>
          <a:p>
            <a:pPr>
              <a:defRPr/>
            </a:pPr>
            <a:r>
              <a:rPr lang="cs-CZ" sz="1600" dirty="0" err="1">
                <a:solidFill>
                  <a:srgbClr val="7030A0"/>
                </a:solidFill>
                <a:latin typeface="Comic Sans MS" pitchFamily="66" charset="0"/>
              </a:rPr>
              <a:t>Hyperhomocysteinemie</a:t>
            </a:r>
            <a:endParaRPr lang="cs-CZ" sz="1600" dirty="0">
              <a:latin typeface="Comic Sans MS" pitchFamily="66" charset="0"/>
            </a:endParaRPr>
          </a:p>
          <a:p>
            <a:pPr marL="285750" indent="-285750">
              <a:buFont typeface="Arial" pitchFamily="34" charset="0"/>
              <a:buChar char="•"/>
              <a:defRPr/>
            </a:pPr>
            <a:r>
              <a:rPr lang="cs-CZ" sz="1600" dirty="0">
                <a:latin typeface="Comic Sans MS" pitchFamily="66" charset="0"/>
              </a:rPr>
              <a:t>mutace  enzymu konvertujícího </a:t>
            </a:r>
            <a:r>
              <a:rPr lang="cs-CZ" sz="1600" dirty="0" err="1" smtClean="0">
                <a:latin typeface="Comic Sans MS" pitchFamily="66" charset="0"/>
              </a:rPr>
              <a:t>kys</a:t>
            </a:r>
            <a:r>
              <a:rPr lang="cs-CZ" sz="1600" dirty="0" smtClean="0">
                <a:latin typeface="Comic Sans MS" pitchFamily="66" charset="0"/>
              </a:rPr>
              <a:t>. </a:t>
            </a:r>
            <a:r>
              <a:rPr lang="cs-CZ" sz="1600" dirty="0">
                <a:latin typeface="Comic Sans MS" pitchFamily="66" charset="0"/>
              </a:rPr>
              <a:t>listovou = </a:t>
            </a:r>
            <a:r>
              <a:rPr lang="cs-CZ" sz="1600" dirty="0" err="1">
                <a:latin typeface="Comic Sans MS" pitchFamily="66" charset="0"/>
              </a:rPr>
              <a:t>metyltetrahydrofolátreduktáza</a:t>
            </a:r>
            <a:r>
              <a:rPr lang="cs-CZ" sz="1600" dirty="0">
                <a:latin typeface="Comic Sans MS" pitchFamily="66" charset="0"/>
              </a:rPr>
              <a:t> (</a:t>
            </a:r>
            <a:r>
              <a:rPr lang="cs-CZ" sz="1600" dirty="0" smtClean="0">
                <a:latin typeface="Comic Sans MS" pitchFamily="66" charset="0"/>
              </a:rPr>
              <a:t>MTHFR)</a:t>
            </a:r>
          </a:p>
          <a:p>
            <a:pPr marL="285750" indent="-285750">
              <a:buFont typeface="Arial" pitchFamily="34" charset="0"/>
              <a:buChar char="•"/>
              <a:defRPr/>
            </a:pPr>
            <a:r>
              <a:rPr lang="cs-CZ" sz="1600" dirty="0" smtClean="0">
                <a:latin typeface="Comic Sans MS" pitchFamily="66" charset="0"/>
              </a:rPr>
              <a:t>projeví </a:t>
            </a:r>
            <a:r>
              <a:rPr lang="cs-CZ" sz="1600" dirty="0">
                <a:latin typeface="Comic Sans MS" pitchFamily="66" charset="0"/>
              </a:rPr>
              <a:t>při nedostatku vitaminů B</a:t>
            </a:r>
            <a:r>
              <a:rPr lang="cs-CZ" sz="1600" baseline="-25000" dirty="0">
                <a:latin typeface="Comic Sans MS" pitchFamily="66" charset="0"/>
              </a:rPr>
              <a:t>6</a:t>
            </a:r>
            <a:r>
              <a:rPr lang="cs-CZ" sz="1600" dirty="0">
                <a:latin typeface="Comic Sans MS" pitchFamily="66" charset="0"/>
              </a:rPr>
              <a:t>, B</a:t>
            </a:r>
            <a:r>
              <a:rPr lang="cs-CZ" sz="1600" baseline="-25000" dirty="0">
                <a:latin typeface="Comic Sans MS" pitchFamily="66" charset="0"/>
              </a:rPr>
              <a:t>12</a:t>
            </a:r>
            <a:r>
              <a:rPr lang="cs-CZ" sz="1600" dirty="0">
                <a:latin typeface="Comic Sans MS" pitchFamily="66" charset="0"/>
              </a:rPr>
              <a:t> a </a:t>
            </a:r>
            <a:r>
              <a:rPr lang="cs-CZ" sz="1600" dirty="0" err="1" smtClean="0">
                <a:latin typeface="Comic Sans MS" pitchFamily="66" charset="0"/>
              </a:rPr>
              <a:t>kys</a:t>
            </a:r>
            <a:r>
              <a:rPr lang="cs-CZ" sz="1600" dirty="0" smtClean="0">
                <a:latin typeface="Comic Sans MS" pitchFamily="66" charset="0"/>
              </a:rPr>
              <a:t>. </a:t>
            </a:r>
            <a:r>
              <a:rPr lang="cs-CZ" sz="1600" dirty="0">
                <a:latin typeface="Comic Sans MS" pitchFamily="66" charset="0"/>
              </a:rPr>
              <a:t>listové, genová mutace rs1801133 C677T, </a:t>
            </a:r>
            <a:r>
              <a:rPr lang="cs-CZ" sz="1600" dirty="0" smtClean="0">
                <a:latin typeface="Comic Sans MS" pitchFamily="66" charset="0"/>
              </a:rPr>
              <a:t>AR</a:t>
            </a:r>
          </a:p>
          <a:p>
            <a:pPr marL="285750" indent="-285750">
              <a:buFont typeface="Arial" pitchFamily="34" charset="0"/>
              <a:buChar char="•"/>
              <a:defRPr/>
            </a:pPr>
            <a:r>
              <a:rPr lang="cs-CZ" sz="1600" dirty="0" smtClean="0">
                <a:latin typeface="Comic Sans MS" pitchFamily="66" charset="0"/>
              </a:rPr>
              <a:t>nezávislým </a:t>
            </a:r>
            <a:r>
              <a:rPr lang="cs-CZ" sz="1600" dirty="0">
                <a:latin typeface="Comic Sans MS" pitchFamily="66" charset="0"/>
              </a:rPr>
              <a:t>rizikovým faktorem aterosklerózy a </a:t>
            </a:r>
            <a:r>
              <a:rPr lang="cs-CZ" sz="1600" dirty="0" err="1">
                <a:latin typeface="Comic Sans MS" pitchFamily="66" charset="0"/>
              </a:rPr>
              <a:t>trombembolizmu</a:t>
            </a:r>
            <a:r>
              <a:rPr lang="cs-CZ" sz="1600" dirty="0">
                <a:latin typeface="Comic Sans MS" pitchFamily="66" charset="0"/>
              </a:rPr>
              <a:t>, poruch</a:t>
            </a:r>
            <a:r>
              <a:rPr lang="en-US" sz="1600" dirty="0">
                <a:latin typeface="Comic Sans MS" pitchFamily="66" charset="0"/>
              </a:rPr>
              <a:t>fertility a </a:t>
            </a:r>
            <a:r>
              <a:rPr lang="en-US" sz="1600" dirty="0" err="1">
                <a:latin typeface="Comic Sans MS" pitchFamily="66" charset="0"/>
              </a:rPr>
              <a:t>některých</a:t>
            </a:r>
            <a:r>
              <a:rPr lang="en-US" sz="1600" dirty="0">
                <a:latin typeface="Comic Sans MS" pitchFamily="66" charset="0"/>
              </a:rPr>
              <a:t> </a:t>
            </a:r>
            <a:r>
              <a:rPr lang="en-US" sz="1600" dirty="0" err="1">
                <a:latin typeface="Comic Sans MS" pitchFamily="66" charset="0"/>
              </a:rPr>
              <a:t>vývojových</a:t>
            </a:r>
            <a:r>
              <a:rPr lang="en-US" sz="1600" dirty="0">
                <a:latin typeface="Comic Sans MS" pitchFamily="66" charset="0"/>
              </a:rPr>
              <a:t> a</a:t>
            </a:r>
            <a:r>
              <a:rPr lang="cs-CZ" sz="1600" dirty="0">
                <a:latin typeface="Comic Sans MS" pitchFamily="66" charset="0"/>
              </a:rPr>
              <a:t> neurologických abnormalit (rozštěp </a:t>
            </a:r>
            <a:r>
              <a:rPr lang="cs-CZ" sz="1600" dirty="0" smtClean="0">
                <a:latin typeface="Comic Sans MS" pitchFamily="66" charset="0"/>
              </a:rPr>
              <a:t>páteře)</a:t>
            </a:r>
          </a:p>
          <a:p>
            <a:pPr marL="285750" indent="-285750">
              <a:buFont typeface="Arial" pitchFamily="34" charset="0"/>
              <a:buChar char="•"/>
              <a:defRPr/>
            </a:pPr>
            <a:r>
              <a:rPr lang="cs-CZ" sz="1600" dirty="0" err="1" smtClean="0">
                <a:latin typeface="Comic Sans MS" pitchFamily="66" charset="0"/>
              </a:rPr>
              <a:t>homocystein</a:t>
            </a:r>
            <a:r>
              <a:rPr lang="cs-CZ" sz="1600" dirty="0" smtClean="0">
                <a:latin typeface="Comic Sans MS" pitchFamily="66" charset="0"/>
              </a:rPr>
              <a:t> </a:t>
            </a:r>
            <a:r>
              <a:rPr lang="cs-CZ" sz="1600" dirty="0">
                <a:latin typeface="Comic Sans MS" pitchFamily="66" charset="0"/>
              </a:rPr>
              <a:t>způsobuje endotelovou dysfunkci a iniciuje </a:t>
            </a:r>
            <a:r>
              <a:rPr lang="cs-CZ" sz="1600" dirty="0" err="1">
                <a:latin typeface="Comic Sans MS" pitchFamily="66" charset="0"/>
              </a:rPr>
              <a:t>apoptózu</a:t>
            </a:r>
            <a:endParaRPr lang="cs-CZ" sz="1600" dirty="0">
              <a:latin typeface="Comic Sans MS" pitchFamily="66" charset="0"/>
            </a:endParaRPr>
          </a:p>
          <a:p>
            <a:endParaRPr lang="cs-CZ" sz="1400" dirty="0"/>
          </a:p>
        </p:txBody>
      </p:sp>
    </p:spTree>
    <p:extLst>
      <p:ext uri="{BB962C8B-B14F-4D97-AF65-F5344CB8AC3E}">
        <p14:creationId xmlns:p14="http://schemas.microsoft.com/office/powerpoint/2010/main" val="18588212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err="1" smtClean="0">
                <a:solidFill>
                  <a:srgbClr val="C00000"/>
                </a:solidFill>
                <a:latin typeface="Comic Sans MS" pitchFamily="66" charset="0"/>
              </a:rPr>
              <a:t>Hyperkoagulační</a:t>
            </a:r>
            <a:r>
              <a:rPr lang="cs-CZ" sz="4000" dirty="0" smtClean="0">
                <a:solidFill>
                  <a:srgbClr val="C00000"/>
                </a:solidFill>
                <a:latin typeface="Comic Sans MS" pitchFamily="66" charset="0"/>
              </a:rPr>
              <a:t> stavy</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47664" y="1600200"/>
            <a:ext cx="7200800" cy="5141168"/>
          </a:xfrm>
        </p:spPr>
        <p:txBody>
          <a:bodyPr>
            <a:normAutofit/>
          </a:bodyPr>
          <a:lstStyle/>
          <a:p>
            <a:pPr marL="0" indent="0">
              <a:buNone/>
            </a:pPr>
            <a:r>
              <a:rPr lang="cs-CZ" sz="1600" dirty="0" smtClean="0">
                <a:solidFill>
                  <a:srgbClr val="FFC000"/>
                </a:solidFill>
                <a:latin typeface="Comic Sans MS" pitchFamily="66" charset="0"/>
              </a:rPr>
              <a:t>Získané </a:t>
            </a:r>
            <a:r>
              <a:rPr lang="cs-CZ" sz="1600" dirty="0">
                <a:solidFill>
                  <a:srgbClr val="FFC000"/>
                </a:solidFill>
                <a:latin typeface="Comic Sans MS" pitchFamily="66" charset="0"/>
              </a:rPr>
              <a:t>trombofilie</a:t>
            </a:r>
          </a:p>
          <a:p>
            <a:pPr marL="0" indent="0">
              <a:buNone/>
            </a:pPr>
            <a:r>
              <a:rPr lang="cs-CZ" sz="1600" dirty="0" smtClean="0">
                <a:latin typeface="Comic Sans MS" pitchFamily="66" charset="0"/>
              </a:rPr>
              <a:t>1</a:t>
            </a:r>
            <a:r>
              <a:rPr lang="cs-CZ" sz="1600" smtClean="0">
                <a:latin typeface="Comic Sans MS" pitchFamily="66" charset="0"/>
              </a:rPr>
              <a:t>.   klin</a:t>
            </a:r>
            <a:r>
              <a:rPr lang="cs-CZ" sz="1600" dirty="0">
                <a:latin typeface="Comic Sans MS" pitchFamily="66" charset="0"/>
              </a:rPr>
              <a:t>. situace a komplikace léčby</a:t>
            </a:r>
          </a:p>
          <a:p>
            <a:r>
              <a:rPr lang="cs-CZ" sz="1600" dirty="0" smtClean="0">
                <a:latin typeface="Comic Sans MS" pitchFamily="66" charset="0"/>
              </a:rPr>
              <a:t>imobilizace</a:t>
            </a:r>
            <a:endParaRPr lang="cs-CZ" sz="1600" dirty="0">
              <a:latin typeface="Comic Sans MS" pitchFamily="66" charset="0"/>
            </a:endParaRPr>
          </a:p>
          <a:p>
            <a:r>
              <a:rPr lang="cs-CZ" sz="1600" dirty="0" err="1" smtClean="0">
                <a:latin typeface="Comic Sans MS" pitchFamily="66" charset="0"/>
              </a:rPr>
              <a:t>hyperestrogenní</a:t>
            </a:r>
            <a:r>
              <a:rPr lang="cs-CZ" sz="1600" dirty="0" smtClean="0">
                <a:latin typeface="Comic Sans MS" pitchFamily="66" charset="0"/>
              </a:rPr>
              <a:t> </a:t>
            </a:r>
            <a:r>
              <a:rPr lang="cs-CZ" sz="1600" dirty="0">
                <a:latin typeface="Comic Sans MS" pitchFamily="66" charset="0"/>
              </a:rPr>
              <a:t>stavy (</a:t>
            </a:r>
            <a:r>
              <a:rPr lang="cs-CZ" sz="1600" dirty="0" smtClean="0">
                <a:latin typeface="Comic Sans MS" pitchFamily="66" charset="0"/>
              </a:rPr>
              <a:t>těhotenství, orální </a:t>
            </a:r>
            <a:r>
              <a:rPr lang="cs-CZ" sz="1600" dirty="0" err="1">
                <a:latin typeface="Comic Sans MS" pitchFamily="66" charset="0"/>
              </a:rPr>
              <a:t>kontraceptiva</a:t>
            </a:r>
            <a:r>
              <a:rPr lang="cs-CZ" sz="1600" dirty="0">
                <a:latin typeface="Comic Sans MS" pitchFamily="66" charset="0"/>
              </a:rPr>
              <a:t>, HRT</a:t>
            </a:r>
            <a:r>
              <a:rPr lang="cs-CZ" sz="1600" dirty="0" smtClean="0">
                <a:latin typeface="Comic Sans MS" pitchFamily="66" charset="0"/>
              </a:rPr>
              <a:t>)</a:t>
            </a:r>
          </a:p>
          <a:p>
            <a:pPr marL="0" indent="0">
              <a:buNone/>
            </a:pPr>
            <a:endParaRPr lang="cs-CZ" sz="1600" dirty="0">
              <a:latin typeface="Comic Sans MS" pitchFamily="66" charset="0"/>
            </a:endParaRPr>
          </a:p>
          <a:p>
            <a:pPr marL="0" indent="0">
              <a:buNone/>
            </a:pPr>
            <a:r>
              <a:rPr lang="cs-CZ" sz="1600" dirty="0" smtClean="0">
                <a:latin typeface="Comic Sans MS" pitchFamily="66" charset="0"/>
              </a:rPr>
              <a:t>2</a:t>
            </a:r>
            <a:r>
              <a:rPr lang="cs-CZ" sz="1600" dirty="0">
                <a:latin typeface="Comic Sans MS" pitchFamily="66" charset="0"/>
              </a:rPr>
              <a:t>.</a:t>
            </a:r>
            <a:r>
              <a:rPr lang="cs-CZ" sz="1600" dirty="0" smtClean="0">
                <a:latin typeface="Comic Sans MS" pitchFamily="66" charset="0"/>
              </a:rPr>
              <a:t>   patologické </a:t>
            </a:r>
            <a:r>
              <a:rPr lang="cs-CZ" sz="1600" dirty="0">
                <a:latin typeface="Comic Sans MS" pitchFamily="66" charset="0"/>
              </a:rPr>
              <a:t>stavy</a:t>
            </a:r>
          </a:p>
          <a:p>
            <a:r>
              <a:rPr lang="cs-CZ" sz="1600" dirty="0" smtClean="0">
                <a:latin typeface="Comic Sans MS" pitchFamily="66" charset="0"/>
              </a:rPr>
              <a:t>ateroskleróza</a:t>
            </a:r>
            <a:endParaRPr lang="cs-CZ" sz="1600" dirty="0">
              <a:latin typeface="Comic Sans MS" pitchFamily="66" charset="0"/>
            </a:endParaRPr>
          </a:p>
          <a:p>
            <a:r>
              <a:rPr lang="cs-CZ" sz="1600" dirty="0" smtClean="0">
                <a:latin typeface="Comic Sans MS" pitchFamily="66" charset="0"/>
              </a:rPr>
              <a:t>obezita </a:t>
            </a:r>
            <a:r>
              <a:rPr lang="cs-CZ" sz="1600" dirty="0">
                <a:latin typeface="Comic Sans MS" pitchFamily="66" charset="0"/>
              </a:rPr>
              <a:t>(↑ PAI-1)</a:t>
            </a:r>
          </a:p>
          <a:p>
            <a:r>
              <a:rPr lang="cs-CZ" sz="1600" dirty="0" err="1" smtClean="0">
                <a:latin typeface="Comic Sans MS" pitchFamily="66" charset="0"/>
              </a:rPr>
              <a:t>hyperviskózní</a:t>
            </a:r>
            <a:r>
              <a:rPr lang="cs-CZ" sz="1600" dirty="0" smtClean="0">
                <a:latin typeface="Comic Sans MS" pitchFamily="66" charset="0"/>
              </a:rPr>
              <a:t> </a:t>
            </a:r>
            <a:r>
              <a:rPr lang="cs-CZ" sz="1600" dirty="0">
                <a:latin typeface="Comic Sans MS" pitchFamily="66" charset="0"/>
              </a:rPr>
              <a:t>syndromy</a:t>
            </a:r>
          </a:p>
          <a:p>
            <a:r>
              <a:rPr lang="it-IT" sz="1600" dirty="0" smtClean="0">
                <a:latin typeface="Comic Sans MS" pitchFamily="66" charset="0"/>
              </a:rPr>
              <a:t>polycytémia </a:t>
            </a:r>
            <a:r>
              <a:rPr lang="it-IT" sz="1600" dirty="0">
                <a:latin typeface="Comic Sans MS" pitchFamily="66" charset="0"/>
              </a:rPr>
              <a:t>vera, trombocytemie, sek. polyglobulie, gamapatie)</a:t>
            </a:r>
          </a:p>
          <a:p>
            <a:r>
              <a:rPr lang="cs-CZ" sz="1600" dirty="0" smtClean="0">
                <a:latin typeface="Comic Sans MS" pitchFamily="66" charset="0"/>
              </a:rPr>
              <a:t>nádorová </a:t>
            </a:r>
            <a:r>
              <a:rPr lang="cs-CZ" sz="1600" dirty="0" err="1">
                <a:latin typeface="Comic Sans MS" pitchFamily="66" charset="0"/>
              </a:rPr>
              <a:t>onem</a:t>
            </a:r>
            <a:r>
              <a:rPr lang="cs-CZ" sz="1600" dirty="0">
                <a:latin typeface="Comic Sans MS" pitchFamily="66" charset="0"/>
              </a:rPr>
              <a:t>.</a:t>
            </a:r>
          </a:p>
          <a:p>
            <a:r>
              <a:rPr lang="cs-CZ" sz="1600" dirty="0" smtClean="0">
                <a:latin typeface="Comic Sans MS" pitchFamily="66" charset="0"/>
              </a:rPr>
              <a:t>srdeční </a:t>
            </a:r>
            <a:r>
              <a:rPr lang="cs-CZ" sz="1600" dirty="0">
                <a:latin typeface="Comic Sans MS" pitchFamily="66" charset="0"/>
              </a:rPr>
              <a:t>selhání</a:t>
            </a:r>
          </a:p>
          <a:p>
            <a:r>
              <a:rPr lang="cs-CZ" sz="1600" dirty="0" err="1" smtClean="0">
                <a:latin typeface="Comic Sans MS" pitchFamily="66" charset="0"/>
              </a:rPr>
              <a:t>hyperlipidémie</a:t>
            </a:r>
            <a:r>
              <a:rPr lang="cs-CZ" sz="1600" dirty="0">
                <a:latin typeface="Comic Sans MS" pitchFamily="66" charset="0"/>
              </a:rPr>
              <a:t>, </a:t>
            </a:r>
            <a:r>
              <a:rPr lang="cs-CZ" sz="1600" dirty="0" err="1">
                <a:latin typeface="Comic Sans MS" pitchFamily="66" charset="0"/>
              </a:rPr>
              <a:t>nefrot</a:t>
            </a:r>
            <a:r>
              <a:rPr lang="cs-CZ" sz="1600" dirty="0">
                <a:latin typeface="Comic Sans MS" pitchFamily="66" charset="0"/>
              </a:rPr>
              <a:t>. syndrom</a:t>
            </a:r>
          </a:p>
          <a:p>
            <a:r>
              <a:rPr lang="cs-CZ" sz="1600" dirty="0" smtClean="0">
                <a:latin typeface="Comic Sans MS" pitchFamily="66" charset="0"/>
              </a:rPr>
              <a:t>žilní </a:t>
            </a:r>
            <a:r>
              <a:rPr lang="cs-CZ" sz="1600" dirty="0">
                <a:latin typeface="Comic Sans MS" pitchFamily="66" charset="0"/>
              </a:rPr>
              <a:t>insuficience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551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547664" y="1600200"/>
            <a:ext cx="7139136" cy="4525963"/>
          </a:xfrm>
        </p:spPr>
        <p:txBody>
          <a:bodyPr>
            <a:normAutofit fontScale="40000" lnSpcReduction="20000"/>
          </a:bodyPr>
          <a:lstStyle/>
          <a:p>
            <a:pPr marL="0" indent="0">
              <a:buNone/>
            </a:pPr>
            <a:r>
              <a:rPr lang="en-US" u="sng" dirty="0">
                <a:hlinkClick r:id="rId2" tooltip="Folia parasitologica."/>
              </a:rPr>
              <a:t>Folia </a:t>
            </a:r>
            <a:r>
              <a:rPr lang="en-US" u="sng" dirty="0" err="1">
                <a:hlinkClick r:id="rId2" tooltip="Folia parasitologica."/>
              </a:rPr>
              <a:t>Parasitol</a:t>
            </a:r>
            <a:r>
              <a:rPr lang="en-US" u="sng" dirty="0">
                <a:hlinkClick r:id="rId2" tooltip="Folia parasitologica."/>
              </a:rPr>
              <a:t> (</a:t>
            </a:r>
            <a:r>
              <a:rPr lang="en-US" u="sng" dirty="0" err="1">
                <a:hlinkClick r:id="rId2" tooltip="Folia parasitologica."/>
              </a:rPr>
              <a:t>Praha</a:t>
            </a:r>
            <a:r>
              <a:rPr lang="en-US" u="sng" dirty="0">
                <a:hlinkClick r:id="rId2" tooltip="Folia parasitologica."/>
              </a:rPr>
              <a:t>).</a:t>
            </a:r>
            <a:r>
              <a:rPr lang="en-US" dirty="0"/>
              <a:t> 2014 Dec;61(6):485-94.</a:t>
            </a:r>
          </a:p>
          <a:p>
            <a:pPr marL="0" indent="0">
              <a:buNone/>
            </a:pPr>
            <a:r>
              <a:rPr lang="en-US" b="1" dirty="0"/>
              <a:t>Does the prevalence of latent toxoplasmosis and frequency of Rhesus-negative subjects correlate with the nationwide rate of traffic accidents?</a:t>
            </a:r>
          </a:p>
          <a:p>
            <a:pPr marL="0" indent="0">
              <a:buNone/>
            </a:pPr>
            <a:r>
              <a:rPr lang="en-US" u="sng" dirty="0" err="1">
                <a:hlinkClick r:id="rId3"/>
              </a:rPr>
              <a:t>Flegr</a:t>
            </a:r>
            <a:r>
              <a:rPr lang="en-US" u="sng" dirty="0">
                <a:hlinkClick r:id="rId3"/>
              </a:rPr>
              <a:t> J</a:t>
            </a:r>
            <a:r>
              <a:rPr lang="en-US" dirty="0"/>
              <a:t>, </a:t>
            </a:r>
            <a:r>
              <a:rPr lang="en-US" u="sng" dirty="0" err="1">
                <a:hlinkClick r:id="rId4"/>
              </a:rPr>
              <a:t>Dama</a:t>
            </a:r>
            <a:r>
              <a:rPr lang="en-US" u="sng" dirty="0">
                <a:hlinkClick r:id="rId4"/>
              </a:rPr>
              <a:t> M</a:t>
            </a:r>
            <a:r>
              <a:rPr lang="en-US" dirty="0"/>
              <a:t>.</a:t>
            </a:r>
          </a:p>
          <a:p>
            <a:pPr marL="0" indent="0">
              <a:buNone/>
            </a:pPr>
            <a:r>
              <a:rPr lang="en-US" b="1" dirty="0"/>
              <a:t>Abstract</a:t>
            </a:r>
          </a:p>
          <a:p>
            <a:pPr marL="0" indent="0">
              <a:buNone/>
            </a:pPr>
            <a:r>
              <a:rPr lang="en-US" dirty="0"/>
              <a:t>Latent toxoplasmosis is probably the most common </a:t>
            </a:r>
            <a:r>
              <a:rPr lang="en-US" dirty="0" err="1"/>
              <a:t>protistan</a:t>
            </a:r>
            <a:r>
              <a:rPr lang="en-US" dirty="0"/>
              <a:t> parasitic disease with many indirect negative impacts on human health. One of the important impacts is impaired psychomotor function leading to reduced driving efficiency in Toxoplasma-seropositive subjects. Numerous case-control studies have established a positive relation between the </a:t>
            </a:r>
            <a:r>
              <a:rPr lang="en-US" dirty="0" err="1"/>
              <a:t>seroprevalence</a:t>
            </a:r>
            <a:r>
              <a:rPr lang="en-US" dirty="0"/>
              <a:t> of Toxoplasma </a:t>
            </a:r>
            <a:r>
              <a:rPr lang="en-US" dirty="0" err="1"/>
              <a:t>gondii</a:t>
            </a:r>
            <a:r>
              <a:rPr lang="en-US" dirty="0"/>
              <a:t> (Nicolle et </a:t>
            </a:r>
            <a:r>
              <a:rPr lang="en-US" dirty="0" err="1"/>
              <a:t>Manceaux</a:t>
            </a:r>
            <a:r>
              <a:rPr lang="en-US" dirty="0"/>
              <a:t>, 1908) and probability of traffic accidents in study populations. The prevalence of toxoplasmosis varies between populations according to local geographical conditions, hygienic practices and kitchen habits. Similarly, we see a striking variation in the incidence of traffic accidents across countries. Hence, we compiled the largest ever data set on the </a:t>
            </a:r>
            <a:r>
              <a:rPr lang="en-US" dirty="0" err="1"/>
              <a:t>seroprevalence</a:t>
            </a:r>
            <a:r>
              <a:rPr lang="en-US" dirty="0"/>
              <a:t> of toxoplasmosis and tried to understand its role in traffic accident-related deaths and disabilities across 87 countries. Simple non-parametric analysis showed a positive and strong relation of T. </a:t>
            </a:r>
            <a:r>
              <a:rPr lang="en-US" dirty="0" err="1"/>
              <a:t>gondii</a:t>
            </a:r>
            <a:r>
              <a:rPr lang="en-US" dirty="0"/>
              <a:t> </a:t>
            </a:r>
            <a:r>
              <a:rPr lang="en-US" dirty="0" err="1"/>
              <a:t>seroprevalence</a:t>
            </a:r>
            <a:r>
              <a:rPr lang="en-US" dirty="0"/>
              <a:t> and traffic accident related disabilities. Further, we conducted multivariate analysis to control for confounding factors. After controlling for wealth, geographical latitude, health of population, length of roads and number of vehicles, the correlation disappeared. When the frequency of </a:t>
            </a:r>
            <a:r>
              <a:rPr lang="en-US" dirty="0" err="1"/>
              <a:t>RhD</a:t>
            </a:r>
            <a:r>
              <a:rPr lang="en-US" dirty="0"/>
              <a:t> negativity and its interaction </a:t>
            </a:r>
            <a:r>
              <a:rPr lang="en-US" dirty="0" err="1"/>
              <a:t>withtoxoplasmosis</a:t>
            </a:r>
            <a:r>
              <a:rPr lang="en-US" dirty="0"/>
              <a:t> were included into the model, the effects of toxoplasmosis seemingly returned. However, the </a:t>
            </a:r>
            <a:r>
              <a:rPr lang="en-US" dirty="0" err="1"/>
              <a:t>analysed</a:t>
            </a:r>
            <a:r>
              <a:rPr lang="en-US" dirty="0"/>
              <a:t> data suffered from the problem of </a:t>
            </a:r>
            <a:r>
              <a:rPr lang="en-US" dirty="0" err="1"/>
              <a:t>multicollinearity</a:t>
            </a:r>
            <a:r>
              <a:rPr lang="en-US" dirty="0"/>
              <a:t>. When a proper method of analysis, ridge regression, was applied, the effects of toxoplasmosis prevalence and </a:t>
            </a:r>
            <a:r>
              <a:rPr lang="en-US" dirty="0" err="1"/>
              <a:t>RhD</a:t>
            </a:r>
            <a:r>
              <a:rPr lang="en-US" dirty="0"/>
              <a:t> negativity frequency disappeared again. The existence of a strong correlation between the prevalence of toxoplasmosis and health of population in particular countries, which was the probable cause of </a:t>
            </a:r>
            <a:r>
              <a:rPr lang="en-US" dirty="0" err="1"/>
              <a:t>multicollinearity</a:t>
            </a:r>
            <a:r>
              <a:rPr lang="en-US" dirty="0"/>
              <a:t> and possible reason for the negative result of the present study, suggests that 'asymptomatic' latent toxoplasmosis could have a large impact on public health.</a:t>
            </a:r>
          </a:p>
          <a:p>
            <a:endParaRPr lang="cs-CZ" dirty="0"/>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Nadpis 1"/>
          <p:cNvSpPr>
            <a:spLocks noGrp="1"/>
          </p:cNvSpPr>
          <p:nvPr>
            <p:ph type="title"/>
          </p:nvPr>
        </p:nvSpPr>
        <p:spPr>
          <a:xfrm>
            <a:off x="457200" y="274638"/>
            <a:ext cx="8229600" cy="1143000"/>
          </a:xfrm>
        </p:spPr>
        <p:txBody>
          <a:bodyPr>
            <a:normAutofit/>
          </a:bodyPr>
          <a:lstStyle/>
          <a:p>
            <a:r>
              <a:rPr lang="cs-CZ" sz="4000" dirty="0" err="1" smtClean="0">
                <a:solidFill>
                  <a:srgbClr val="C00000"/>
                </a:solidFill>
                <a:latin typeface="Comic Sans MS" pitchFamily="66" charset="0"/>
              </a:rPr>
              <a:t>Rh</a:t>
            </a:r>
            <a:r>
              <a:rPr lang="cs-CZ" sz="4000" dirty="0" smtClean="0">
                <a:solidFill>
                  <a:srgbClr val="C00000"/>
                </a:solidFill>
                <a:latin typeface="Comic Sans MS" pitchFamily="66" charset="0"/>
              </a:rPr>
              <a:t> faktor</a:t>
            </a:r>
            <a:endParaRPr lang="cs-CZ" sz="4000" dirty="0">
              <a:solidFill>
                <a:srgbClr val="C00000"/>
              </a:solidFill>
              <a:latin typeface="Comic Sans MS" pitchFamily="66" charset="0"/>
            </a:endParaRPr>
          </a:p>
        </p:txBody>
      </p:sp>
    </p:spTree>
    <p:extLst>
      <p:ext uri="{BB962C8B-B14F-4D97-AF65-F5344CB8AC3E}">
        <p14:creationId xmlns:p14="http://schemas.microsoft.com/office/powerpoint/2010/main" val="16098934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ázek 4"/>
          <p:cNvPicPr>
            <a:picLocks noChangeAspect="1"/>
          </p:cNvPicPr>
          <p:nvPr/>
        </p:nvPicPr>
        <p:blipFill>
          <a:blip r:embed="rId3"/>
          <a:stretch>
            <a:fillRect/>
          </a:stretch>
        </p:blipFill>
        <p:spPr>
          <a:xfrm>
            <a:off x="2555776" y="1524001"/>
            <a:ext cx="5238750" cy="3810000"/>
          </a:xfrm>
          <a:prstGeom prst="rect">
            <a:avLst/>
          </a:prstGeom>
        </p:spPr>
      </p:pic>
    </p:spTree>
    <p:extLst>
      <p:ext uri="{BB962C8B-B14F-4D97-AF65-F5344CB8AC3E}">
        <p14:creationId xmlns:p14="http://schemas.microsoft.com/office/powerpoint/2010/main" val="3213299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a:bodyPr>
          <a:lstStyle/>
          <a:p>
            <a:r>
              <a:rPr lang="cs-CZ" sz="4000" dirty="0" err="1" smtClean="0">
                <a:solidFill>
                  <a:srgbClr val="C00000"/>
                </a:solidFill>
                <a:latin typeface="Comic Sans MS" pitchFamily="66" charset="0"/>
              </a:rPr>
              <a:t>Fe</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47664" y="1340768"/>
            <a:ext cx="7128792" cy="3960440"/>
          </a:xfrm>
        </p:spPr>
        <p:txBody>
          <a:bodyPr>
            <a:normAutofit/>
          </a:bodyPr>
          <a:lstStyle/>
          <a:p>
            <a:pPr marL="0" indent="0">
              <a:lnSpc>
                <a:spcPct val="110000"/>
              </a:lnSpc>
              <a:buNone/>
            </a:pPr>
            <a:r>
              <a:rPr lang="cs-CZ" sz="1600" dirty="0" smtClean="0">
                <a:solidFill>
                  <a:srgbClr val="7030A0"/>
                </a:solidFill>
                <a:latin typeface="Comic Sans MS" pitchFamily="66" charset="0"/>
              </a:rPr>
              <a:t>Výskyt </a:t>
            </a:r>
            <a:r>
              <a:rPr lang="cs-CZ" sz="1600" dirty="0" err="1">
                <a:solidFill>
                  <a:srgbClr val="7030A0"/>
                </a:solidFill>
                <a:latin typeface="Comic Sans MS" pitchFamily="66" charset="0"/>
              </a:rPr>
              <a:t>Fe</a:t>
            </a:r>
            <a:r>
              <a:rPr lang="cs-CZ" sz="1600" dirty="0">
                <a:solidFill>
                  <a:srgbClr val="7030A0"/>
                </a:solidFill>
                <a:latin typeface="Comic Sans MS" pitchFamily="66" charset="0"/>
              </a:rPr>
              <a:t> v organismu v </a:t>
            </a:r>
            <a:r>
              <a:rPr lang="cs-CZ" sz="1600" dirty="0" err="1">
                <a:solidFill>
                  <a:srgbClr val="7030A0"/>
                </a:solidFill>
                <a:latin typeface="Comic Sans MS" pitchFamily="66" charset="0"/>
              </a:rPr>
              <a:t>komplexové</a:t>
            </a:r>
            <a:r>
              <a:rPr lang="cs-CZ" sz="1600" dirty="0">
                <a:solidFill>
                  <a:srgbClr val="7030A0"/>
                </a:solidFill>
                <a:latin typeface="Comic Sans MS" pitchFamily="66" charset="0"/>
              </a:rPr>
              <a:t> formě </a:t>
            </a:r>
            <a:r>
              <a:rPr lang="cs-CZ" sz="1600" dirty="0">
                <a:latin typeface="Comic Sans MS" pitchFamily="66" charset="0"/>
              </a:rPr>
              <a:t>(minimalizace </a:t>
            </a:r>
            <a:r>
              <a:rPr lang="cs-CZ" sz="1600" dirty="0" err="1">
                <a:latin typeface="Comic Sans MS" pitchFamily="66" charset="0"/>
              </a:rPr>
              <a:t>negat</a:t>
            </a:r>
            <a:r>
              <a:rPr lang="cs-CZ" sz="1600" dirty="0">
                <a:latin typeface="Comic Sans MS" pitchFamily="66" charset="0"/>
              </a:rPr>
              <a:t>. úč.):</a:t>
            </a:r>
          </a:p>
          <a:p>
            <a:pPr>
              <a:lnSpc>
                <a:spcPct val="110000"/>
              </a:lnSpc>
            </a:pPr>
            <a:r>
              <a:rPr lang="cs-CZ" sz="1600" dirty="0">
                <a:latin typeface="Comic Sans MS" pitchFamily="66" charset="0"/>
              </a:rPr>
              <a:t>s anionty organických </a:t>
            </a:r>
            <a:r>
              <a:rPr lang="cs-CZ" sz="1600" dirty="0" smtClean="0">
                <a:latin typeface="Comic Sans MS" pitchFamily="66" charset="0"/>
              </a:rPr>
              <a:t>kyselin</a:t>
            </a:r>
          </a:p>
          <a:p>
            <a:pPr marL="0" indent="0">
              <a:lnSpc>
                <a:spcPct val="110000"/>
              </a:lnSpc>
              <a:buNone/>
            </a:pPr>
            <a:endParaRPr lang="cs-CZ" sz="1600" dirty="0">
              <a:latin typeface="Comic Sans MS" pitchFamily="66" charset="0"/>
            </a:endParaRPr>
          </a:p>
          <a:p>
            <a:pPr>
              <a:lnSpc>
                <a:spcPct val="110000"/>
              </a:lnSpc>
            </a:pPr>
            <a:r>
              <a:rPr lang="cs-CZ" sz="1600" dirty="0">
                <a:latin typeface="Comic Sans MS" pitchFamily="66" charset="0"/>
              </a:rPr>
              <a:t>ve </a:t>
            </a:r>
            <a:r>
              <a:rPr lang="cs-CZ" sz="1600" dirty="0" err="1">
                <a:latin typeface="Comic Sans MS" pitchFamily="66" charset="0"/>
              </a:rPr>
              <a:t>ferroproteinech</a:t>
            </a:r>
            <a:r>
              <a:rPr lang="cs-CZ" sz="1600" dirty="0">
                <a:latin typeface="Comic Sans MS" pitchFamily="66" charset="0"/>
              </a:rPr>
              <a:t> (transferin</a:t>
            </a:r>
            <a:r>
              <a:rPr lang="cs-CZ" sz="1600" dirty="0" smtClean="0">
                <a:latin typeface="Comic Sans MS" pitchFamily="66" charset="0"/>
              </a:rPr>
              <a:t>)</a:t>
            </a:r>
          </a:p>
          <a:p>
            <a:pPr marL="0" indent="0">
              <a:lnSpc>
                <a:spcPct val="110000"/>
              </a:lnSpc>
              <a:buNone/>
            </a:pPr>
            <a:endParaRPr lang="cs-CZ" sz="1600" dirty="0">
              <a:latin typeface="Comic Sans MS" pitchFamily="66" charset="0"/>
            </a:endParaRPr>
          </a:p>
          <a:p>
            <a:pPr>
              <a:lnSpc>
                <a:spcPct val="110000"/>
              </a:lnSpc>
            </a:pPr>
            <a:r>
              <a:rPr lang="cs-CZ" sz="1600" dirty="0">
                <a:latin typeface="Comic Sans MS" pitchFamily="66" charset="0"/>
              </a:rPr>
              <a:t>ve skladové formě jako </a:t>
            </a:r>
            <a:r>
              <a:rPr lang="cs-CZ" sz="1600" dirty="0" err="1">
                <a:latin typeface="Comic Sans MS" pitchFamily="66" charset="0"/>
              </a:rPr>
              <a:t>ferritin</a:t>
            </a:r>
            <a:r>
              <a:rPr lang="cs-CZ" sz="1600" dirty="0">
                <a:latin typeface="Comic Sans MS" pitchFamily="66" charset="0"/>
              </a:rPr>
              <a:t> (případně </a:t>
            </a:r>
            <a:r>
              <a:rPr lang="cs-CZ" sz="1600" dirty="0" err="1">
                <a:latin typeface="Comic Sans MS" pitchFamily="66" charset="0"/>
              </a:rPr>
              <a:t>hemosiderin</a:t>
            </a:r>
            <a:r>
              <a:rPr lang="cs-CZ" sz="1600" dirty="0">
                <a:latin typeface="Comic Sans MS" pitchFamily="66" charset="0"/>
              </a:rPr>
              <a:t>) – při intravaskulární hemolýze se </a:t>
            </a:r>
            <a:r>
              <a:rPr lang="cs-CZ" sz="1600" dirty="0" err="1">
                <a:latin typeface="Comic Sans MS" pitchFamily="66" charset="0"/>
              </a:rPr>
              <a:t>Hb</a:t>
            </a:r>
            <a:r>
              <a:rPr lang="cs-CZ" sz="1600" dirty="0">
                <a:latin typeface="Comic Sans MS" pitchFamily="66" charset="0"/>
              </a:rPr>
              <a:t> váže na </a:t>
            </a:r>
            <a:r>
              <a:rPr lang="cs-CZ" sz="1600" dirty="0" err="1">
                <a:latin typeface="Comic Sans MS" pitchFamily="66" charset="0"/>
              </a:rPr>
              <a:t>haptoglobin</a:t>
            </a:r>
            <a:r>
              <a:rPr lang="cs-CZ" sz="1600" dirty="0">
                <a:latin typeface="Comic Sans MS" pitchFamily="66" charset="0"/>
              </a:rPr>
              <a:t>, volný hem potom na </a:t>
            </a:r>
            <a:r>
              <a:rPr lang="cs-CZ" sz="1600" dirty="0" err="1">
                <a:latin typeface="Comic Sans MS" pitchFamily="66" charset="0"/>
              </a:rPr>
              <a:t>hemopexin</a:t>
            </a:r>
            <a:endParaRPr lang="cs-CZ" sz="1600" dirty="0">
              <a:latin typeface="Comic Sans MS" pitchFamily="66" charset="0"/>
            </a:endParaRPr>
          </a:p>
          <a:p>
            <a:pPr marL="0" indent="0">
              <a:lnSpc>
                <a:spcPct val="110000"/>
              </a:lnSpc>
              <a:buNone/>
            </a:pPr>
            <a:endParaRPr lang="cs-CZ" sz="16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8241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a:bodyPr>
          <a:lstStyle/>
          <a:p>
            <a:r>
              <a:rPr lang="cs-CZ" sz="4000" dirty="0" err="1" smtClean="0">
                <a:solidFill>
                  <a:srgbClr val="C00000"/>
                </a:solidFill>
                <a:latin typeface="Comic Sans MS" pitchFamily="66" charset="0"/>
              </a:rPr>
              <a:t>Fe</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47664" y="1340768"/>
            <a:ext cx="7128792" cy="3960440"/>
          </a:xfrm>
        </p:spPr>
        <p:txBody>
          <a:bodyPr>
            <a:normAutofit/>
          </a:bodyPr>
          <a:lstStyle/>
          <a:p>
            <a:pPr marL="0" indent="0">
              <a:lnSpc>
                <a:spcPct val="110000"/>
              </a:lnSpc>
              <a:buNone/>
            </a:pPr>
            <a:r>
              <a:rPr lang="cs-CZ" sz="1600" dirty="0" smtClean="0">
                <a:solidFill>
                  <a:srgbClr val="7030A0"/>
                </a:solidFill>
                <a:latin typeface="Comic Sans MS" pitchFamily="66" charset="0"/>
              </a:rPr>
              <a:t>Metabolismus </a:t>
            </a:r>
            <a:r>
              <a:rPr lang="cs-CZ" sz="1600" dirty="0" err="1" smtClean="0">
                <a:solidFill>
                  <a:srgbClr val="7030A0"/>
                </a:solidFill>
                <a:latin typeface="Comic Sans MS" pitchFamily="66" charset="0"/>
              </a:rPr>
              <a:t>Fe</a:t>
            </a:r>
            <a:endParaRPr lang="cs-CZ" sz="1600" dirty="0">
              <a:solidFill>
                <a:srgbClr val="7030A0"/>
              </a:solidFill>
              <a:latin typeface="Comic Sans MS" pitchFamily="66" charset="0"/>
            </a:endParaRPr>
          </a:p>
          <a:p>
            <a:pPr marL="0" indent="0">
              <a:lnSpc>
                <a:spcPct val="110000"/>
              </a:lnSpc>
              <a:buNone/>
            </a:pPr>
            <a:endParaRPr lang="cs-CZ" sz="1600" dirty="0">
              <a:latin typeface="Comic Sans MS" pitchFamily="66" charset="0"/>
            </a:endParaRPr>
          </a:p>
          <a:p>
            <a:pPr marL="0" indent="0">
              <a:lnSpc>
                <a:spcPct val="110000"/>
              </a:lnSpc>
              <a:buNone/>
            </a:pPr>
            <a:endParaRPr lang="cs-CZ" sz="16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descr="http://ahdc.vet.cornell.edu/clinpath/modules/chem/images/iron%20metaboli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432" y="2204864"/>
            <a:ext cx="7869799" cy="3856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161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912" y="260648"/>
            <a:ext cx="8050088" cy="1143000"/>
          </a:xfrm>
        </p:spPr>
        <p:txBody>
          <a:bodyPr>
            <a:normAutofit/>
          </a:bodyPr>
          <a:lstStyle/>
          <a:p>
            <a:r>
              <a:rPr lang="cs-CZ" sz="4000" dirty="0" err="1" smtClean="0">
                <a:solidFill>
                  <a:srgbClr val="C00000"/>
                </a:solidFill>
                <a:latin typeface="Comic Sans MS" pitchFamily="66" charset="0"/>
              </a:rPr>
              <a:t>Fe</a:t>
            </a:r>
            <a:endParaRPr lang="cs-CZ" sz="4000" dirty="0">
              <a:solidFill>
                <a:srgbClr val="C00000"/>
              </a:solidFill>
              <a:latin typeface="Comic Sans MS" pitchFamily="66" charset="0"/>
            </a:endParaRPr>
          </a:p>
        </p:txBody>
      </p:sp>
      <p:sp>
        <p:nvSpPr>
          <p:cNvPr id="3" name="Zástupný symbol pro obsah 2"/>
          <p:cNvSpPr>
            <a:spLocks noGrp="1"/>
          </p:cNvSpPr>
          <p:nvPr>
            <p:ph idx="1"/>
          </p:nvPr>
        </p:nvSpPr>
        <p:spPr>
          <a:xfrm>
            <a:off x="1547664" y="1412775"/>
            <a:ext cx="7035808" cy="5462235"/>
          </a:xfrm>
        </p:spPr>
        <p:txBody>
          <a:bodyPr>
            <a:normAutofit/>
          </a:bodyPr>
          <a:lstStyle/>
          <a:p>
            <a:pPr marL="0" indent="0">
              <a:lnSpc>
                <a:spcPct val="110000"/>
              </a:lnSpc>
              <a:buNone/>
            </a:pPr>
            <a:r>
              <a:rPr lang="cs-CZ" sz="1600" dirty="0" err="1" smtClean="0">
                <a:solidFill>
                  <a:srgbClr val="7030A0"/>
                </a:solidFill>
                <a:latin typeface="Comic Sans MS" pitchFamily="66" charset="0"/>
              </a:rPr>
              <a:t>Fce</a:t>
            </a:r>
            <a:r>
              <a:rPr lang="cs-CZ" sz="1600" dirty="0" smtClean="0">
                <a:solidFill>
                  <a:srgbClr val="7030A0"/>
                </a:solidFill>
                <a:latin typeface="Comic Sans MS" pitchFamily="66" charset="0"/>
              </a:rPr>
              <a:t> </a:t>
            </a:r>
            <a:r>
              <a:rPr lang="cs-CZ" sz="1600" dirty="0" err="1" smtClean="0">
                <a:solidFill>
                  <a:srgbClr val="7030A0"/>
                </a:solidFill>
                <a:latin typeface="Comic Sans MS" pitchFamily="66" charset="0"/>
              </a:rPr>
              <a:t>Fe</a:t>
            </a:r>
            <a:r>
              <a:rPr lang="cs-CZ" sz="1600" dirty="0" smtClean="0">
                <a:solidFill>
                  <a:srgbClr val="7030A0"/>
                </a:solidFill>
                <a:latin typeface="Comic Sans MS" pitchFamily="66" charset="0"/>
              </a:rPr>
              <a:t> v organismu</a:t>
            </a:r>
          </a:p>
          <a:p>
            <a:pPr marL="228600" indent="-228600">
              <a:lnSpc>
                <a:spcPct val="110000"/>
              </a:lnSpc>
              <a:buFont typeface="+mj-lt"/>
              <a:buAutoNum type="arabicPeriod"/>
            </a:pPr>
            <a:r>
              <a:rPr lang="cs-CZ" sz="1600" dirty="0" smtClean="0">
                <a:latin typeface="Comic Sans MS" pitchFamily="66" charset="0"/>
              </a:rPr>
              <a:t>enzymy </a:t>
            </a:r>
            <a:r>
              <a:rPr lang="cs-CZ" sz="1600" dirty="0">
                <a:latin typeface="Comic Sans MS" pitchFamily="66" charset="0"/>
              </a:rPr>
              <a:t>katalyzující </a:t>
            </a:r>
            <a:r>
              <a:rPr lang="cs-CZ" sz="1600" dirty="0" err="1">
                <a:latin typeface="Comic Sans MS" pitchFamily="66" charset="0"/>
              </a:rPr>
              <a:t>oxidoredukční</a:t>
            </a:r>
            <a:r>
              <a:rPr lang="cs-CZ" sz="1600" dirty="0">
                <a:latin typeface="Comic Sans MS" pitchFamily="66" charset="0"/>
              </a:rPr>
              <a:t> reakce </a:t>
            </a:r>
            <a:endParaRPr lang="cs-CZ" sz="1600" dirty="0" smtClean="0">
              <a:latin typeface="Comic Sans MS" pitchFamily="66" charset="0"/>
            </a:endParaRPr>
          </a:p>
          <a:p>
            <a:pPr>
              <a:lnSpc>
                <a:spcPct val="110000"/>
              </a:lnSpc>
            </a:pPr>
            <a:r>
              <a:rPr lang="cs-CZ" sz="1600" dirty="0" smtClean="0">
                <a:latin typeface="Comic Sans MS" pitchFamily="66" charset="0"/>
              </a:rPr>
              <a:t>katalázy </a:t>
            </a:r>
            <a:r>
              <a:rPr lang="cs-CZ" sz="1600" dirty="0">
                <a:latin typeface="Comic Sans MS" pitchFamily="66" charset="0"/>
              </a:rPr>
              <a:t>(rozklad </a:t>
            </a:r>
            <a:r>
              <a:rPr lang="cs-CZ" sz="1600" dirty="0" smtClean="0">
                <a:latin typeface="Comic Sans MS" pitchFamily="66" charset="0"/>
              </a:rPr>
              <a:t>H</a:t>
            </a:r>
            <a:r>
              <a:rPr lang="cs-CZ" sz="1600" baseline="-25000" dirty="0" smtClean="0">
                <a:latin typeface="Comic Sans MS" pitchFamily="66" charset="0"/>
              </a:rPr>
              <a:t>2</a:t>
            </a:r>
            <a:r>
              <a:rPr lang="cs-CZ" sz="1600" dirty="0" smtClean="0">
                <a:latin typeface="Comic Sans MS" pitchFamily="66" charset="0"/>
              </a:rPr>
              <a:t>O</a:t>
            </a:r>
            <a:r>
              <a:rPr lang="cs-CZ" sz="1600" baseline="-25000" dirty="0" smtClean="0">
                <a:latin typeface="Comic Sans MS" pitchFamily="66" charset="0"/>
              </a:rPr>
              <a:t>2</a:t>
            </a:r>
            <a:r>
              <a:rPr lang="cs-CZ" sz="1600" dirty="0" smtClean="0">
                <a:latin typeface="Comic Sans MS" pitchFamily="66" charset="0"/>
              </a:rPr>
              <a:t>)</a:t>
            </a:r>
          </a:p>
          <a:p>
            <a:pPr>
              <a:lnSpc>
                <a:spcPct val="110000"/>
              </a:lnSpc>
            </a:pPr>
            <a:r>
              <a:rPr lang="cs-CZ" sz="1600" dirty="0" smtClean="0">
                <a:latin typeface="Comic Sans MS" pitchFamily="66" charset="0"/>
              </a:rPr>
              <a:t>cytochrom </a:t>
            </a:r>
            <a:r>
              <a:rPr lang="cs-CZ" sz="1600" dirty="0">
                <a:latin typeface="Comic Sans MS" pitchFamily="66" charset="0"/>
              </a:rPr>
              <a:t>p450 (</a:t>
            </a:r>
            <a:r>
              <a:rPr lang="cs-CZ" sz="1600" dirty="0" smtClean="0">
                <a:latin typeface="Comic Sans MS" pitchFamily="66" charset="0"/>
              </a:rPr>
              <a:t>detoxikace </a:t>
            </a:r>
            <a:r>
              <a:rPr lang="cs-CZ" sz="1600" dirty="0" err="1" smtClean="0">
                <a:latin typeface="Comic Sans MS" pitchFamily="66" charset="0"/>
              </a:rPr>
              <a:t>xenobiotik</a:t>
            </a:r>
            <a:r>
              <a:rPr lang="cs-CZ" sz="1600" dirty="0" smtClean="0">
                <a:latin typeface="Comic Sans MS" pitchFamily="66" charset="0"/>
              </a:rPr>
              <a:t>)</a:t>
            </a:r>
          </a:p>
          <a:p>
            <a:pPr>
              <a:lnSpc>
                <a:spcPct val="110000"/>
              </a:lnSpc>
            </a:pPr>
            <a:r>
              <a:rPr lang="cs-CZ" sz="1600" dirty="0" err="1" smtClean="0">
                <a:latin typeface="Comic Sans MS" pitchFamily="66" charset="0"/>
              </a:rPr>
              <a:t>ribonukleotidreduktáza</a:t>
            </a:r>
            <a:r>
              <a:rPr lang="cs-CZ" sz="1600" dirty="0" smtClean="0">
                <a:latin typeface="Comic Sans MS" pitchFamily="66" charset="0"/>
              </a:rPr>
              <a:t> </a:t>
            </a:r>
            <a:r>
              <a:rPr lang="cs-CZ" sz="1600" dirty="0">
                <a:latin typeface="Comic Sans MS" pitchFamily="66" charset="0"/>
              </a:rPr>
              <a:t>(tvorbu </a:t>
            </a:r>
            <a:r>
              <a:rPr lang="cs-CZ" sz="1600" dirty="0" err="1">
                <a:latin typeface="Comic Sans MS" pitchFamily="66" charset="0"/>
              </a:rPr>
              <a:t>deoxynukleotidů</a:t>
            </a:r>
            <a:r>
              <a:rPr lang="cs-CZ" sz="1600" dirty="0">
                <a:latin typeface="Comic Sans MS" pitchFamily="66" charset="0"/>
              </a:rPr>
              <a:t> pro syntézu DNA</a:t>
            </a:r>
            <a:r>
              <a:rPr lang="cs-CZ" sz="1600" dirty="0" smtClean="0">
                <a:latin typeface="Comic Sans MS" pitchFamily="66" charset="0"/>
              </a:rPr>
              <a:t>)</a:t>
            </a:r>
          </a:p>
          <a:p>
            <a:pPr marL="228600" indent="-228600">
              <a:lnSpc>
                <a:spcPct val="110000"/>
              </a:lnSpc>
              <a:buFont typeface="+mj-lt"/>
              <a:buAutoNum type="arabicPeriod"/>
            </a:pPr>
            <a:endParaRPr lang="cs-CZ" sz="1600" dirty="0">
              <a:latin typeface="Comic Sans MS" pitchFamily="66" charset="0"/>
            </a:endParaRPr>
          </a:p>
          <a:p>
            <a:pPr marL="0" indent="0">
              <a:lnSpc>
                <a:spcPct val="110000"/>
              </a:lnSpc>
              <a:buNone/>
            </a:pPr>
            <a:r>
              <a:rPr lang="cs-CZ" sz="1600" dirty="0" smtClean="0">
                <a:latin typeface="Comic Sans MS" pitchFamily="66" charset="0"/>
              </a:rPr>
              <a:t>2. proteiny </a:t>
            </a:r>
            <a:r>
              <a:rPr lang="cs-CZ" sz="1600" dirty="0">
                <a:latin typeface="Comic Sans MS" pitchFamily="66" charset="0"/>
              </a:rPr>
              <a:t>fungující jako přenašeče elektronů </a:t>
            </a:r>
            <a:r>
              <a:rPr lang="cs-CZ" sz="1600" dirty="0" smtClean="0">
                <a:latin typeface="Comic Sans MS" pitchFamily="66" charset="0"/>
              </a:rPr>
              <a:t>-</a:t>
            </a:r>
            <a:r>
              <a:rPr lang="cs-CZ" sz="1600" dirty="0">
                <a:latin typeface="Comic Sans MS" pitchFamily="66" charset="0"/>
              </a:rPr>
              <a:t> </a:t>
            </a:r>
            <a:r>
              <a:rPr lang="cs-CZ" sz="1600" dirty="0" smtClean="0">
                <a:latin typeface="Comic Sans MS" pitchFamily="66" charset="0"/>
              </a:rPr>
              <a:t>při oxidativní fosforylaci</a:t>
            </a:r>
          </a:p>
          <a:p>
            <a:pPr marL="228600" indent="-228600">
              <a:lnSpc>
                <a:spcPct val="110000"/>
              </a:lnSpc>
              <a:buFont typeface="+mj-lt"/>
              <a:buAutoNum type="arabicPeriod"/>
            </a:pPr>
            <a:endParaRPr lang="cs-CZ" sz="1600" dirty="0">
              <a:latin typeface="Comic Sans MS" pitchFamily="66" charset="0"/>
            </a:endParaRPr>
          </a:p>
          <a:p>
            <a:pPr marL="0" indent="0">
              <a:lnSpc>
                <a:spcPct val="110000"/>
              </a:lnSpc>
              <a:buNone/>
            </a:pPr>
            <a:r>
              <a:rPr lang="cs-CZ" sz="1600" dirty="0" smtClean="0">
                <a:latin typeface="Comic Sans MS" pitchFamily="66" charset="0"/>
              </a:rPr>
              <a:t>3. proteiny </a:t>
            </a:r>
            <a:r>
              <a:rPr lang="cs-CZ" sz="1600" dirty="0">
                <a:latin typeface="Comic Sans MS" pitchFamily="66" charset="0"/>
              </a:rPr>
              <a:t>fungující jako přenašeče </a:t>
            </a:r>
            <a:r>
              <a:rPr lang="cs-CZ" sz="1600" dirty="0" smtClean="0">
                <a:latin typeface="Comic Sans MS" pitchFamily="66" charset="0"/>
              </a:rPr>
              <a:t>kyslíku</a:t>
            </a:r>
          </a:p>
          <a:p>
            <a:pPr marL="0" indent="0">
              <a:lnSpc>
                <a:spcPct val="110000"/>
              </a:lnSpc>
              <a:buNone/>
            </a:pPr>
            <a:endParaRPr lang="cs-CZ" sz="1600" dirty="0">
              <a:latin typeface="Comic Sans MS" pitchFamily="66" charset="0"/>
            </a:endParaRPr>
          </a:p>
          <a:p>
            <a:pPr marL="228600" indent="-228600">
              <a:lnSpc>
                <a:spcPct val="110000"/>
              </a:lnSpc>
              <a:buFont typeface="+mj-lt"/>
              <a:buAutoNum type="arabicPeriod"/>
            </a:pPr>
            <a:endParaRPr lang="cs-CZ" sz="1600" dirty="0">
              <a:latin typeface="Comic Sans MS" pitchFamily="66" charset="0"/>
            </a:endParaRPr>
          </a:p>
          <a:p>
            <a:pPr marL="0" indent="0">
              <a:lnSpc>
                <a:spcPct val="110000"/>
              </a:lnSpc>
              <a:buNone/>
            </a:pPr>
            <a:endParaRPr lang="cs-CZ" sz="1600" dirty="0" smtClean="0">
              <a:latin typeface="Comic Sans MS" pitchFamily="66" charset="0"/>
            </a:endParaRPr>
          </a:p>
          <a:p>
            <a:pPr marL="0" indent="0">
              <a:lnSpc>
                <a:spcPct val="110000"/>
              </a:lnSpc>
              <a:buNone/>
            </a:pPr>
            <a:endParaRPr lang="cs-CZ" sz="1600"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1219" y="2799352"/>
            <a:ext cx="6858001" cy="12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161885"/>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2332</TotalTime>
  <Words>4787</Words>
  <Application>Microsoft Office PowerPoint</Application>
  <PresentationFormat>Předvádění na obrazovce (4:3)</PresentationFormat>
  <Paragraphs>786</Paragraphs>
  <Slides>66</Slides>
  <Notes>4</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66</vt:i4>
      </vt:variant>
    </vt:vector>
  </HeadingPairs>
  <TitlesOfParts>
    <vt:vector size="71" baseType="lpstr">
      <vt:lpstr>Arial</vt:lpstr>
      <vt:lpstr>Calibri</vt:lpstr>
      <vt:lpstr>Comic Sans MS</vt:lpstr>
      <vt:lpstr>Times New Roman</vt:lpstr>
      <vt:lpstr>Motiv sady Office</vt:lpstr>
      <vt:lpstr>Prezentace aplikace PowerPoint</vt:lpstr>
      <vt:lpstr>Fyziologie krve</vt:lpstr>
      <vt:lpstr>Fyziologie krve</vt:lpstr>
      <vt:lpstr>Porfyriny</vt:lpstr>
      <vt:lpstr>Fe</vt:lpstr>
      <vt:lpstr>Fe</vt:lpstr>
      <vt:lpstr>Fe</vt:lpstr>
      <vt:lpstr>Fe</vt:lpstr>
      <vt:lpstr>Fe</vt:lpstr>
      <vt:lpstr>Fe</vt:lpstr>
      <vt:lpstr>Fe</vt:lpstr>
      <vt:lpstr>Fyziologie krve</vt:lpstr>
      <vt:lpstr>Fyziologie krve</vt:lpstr>
      <vt:lpstr>Fyziologie krve</vt:lpstr>
      <vt:lpstr>Fyziologie krve</vt:lpstr>
      <vt:lpstr>Fyziologie krve</vt:lpstr>
      <vt:lpstr>Patofyziologie krve  a krvetvorné tkáně</vt:lpstr>
      <vt:lpstr>Krevní obraz</vt:lpstr>
      <vt:lpstr>Patofyziologie krve  a krvetvorné tkáně</vt:lpstr>
      <vt:lpstr>Změny vlastností a složení krve</vt:lpstr>
      <vt:lpstr>Změny vlastností a složení krve</vt:lpstr>
      <vt:lpstr>Myeloproliferační a lymfoproliferační syndromy a onemocnění </vt:lpstr>
      <vt:lpstr>Myeloproliferační syndromy a onemocnění</vt:lpstr>
      <vt:lpstr>Myeloproliferační syndromy a onemocnění</vt:lpstr>
      <vt:lpstr>Myeloproliferační syndromy a onemocnění</vt:lpstr>
      <vt:lpstr>Myeloproliferační syndromy a onemocnění</vt:lpstr>
      <vt:lpstr>Prezentace aplikace PowerPoint</vt:lpstr>
      <vt:lpstr>Myeloproliferační syndromy a onemocnění</vt:lpstr>
      <vt:lpstr>Myeloproliferační syndromy a onemocnění</vt:lpstr>
      <vt:lpstr>Lymfoproliferační syndromy a onemocnění</vt:lpstr>
      <vt:lpstr>Lymfoproliferační syndromy a onemocnění</vt:lpstr>
      <vt:lpstr>Aplastické syndromy</vt:lpstr>
      <vt:lpstr>Anémie</vt:lpstr>
      <vt:lpstr>Anémie</vt:lpstr>
      <vt:lpstr>Anémie</vt:lpstr>
      <vt:lpstr>Anémie</vt:lpstr>
      <vt:lpstr>Prezentace aplikace PowerPoint</vt:lpstr>
      <vt:lpstr>Anémie</vt:lpstr>
      <vt:lpstr>Anémie</vt:lpstr>
      <vt:lpstr>Anémie</vt:lpstr>
      <vt:lpstr>Anémie</vt:lpstr>
      <vt:lpstr>Anémie</vt:lpstr>
      <vt:lpstr>Anémie</vt:lpstr>
      <vt:lpstr>Anémie</vt:lpstr>
      <vt:lpstr>Anémie</vt:lpstr>
      <vt:lpstr>Anémie</vt:lpstr>
      <vt:lpstr>Anémie</vt:lpstr>
      <vt:lpstr>Polycetémie</vt:lpstr>
      <vt:lpstr>Leukopenie, leukocytóza a poruchy fce granulocytů</vt:lpstr>
      <vt:lpstr>Leukopenie, leukocytóza a poruchy fce granulocytů</vt:lpstr>
      <vt:lpstr>Patofyziologie sleziny</vt:lpstr>
      <vt:lpstr>Patofyziologie sleziny</vt:lpstr>
      <vt:lpstr>Patofyziologické aspekty  transfúze krve a krevních derivátů</vt:lpstr>
      <vt:lpstr>Patofyziologické aspekty  transplantace kostní dřeně</vt:lpstr>
      <vt:lpstr>Poruchy srážení krve</vt:lpstr>
      <vt:lpstr>Krvácivé stavy</vt:lpstr>
      <vt:lpstr>Krvácivé stavy</vt:lpstr>
      <vt:lpstr>Krvácivé stavy</vt:lpstr>
      <vt:lpstr>Krvácivé stavy</vt:lpstr>
      <vt:lpstr>Krvácivé stavy</vt:lpstr>
      <vt:lpstr>Poruchy srážení krve</vt:lpstr>
      <vt:lpstr>Hyperkoagulační stavy</vt:lpstr>
      <vt:lpstr>Hyperkoagulační stavy</vt:lpstr>
      <vt:lpstr>Hyperkoagulační stavy</vt:lpstr>
      <vt:lpstr>Rh faktor</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User_1</dc:creator>
  <cp:lastModifiedBy>User_1</cp:lastModifiedBy>
  <cp:revision>238</cp:revision>
  <cp:lastPrinted>2012-04-10T10:52:01Z</cp:lastPrinted>
  <dcterms:modified xsi:type="dcterms:W3CDTF">2016-03-31T11:48:50Z</dcterms:modified>
</cp:coreProperties>
</file>