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3" r:id="rId4"/>
    <p:sldId id="260" r:id="rId5"/>
    <p:sldId id="267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EEDC3-C05A-4835-B626-81B500035D94}" type="datetimeFigureOut">
              <a:rPr lang="cs-CZ" smtClean="0"/>
              <a:t>30.5.2016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4B57FC-5C31-4F99-BBAE-4100287076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0505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AADC6-D50E-4D5D-80BA-507783F22A5B}" type="datetimeFigureOut">
              <a:rPr lang="cs-CZ" smtClean="0"/>
              <a:t>30.5.2016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551A3-FD31-4A87-8EB6-0DC55591A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20114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659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2A921-776E-4AFA-9B62-C1747A1B57FC}" type="datetime1">
              <a:rPr lang="cs-CZ" smtClean="0"/>
              <a:t>30.5.2016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EA3E-A063-47E6-BF9C-BB792F4605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724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FCDB-5621-417E-B1EC-6EA527A15431}" type="datetime1">
              <a:rPr lang="cs-CZ" smtClean="0"/>
              <a:t>30.5.2016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EA3E-A063-47E6-BF9C-BB792F4605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028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1A10B-A4C1-44C7-A3E9-413FAB993528}" type="datetime1">
              <a:rPr lang="cs-CZ" smtClean="0"/>
              <a:t>30.5.2016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EA3E-A063-47E6-BF9C-BB792F4605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654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FA60-0B41-4D65-94FF-5B79D6C12F9B}" type="datetime1">
              <a:rPr lang="cs-CZ" smtClean="0"/>
              <a:t>30.5.2016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EA3E-A063-47E6-BF9C-BB792F4605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950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0F34-50D9-40E7-BB50-F21A2C130DC5}" type="datetime1">
              <a:rPr lang="cs-CZ" smtClean="0"/>
              <a:t>30.5.2016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EA3E-A063-47E6-BF9C-BB792F4605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55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0520-2343-4344-B773-3D5B29F0B224}" type="datetime1">
              <a:rPr lang="cs-CZ" smtClean="0"/>
              <a:t>30.5.2016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EA3E-A063-47E6-BF9C-BB792F4605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154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CA9F6-E316-41E6-A1CA-0A040AA75EA4}" type="datetime1">
              <a:rPr lang="cs-CZ" smtClean="0"/>
              <a:t>30.5.2016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EA3E-A063-47E6-BF9C-BB792F4605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162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FC7C7-28CE-4945-97B6-8A13BBE85249}" type="datetime1">
              <a:rPr lang="cs-CZ" smtClean="0"/>
              <a:t>30.5.2016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EA3E-A063-47E6-BF9C-BB792F4605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581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121D-5351-4E83-A2FD-10DF4683A72E}" type="datetime1">
              <a:rPr lang="cs-CZ" smtClean="0"/>
              <a:t>30.5.2016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EA3E-A063-47E6-BF9C-BB792F4605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202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FBAF-E99D-4D3B-A859-161178CB03C3}" type="datetime1">
              <a:rPr lang="cs-CZ" smtClean="0"/>
              <a:t>30.5.2016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EA3E-A063-47E6-BF9C-BB792F4605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29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76CA-9906-4893-B532-CECB33C98E1E}" type="datetime1">
              <a:rPr lang="cs-CZ" smtClean="0"/>
              <a:t>30.5.2016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EA3E-A063-47E6-BF9C-BB792F4605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97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F9573-83C1-44CD-8D34-353F67F87BF1}" type="datetime1">
              <a:rPr lang="cs-CZ" smtClean="0"/>
              <a:t>30.5.2016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1EA3E-A063-47E6-BF9C-BB792F4605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24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b="1" u="sng" dirty="0">
                <a:solidFill>
                  <a:schemeClr val="accent3"/>
                </a:solidFill>
              </a:rPr>
              <a:t>Mechanistic Studies of Plasma Polymerization of </a:t>
            </a:r>
            <a:r>
              <a:rPr lang="en-US" sz="2800" b="1" u="sng" dirty="0" err="1">
                <a:solidFill>
                  <a:schemeClr val="accent3"/>
                </a:solidFill>
              </a:rPr>
              <a:t>Allylamine</a:t>
            </a:r>
            <a:endParaRPr lang="cs-CZ" sz="2800" b="1" u="sng" dirty="0">
              <a:solidFill>
                <a:schemeClr val="accent3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789040"/>
            <a:ext cx="6400800" cy="1752600"/>
          </a:xfrm>
        </p:spPr>
        <p:txBody>
          <a:bodyPr>
            <a:normAutofit/>
          </a:bodyPr>
          <a:lstStyle/>
          <a:p>
            <a:r>
              <a:rPr lang="cs-CZ" sz="1600" dirty="0">
                <a:solidFill>
                  <a:schemeClr val="tx1"/>
                </a:solidFill>
              </a:rPr>
              <a:t>Andrei </a:t>
            </a:r>
            <a:r>
              <a:rPr lang="cs-CZ" sz="1600" dirty="0" err="1" smtClean="0">
                <a:solidFill>
                  <a:schemeClr val="tx1"/>
                </a:solidFill>
              </a:rPr>
              <a:t>Choukourov</a:t>
            </a:r>
            <a:r>
              <a:rPr lang="cs-CZ" sz="1600" dirty="0" smtClean="0">
                <a:solidFill>
                  <a:schemeClr val="tx1"/>
                </a:solidFill>
              </a:rPr>
              <a:t>, Hynek Biederman, Danka </a:t>
            </a:r>
            <a:r>
              <a:rPr lang="cs-CZ" sz="1600" dirty="0" err="1" smtClean="0">
                <a:solidFill>
                  <a:schemeClr val="tx1"/>
                </a:solidFill>
              </a:rPr>
              <a:t>Slavinska</a:t>
            </a:r>
            <a:r>
              <a:rPr lang="cs-CZ" sz="1600" dirty="0" smtClean="0">
                <a:solidFill>
                  <a:schemeClr val="tx1"/>
                </a:solidFill>
              </a:rPr>
              <a:t>, </a:t>
            </a:r>
            <a:r>
              <a:rPr lang="cs-CZ" sz="1600" dirty="0" err="1" smtClean="0">
                <a:solidFill>
                  <a:schemeClr val="tx1"/>
                </a:solidFill>
              </a:rPr>
              <a:t>Luke</a:t>
            </a:r>
            <a:r>
              <a:rPr lang="cs-CZ" sz="1600" dirty="0" smtClean="0">
                <a:solidFill>
                  <a:schemeClr val="tx1"/>
                </a:solidFill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</a:rPr>
              <a:t>Hanley</a:t>
            </a:r>
            <a:r>
              <a:rPr lang="cs-CZ" sz="1600" dirty="0" smtClean="0">
                <a:solidFill>
                  <a:schemeClr val="tx1"/>
                </a:solidFill>
              </a:rPr>
              <a:t>, Andrey </a:t>
            </a:r>
            <a:r>
              <a:rPr lang="cs-CZ" sz="1600" dirty="0" err="1" smtClean="0">
                <a:solidFill>
                  <a:schemeClr val="tx1"/>
                </a:solidFill>
              </a:rPr>
              <a:t>Grinevich</a:t>
            </a:r>
            <a:r>
              <a:rPr lang="cs-CZ" sz="1600" dirty="0" smtClean="0">
                <a:solidFill>
                  <a:schemeClr val="tx1"/>
                </a:solidFill>
              </a:rPr>
              <a:t>, </a:t>
            </a:r>
            <a:r>
              <a:rPr lang="cs-CZ" sz="1600" dirty="0" err="1" smtClean="0">
                <a:solidFill>
                  <a:schemeClr val="tx1"/>
                </a:solidFill>
              </a:rPr>
              <a:t>Hanna</a:t>
            </a:r>
            <a:r>
              <a:rPr lang="cs-CZ" sz="1600" dirty="0" smtClean="0">
                <a:solidFill>
                  <a:schemeClr val="tx1"/>
                </a:solidFill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</a:rPr>
              <a:t>Boldyryeva</a:t>
            </a:r>
            <a:r>
              <a:rPr lang="cs-CZ" sz="1600" dirty="0" smtClean="0">
                <a:solidFill>
                  <a:schemeClr val="tx1"/>
                </a:solidFill>
              </a:rPr>
              <a:t> and </a:t>
            </a:r>
            <a:r>
              <a:rPr lang="cs-CZ" sz="1600" dirty="0">
                <a:solidFill>
                  <a:schemeClr val="tx1"/>
                </a:solidFill>
              </a:rPr>
              <a:t>Anna </a:t>
            </a:r>
            <a:r>
              <a:rPr lang="cs-CZ" sz="1600" dirty="0" smtClean="0">
                <a:solidFill>
                  <a:schemeClr val="tx1"/>
                </a:solidFill>
              </a:rPr>
              <a:t>Mackova</a:t>
            </a:r>
          </a:p>
          <a:p>
            <a:endParaRPr lang="cs-CZ" sz="1600" dirty="0">
              <a:solidFill>
                <a:schemeClr val="tx1"/>
              </a:solidFill>
            </a:endParaRPr>
          </a:p>
          <a:p>
            <a:r>
              <a:rPr lang="cs-CZ" sz="1600" b="1" i="1" dirty="0">
                <a:solidFill>
                  <a:schemeClr val="bg1">
                    <a:lumMod val="50000"/>
                  </a:schemeClr>
                </a:solidFill>
              </a:rPr>
              <a:t>J. </a:t>
            </a:r>
            <a:r>
              <a:rPr lang="cs-CZ" sz="1600" b="1" i="1" dirty="0" err="1">
                <a:solidFill>
                  <a:schemeClr val="bg1">
                    <a:lumMod val="50000"/>
                  </a:schemeClr>
                </a:solidFill>
              </a:rPr>
              <a:t>Phys</a:t>
            </a:r>
            <a:r>
              <a:rPr lang="cs-CZ" sz="1600" b="1" i="1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cs-CZ" sz="1600" b="1" i="1" dirty="0" err="1">
                <a:solidFill>
                  <a:schemeClr val="bg1">
                    <a:lumMod val="50000"/>
                  </a:schemeClr>
                </a:solidFill>
              </a:rPr>
              <a:t>Chem</a:t>
            </a:r>
            <a:r>
              <a:rPr lang="cs-CZ" sz="1600" b="1" i="1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cs-CZ" sz="1600" b="1" i="1" dirty="0" smtClean="0">
                <a:solidFill>
                  <a:schemeClr val="bg1">
                    <a:lumMod val="50000"/>
                  </a:schemeClr>
                </a:solidFill>
              </a:rPr>
              <a:t>B, 2005</a:t>
            </a:r>
            <a:r>
              <a:rPr lang="cs-CZ" sz="1600" i="1" dirty="0" smtClean="0">
                <a:solidFill>
                  <a:schemeClr val="bg1">
                    <a:lumMod val="50000"/>
                  </a:schemeClr>
                </a:solidFill>
              </a:rPr>
              <a:t>, 109, 23086-23095</a:t>
            </a:r>
            <a:endParaRPr lang="cs-CZ" sz="16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2A921-776E-4AFA-9B62-C1747A1B57FC}" type="datetime1">
              <a:rPr lang="cs-CZ" smtClean="0">
                <a:solidFill>
                  <a:schemeClr val="tx1"/>
                </a:solidFill>
              </a:rPr>
              <a:t>30.5.2016</a:t>
            </a:fld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868144" y="6381328"/>
            <a:ext cx="2895600" cy="365125"/>
          </a:xfrm>
        </p:spPr>
        <p:txBody>
          <a:bodyPr/>
          <a:lstStyle/>
          <a:p>
            <a:r>
              <a:rPr lang="cs-CZ" b="1" dirty="0" err="1" smtClean="0">
                <a:solidFill>
                  <a:schemeClr val="tx1"/>
                </a:solidFill>
              </a:rPr>
              <a:t>Author</a:t>
            </a:r>
            <a:r>
              <a:rPr lang="cs-CZ" b="1" dirty="0" smtClean="0">
                <a:solidFill>
                  <a:schemeClr val="tx1"/>
                </a:solidFill>
              </a:rPr>
              <a:t>: Štěpánka Bittnerová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43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u="sng" dirty="0" err="1" smtClean="0"/>
              <a:t>Content</a:t>
            </a:r>
            <a:r>
              <a:rPr lang="cs-CZ" sz="2000" b="1" u="sng" dirty="0" smtClean="0"/>
              <a:t> </a:t>
            </a:r>
            <a:r>
              <a:rPr lang="cs-CZ" sz="2000" b="1" u="sng" dirty="0" err="1" smtClean="0"/>
              <a:t>of</a:t>
            </a:r>
            <a:r>
              <a:rPr lang="cs-CZ" sz="2000" b="1" u="sng" dirty="0" smtClean="0"/>
              <a:t> </a:t>
            </a:r>
            <a:r>
              <a:rPr lang="cs-CZ" sz="2000" b="1" u="sng" dirty="0" err="1" smtClean="0"/>
              <a:t>publication</a:t>
            </a:r>
            <a:endParaRPr lang="cs-CZ" sz="20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1800" dirty="0" smtClean="0"/>
          </a:p>
          <a:p>
            <a:r>
              <a:rPr lang="cs-CZ" sz="1800" dirty="0" err="1"/>
              <a:t>A</a:t>
            </a:r>
            <a:r>
              <a:rPr lang="cs-CZ" sz="1800" dirty="0" err="1" smtClean="0"/>
              <a:t>nalyses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amine-</a:t>
            </a:r>
            <a:r>
              <a:rPr lang="cs-CZ" sz="1800" dirty="0" err="1" smtClean="0"/>
              <a:t>rich</a:t>
            </a:r>
            <a:r>
              <a:rPr lang="cs-CZ" sz="1800" dirty="0" smtClean="0"/>
              <a:t> plasma </a:t>
            </a:r>
            <a:r>
              <a:rPr lang="cs-CZ" sz="1800" dirty="0" err="1" smtClean="0"/>
              <a:t>polymers</a:t>
            </a:r>
            <a:r>
              <a:rPr lang="cs-CZ" sz="1800" dirty="0" smtClean="0"/>
              <a:t> </a:t>
            </a:r>
            <a:r>
              <a:rPr lang="cs-CZ" sz="1800" dirty="0" err="1" smtClean="0"/>
              <a:t>prepared</a:t>
            </a:r>
            <a:r>
              <a:rPr lang="cs-CZ" sz="1800" dirty="0" smtClean="0"/>
              <a:t> in </a:t>
            </a:r>
            <a:r>
              <a:rPr lang="en-US" sz="1800" dirty="0" smtClean="0"/>
              <a:t>a </a:t>
            </a:r>
            <a:r>
              <a:rPr lang="en-US" sz="1800" dirty="0"/>
              <a:t>glass tubular reactor with external ring electrodes and </a:t>
            </a:r>
            <a:r>
              <a:rPr lang="en-US" sz="1800" dirty="0" smtClean="0"/>
              <a:t>standard</a:t>
            </a:r>
            <a:r>
              <a:rPr lang="cs-CZ" sz="1800" dirty="0" smtClean="0"/>
              <a:t> </a:t>
            </a:r>
            <a:r>
              <a:rPr lang="en-US" sz="1800" dirty="0" smtClean="0"/>
              <a:t>excitation </a:t>
            </a:r>
            <a:r>
              <a:rPr lang="en-US" sz="1800" dirty="0"/>
              <a:t>frequency of 13.56 </a:t>
            </a:r>
            <a:r>
              <a:rPr lang="en-US" sz="1800" dirty="0" smtClean="0"/>
              <a:t>MHz</a:t>
            </a:r>
            <a:r>
              <a:rPr lang="cs-CZ" sz="1800" dirty="0" smtClean="0"/>
              <a:t> </a:t>
            </a:r>
            <a:r>
              <a:rPr lang="cs-CZ" sz="1800" dirty="0" err="1" smtClean="0"/>
              <a:t>from</a:t>
            </a:r>
            <a:r>
              <a:rPr lang="cs-CZ" sz="1800" dirty="0" smtClean="0"/>
              <a:t> </a:t>
            </a:r>
            <a:r>
              <a:rPr lang="cs-CZ" sz="1800" dirty="0" err="1" smtClean="0"/>
              <a:t>allylamine</a:t>
            </a:r>
            <a:r>
              <a:rPr lang="cs-CZ" sz="1800" dirty="0"/>
              <a:t> monomer (2.5 </a:t>
            </a:r>
            <a:r>
              <a:rPr lang="cs-CZ" sz="1800" dirty="0" err="1" smtClean="0"/>
              <a:t>sccm</a:t>
            </a:r>
            <a:r>
              <a:rPr lang="cs-CZ" sz="1800" dirty="0" smtClean="0"/>
              <a:t>) </a:t>
            </a:r>
            <a:r>
              <a:rPr lang="cs-CZ" sz="1800" dirty="0" err="1" smtClean="0"/>
              <a:t>under</a:t>
            </a:r>
            <a:r>
              <a:rPr lang="cs-CZ" sz="1800" dirty="0" smtClean="0"/>
              <a:t> </a:t>
            </a:r>
            <a:r>
              <a:rPr lang="cs-CZ" sz="1800" dirty="0" err="1" smtClean="0"/>
              <a:t>working</a:t>
            </a:r>
            <a:r>
              <a:rPr lang="cs-CZ" sz="1800" dirty="0" smtClean="0"/>
              <a:t> </a:t>
            </a:r>
            <a:r>
              <a:rPr lang="cs-CZ" sz="1800" dirty="0" err="1" smtClean="0"/>
              <a:t>pressure</a:t>
            </a:r>
            <a:r>
              <a:rPr lang="cs-CZ" sz="1800" dirty="0" smtClean="0"/>
              <a:t> </a:t>
            </a:r>
            <a:r>
              <a:rPr lang="en-US" sz="1800" dirty="0" smtClean="0"/>
              <a:t>25 or </a:t>
            </a:r>
            <a:r>
              <a:rPr lang="cs-CZ" sz="1800" dirty="0" smtClean="0"/>
              <a:t>100 Pa.</a:t>
            </a:r>
          </a:p>
          <a:p>
            <a:endParaRPr lang="cs-CZ" sz="1800" dirty="0" smtClean="0"/>
          </a:p>
          <a:p>
            <a:r>
              <a:rPr lang="cs-CZ" sz="1800" dirty="0" err="1" smtClean="0"/>
              <a:t>For</a:t>
            </a:r>
            <a:r>
              <a:rPr lang="cs-CZ" sz="1800" dirty="0" smtClean="0"/>
              <a:t> </a:t>
            </a:r>
            <a:r>
              <a:rPr lang="cs-CZ" sz="1800" dirty="0" err="1" smtClean="0"/>
              <a:t>deposition</a:t>
            </a:r>
            <a:r>
              <a:rPr lang="cs-CZ" sz="1800" dirty="0" smtClean="0"/>
              <a:t> </a:t>
            </a:r>
            <a:r>
              <a:rPr lang="cs-CZ" sz="1800" dirty="0" err="1" smtClean="0"/>
              <a:t>were</a:t>
            </a:r>
            <a:r>
              <a:rPr lang="cs-CZ" sz="1800" dirty="0" smtClean="0"/>
              <a:t> </a:t>
            </a:r>
            <a:r>
              <a:rPr lang="cs-CZ" sz="1800" dirty="0" err="1" smtClean="0"/>
              <a:t>used</a:t>
            </a:r>
            <a:r>
              <a:rPr lang="cs-CZ" sz="1800" dirty="0" smtClean="0"/>
              <a:t> </a:t>
            </a:r>
            <a:r>
              <a:rPr lang="cs-CZ" sz="1800" dirty="0" err="1" smtClean="0"/>
              <a:t>pulsed-wave</a:t>
            </a:r>
            <a:r>
              <a:rPr lang="cs-CZ" sz="1800" dirty="0" smtClean="0"/>
              <a:t> (PW) </a:t>
            </a:r>
            <a:r>
              <a:rPr lang="cs-CZ" sz="1800" dirty="0" err="1" smtClean="0"/>
              <a:t>discharge</a:t>
            </a:r>
            <a:r>
              <a:rPr lang="cs-CZ" sz="1800" dirty="0" smtClean="0"/>
              <a:t> mode and </a:t>
            </a:r>
            <a:r>
              <a:rPr lang="cs-CZ" sz="1800" dirty="0" err="1" smtClean="0"/>
              <a:t>continuous</a:t>
            </a:r>
            <a:r>
              <a:rPr lang="cs-CZ" sz="1800" dirty="0" smtClean="0"/>
              <a:t> (CW) mode (duty </a:t>
            </a:r>
            <a:r>
              <a:rPr lang="cs-CZ" sz="1800" dirty="0" err="1" smtClean="0"/>
              <a:t>cycle</a:t>
            </a:r>
            <a:r>
              <a:rPr lang="cs-CZ" sz="1800" dirty="0" smtClean="0"/>
              <a:t> 0.1 </a:t>
            </a:r>
            <a:r>
              <a:rPr lang="cs-CZ" sz="1800" dirty="0" err="1" smtClean="0"/>
              <a:t>or</a:t>
            </a:r>
            <a:r>
              <a:rPr lang="cs-CZ" sz="1800" dirty="0" smtClean="0"/>
              <a:t> 1), </a:t>
            </a:r>
            <a:r>
              <a:rPr lang="cs-CZ" sz="1800" dirty="0" err="1" smtClean="0"/>
              <a:t>with</a:t>
            </a:r>
            <a:r>
              <a:rPr lang="cs-CZ" sz="1800" dirty="0" smtClean="0"/>
              <a:t> </a:t>
            </a:r>
            <a:r>
              <a:rPr lang="en-US" sz="1800" dirty="0" smtClean="0"/>
              <a:t>average</a:t>
            </a:r>
            <a:r>
              <a:rPr lang="cs-CZ" sz="1800" dirty="0" smtClean="0"/>
              <a:t> </a:t>
            </a:r>
            <a:r>
              <a:rPr lang="cs-CZ" sz="1800" dirty="0" err="1" smtClean="0"/>
              <a:t>power</a:t>
            </a:r>
            <a:r>
              <a:rPr lang="cs-CZ" sz="1800" dirty="0" smtClean="0"/>
              <a:t> in </a:t>
            </a:r>
            <a:r>
              <a:rPr lang="cs-CZ" sz="1800" dirty="0" err="1" smtClean="0"/>
              <a:t>range</a:t>
            </a:r>
            <a:r>
              <a:rPr lang="cs-CZ" sz="1800" dirty="0" smtClean="0"/>
              <a:t> 2-20</a:t>
            </a:r>
            <a:r>
              <a:rPr lang="en-US" sz="1800" dirty="0" smtClean="0"/>
              <a:t> </a:t>
            </a:r>
            <a:r>
              <a:rPr lang="cs-CZ" sz="1800" dirty="0" smtClean="0"/>
              <a:t>W</a:t>
            </a:r>
          </a:p>
          <a:p>
            <a:endParaRPr lang="cs-CZ" sz="1800" dirty="0" smtClean="0"/>
          </a:p>
          <a:p>
            <a:r>
              <a:rPr lang="cs-CZ" sz="1800" dirty="0" err="1" smtClean="0"/>
              <a:t>Used</a:t>
            </a:r>
            <a:r>
              <a:rPr lang="cs-CZ" sz="1800" dirty="0" smtClean="0"/>
              <a:t> </a:t>
            </a:r>
            <a:r>
              <a:rPr lang="cs-CZ" sz="1800" dirty="0" err="1" smtClean="0"/>
              <a:t>physical</a:t>
            </a:r>
            <a:r>
              <a:rPr lang="cs-CZ" sz="1800" dirty="0" smtClean="0"/>
              <a:t> </a:t>
            </a:r>
            <a:r>
              <a:rPr lang="cs-CZ" sz="1800" dirty="0" err="1" smtClean="0"/>
              <a:t>techniques</a:t>
            </a:r>
            <a:r>
              <a:rPr lang="cs-CZ" sz="1800" dirty="0" smtClean="0"/>
              <a:t> </a:t>
            </a:r>
            <a:r>
              <a:rPr lang="cs-CZ" sz="1800" dirty="0" err="1" smtClean="0"/>
              <a:t>for</a:t>
            </a:r>
            <a:r>
              <a:rPr lang="cs-CZ" sz="1800" dirty="0" smtClean="0"/>
              <a:t> </a:t>
            </a:r>
            <a:r>
              <a:rPr lang="cs-CZ" sz="1800" dirty="0" err="1" smtClean="0"/>
              <a:t>characterization</a:t>
            </a:r>
            <a:r>
              <a:rPr lang="cs-CZ" sz="1800" dirty="0" smtClean="0"/>
              <a:t>  </a:t>
            </a:r>
            <a:r>
              <a:rPr lang="cs-CZ" sz="1800" dirty="0" err="1" smtClean="0"/>
              <a:t>of</a:t>
            </a:r>
            <a:r>
              <a:rPr lang="cs-CZ" sz="1800" dirty="0" smtClean="0"/>
              <a:t> plasma </a:t>
            </a:r>
            <a:r>
              <a:rPr lang="cs-CZ" sz="1800" dirty="0" err="1" smtClean="0"/>
              <a:t>polymers</a:t>
            </a:r>
            <a:r>
              <a:rPr lang="cs-CZ" sz="1800" dirty="0" smtClean="0"/>
              <a:t>: IR </a:t>
            </a:r>
            <a:r>
              <a:rPr lang="cs-CZ" sz="1800" dirty="0" err="1" smtClean="0"/>
              <a:t>spectroscopy</a:t>
            </a:r>
            <a:r>
              <a:rPr lang="cs-CZ" sz="1800" dirty="0" smtClean="0"/>
              <a:t>, XPS, AFM, RBS</a:t>
            </a:r>
          </a:p>
          <a:p>
            <a:r>
              <a:rPr lang="cs-CZ" sz="1800" dirty="0" err="1" smtClean="0"/>
              <a:t>Chemical</a:t>
            </a:r>
            <a:r>
              <a:rPr lang="cs-CZ" sz="1800" dirty="0" smtClean="0"/>
              <a:t> </a:t>
            </a:r>
            <a:r>
              <a:rPr lang="cs-CZ" sz="1800" dirty="0" err="1" smtClean="0"/>
              <a:t>methods</a:t>
            </a:r>
            <a:r>
              <a:rPr lang="cs-CZ" sz="1800" dirty="0" smtClean="0"/>
              <a:t>: </a:t>
            </a:r>
            <a:r>
              <a:rPr lang="cs-CZ" sz="1800" dirty="0" err="1" smtClean="0"/>
              <a:t>derivatization</a:t>
            </a:r>
            <a:r>
              <a:rPr lang="cs-CZ" sz="1800" dirty="0" smtClean="0"/>
              <a:t>.</a:t>
            </a:r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Comparison of chemical composition for different depositions, stability of the surface in the air</a:t>
            </a:r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err="1" smtClean="0"/>
              <a:t>Discussed</a:t>
            </a:r>
            <a:r>
              <a:rPr lang="cs-CZ" sz="1800" dirty="0" smtClean="0"/>
              <a:t> </a:t>
            </a:r>
            <a:r>
              <a:rPr lang="cs-CZ" sz="1800" dirty="0" err="1" smtClean="0"/>
              <a:t>polymerization</a:t>
            </a:r>
            <a:r>
              <a:rPr lang="cs-CZ" sz="1800" dirty="0" smtClean="0"/>
              <a:t> </a:t>
            </a:r>
            <a:r>
              <a:rPr lang="cs-CZ" sz="1800" dirty="0" err="1" smtClean="0"/>
              <a:t>mechanism</a:t>
            </a:r>
            <a:r>
              <a:rPr lang="cs-CZ" sz="1800" dirty="0" smtClean="0"/>
              <a:t>=</a:t>
            </a:r>
            <a:r>
              <a:rPr lang="cs-CZ" sz="1800" dirty="0" err="1" smtClean="0"/>
              <a:t>layer</a:t>
            </a:r>
            <a:r>
              <a:rPr lang="cs-CZ" sz="1800" dirty="0" smtClean="0"/>
              <a:t>-by-</a:t>
            </a:r>
            <a:r>
              <a:rPr lang="cs-CZ" sz="1800" dirty="0" err="1" smtClean="0"/>
              <a:t>layer</a:t>
            </a:r>
            <a:r>
              <a:rPr lang="cs-CZ" sz="1800" dirty="0" smtClean="0"/>
              <a:t> </a:t>
            </a:r>
            <a:r>
              <a:rPr lang="cs-CZ" sz="1800" dirty="0" err="1" smtClean="0"/>
              <a:t>growth</a:t>
            </a:r>
            <a:r>
              <a:rPr lang="cs-CZ" sz="1800" dirty="0" smtClean="0"/>
              <a:t>: </a:t>
            </a:r>
            <a:r>
              <a:rPr lang="cs-CZ" sz="1800" dirty="0" err="1" smtClean="0"/>
              <a:t>based</a:t>
            </a:r>
            <a:r>
              <a:rPr lang="cs-CZ" sz="1800" dirty="0" smtClean="0"/>
              <a:t> on </a:t>
            </a:r>
            <a:r>
              <a:rPr lang="cs-CZ" sz="1800" dirty="0" err="1" smtClean="0"/>
              <a:t>comparison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amine </a:t>
            </a:r>
            <a:r>
              <a:rPr lang="cs-CZ" sz="1800" dirty="0" err="1" smtClean="0"/>
              <a:t>content</a:t>
            </a:r>
            <a:r>
              <a:rPr lang="cs-CZ" sz="1800" dirty="0" smtClean="0"/>
              <a:t> </a:t>
            </a:r>
            <a:r>
              <a:rPr lang="cs-CZ" sz="1800" dirty="0" err="1" smtClean="0"/>
              <a:t>for</a:t>
            </a:r>
            <a:r>
              <a:rPr lang="cs-CZ" sz="1800" dirty="0" smtClean="0"/>
              <a:t> PW and CW plasma </a:t>
            </a:r>
            <a:r>
              <a:rPr lang="cs-CZ" sz="1800" dirty="0" err="1" smtClean="0"/>
              <a:t>polymers</a:t>
            </a:r>
            <a:r>
              <a:rPr lang="cs-CZ" sz="1800" dirty="0" smtClean="0"/>
              <a:t> and AFM study </a:t>
            </a:r>
            <a:r>
              <a:rPr lang="cs-CZ" sz="1800" dirty="0" err="1" smtClean="0"/>
              <a:t>of</a:t>
            </a:r>
            <a:r>
              <a:rPr lang="cs-CZ" sz="1800" dirty="0"/>
              <a:t> </a:t>
            </a:r>
            <a:r>
              <a:rPr lang="cs-CZ" sz="1800" dirty="0" err="1"/>
              <a:t>ultrathin</a:t>
            </a:r>
            <a:r>
              <a:rPr lang="cs-CZ" sz="1800" dirty="0"/>
              <a:t> (1-10 </a:t>
            </a:r>
            <a:r>
              <a:rPr lang="cs-CZ" sz="1800" dirty="0" err="1"/>
              <a:t>nm</a:t>
            </a:r>
            <a:r>
              <a:rPr lang="cs-CZ" sz="1800" dirty="0" smtClean="0"/>
              <a:t>) </a:t>
            </a:r>
            <a:r>
              <a:rPr lang="cs-CZ" sz="1800" dirty="0" err="1" smtClean="0"/>
              <a:t>layers</a:t>
            </a:r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en-US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EA3E-A063-47E6-BF9C-BB792F4605E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973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Autofit/>
          </a:bodyPr>
          <a:lstStyle/>
          <a:p>
            <a:r>
              <a:rPr lang="cs-CZ" sz="2400" b="1" u="sng" dirty="0" err="1" smtClean="0">
                <a:solidFill>
                  <a:schemeClr val="accent3"/>
                </a:solidFill>
              </a:rPr>
              <a:t>Published</a:t>
            </a:r>
            <a:r>
              <a:rPr lang="cs-CZ" sz="2400" b="1" u="sng" dirty="0" smtClean="0">
                <a:solidFill>
                  <a:schemeClr val="accent3"/>
                </a:solidFill>
              </a:rPr>
              <a:t> </a:t>
            </a:r>
            <a:r>
              <a:rPr lang="cs-CZ" sz="2400" b="1" u="sng" dirty="0" err="1" smtClean="0">
                <a:solidFill>
                  <a:schemeClr val="accent3"/>
                </a:solidFill>
              </a:rPr>
              <a:t>results</a:t>
            </a:r>
            <a:r>
              <a:rPr lang="cs-CZ" sz="2400" b="1" u="sng" dirty="0" smtClean="0">
                <a:solidFill>
                  <a:schemeClr val="accent3"/>
                </a:solidFill>
              </a:rPr>
              <a:t>: </a:t>
            </a:r>
            <a:r>
              <a:rPr lang="cs-CZ" sz="2400" b="1" u="sng" dirty="0" err="1">
                <a:solidFill>
                  <a:schemeClr val="accent3"/>
                </a:solidFill>
              </a:rPr>
              <a:t>Infrared</a:t>
            </a:r>
            <a:r>
              <a:rPr lang="cs-CZ" sz="2400" b="1" u="sng" dirty="0">
                <a:solidFill>
                  <a:schemeClr val="accent3"/>
                </a:solidFill>
              </a:rPr>
              <a:t> </a:t>
            </a:r>
            <a:r>
              <a:rPr lang="cs-CZ" sz="2400" b="1" u="sng" dirty="0" err="1">
                <a:solidFill>
                  <a:schemeClr val="accent3"/>
                </a:solidFill>
              </a:rPr>
              <a:t>spectroscopy</a:t>
            </a:r>
            <a:endParaRPr lang="cs-CZ" sz="2400" b="1" u="sng" dirty="0">
              <a:solidFill>
                <a:schemeClr val="accent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symbol pro obsah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301910" y="620688"/>
                <a:ext cx="4040188" cy="1008113"/>
              </a:xfrm>
            </p:spPr>
            <p:txBody>
              <a:bodyPr>
                <a:normAutofit fontScale="92500"/>
              </a:bodyPr>
              <a:lstStyle/>
              <a:p>
                <a:r>
                  <a:rPr lang="cs-CZ" dirty="0" smtClean="0"/>
                  <a:t>Lambert-Beer </a:t>
                </a:r>
                <a:r>
                  <a:rPr lang="cs-CZ" dirty="0" err="1" smtClean="0"/>
                  <a:t>law</a:t>
                </a:r>
                <a:r>
                  <a:rPr lang="cs-CZ" dirty="0" smtClean="0"/>
                  <a:t>: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log</m:t>
                    </m:r>
                    <m:f>
                      <m:fPr>
                        <m:ctrlPr>
                          <a:rPr lang="cs-CZ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𝐼</m:t>
                        </m:r>
                      </m:den>
                    </m:f>
                    <m:r>
                      <a:rPr lang="cs-CZ" b="0" i="0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log</m:t>
                    </m:r>
                    <m:f>
                      <m:fPr>
                        <m:ctrlPr>
                          <a:rPr lang="cs-CZ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𝑇</m:t>
                        </m:r>
                      </m:den>
                    </m:f>
                    <m:r>
                      <a:rPr lang="cs-CZ" b="0" i="0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A</m:t>
                    </m:r>
                    <m:r>
                      <a:rPr lang="cs-CZ" b="0" i="0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/>
                      </a:rPr>
                      <m:t>α</m:t>
                    </m:r>
                    <m:r>
                      <a:rPr lang="cs-CZ" b="0" i="1" smtClean="0">
                        <a:latin typeface="Cambria Math"/>
                      </a:rPr>
                      <m:t>𝑑𝐶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4" name="Zástupný symbol pro obsah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301910" y="620688"/>
                <a:ext cx="4040188" cy="1008113"/>
              </a:xfrm>
              <a:blipFill rotWithShape="1">
                <a:blip r:embed="rId2"/>
                <a:stretch>
                  <a:fillRect l="-1813" t="-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6016" y="764704"/>
            <a:ext cx="4176464" cy="3743975"/>
          </a:xfrm>
        </p:spPr>
        <p:txBody>
          <a:bodyPr>
            <a:normAutofit fontScale="85000" lnSpcReduction="20000"/>
          </a:bodyPr>
          <a:lstStyle/>
          <a:p>
            <a:r>
              <a:rPr lang="cs-CZ" sz="1800" dirty="0" err="1" smtClean="0"/>
              <a:t>Results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IR </a:t>
            </a:r>
            <a:r>
              <a:rPr lang="cs-CZ" sz="1800" dirty="0" err="1" smtClean="0"/>
              <a:t>spectroscopy</a:t>
            </a:r>
            <a:r>
              <a:rPr lang="cs-CZ" sz="1800" dirty="0" smtClean="0"/>
              <a:t> in </a:t>
            </a:r>
            <a:r>
              <a:rPr lang="cs-CZ" sz="1800" dirty="0" err="1" smtClean="0"/>
              <a:t>publication</a:t>
            </a:r>
            <a:r>
              <a:rPr lang="cs-CZ" sz="1800" dirty="0" smtClean="0"/>
              <a:t>: </a:t>
            </a:r>
            <a:r>
              <a:rPr lang="cs-CZ" sz="1800" dirty="0" err="1" smtClean="0"/>
              <a:t>description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absorption</a:t>
            </a:r>
            <a:r>
              <a:rPr lang="cs-CZ" sz="1800" dirty="0" smtClean="0"/>
              <a:t> </a:t>
            </a:r>
            <a:r>
              <a:rPr lang="cs-CZ" sz="1800" dirty="0" err="1" smtClean="0"/>
              <a:t>peaks</a:t>
            </a:r>
            <a:r>
              <a:rPr lang="en-US" sz="1800" dirty="0" smtClean="0"/>
              <a:t> and changes dependent on applied power (CW mode)</a:t>
            </a:r>
            <a:endParaRPr lang="cs-CZ" sz="1800" dirty="0" smtClean="0"/>
          </a:p>
          <a:p>
            <a:r>
              <a:rPr lang="cs-CZ" sz="1800" dirty="0" err="1" smtClean="0"/>
              <a:t>Problems</a:t>
            </a:r>
            <a:r>
              <a:rPr lang="cs-CZ" sz="1800" dirty="0" smtClean="0"/>
              <a:t>: </a:t>
            </a:r>
            <a:r>
              <a:rPr lang="cs-CZ" sz="1800" dirty="0" err="1" smtClean="0"/>
              <a:t>it</a:t>
            </a:r>
            <a:r>
              <a:rPr lang="cs-CZ" sz="1800" dirty="0" smtClean="0"/>
              <a:t> </a:t>
            </a:r>
            <a:r>
              <a:rPr lang="cs-CZ" sz="1800" dirty="0" err="1" smtClean="0"/>
              <a:t>is</a:t>
            </a:r>
            <a:r>
              <a:rPr lang="cs-CZ" sz="1800" dirty="0" smtClean="0"/>
              <a:t> </a:t>
            </a:r>
            <a:r>
              <a:rPr lang="cs-CZ" sz="1800" dirty="0" err="1" smtClean="0"/>
              <a:t>impossible</a:t>
            </a:r>
            <a:r>
              <a:rPr lang="cs-CZ" sz="1800" dirty="0" smtClean="0"/>
              <a:t> to </a:t>
            </a:r>
            <a:r>
              <a:rPr lang="cs-CZ" sz="1800" dirty="0" err="1" smtClean="0"/>
              <a:t>determine</a:t>
            </a:r>
            <a:r>
              <a:rPr lang="cs-CZ" sz="1800" dirty="0" smtClean="0"/>
              <a:t> </a:t>
            </a:r>
            <a:r>
              <a:rPr lang="cs-CZ" sz="1800" dirty="0" err="1" smtClean="0"/>
              <a:t>number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primary</a:t>
            </a:r>
            <a:r>
              <a:rPr lang="cs-CZ" sz="1800" dirty="0" smtClean="0"/>
              <a:t> and </a:t>
            </a:r>
            <a:r>
              <a:rPr lang="cs-CZ" sz="1800" dirty="0" err="1" smtClean="0"/>
              <a:t>secondary</a:t>
            </a:r>
            <a:r>
              <a:rPr lang="cs-CZ" sz="1800" dirty="0" smtClean="0"/>
              <a:t> </a:t>
            </a:r>
            <a:r>
              <a:rPr lang="cs-CZ" sz="1800" dirty="0" err="1" smtClean="0"/>
              <a:t>amines</a:t>
            </a:r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err="1" smtClean="0"/>
              <a:t>What</a:t>
            </a:r>
            <a:r>
              <a:rPr lang="cs-CZ" sz="1800" dirty="0" smtClean="0"/>
              <a:t> I miss in </a:t>
            </a:r>
            <a:r>
              <a:rPr lang="cs-CZ" sz="1800" dirty="0" err="1" smtClean="0"/>
              <a:t>the</a:t>
            </a:r>
            <a:r>
              <a:rPr lang="cs-CZ" sz="1800" dirty="0" smtClean="0"/>
              <a:t> text:</a:t>
            </a:r>
          </a:p>
          <a:p>
            <a:pPr lvl="1"/>
            <a:r>
              <a:rPr lang="cs-CZ" sz="1800" dirty="0" err="1" smtClean="0"/>
              <a:t>Details</a:t>
            </a:r>
            <a:r>
              <a:rPr lang="cs-CZ" sz="1800" dirty="0" smtClean="0"/>
              <a:t> </a:t>
            </a:r>
            <a:r>
              <a:rPr lang="cs-CZ" sz="1800" dirty="0" err="1" smtClean="0"/>
              <a:t>about</a:t>
            </a:r>
            <a:r>
              <a:rPr lang="cs-CZ" sz="1800" dirty="0" smtClean="0"/>
              <a:t> data </a:t>
            </a:r>
            <a:r>
              <a:rPr lang="cs-CZ" sz="1800" dirty="0" err="1" smtClean="0"/>
              <a:t>manipulation</a:t>
            </a:r>
            <a:r>
              <a:rPr lang="cs-CZ" sz="1800" dirty="0" smtClean="0"/>
              <a:t>: </a:t>
            </a:r>
            <a:r>
              <a:rPr lang="cs-CZ" sz="1800" dirty="0" err="1" smtClean="0"/>
              <a:t>problems</a:t>
            </a:r>
            <a:r>
              <a:rPr lang="cs-CZ" sz="1800" dirty="0" smtClean="0"/>
              <a:t> </a:t>
            </a:r>
            <a:r>
              <a:rPr lang="cs-CZ" sz="1800" dirty="0" err="1" smtClean="0"/>
              <a:t>with</a:t>
            </a:r>
            <a:r>
              <a:rPr lang="cs-CZ" sz="1800" dirty="0" smtClean="0"/>
              <a:t> background</a:t>
            </a:r>
          </a:p>
          <a:p>
            <a:pPr lvl="1"/>
            <a:r>
              <a:rPr lang="cs-CZ" sz="1800" dirty="0" err="1" smtClean="0"/>
              <a:t>Quantitative</a:t>
            </a:r>
            <a:r>
              <a:rPr lang="cs-CZ" sz="1800" dirty="0" smtClean="0"/>
              <a:t> </a:t>
            </a:r>
            <a:r>
              <a:rPr lang="cs-CZ" sz="1800" dirty="0" err="1" smtClean="0"/>
              <a:t>analysis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IR </a:t>
            </a:r>
            <a:r>
              <a:rPr lang="cs-CZ" sz="1800" dirty="0" err="1" smtClean="0"/>
              <a:t>spectra</a:t>
            </a:r>
            <a:r>
              <a:rPr lang="cs-CZ" sz="1800" dirty="0" smtClean="0"/>
              <a:t>: </a:t>
            </a:r>
            <a:r>
              <a:rPr lang="cs-CZ" sz="1800" dirty="0" err="1" smtClean="0"/>
              <a:t>comparison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the</a:t>
            </a:r>
            <a:r>
              <a:rPr lang="cs-CZ" sz="1800" dirty="0" smtClean="0"/>
              <a:t> intensity 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paks</a:t>
            </a:r>
            <a:r>
              <a:rPr lang="cs-CZ" sz="1800" dirty="0" smtClean="0"/>
              <a:t> </a:t>
            </a:r>
            <a:r>
              <a:rPr lang="cs-CZ" sz="1800" dirty="0" err="1" smtClean="0"/>
              <a:t>or</a:t>
            </a:r>
            <a:r>
              <a:rPr lang="cs-CZ" sz="1800" dirty="0" smtClean="0"/>
              <a:t> area </a:t>
            </a:r>
            <a:r>
              <a:rPr lang="cs-CZ" sz="1800" dirty="0" err="1" smtClean="0"/>
              <a:t>under</a:t>
            </a:r>
            <a:r>
              <a:rPr lang="cs-CZ" sz="1800" dirty="0" smtClean="0"/>
              <a:t> </a:t>
            </a:r>
            <a:r>
              <a:rPr lang="cs-CZ" sz="1800" dirty="0" err="1" smtClean="0"/>
              <a:t>specific</a:t>
            </a:r>
            <a:r>
              <a:rPr lang="cs-CZ" sz="1800" dirty="0" smtClean="0"/>
              <a:t> </a:t>
            </a:r>
            <a:r>
              <a:rPr lang="cs-CZ" sz="1800" dirty="0" err="1" smtClean="0"/>
              <a:t>absorption</a:t>
            </a:r>
            <a:r>
              <a:rPr lang="cs-CZ" sz="1800" dirty="0" smtClean="0"/>
              <a:t> region </a:t>
            </a:r>
            <a:r>
              <a:rPr lang="cs-CZ" sz="1800" dirty="0" err="1" smtClean="0"/>
              <a:t>according</a:t>
            </a:r>
            <a:r>
              <a:rPr lang="cs-CZ" sz="1800" dirty="0" smtClean="0"/>
              <a:t> to </a:t>
            </a:r>
            <a:r>
              <a:rPr lang="cs-CZ" sz="1800" i="1" dirty="0" err="1" smtClean="0"/>
              <a:t>the</a:t>
            </a:r>
            <a:r>
              <a:rPr lang="cs-CZ" sz="1800" i="1" dirty="0" smtClean="0"/>
              <a:t>  </a:t>
            </a:r>
            <a:r>
              <a:rPr lang="cs-CZ" sz="1800" i="1" dirty="0" err="1" smtClean="0"/>
              <a:t>thickness</a:t>
            </a:r>
            <a:endParaRPr lang="cs-CZ" sz="1800" i="1" dirty="0" smtClean="0"/>
          </a:p>
          <a:p>
            <a:pPr lvl="1"/>
            <a:r>
              <a:rPr lang="cs-CZ" sz="1800" dirty="0" smtClean="0"/>
              <a:t>No </a:t>
            </a:r>
            <a:r>
              <a:rPr lang="cs-CZ" sz="1800" dirty="0" err="1" smtClean="0"/>
              <a:t>discussion</a:t>
            </a:r>
            <a:r>
              <a:rPr lang="cs-CZ" sz="1800" dirty="0" smtClean="0"/>
              <a:t> </a:t>
            </a:r>
            <a:r>
              <a:rPr lang="cs-CZ" sz="1800" dirty="0" err="1" smtClean="0"/>
              <a:t>about</a:t>
            </a:r>
            <a:r>
              <a:rPr lang="cs-CZ" sz="1800" dirty="0" smtClean="0"/>
              <a:t> NH</a:t>
            </a:r>
            <a:r>
              <a:rPr lang="cs-CZ" sz="1400" dirty="0" smtClean="0"/>
              <a:t>2</a:t>
            </a:r>
            <a:r>
              <a:rPr lang="cs-CZ" sz="1800" dirty="0" smtClean="0"/>
              <a:t> </a:t>
            </a:r>
            <a:r>
              <a:rPr lang="cs-CZ" sz="1800" dirty="0" err="1" smtClean="0"/>
              <a:t>scissoring</a:t>
            </a:r>
            <a:r>
              <a:rPr lang="cs-CZ" sz="1800" dirty="0" smtClean="0"/>
              <a:t> </a:t>
            </a:r>
            <a:r>
              <a:rPr lang="cs-CZ" sz="1800" dirty="0" err="1" smtClean="0"/>
              <a:t>first</a:t>
            </a:r>
            <a:r>
              <a:rPr lang="cs-CZ" sz="1800" dirty="0" smtClean="0"/>
              <a:t> </a:t>
            </a:r>
            <a:r>
              <a:rPr lang="cs-CZ" sz="1800" dirty="0" err="1" smtClean="0"/>
              <a:t>overtone</a:t>
            </a:r>
            <a:endParaRPr lang="en-US" sz="1800" dirty="0" smtClean="0"/>
          </a:p>
          <a:p>
            <a:pPr lvl="1"/>
            <a:r>
              <a:rPr lang="en-US" sz="1800" dirty="0" smtClean="0"/>
              <a:t>No comparison of IR spectra of PW and CW layers</a:t>
            </a:r>
            <a:endParaRPr lang="cs-CZ" sz="1800" dirty="0" smtClean="0"/>
          </a:p>
          <a:p>
            <a:pPr lvl="1"/>
            <a:endParaRPr lang="cs-CZ" sz="1200" dirty="0" smtClean="0"/>
          </a:p>
          <a:p>
            <a:endParaRPr lang="cs-CZ" sz="1600" dirty="0" smtClean="0"/>
          </a:p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EA3E-A063-47E6-BF9C-BB792F4605E2}" type="slidenum">
              <a:rPr lang="cs-CZ" smtClean="0"/>
              <a:t>3</a:t>
            </a:fld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44824"/>
            <a:ext cx="4585820" cy="2271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4" y="4508679"/>
            <a:ext cx="3059832" cy="2222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1686" y="4753346"/>
            <a:ext cx="2376264" cy="194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8631" y="4710799"/>
            <a:ext cx="2545010" cy="1992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668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8614"/>
            <a:ext cx="8229600" cy="706090"/>
          </a:xfrm>
        </p:spPr>
        <p:txBody>
          <a:bodyPr>
            <a:normAutofit/>
          </a:bodyPr>
          <a:lstStyle/>
          <a:p>
            <a:r>
              <a:rPr lang="cs-CZ" sz="2000" b="1" u="sng" dirty="0" smtClean="0"/>
              <a:t>X-</a:t>
            </a:r>
            <a:r>
              <a:rPr lang="cs-CZ" sz="2000" b="1" u="sng" dirty="0" err="1" smtClean="0"/>
              <a:t>ray</a:t>
            </a:r>
            <a:r>
              <a:rPr lang="cs-CZ" sz="2000" b="1" u="sng" dirty="0" smtClean="0"/>
              <a:t> </a:t>
            </a:r>
            <a:r>
              <a:rPr lang="cs-CZ" sz="2000" b="1" u="sng" dirty="0" err="1" smtClean="0"/>
              <a:t>photoelectron</a:t>
            </a:r>
            <a:r>
              <a:rPr lang="cs-CZ" sz="2000" b="1" u="sng" dirty="0" smtClean="0"/>
              <a:t> </a:t>
            </a:r>
            <a:r>
              <a:rPr lang="cs-CZ" sz="2000" b="1" u="sng" dirty="0" err="1" smtClean="0"/>
              <a:t>spectroscopy</a:t>
            </a:r>
            <a:endParaRPr lang="cs-CZ" sz="20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ástupný symbol pro obsah 5"/>
              <p:cNvSpPr>
                <a:spLocks noGrp="1"/>
              </p:cNvSpPr>
              <p:nvPr>
                <p:ph sz="half" idx="2"/>
              </p:nvPr>
            </p:nvSpPr>
            <p:spPr>
              <a:xfrm>
                <a:off x="395536" y="3140968"/>
                <a:ext cx="3816424" cy="3168352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sz="1800" dirty="0" smtClean="0"/>
                  <a:t>XPS  involves  irradiating  a  sample  with  X-rays  of  a  characteristic  energy  and  measuring  the  flux  of  electrons</a:t>
                </a:r>
                <a:r>
                  <a:rPr lang="cs-CZ" sz="1800" dirty="0" smtClean="0"/>
                  <a:t> </a:t>
                </a:r>
                <a:r>
                  <a:rPr lang="en-US" sz="1800" dirty="0" smtClean="0"/>
                  <a:t>leaving  </a:t>
                </a:r>
                <a:r>
                  <a:rPr lang="en-US" sz="1800" dirty="0"/>
                  <a:t>the  surface</a:t>
                </a:r>
                <a:r>
                  <a:rPr lang="en-US" sz="1800" dirty="0" smtClean="0"/>
                  <a:t>.</a:t>
                </a:r>
                <a:endParaRPr lang="cs-CZ" sz="1800" dirty="0" smtClean="0"/>
              </a:p>
              <a:p>
                <a:r>
                  <a:rPr lang="cs-CZ" sz="1800" dirty="0" smtClean="0"/>
                  <a:t>XPS </a:t>
                </a:r>
                <a:r>
                  <a:rPr lang="cs-CZ" sz="1800" dirty="0" err="1" smtClean="0"/>
                  <a:t>spectral</a:t>
                </a:r>
                <a:r>
                  <a:rPr lang="cs-CZ" sz="1800" dirty="0" smtClean="0"/>
                  <a:t> lines are </a:t>
                </a:r>
                <a:r>
                  <a:rPr lang="cs-CZ" sz="1800" dirty="0" err="1" smtClean="0"/>
                  <a:t>identified</a:t>
                </a:r>
                <a:r>
                  <a:rPr lang="cs-CZ" sz="1800" dirty="0" smtClean="0"/>
                  <a:t> by </a:t>
                </a:r>
                <a:r>
                  <a:rPr lang="cs-CZ" sz="1800" dirty="0" err="1" smtClean="0"/>
                  <a:t>the</a:t>
                </a:r>
                <a:r>
                  <a:rPr lang="cs-CZ" sz="1800" dirty="0" smtClean="0"/>
                  <a:t> </a:t>
                </a:r>
                <a:r>
                  <a:rPr lang="cs-CZ" sz="1800" dirty="0" err="1" smtClean="0"/>
                  <a:t>shell</a:t>
                </a:r>
                <a:r>
                  <a:rPr lang="cs-CZ" sz="1800" dirty="0" smtClean="0"/>
                  <a:t> </a:t>
                </a:r>
                <a:r>
                  <a:rPr lang="cs-CZ" sz="1800" dirty="0" err="1" smtClean="0"/>
                  <a:t>from</a:t>
                </a:r>
                <a:r>
                  <a:rPr lang="cs-CZ" sz="1800" dirty="0" smtClean="0"/>
                  <a:t> </a:t>
                </a:r>
                <a:r>
                  <a:rPr lang="cs-CZ" sz="1800" dirty="0" err="1" smtClean="0"/>
                  <a:t>which</a:t>
                </a:r>
                <a:r>
                  <a:rPr lang="cs-CZ" sz="1800" dirty="0" smtClean="0"/>
                  <a:t> </a:t>
                </a:r>
                <a:r>
                  <a:rPr lang="cs-CZ" sz="1800" dirty="0" err="1" smtClean="0"/>
                  <a:t>electron</a:t>
                </a:r>
                <a:r>
                  <a:rPr lang="cs-CZ" sz="1800" dirty="0" smtClean="0"/>
                  <a:t> </a:t>
                </a:r>
                <a:r>
                  <a:rPr lang="cs-CZ" sz="1800" dirty="0" err="1" smtClean="0"/>
                  <a:t>was</a:t>
                </a:r>
                <a:r>
                  <a:rPr lang="cs-CZ" sz="1800" dirty="0" smtClean="0"/>
                  <a:t> </a:t>
                </a:r>
                <a:r>
                  <a:rPr lang="cs-CZ" sz="1800" dirty="0" err="1" smtClean="0"/>
                  <a:t>ejected</a:t>
                </a:r>
                <a:endParaRPr lang="cs-CZ" sz="1800" dirty="0" smtClean="0"/>
              </a:p>
              <a:p>
                <a:r>
                  <a:rPr lang="cs-CZ" sz="1800" dirty="0" err="1" smtClean="0"/>
                  <a:t>Kinetic</a:t>
                </a:r>
                <a:r>
                  <a:rPr lang="cs-CZ" sz="1800" dirty="0" smtClean="0"/>
                  <a:t> </a:t>
                </a:r>
                <a:r>
                  <a:rPr lang="cs-CZ" sz="1800" dirty="0" err="1" smtClean="0"/>
                  <a:t>energy</a:t>
                </a:r>
                <a:r>
                  <a:rPr lang="cs-CZ" sz="1800" dirty="0" smtClean="0"/>
                  <a:t> </a:t>
                </a:r>
                <a:r>
                  <a:rPr lang="cs-CZ" sz="1800" dirty="0" err="1" smtClean="0"/>
                  <a:t>of</a:t>
                </a:r>
                <a:r>
                  <a:rPr lang="cs-CZ" sz="1800" dirty="0" smtClean="0"/>
                  <a:t> </a:t>
                </a:r>
                <a:r>
                  <a:rPr lang="cs-CZ" sz="1800" dirty="0" err="1" smtClean="0"/>
                  <a:t>photoelectron</a:t>
                </a:r>
                <a:r>
                  <a:rPr lang="cs-CZ" sz="1800" dirty="0" smtClean="0"/>
                  <a:t>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sz="1800" b="0" i="1" smtClean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cs-CZ" sz="1800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cs-CZ" sz="1800" b="0" i="1" smtClean="0">
                        <a:latin typeface="Cambria Math"/>
                      </a:rPr>
                      <m:t>=</m:t>
                    </m:r>
                    <m:r>
                      <a:rPr lang="cs-CZ" sz="1800" b="0" i="1" smtClean="0">
                        <a:latin typeface="Cambria Math"/>
                      </a:rPr>
                      <m:t>h</m:t>
                    </m:r>
                    <m:r>
                      <a:rPr lang="cs-CZ" sz="1800" b="0" i="1" smtClean="0">
                        <a:latin typeface="Cambria Math"/>
                        <a:ea typeface="Cambria Math"/>
                      </a:rPr>
                      <m:t>𝜈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cs-CZ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sz="1800" i="1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cs-CZ" sz="1800" i="1">
                            <a:latin typeface="Cambria Math"/>
                          </a:rPr>
                          <m:t>𝑏</m:t>
                        </m:r>
                      </m:sub>
                    </m:sSub>
                    <m:r>
                      <a:rPr lang="en-US" sz="1800" b="0" i="1" smtClean="0">
                        <a:latin typeface="Cambria Math"/>
                      </a:rPr>
                      <m:t>−</m:t>
                    </m:r>
                    <m:r>
                      <a:rPr lang="cs-CZ" sz="1800" b="0" i="1" smtClean="0">
                        <a:latin typeface="Cambria Math"/>
                        <a:ea typeface="Cambria Math"/>
                      </a:rPr>
                      <m:t>𝜙</m:t>
                    </m:r>
                  </m:oMath>
                </a14:m>
                <a:endParaRPr lang="cs-CZ" sz="1800" b="0" dirty="0" smtClean="0">
                  <a:ea typeface="Cambria Math"/>
                </a:endParaRPr>
              </a:p>
              <a:p>
                <a:r>
                  <a:rPr lang="cs-CZ" sz="1800" dirty="0" err="1" smtClean="0"/>
                  <a:t>Following</a:t>
                </a:r>
                <a:r>
                  <a:rPr lang="cs-CZ" sz="1800" dirty="0" smtClean="0"/>
                  <a:t> </a:t>
                </a:r>
                <a:r>
                  <a:rPr lang="cs-CZ" sz="1800" dirty="0" err="1" smtClean="0"/>
                  <a:t>process</a:t>
                </a:r>
                <a:r>
                  <a:rPr lang="cs-CZ" sz="1800" dirty="0"/>
                  <a:t> </a:t>
                </a:r>
                <a:r>
                  <a:rPr lang="cs-CZ" sz="1800" dirty="0" smtClean="0"/>
                  <a:t>: </a:t>
                </a:r>
                <a:r>
                  <a:rPr lang="cs-CZ" sz="1800" dirty="0" err="1" smtClean="0"/>
                  <a:t>emission</a:t>
                </a:r>
                <a:r>
                  <a:rPr lang="cs-CZ" sz="1800" dirty="0" smtClean="0"/>
                  <a:t> </a:t>
                </a:r>
                <a:r>
                  <a:rPr lang="cs-CZ" sz="1800" dirty="0" err="1" smtClean="0"/>
                  <a:t>of</a:t>
                </a:r>
                <a:r>
                  <a:rPr lang="cs-CZ" sz="1800" dirty="0" smtClean="0"/>
                  <a:t> </a:t>
                </a:r>
                <a:r>
                  <a:rPr lang="cs-CZ" sz="1800" dirty="0" err="1" smtClean="0"/>
                  <a:t>Auger</a:t>
                </a:r>
                <a:r>
                  <a:rPr lang="cs-CZ" sz="1800" dirty="0" smtClean="0"/>
                  <a:t> </a:t>
                </a:r>
                <a:r>
                  <a:rPr lang="cs-CZ" sz="1800" dirty="0" err="1" smtClean="0"/>
                  <a:t>electron</a:t>
                </a:r>
                <a:r>
                  <a:rPr lang="cs-CZ" sz="1800" dirty="0" smtClean="0"/>
                  <a:t> </a:t>
                </a:r>
                <a:r>
                  <a:rPr lang="cs-CZ" sz="1800" dirty="0" err="1" smtClean="0"/>
                  <a:t>with</a:t>
                </a:r>
                <a:r>
                  <a:rPr lang="cs-CZ" sz="1800" dirty="0" smtClean="0"/>
                  <a:t> </a:t>
                </a:r>
                <a:r>
                  <a:rPr lang="cs-CZ" sz="1800" dirty="0" err="1" smtClean="0"/>
                  <a:t>specific</a:t>
                </a:r>
                <a:r>
                  <a:rPr lang="cs-CZ" sz="1800" dirty="0" smtClean="0"/>
                  <a:t> </a:t>
                </a:r>
                <a:r>
                  <a:rPr lang="cs-CZ" sz="1800" dirty="0" err="1" smtClean="0"/>
                  <a:t>kinetic</a:t>
                </a:r>
                <a:r>
                  <a:rPr lang="cs-CZ" sz="1800" dirty="0" smtClean="0"/>
                  <a:t> </a:t>
                </a:r>
                <a:r>
                  <a:rPr lang="cs-CZ" sz="1800" dirty="0" err="1" smtClean="0"/>
                  <a:t>energy</a:t>
                </a:r>
                <a:endParaRPr lang="cs-CZ" sz="1800" dirty="0" smtClean="0"/>
              </a:p>
              <a:p>
                <a:endParaRPr lang="cs-CZ" sz="1800" dirty="0"/>
              </a:p>
            </p:txBody>
          </p:sp>
        </mc:Choice>
        <mc:Fallback xmlns="">
          <p:sp>
            <p:nvSpPr>
              <p:cNvPr id="6" name="Zástupný symbol pro obsah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395536" y="3140968"/>
                <a:ext cx="3816424" cy="3168352"/>
              </a:xfrm>
              <a:blipFill rotWithShape="1">
                <a:blip r:embed="rId2"/>
                <a:stretch>
                  <a:fillRect l="-799" t="-1346" r="-31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EA3E-A063-47E6-BF9C-BB792F4605E2}" type="slidenum">
              <a:rPr lang="cs-CZ" smtClean="0"/>
              <a:t>4</a:t>
            </a:fld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07703"/>
            <a:ext cx="3280505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5037" y="739269"/>
            <a:ext cx="2664296" cy="206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9333" y="687774"/>
            <a:ext cx="2342345" cy="2168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>
          <a:xfrm>
            <a:off x="4716016" y="2996952"/>
            <a:ext cx="4214553" cy="3528392"/>
          </a:xfrm>
        </p:spPr>
        <p:txBody>
          <a:bodyPr>
            <a:normAutofit fontScale="92500" lnSpcReduction="10000"/>
          </a:bodyPr>
          <a:lstStyle/>
          <a:p>
            <a:r>
              <a:rPr lang="cs-CZ" sz="1800" dirty="0" err="1" smtClean="0"/>
              <a:t>Measurement</a:t>
            </a:r>
            <a:r>
              <a:rPr lang="cs-CZ" sz="1800" dirty="0" smtClean="0"/>
              <a:t>: </a:t>
            </a:r>
          </a:p>
          <a:p>
            <a:pPr lvl="1"/>
            <a:r>
              <a:rPr lang="cs-CZ" sz="1800" i="1" dirty="0" err="1" smtClean="0"/>
              <a:t>Wide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scan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survey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spectrum</a:t>
            </a:r>
            <a:r>
              <a:rPr lang="cs-CZ" sz="1800" dirty="0" smtClean="0"/>
              <a:t>: </a:t>
            </a:r>
            <a:r>
              <a:rPr lang="cs-CZ" sz="1800" dirty="0" err="1" smtClean="0"/>
              <a:t>wide</a:t>
            </a:r>
            <a:r>
              <a:rPr lang="cs-CZ" sz="1800" dirty="0" smtClean="0"/>
              <a:t> </a:t>
            </a:r>
            <a:r>
              <a:rPr lang="cs-CZ" sz="1800" dirty="0" err="1" smtClean="0"/>
              <a:t>spectrum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binding</a:t>
            </a:r>
            <a:r>
              <a:rPr lang="cs-CZ" sz="1800" dirty="0" smtClean="0"/>
              <a:t> </a:t>
            </a:r>
            <a:r>
              <a:rPr lang="cs-CZ" sz="1800" dirty="0" err="1" smtClean="0"/>
              <a:t>energies</a:t>
            </a:r>
            <a:r>
              <a:rPr lang="cs-CZ" sz="1800" dirty="0" smtClean="0"/>
              <a:t> (0-1300 eV) </a:t>
            </a:r>
            <a:r>
              <a:rPr lang="cs-CZ" sz="1800" dirty="0" err="1" smtClean="0"/>
              <a:t>usually</a:t>
            </a:r>
            <a:r>
              <a:rPr lang="cs-CZ" sz="1800" dirty="0" smtClean="0"/>
              <a:t> </a:t>
            </a:r>
            <a:r>
              <a:rPr lang="cs-CZ" sz="1800" dirty="0" err="1" smtClean="0"/>
              <a:t>with</a:t>
            </a:r>
            <a:r>
              <a:rPr lang="cs-CZ" sz="1800" dirty="0" smtClean="0"/>
              <a:t> </a:t>
            </a:r>
            <a:r>
              <a:rPr lang="cs-CZ" sz="1800" dirty="0" err="1" smtClean="0"/>
              <a:t>lower</a:t>
            </a:r>
            <a:r>
              <a:rPr lang="cs-CZ" sz="1800" dirty="0" smtClean="0"/>
              <a:t> </a:t>
            </a:r>
            <a:r>
              <a:rPr lang="cs-CZ" sz="1800" dirty="0" err="1" smtClean="0"/>
              <a:t>resolution</a:t>
            </a:r>
            <a:r>
              <a:rPr lang="cs-CZ" sz="1800" dirty="0" smtClean="0"/>
              <a:t>; </a:t>
            </a:r>
            <a:r>
              <a:rPr lang="cs-CZ" sz="1800" dirty="0" err="1" smtClean="0"/>
              <a:t>identification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elements</a:t>
            </a:r>
            <a:r>
              <a:rPr lang="cs-CZ" sz="1800" dirty="0" smtClean="0"/>
              <a:t> and </a:t>
            </a:r>
            <a:r>
              <a:rPr lang="cs-CZ" sz="1800" dirty="0" err="1" smtClean="0"/>
              <a:t>finding</a:t>
            </a:r>
            <a:r>
              <a:rPr lang="cs-CZ" sz="1800" dirty="0" smtClean="0"/>
              <a:t> </a:t>
            </a:r>
            <a:r>
              <a:rPr lang="cs-CZ" sz="1800" dirty="0" err="1" smtClean="0"/>
              <a:t>possible</a:t>
            </a:r>
            <a:r>
              <a:rPr lang="cs-CZ" sz="1800" dirty="0" smtClean="0"/>
              <a:t> </a:t>
            </a:r>
            <a:r>
              <a:rPr lang="cs-CZ" sz="1800" dirty="0" err="1" smtClean="0"/>
              <a:t>charging</a:t>
            </a:r>
            <a:r>
              <a:rPr lang="cs-CZ" sz="1800" dirty="0" smtClean="0"/>
              <a:t> </a:t>
            </a:r>
            <a:r>
              <a:rPr lang="cs-CZ" sz="1800" dirty="0" err="1" smtClean="0"/>
              <a:t>effect</a:t>
            </a:r>
            <a:r>
              <a:rPr lang="cs-CZ" sz="1800" dirty="0" smtClean="0"/>
              <a:t>=) </a:t>
            </a:r>
            <a:r>
              <a:rPr lang="cs-CZ" sz="1800" dirty="0" err="1" smtClean="0"/>
              <a:t>determination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elemental</a:t>
            </a:r>
            <a:r>
              <a:rPr lang="cs-CZ" sz="1800" dirty="0" smtClean="0"/>
              <a:t> </a:t>
            </a:r>
            <a:r>
              <a:rPr lang="cs-CZ" sz="1800" dirty="0" err="1" smtClean="0"/>
              <a:t>composition</a:t>
            </a:r>
            <a:endParaRPr lang="cs-CZ" sz="1800" dirty="0" smtClean="0"/>
          </a:p>
          <a:p>
            <a:pPr lvl="1"/>
            <a:r>
              <a:rPr lang="cs-CZ" sz="1800" i="1" dirty="0" err="1" smtClean="0"/>
              <a:t>Narrow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scan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survey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spectrum</a:t>
            </a:r>
            <a:r>
              <a:rPr lang="cs-CZ" sz="1800" dirty="0" smtClean="0"/>
              <a:t>: </a:t>
            </a:r>
            <a:r>
              <a:rPr lang="cs-CZ" sz="1800" dirty="0" err="1" smtClean="0"/>
              <a:t>higher</a:t>
            </a:r>
            <a:r>
              <a:rPr lang="cs-CZ" sz="1800" dirty="0" smtClean="0"/>
              <a:t> </a:t>
            </a:r>
            <a:r>
              <a:rPr lang="cs-CZ" sz="1800" dirty="0" err="1" smtClean="0"/>
              <a:t>resolution</a:t>
            </a:r>
            <a:r>
              <a:rPr lang="cs-CZ" sz="1800" dirty="0" smtClean="0"/>
              <a:t> </a:t>
            </a:r>
            <a:r>
              <a:rPr lang="cs-CZ" sz="1800" dirty="0" err="1" smtClean="0"/>
              <a:t>measurement</a:t>
            </a:r>
            <a:r>
              <a:rPr lang="cs-CZ" sz="1800" dirty="0" smtClean="0"/>
              <a:t> </a:t>
            </a:r>
            <a:r>
              <a:rPr lang="cs-CZ" sz="1800" dirty="0" err="1" smtClean="0"/>
              <a:t>including</a:t>
            </a:r>
            <a:r>
              <a:rPr lang="cs-CZ" sz="1800" dirty="0" smtClean="0"/>
              <a:t> area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concrete</a:t>
            </a:r>
            <a:r>
              <a:rPr lang="cs-CZ" sz="1800" dirty="0" smtClean="0"/>
              <a:t> </a:t>
            </a:r>
            <a:r>
              <a:rPr lang="cs-CZ" sz="1800" dirty="0" err="1" smtClean="0"/>
              <a:t>peak</a:t>
            </a:r>
            <a:r>
              <a:rPr lang="cs-CZ" sz="1800" dirty="0" smtClean="0"/>
              <a:t> (C 1s) ; </a:t>
            </a:r>
            <a:r>
              <a:rPr lang="cs-CZ" sz="1800" dirty="0" err="1" smtClean="0"/>
              <a:t>determination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chemical</a:t>
            </a:r>
            <a:r>
              <a:rPr lang="cs-CZ" sz="1800" dirty="0" smtClean="0"/>
              <a:t> </a:t>
            </a:r>
            <a:r>
              <a:rPr lang="cs-CZ" sz="1800" dirty="0" err="1" smtClean="0"/>
              <a:t>bonds</a:t>
            </a:r>
            <a:r>
              <a:rPr lang="cs-CZ" sz="1800" dirty="0" smtClean="0"/>
              <a:t> (</a:t>
            </a:r>
            <a:r>
              <a:rPr lang="cs-CZ" sz="1800" dirty="0" err="1" smtClean="0"/>
              <a:t>chemical</a:t>
            </a:r>
            <a:r>
              <a:rPr lang="cs-CZ" sz="1800" dirty="0" smtClean="0"/>
              <a:t> </a:t>
            </a:r>
            <a:r>
              <a:rPr lang="cs-CZ" sz="1800" dirty="0" err="1" smtClean="0"/>
              <a:t>shifts</a:t>
            </a:r>
            <a:r>
              <a:rPr lang="cs-CZ" sz="1800" dirty="0" smtClean="0"/>
              <a:t> to </a:t>
            </a:r>
            <a:r>
              <a:rPr lang="cs-CZ" sz="1800" dirty="0" err="1" smtClean="0"/>
              <a:t>higher</a:t>
            </a:r>
            <a:r>
              <a:rPr lang="cs-CZ" sz="1800" dirty="0" smtClean="0"/>
              <a:t> </a:t>
            </a:r>
            <a:r>
              <a:rPr lang="cs-CZ" sz="1800" dirty="0" err="1" smtClean="0"/>
              <a:t>binding</a:t>
            </a:r>
            <a:r>
              <a:rPr lang="cs-CZ" sz="1800" dirty="0" smtClean="0"/>
              <a:t> </a:t>
            </a:r>
            <a:r>
              <a:rPr lang="cs-CZ" sz="1800" dirty="0" err="1" smtClean="0"/>
              <a:t>energies</a:t>
            </a:r>
            <a:r>
              <a:rPr lang="cs-CZ" sz="1800" dirty="0" smtClean="0"/>
              <a:t>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202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48072"/>
          </a:xfrm>
        </p:spPr>
        <p:txBody>
          <a:bodyPr>
            <a:normAutofit/>
          </a:bodyPr>
          <a:lstStyle/>
          <a:p>
            <a:r>
              <a:rPr lang="cs-CZ" sz="2000" b="1" u="sng" dirty="0" err="1" smtClean="0"/>
              <a:t>Chemical</a:t>
            </a:r>
            <a:r>
              <a:rPr lang="cs-CZ" sz="2000" b="1" u="sng" dirty="0" smtClean="0"/>
              <a:t> </a:t>
            </a:r>
            <a:r>
              <a:rPr lang="cs-CZ" sz="2000" b="1" u="sng" dirty="0" err="1" smtClean="0"/>
              <a:t>composition</a:t>
            </a:r>
            <a:r>
              <a:rPr lang="cs-CZ" sz="2000" b="1" u="sng" dirty="0" smtClean="0"/>
              <a:t> </a:t>
            </a:r>
            <a:r>
              <a:rPr lang="cs-CZ" sz="2000" b="1" u="sng" dirty="0" err="1" smtClean="0"/>
              <a:t>of</a:t>
            </a:r>
            <a:r>
              <a:rPr lang="cs-CZ" sz="2000" b="1" u="sng" dirty="0" smtClean="0"/>
              <a:t> </a:t>
            </a:r>
            <a:r>
              <a:rPr lang="cs-CZ" sz="2000" b="1" u="sng" dirty="0" err="1" smtClean="0"/>
              <a:t>the</a:t>
            </a:r>
            <a:r>
              <a:rPr lang="cs-CZ" sz="2000" b="1" u="sng" dirty="0" smtClean="0"/>
              <a:t> </a:t>
            </a:r>
            <a:r>
              <a:rPr lang="cs-CZ" sz="2000" b="1" u="sng" dirty="0" err="1" smtClean="0"/>
              <a:t>surface</a:t>
            </a:r>
            <a:r>
              <a:rPr lang="cs-CZ" sz="2000" b="1" u="sng" dirty="0" smtClean="0"/>
              <a:t> </a:t>
            </a:r>
            <a:r>
              <a:rPr lang="cs-CZ" sz="2000" b="1" u="sng" dirty="0" err="1" smtClean="0"/>
              <a:t>of</a:t>
            </a:r>
            <a:r>
              <a:rPr lang="cs-CZ" sz="2000" b="1" u="sng" dirty="0" smtClean="0"/>
              <a:t> </a:t>
            </a:r>
            <a:r>
              <a:rPr lang="cs-CZ" sz="2000" b="1" u="sng" dirty="0" err="1" smtClean="0"/>
              <a:t>allylamine</a:t>
            </a:r>
            <a:r>
              <a:rPr lang="cs-CZ" sz="2000" b="1" u="sng" dirty="0" smtClean="0"/>
              <a:t> </a:t>
            </a:r>
            <a:r>
              <a:rPr lang="cs-CZ" sz="2000" b="1" u="sng" dirty="0" err="1" smtClean="0"/>
              <a:t>polymers</a:t>
            </a:r>
            <a:endParaRPr lang="cs-CZ" sz="2000" b="1" u="sng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4"/>
          </p:nvPr>
        </p:nvSpPr>
        <p:spPr>
          <a:xfrm>
            <a:off x="4645025" y="836712"/>
            <a:ext cx="4103439" cy="5832648"/>
          </a:xfrm>
        </p:spPr>
        <p:txBody>
          <a:bodyPr>
            <a:normAutofit fontScale="92500" lnSpcReduction="20000"/>
          </a:bodyPr>
          <a:lstStyle/>
          <a:p>
            <a:r>
              <a:rPr lang="cs-CZ" sz="1800" dirty="0" err="1" smtClean="0"/>
              <a:t>Elemental</a:t>
            </a:r>
            <a:r>
              <a:rPr lang="cs-CZ" sz="1800" dirty="0" smtClean="0"/>
              <a:t> </a:t>
            </a:r>
            <a:r>
              <a:rPr lang="cs-CZ" sz="1800" dirty="0" err="1" smtClean="0"/>
              <a:t>composition</a:t>
            </a:r>
            <a:r>
              <a:rPr lang="cs-CZ" sz="1800" dirty="0" smtClean="0"/>
              <a:t> : </a:t>
            </a:r>
            <a:r>
              <a:rPr lang="cs-CZ" sz="1800" dirty="0" err="1" smtClean="0"/>
              <a:t>high</a:t>
            </a:r>
            <a:r>
              <a:rPr lang="cs-CZ" sz="1800" dirty="0" smtClean="0"/>
              <a:t> </a:t>
            </a:r>
            <a:r>
              <a:rPr lang="cs-CZ" sz="1800" dirty="0" err="1" smtClean="0"/>
              <a:t>resolution</a:t>
            </a:r>
            <a:r>
              <a:rPr lang="cs-CZ" sz="1800" dirty="0" smtClean="0"/>
              <a:t> XPS</a:t>
            </a:r>
          </a:p>
          <a:p>
            <a:r>
              <a:rPr lang="cs-CZ" sz="1800" dirty="0" err="1" smtClean="0"/>
              <a:t>Primary</a:t>
            </a:r>
            <a:r>
              <a:rPr lang="cs-CZ" sz="1800" dirty="0" smtClean="0"/>
              <a:t> and </a:t>
            </a:r>
            <a:r>
              <a:rPr lang="cs-CZ" sz="1800" dirty="0" err="1" smtClean="0"/>
              <a:t>secondary</a:t>
            </a:r>
            <a:r>
              <a:rPr lang="cs-CZ" sz="1800" dirty="0" smtClean="0"/>
              <a:t> </a:t>
            </a:r>
            <a:r>
              <a:rPr lang="cs-CZ" sz="1800" dirty="0" err="1" smtClean="0"/>
              <a:t>amines</a:t>
            </a:r>
            <a:r>
              <a:rPr lang="cs-CZ" sz="1800" dirty="0" smtClean="0"/>
              <a:t>: </a:t>
            </a:r>
            <a:r>
              <a:rPr lang="cs-CZ" sz="1800" dirty="0" err="1" smtClean="0"/>
              <a:t>derivatization</a:t>
            </a:r>
            <a:r>
              <a:rPr lang="cs-CZ" sz="1800" dirty="0" smtClean="0"/>
              <a:t> =)</a:t>
            </a:r>
            <a:r>
              <a:rPr lang="en-US" sz="1800" dirty="0" smtClean="0"/>
              <a:t> </a:t>
            </a:r>
            <a:r>
              <a:rPr lang="cs-CZ" sz="1800" dirty="0" err="1" smtClean="0"/>
              <a:t>Binding</a:t>
            </a:r>
            <a:r>
              <a:rPr lang="cs-CZ" sz="1800" dirty="0" smtClean="0"/>
              <a:t> </a:t>
            </a:r>
            <a:r>
              <a:rPr lang="cs-CZ" sz="1800" dirty="0" err="1" smtClean="0"/>
              <a:t>energies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NH and NH</a:t>
            </a:r>
            <a:r>
              <a:rPr lang="cs-CZ" sz="1500" dirty="0" smtClean="0"/>
              <a:t>2</a:t>
            </a:r>
            <a:r>
              <a:rPr lang="cs-CZ" sz="1800" dirty="0" smtClean="0"/>
              <a:t>  are very </a:t>
            </a:r>
            <a:r>
              <a:rPr lang="cs-CZ" sz="1800" dirty="0" err="1" smtClean="0"/>
              <a:t>close</a:t>
            </a:r>
            <a:r>
              <a:rPr lang="cs-CZ" sz="1800" dirty="0" smtClean="0"/>
              <a:t> </a:t>
            </a:r>
            <a:r>
              <a:rPr lang="en-US" sz="1800" dirty="0" smtClean="0"/>
              <a:t>~399.2 eV         in  N 1s environment .</a:t>
            </a:r>
          </a:p>
          <a:p>
            <a:r>
              <a:rPr lang="en-US" sz="1800" dirty="0" smtClean="0"/>
              <a:t>Principle of derivatization: chemical reaction of amine group with specific </a:t>
            </a:r>
            <a:r>
              <a:rPr lang="en-US" sz="1800" dirty="0"/>
              <a:t>compound. </a:t>
            </a:r>
            <a:r>
              <a:rPr lang="en-US" sz="1800" dirty="0" smtClean="0"/>
              <a:t> Used </a:t>
            </a:r>
            <a:r>
              <a:rPr lang="en-US" sz="1800" dirty="0" err="1" smtClean="0"/>
              <a:t>Trifluoromethyl</a:t>
            </a:r>
            <a:r>
              <a:rPr lang="en-US" sz="1800" dirty="0" smtClean="0"/>
              <a:t> </a:t>
            </a:r>
            <a:r>
              <a:rPr lang="en-US" sz="1800" dirty="0"/>
              <a:t>benzaldehyde (TFBA</a:t>
            </a:r>
            <a:r>
              <a:rPr lang="en-US" sz="1800" dirty="0" smtClean="0"/>
              <a:t>) reacts only with NH</a:t>
            </a:r>
            <a:r>
              <a:rPr lang="en-US" sz="1400" dirty="0"/>
              <a:t>2 </a:t>
            </a:r>
            <a:r>
              <a:rPr lang="en-US" sz="1400" dirty="0" smtClean="0"/>
              <a:t>.  </a:t>
            </a:r>
            <a:r>
              <a:rPr lang="en-US" sz="1800" dirty="0" err="1"/>
              <a:t>T</a:t>
            </a:r>
            <a:r>
              <a:rPr lang="en-US" sz="1800" dirty="0" err="1" smtClean="0"/>
              <a:t>rifluoroacetic</a:t>
            </a:r>
            <a:r>
              <a:rPr lang="en-US" sz="1800" dirty="0" smtClean="0"/>
              <a:t> </a:t>
            </a:r>
            <a:r>
              <a:rPr lang="en-US" sz="1800" dirty="0"/>
              <a:t>anhydride (TFAA</a:t>
            </a:r>
            <a:r>
              <a:rPr lang="en-US" sz="1800" dirty="0" smtClean="0"/>
              <a:t>) was also used, however reacts  with </a:t>
            </a:r>
            <a:r>
              <a:rPr lang="en-US" sz="1800" dirty="0"/>
              <a:t>NH</a:t>
            </a:r>
            <a:r>
              <a:rPr lang="en-US" sz="1500" dirty="0"/>
              <a:t>2</a:t>
            </a:r>
            <a:r>
              <a:rPr lang="en-US" sz="1800" dirty="0"/>
              <a:t>, NH, and </a:t>
            </a:r>
            <a:r>
              <a:rPr lang="en-US" sz="1800" dirty="0" smtClean="0"/>
              <a:t>OH.</a:t>
            </a:r>
          </a:p>
          <a:p>
            <a:r>
              <a:rPr lang="en-US" sz="1800" dirty="0" smtClean="0"/>
              <a:t>Discussion of the results:</a:t>
            </a:r>
          </a:p>
          <a:p>
            <a:pPr lvl="1"/>
            <a:r>
              <a:rPr lang="en-US" sz="1800" dirty="0"/>
              <a:t>h</a:t>
            </a:r>
            <a:r>
              <a:rPr lang="en-US" sz="1800" dirty="0" smtClean="0"/>
              <a:t>igher supplied (peak) </a:t>
            </a:r>
            <a:r>
              <a:rPr lang="en-US" sz="1800" dirty="0"/>
              <a:t>power </a:t>
            </a:r>
            <a:r>
              <a:rPr lang="en-US" sz="1800" dirty="0" smtClean="0"/>
              <a:t>results decrease of nitrogen content and amine content</a:t>
            </a:r>
          </a:p>
          <a:p>
            <a:pPr lvl="1"/>
            <a:r>
              <a:rPr lang="en-US" sz="1800" dirty="0" smtClean="0"/>
              <a:t>For PW mode decreasing trend is not so strong</a:t>
            </a:r>
          </a:p>
          <a:p>
            <a:pPr lvl="1"/>
            <a:r>
              <a:rPr lang="en-US" sz="1800" dirty="0"/>
              <a:t>The overall increase in amine concentration in the pulsed mode compared to CW </a:t>
            </a:r>
            <a:r>
              <a:rPr lang="en-US" sz="1800" dirty="0" smtClean="0"/>
              <a:t>according </a:t>
            </a:r>
            <a:r>
              <a:rPr lang="en-US" sz="1800" dirty="0"/>
              <a:t>to the supplied </a:t>
            </a:r>
            <a:r>
              <a:rPr lang="en-US" sz="1800" dirty="0" smtClean="0"/>
              <a:t>power (20 W) is </a:t>
            </a:r>
            <a:r>
              <a:rPr lang="en-US" sz="1800" dirty="0"/>
              <a:t>attributed to secondary amines.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EA3E-A063-47E6-BF9C-BB792F4605E2}" type="slidenum">
              <a:rPr lang="cs-CZ" smtClean="0"/>
              <a:t>5</a:t>
            </a:fld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36712"/>
            <a:ext cx="4322903" cy="1556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24944"/>
            <a:ext cx="3494509" cy="321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340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395536" y="1556792"/>
            <a:ext cx="4040188" cy="639762"/>
          </a:xfrm>
        </p:spPr>
        <p:txBody>
          <a:bodyPr/>
          <a:lstStyle/>
          <a:p>
            <a:r>
              <a:rPr lang="cs-CZ" dirty="0" err="1" smtClean="0"/>
              <a:t>Atomic</a:t>
            </a:r>
            <a:r>
              <a:rPr lang="cs-CZ" dirty="0" smtClean="0"/>
              <a:t> </a:t>
            </a:r>
            <a:r>
              <a:rPr lang="cs-CZ" dirty="0" err="1" smtClean="0"/>
              <a:t>force</a:t>
            </a:r>
            <a:r>
              <a:rPr lang="cs-CZ" dirty="0" smtClean="0"/>
              <a:t> </a:t>
            </a:r>
            <a:r>
              <a:rPr lang="cs-CZ" dirty="0" err="1" smtClean="0"/>
              <a:t>microscopy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395536" y="548680"/>
            <a:ext cx="4040188" cy="100811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IR spectroscopy and XPS does not allow determination of hydrogen content</a:t>
            </a:r>
          </a:p>
          <a:p>
            <a:r>
              <a:rPr lang="en-US" dirty="0" smtClean="0"/>
              <a:t>Thin films contain ~43 at. % =) about 20% less than in monomer (64%)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3"/>
          </p:nvPr>
        </p:nvSpPr>
        <p:spPr>
          <a:xfrm>
            <a:off x="467544" y="116632"/>
            <a:ext cx="4041775" cy="432048"/>
          </a:xfrm>
        </p:spPr>
        <p:txBody>
          <a:bodyPr>
            <a:normAutofit/>
          </a:bodyPr>
          <a:lstStyle/>
          <a:p>
            <a:r>
              <a:rPr lang="cs-CZ" sz="2000" u="sng" dirty="0" err="1"/>
              <a:t>Rutherford</a:t>
            </a:r>
            <a:r>
              <a:rPr lang="cs-CZ" sz="2000" u="sng" dirty="0"/>
              <a:t> </a:t>
            </a:r>
            <a:r>
              <a:rPr lang="cs-CZ" sz="2000" u="sng" dirty="0" err="1"/>
              <a:t>backscattering</a:t>
            </a:r>
            <a:endParaRPr lang="cs-CZ" sz="2000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4"/>
          </p:nvPr>
        </p:nvSpPr>
        <p:spPr>
          <a:xfrm>
            <a:off x="395536" y="2276872"/>
            <a:ext cx="4104456" cy="4392489"/>
          </a:xfrm>
        </p:spPr>
        <p:txBody>
          <a:bodyPr>
            <a:normAutofit fontScale="92500" lnSpcReduction="20000"/>
          </a:bodyPr>
          <a:lstStyle/>
          <a:p>
            <a:r>
              <a:rPr lang="en-US" sz="1800" dirty="0" smtClean="0"/>
              <a:t>Usage of intermittent </a:t>
            </a:r>
            <a:r>
              <a:rPr lang="en-US" sz="1800" dirty="0"/>
              <a:t>contact mode </a:t>
            </a:r>
            <a:r>
              <a:rPr lang="en-US" sz="1800" dirty="0" smtClean="0"/>
              <a:t>to </a:t>
            </a:r>
            <a:r>
              <a:rPr lang="en-US" sz="1800" dirty="0"/>
              <a:t>eliminate artifacts induced by an AFM tip on a </a:t>
            </a:r>
            <a:r>
              <a:rPr lang="en-US" sz="1800" dirty="0" smtClean="0"/>
              <a:t>relatively soft </a:t>
            </a:r>
            <a:r>
              <a:rPr lang="en-US" sz="1800" dirty="0"/>
              <a:t>plasma polymer </a:t>
            </a:r>
            <a:r>
              <a:rPr lang="en-US" sz="1800" dirty="0" smtClean="0"/>
              <a:t>surface</a:t>
            </a:r>
          </a:p>
          <a:p>
            <a:r>
              <a:rPr lang="en-US" sz="1800" dirty="0" smtClean="0"/>
              <a:t>Scanned area: 1 x 1 </a:t>
            </a:r>
            <a:r>
              <a:rPr lang="el-GR" sz="1800" dirty="0" smtClean="0">
                <a:latin typeface="Calibri"/>
              </a:rPr>
              <a:t>μ</a:t>
            </a:r>
            <a:r>
              <a:rPr lang="en-US" sz="1800" dirty="0" smtClean="0">
                <a:latin typeface="Calibri"/>
              </a:rPr>
              <a:t>m and 5 x 5 </a:t>
            </a:r>
            <a:r>
              <a:rPr lang="el-GR" sz="1800" dirty="0"/>
              <a:t>μ</a:t>
            </a:r>
            <a:r>
              <a:rPr lang="en-US" sz="1800" dirty="0" smtClean="0"/>
              <a:t>m; ultrathin layers (~10 nm)</a:t>
            </a:r>
          </a:p>
          <a:p>
            <a:r>
              <a:rPr lang="en-US" sz="1800" dirty="0" smtClean="0"/>
              <a:t>comparison of the films deposited under 25 and 100 Pa</a:t>
            </a:r>
          </a:p>
          <a:p>
            <a:r>
              <a:rPr lang="en-US" sz="1800" dirty="0" smtClean="0"/>
              <a:t>25 Pa: smooth layers,  roughness does </a:t>
            </a:r>
            <a:r>
              <a:rPr lang="en-US" sz="1800" dirty="0"/>
              <a:t>not change </a:t>
            </a:r>
            <a:r>
              <a:rPr lang="en-US" sz="1800" dirty="0" smtClean="0"/>
              <a:t>with thickness</a:t>
            </a:r>
            <a:r>
              <a:rPr lang="en-US" sz="1800" dirty="0"/>
              <a:t>. </a:t>
            </a:r>
            <a:endParaRPr lang="en-US" sz="1800" dirty="0" smtClean="0"/>
          </a:p>
          <a:p>
            <a:r>
              <a:rPr lang="en-US" sz="1800" dirty="0" smtClean="0"/>
              <a:t>On </a:t>
            </a:r>
            <a:r>
              <a:rPr lang="en-US" sz="1800" dirty="0"/>
              <a:t>the contrary, at 100 Pa, the film growth is </a:t>
            </a:r>
            <a:r>
              <a:rPr lang="en-US" sz="1800" dirty="0" smtClean="0"/>
              <a:t>more complex: roughness strongly dependent on thickness.</a:t>
            </a:r>
          </a:p>
          <a:p>
            <a:r>
              <a:rPr lang="en-US" sz="1800" i="1" dirty="0"/>
              <a:t>no indication of plasma polymer nucleation </a:t>
            </a:r>
            <a:r>
              <a:rPr lang="en-US" sz="1800" i="1" dirty="0" smtClean="0"/>
              <a:t>was observed </a:t>
            </a:r>
            <a:r>
              <a:rPr lang="en-US" sz="1800" dirty="0"/>
              <a:t>within the AFM detection </a:t>
            </a:r>
            <a:r>
              <a:rPr lang="en-US" sz="1800" dirty="0" smtClean="0"/>
              <a:t>limit,=)the </a:t>
            </a:r>
            <a:r>
              <a:rPr lang="en-US" sz="1800" dirty="0" err="1" smtClean="0"/>
              <a:t>allylamine</a:t>
            </a:r>
            <a:r>
              <a:rPr lang="en-US" sz="1800" dirty="0" smtClean="0"/>
              <a:t> film formation </a:t>
            </a:r>
            <a:r>
              <a:rPr lang="en-US" sz="1800" dirty="0"/>
              <a:t>occurs predominantly via a </a:t>
            </a:r>
            <a:r>
              <a:rPr lang="en-US" sz="1800" i="1" dirty="0"/>
              <a:t>layer-by-layer mechanism</a:t>
            </a:r>
            <a:endParaRPr lang="en-US" sz="1800" i="1" dirty="0" smtClean="0"/>
          </a:p>
          <a:p>
            <a:endParaRPr lang="en-US" sz="18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EA3E-A063-47E6-BF9C-BB792F4605E2}" type="slidenum">
              <a:rPr lang="cs-CZ" smtClean="0"/>
              <a:t>6</a:t>
            </a:fld>
            <a:endParaRPr lang="cs-CZ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3288" y="800100"/>
            <a:ext cx="3838575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011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38624"/>
            <a:ext cx="8229600" cy="698088"/>
          </a:xfrm>
        </p:spPr>
        <p:txBody>
          <a:bodyPr>
            <a:normAutofit fontScale="90000"/>
          </a:bodyPr>
          <a:lstStyle/>
          <a:p>
            <a:r>
              <a:rPr lang="cs-CZ" sz="2200" b="1" u="sng" dirty="0" err="1" smtClean="0">
                <a:solidFill>
                  <a:schemeClr val="accent3"/>
                </a:solidFill>
              </a:rPr>
              <a:t>Possible</a:t>
            </a:r>
            <a:r>
              <a:rPr lang="cs-CZ" sz="2200" b="1" u="sng" dirty="0" smtClean="0">
                <a:solidFill>
                  <a:schemeClr val="accent3"/>
                </a:solidFill>
              </a:rPr>
              <a:t>  </a:t>
            </a:r>
            <a:r>
              <a:rPr lang="cs-CZ" sz="2200" b="1" u="sng" dirty="0" err="1" smtClean="0">
                <a:solidFill>
                  <a:schemeClr val="accent3"/>
                </a:solidFill>
              </a:rPr>
              <a:t>reactions</a:t>
            </a:r>
            <a:r>
              <a:rPr lang="cs-CZ" sz="2200" b="1" u="sng" dirty="0" smtClean="0">
                <a:solidFill>
                  <a:schemeClr val="accent3"/>
                </a:solidFill>
              </a:rPr>
              <a:t> </a:t>
            </a:r>
            <a:r>
              <a:rPr lang="cs-CZ" sz="2200" b="1" u="sng" dirty="0" err="1" smtClean="0">
                <a:solidFill>
                  <a:schemeClr val="accent3"/>
                </a:solidFill>
              </a:rPr>
              <a:t>during</a:t>
            </a:r>
            <a:r>
              <a:rPr lang="cs-CZ" sz="2200" b="1" u="sng" dirty="0" smtClean="0">
                <a:solidFill>
                  <a:schemeClr val="accent3"/>
                </a:solidFill>
              </a:rPr>
              <a:t> plasma </a:t>
            </a:r>
            <a:r>
              <a:rPr lang="cs-CZ" sz="2200" b="1" u="sng" dirty="0" err="1" smtClean="0">
                <a:solidFill>
                  <a:schemeClr val="accent3"/>
                </a:solidFill>
              </a:rPr>
              <a:t>polymerization</a:t>
            </a:r>
            <a:r>
              <a:rPr lang="en-US" sz="2200" b="1" u="sng" dirty="0" smtClean="0">
                <a:solidFill>
                  <a:schemeClr val="accent3"/>
                </a:solidFill>
              </a:rPr>
              <a:t> in PW mode</a:t>
            </a:r>
            <a:br>
              <a:rPr lang="en-US" sz="2200" b="1" u="sng" dirty="0" smtClean="0">
                <a:solidFill>
                  <a:schemeClr val="accent3"/>
                </a:solidFill>
              </a:rPr>
            </a:b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Comparison with analyses of </a:t>
            </a:r>
            <a:r>
              <a:rPr lang="en-US" sz="2000" b="1" dirty="0" err="1" smtClean="0">
                <a:solidFill>
                  <a:schemeClr val="bg1">
                    <a:lumMod val="50000"/>
                  </a:schemeClr>
                </a:solidFill>
              </a:rPr>
              <a:t>allylamine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 polymers</a:t>
            </a:r>
            <a:endParaRPr lang="cs-CZ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4048" y="1060738"/>
            <a:ext cx="3888432" cy="5464606"/>
          </a:xfrm>
        </p:spPr>
        <p:txBody>
          <a:bodyPr>
            <a:normAutofit/>
          </a:bodyPr>
          <a:lstStyle/>
          <a:p>
            <a:pPr>
              <a:buFont typeface="+mj-lt"/>
              <a:buAutoNum type="arabicParenR"/>
            </a:pPr>
            <a:r>
              <a:rPr lang="en-US" sz="1400" b="1" dirty="0" smtClean="0"/>
              <a:t>Plasma-off . </a:t>
            </a:r>
            <a:r>
              <a:rPr lang="en-US" sz="1400" dirty="0" smtClean="0"/>
              <a:t>Significant film formation (Yasuda studies). </a:t>
            </a:r>
            <a:r>
              <a:rPr lang="en-US" sz="1400" dirty="0"/>
              <a:t>Plasma-induced polymerization of </a:t>
            </a:r>
            <a:r>
              <a:rPr lang="en-US" sz="1400" dirty="0" err="1" smtClean="0"/>
              <a:t>allylamine</a:t>
            </a:r>
            <a:r>
              <a:rPr lang="en-US" sz="1400" dirty="0" smtClean="0"/>
              <a:t> goes </a:t>
            </a:r>
            <a:r>
              <a:rPr lang="en-US" sz="1400" dirty="0"/>
              <a:t>via the successive reactions of the monomer </a:t>
            </a:r>
            <a:r>
              <a:rPr lang="en-US" sz="1400" dirty="0" smtClean="0"/>
              <a:t>molecules with </a:t>
            </a:r>
            <a:r>
              <a:rPr lang="en-US" sz="1400" dirty="0"/>
              <a:t>the surface radicals. </a:t>
            </a:r>
            <a:r>
              <a:rPr lang="en-US" sz="1400" i="1" dirty="0"/>
              <a:t>The overall increase </a:t>
            </a:r>
            <a:r>
              <a:rPr lang="en-US" sz="1400" i="1" dirty="0" smtClean="0"/>
              <a:t>in amine </a:t>
            </a:r>
            <a:r>
              <a:rPr lang="en-US" sz="1400" i="1" dirty="0"/>
              <a:t>concentration in the pulsed </a:t>
            </a:r>
            <a:r>
              <a:rPr lang="en-US" sz="1400" i="1" dirty="0" smtClean="0"/>
              <a:t>mode compared </a:t>
            </a:r>
            <a:r>
              <a:rPr lang="en-US" sz="1400" i="1" dirty="0"/>
              <a:t>to CW (according to the supplied power) </a:t>
            </a:r>
            <a:r>
              <a:rPr lang="en-US" sz="1400" i="1" dirty="0" smtClean="0"/>
              <a:t>is attributed </a:t>
            </a:r>
            <a:r>
              <a:rPr lang="en-US" sz="1400" i="1" dirty="0"/>
              <a:t>to secondary amines. This indicates that reaction </a:t>
            </a:r>
            <a:r>
              <a:rPr lang="en-US" sz="1400" i="1" dirty="0" smtClean="0"/>
              <a:t>1 alone </a:t>
            </a:r>
            <a:r>
              <a:rPr lang="en-US" sz="1400" i="1" dirty="0"/>
              <a:t>cannot account for all </a:t>
            </a:r>
            <a:r>
              <a:rPr lang="en-US" sz="1400" i="1" dirty="0" smtClean="0"/>
              <a:t>studied polymerization.</a:t>
            </a:r>
          </a:p>
          <a:p>
            <a:pPr>
              <a:buFont typeface="+mj-lt"/>
              <a:buAutoNum type="arabicParenR"/>
            </a:pPr>
            <a:r>
              <a:rPr lang="en-US" sz="1400" b="1" dirty="0" smtClean="0"/>
              <a:t>Plasma-on</a:t>
            </a:r>
            <a:r>
              <a:rPr lang="en-US" sz="1400" dirty="0" smtClean="0"/>
              <a:t>: in general, there is the hydrogen detachment in plasma polymerization=) </a:t>
            </a:r>
            <a:r>
              <a:rPr lang="en-US" sz="1400" dirty="0"/>
              <a:t>lower hydrogen content in polymer in comparison with monomer-RBS</a:t>
            </a:r>
            <a:endParaRPr lang="en-US" sz="1400" dirty="0" smtClean="0"/>
          </a:p>
          <a:p>
            <a:pPr>
              <a:buFont typeface="+mj-lt"/>
              <a:buAutoNum type="arabicParenR"/>
            </a:pPr>
            <a:r>
              <a:rPr lang="en-US" sz="1400" dirty="0" smtClean="0"/>
              <a:t>Reactions with ions and radiation=) radicals</a:t>
            </a:r>
          </a:p>
          <a:p>
            <a:pPr>
              <a:buFont typeface="+mj-lt"/>
              <a:buAutoNum type="arabicParenR"/>
            </a:pPr>
            <a:r>
              <a:rPr lang="en-US" sz="1400" dirty="0"/>
              <a:t>The </a:t>
            </a:r>
            <a:r>
              <a:rPr lang="en-US" sz="1400" dirty="0" smtClean="0"/>
              <a:t>surface </a:t>
            </a:r>
            <a:r>
              <a:rPr lang="en-US" sz="1400" dirty="0"/>
              <a:t>radicals participate in </a:t>
            </a:r>
            <a:r>
              <a:rPr lang="en-US" sz="1400" dirty="0" smtClean="0"/>
              <a:t>polymerization reactions </a:t>
            </a:r>
            <a:r>
              <a:rPr lang="en-US" sz="1400" dirty="0"/>
              <a:t>with the gas-phase species or with each other </a:t>
            </a:r>
            <a:r>
              <a:rPr lang="en-US" sz="1400" dirty="0" smtClean="0"/>
              <a:t>to produce </a:t>
            </a:r>
            <a:r>
              <a:rPr lang="en-US" sz="1400" dirty="0"/>
              <a:t>a highly cross-linked structure. The nitrogen </a:t>
            </a:r>
            <a:r>
              <a:rPr lang="en-US" sz="1400" dirty="0" smtClean="0"/>
              <a:t>radicals take </a:t>
            </a:r>
            <a:r>
              <a:rPr lang="en-US" sz="1400" dirty="0"/>
              <a:t>part in chain propagation reactions forming the </a:t>
            </a:r>
            <a:r>
              <a:rPr lang="en-US" sz="1400" dirty="0" smtClean="0"/>
              <a:t>secondary amine structures (observed in IR, on the surface)</a:t>
            </a:r>
          </a:p>
          <a:p>
            <a:pPr marL="0" indent="0">
              <a:buNone/>
            </a:pPr>
            <a:r>
              <a:rPr lang="en-US" sz="1400" dirty="0" smtClean="0"/>
              <a:t>5), 6)   The </a:t>
            </a:r>
            <a:r>
              <a:rPr lang="en-US" sz="1400" dirty="0"/>
              <a:t>continuing </a:t>
            </a:r>
            <a:r>
              <a:rPr lang="en-US" sz="1400" dirty="0" smtClean="0"/>
              <a:t>loss of </a:t>
            </a:r>
            <a:r>
              <a:rPr lang="en-US" sz="1400" dirty="0"/>
              <a:t>hydrogen </a:t>
            </a:r>
            <a:r>
              <a:rPr lang="en-US" sz="1400" dirty="0" smtClean="0"/>
              <a:t>with    formation of </a:t>
            </a:r>
            <a:r>
              <a:rPr lang="en-US" sz="1400" dirty="0"/>
              <a:t>non-amine nitrogen </a:t>
            </a:r>
            <a:r>
              <a:rPr lang="en-US" sz="1400" dirty="0" smtClean="0"/>
              <a:t>species </a:t>
            </a:r>
          </a:p>
          <a:p>
            <a:pPr>
              <a:buFont typeface="+mj-lt"/>
              <a:buAutoNum type="arabicParenR"/>
            </a:pP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EA3E-A063-47E6-BF9C-BB792F4605E2}" type="slidenum">
              <a:rPr lang="cs-CZ" smtClean="0"/>
              <a:t>7</a:t>
            </a:fld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124744"/>
            <a:ext cx="4189228" cy="5392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50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u="sng" dirty="0" err="1" smtClean="0"/>
              <a:t>Conclusion</a:t>
            </a:r>
            <a:endParaRPr lang="cs-CZ" sz="24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Positives:</a:t>
            </a:r>
          </a:p>
          <a:p>
            <a:pPr lvl="1"/>
            <a:r>
              <a:rPr lang="en-US" dirty="0" smtClean="0"/>
              <a:t>It is possible to prepare smooth amine-rich coatings by plasma polymerization of </a:t>
            </a:r>
            <a:r>
              <a:rPr lang="en-US" dirty="0" err="1" smtClean="0"/>
              <a:t>allylamine</a:t>
            </a:r>
            <a:r>
              <a:rPr lang="en-US" dirty="0" smtClean="0"/>
              <a:t> =) possible usage for </a:t>
            </a:r>
            <a:r>
              <a:rPr lang="en-US" dirty="0" err="1" smtClean="0"/>
              <a:t>bioapplications</a:t>
            </a:r>
            <a:endParaRPr lang="en-US" dirty="0" smtClean="0"/>
          </a:p>
          <a:p>
            <a:pPr lvl="1"/>
            <a:r>
              <a:rPr lang="en-US" dirty="0" smtClean="0"/>
              <a:t>Good stability of polymers in the air (surface chemistry)</a:t>
            </a:r>
          </a:p>
          <a:p>
            <a:pPr lvl="1"/>
            <a:r>
              <a:rPr lang="en-US" dirty="0" smtClean="0"/>
              <a:t>Discussion of plasma polymerization mechanism according to the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 smtClean="0"/>
              <a:t> experimental results: amines and hydrogen content and AFM study of surface structure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 smtClean="0"/>
              <a:t>previous researches focused on </a:t>
            </a:r>
            <a:r>
              <a:rPr lang="en-US" dirty="0"/>
              <a:t>plasma polymerization: </a:t>
            </a:r>
            <a:r>
              <a:rPr lang="en-US" dirty="0" smtClean="0"/>
              <a:t> Yasuda H.: Plasma Polymerization;, </a:t>
            </a:r>
            <a:r>
              <a:rPr lang="en-US" i="1" dirty="0" smtClean="0"/>
              <a:t>Academic </a:t>
            </a:r>
            <a:r>
              <a:rPr lang="en-US" i="1" dirty="0"/>
              <a:t>Press</a:t>
            </a:r>
            <a:r>
              <a:rPr lang="en-US" dirty="0"/>
              <a:t>: New </a:t>
            </a:r>
            <a:r>
              <a:rPr lang="en-US" dirty="0" smtClean="0"/>
              <a:t>York, 1985</a:t>
            </a:r>
            <a:r>
              <a:rPr lang="en-US" dirty="0"/>
              <a:t>; p 432; </a:t>
            </a:r>
            <a:endParaRPr lang="en-US" dirty="0" smtClean="0"/>
          </a:p>
          <a:p>
            <a:pPr marL="914400" lvl="2" indent="0">
              <a:buNone/>
            </a:pPr>
            <a:r>
              <a:rPr lang="en-US" dirty="0" smtClean="0"/>
              <a:t>     Beck </a:t>
            </a:r>
            <a:r>
              <a:rPr lang="en-US" dirty="0"/>
              <a:t>A. J</a:t>
            </a:r>
            <a:r>
              <a:rPr lang="en-US" dirty="0" smtClean="0"/>
              <a:t>., </a:t>
            </a:r>
            <a:r>
              <a:rPr lang="en-US" dirty="0" err="1" smtClean="0"/>
              <a:t>Candan</a:t>
            </a:r>
            <a:r>
              <a:rPr lang="en-US" dirty="0" smtClean="0"/>
              <a:t> </a:t>
            </a:r>
            <a:r>
              <a:rPr lang="en-US" dirty="0"/>
              <a:t>S</a:t>
            </a:r>
            <a:r>
              <a:rPr lang="en-US" dirty="0" smtClean="0"/>
              <a:t>., Short R</a:t>
            </a:r>
            <a:r>
              <a:rPr lang="en-US" dirty="0"/>
              <a:t>. </a:t>
            </a:r>
            <a:r>
              <a:rPr lang="en-US" dirty="0" smtClean="0"/>
              <a:t>D., Goodyear A., Braithwaite, N</a:t>
            </a:r>
            <a:r>
              <a:rPr lang="en-US" dirty="0"/>
              <a:t>. </a:t>
            </a:r>
            <a:r>
              <a:rPr lang="en-US" dirty="0" smtClean="0"/>
              <a:t>St: J</a:t>
            </a:r>
            <a:r>
              <a:rPr lang="en-US" i="1" dirty="0"/>
              <a:t>. Phys. </a:t>
            </a:r>
            <a:r>
              <a:rPr lang="en-US" i="1" dirty="0" smtClean="0"/>
              <a:t>   Chem</a:t>
            </a:r>
            <a:r>
              <a:rPr lang="en-US" i="1" dirty="0"/>
              <a:t>. </a:t>
            </a:r>
            <a:r>
              <a:rPr lang="en-US" i="1" dirty="0" smtClean="0"/>
              <a:t>B, </a:t>
            </a:r>
            <a:r>
              <a:rPr lang="en-US" dirty="0" smtClean="0"/>
              <a:t>2001</a:t>
            </a:r>
          </a:p>
          <a:p>
            <a:r>
              <a:rPr lang="en-US" b="1" dirty="0" smtClean="0"/>
              <a:t>Negatives:</a:t>
            </a:r>
          </a:p>
          <a:p>
            <a:pPr lvl="1"/>
            <a:r>
              <a:rPr lang="en-US" dirty="0" smtClean="0"/>
              <a:t>Results of IR spectroscopy can be discussed in more detail, I miss comparison of PW and CW plasma polymers</a:t>
            </a:r>
          </a:p>
          <a:p>
            <a:pPr lvl="1"/>
            <a:r>
              <a:rPr lang="en-US" dirty="0" smtClean="0"/>
              <a:t>Errors of chemical composition of the surface are not discussed</a:t>
            </a:r>
          </a:p>
          <a:p>
            <a:pPr lvl="1"/>
            <a:r>
              <a:rPr lang="en-US" dirty="0" smtClean="0"/>
              <a:t>AFM study of surface includes plasma polymers prepared under different working pressure=) roughness comparison;  however  possible changes in chemistry are not mentioned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EA3E-A063-47E6-BF9C-BB792F4605E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47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attention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EA3E-A063-47E6-BF9C-BB792F4605E2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80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3264</TotalTime>
  <Words>1050</Words>
  <Application>Microsoft Office PowerPoint</Application>
  <PresentationFormat>Předvádění na obrazovce (4:3)</PresentationFormat>
  <Paragraphs>89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Mechanistic Studies of Plasma Polymerization of Allylamine</vt:lpstr>
      <vt:lpstr>Content of publication</vt:lpstr>
      <vt:lpstr>Published results: Infrared spectroscopy</vt:lpstr>
      <vt:lpstr>X-ray photoelectron spectroscopy</vt:lpstr>
      <vt:lpstr>Chemical composition of the surface of allylamine polymers</vt:lpstr>
      <vt:lpstr>Prezentace aplikace PowerPoint</vt:lpstr>
      <vt:lpstr>Possible  reactions during plasma polymerization in PW mode Comparison with analyses of allylamine polymers</vt:lpstr>
      <vt:lpstr>Conclusion</vt:lpstr>
      <vt:lpstr>Thank you for your attention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Infrared spectroscopy</dc:title>
  <dc:creator>Štěpánka</dc:creator>
  <cp:lastModifiedBy>Štěpánka</cp:lastModifiedBy>
  <cp:revision>89</cp:revision>
  <dcterms:created xsi:type="dcterms:W3CDTF">2014-06-02T15:06:42Z</dcterms:created>
  <dcterms:modified xsi:type="dcterms:W3CDTF">2016-05-30T05:46:16Z</dcterms:modified>
</cp:coreProperties>
</file>