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warwick.ac.uk/fac/sci/physics/current/postgraduate/regs/mpags/ex5/techniques/structural/tem/" TargetMode="External"/><Relationship Id="rId2" Type="http://schemas.openxmlformats.org/officeDocument/2006/relationships/hyperlink" Target="http://www.britannica.com/technology/transmission-electron-microscop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pectra.com/support/technical-support/raman-science/35-technical-support/126-science-of-micro-raman-spectroscopy" TargetMode="External"/><Relationship Id="rId5" Type="http://schemas.openxmlformats.org/officeDocument/2006/relationships/hyperlink" Target="http://tpm.amc.anl.gov/Lectures/EELSAEMShortCourse.pdf" TargetMode="External"/><Relationship Id="rId4" Type="http://schemas.openxmlformats.org/officeDocument/2006/relationships/hyperlink" Target="http://iopscience.iop.org/article/10.1088/0034-4885/72/1/016502/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F7360 </a:t>
            </a:r>
            <a:r>
              <a:rPr lang="sk-SK" sz="4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Characterization</a:t>
            </a:r>
            <a:r>
              <a:rPr lang="sk-SK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sk-SK" sz="4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thin</a:t>
            </a:r>
            <a:r>
              <a:rPr lang="sk-SK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k-SK" sz="4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films</a:t>
            </a:r>
            <a:r>
              <a:rPr lang="sk-SK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sk-SK" sz="4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surfaces</a:t>
            </a:r>
            <a:endParaRPr lang="sk-SK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Katarína </a:t>
            </a:r>
            <a:r>
              <a:rPr lang="sk-SK" dirty="0" err="1" smtClean="0"/>
              <a:t>Bernátová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Brno, 30.5.2016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87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2620" y="672737"/>
            <a:ext cx="10018713" cy="1752599"/>
          </a:xfrm>
        </p:spPr>
        <p:txBody>
          <a:bodyPr/>
          <a:lstStyle/>
          <a:p>
            <a:r>
              <a:rPr lang="en-US" dirty="0"/>
              <a:t>Achieved results</a:t>
            </a:r>
            <a:br>
              <a:rPr lang="en-US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0" y="1724297"/>
            <a:ext cx="10018713" cy="406690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						     </a:t>
            </a:r>
            <a:r>
              <a:rPr lang="sk-SK" dirty="0" err="1" smtClean="0"/>
              <a:t>Tribological</a:t>
            </a:r>
            <a:r>
              <a:rPr lang="sk-SK" dirty="0" smtClean="0"/>
              <a:t> </a:t>
            </a:r>
            <a:r>
              <a:rPr lang="sk-SK" dirty="0" err="1" smtClean="0"/>
              <a:t>properties</a:t>
            </a:r>
            <a:r>
              <a:rPr lang="sk-SK" dirty="0" smtClean="0"/>
              <a:t>		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			</a:t>
            </a:r>
            <a:r>
              <a:rPr lang="sk-SK" dirty="0"/>
              <a:t> </a:t>
            </a:r>
            <a:r>
              <a:rPr lang="sk-SK" dirty="0" smtClean="0"/>
              <a:t>                  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	</a:t>
            </a:r>
            <a:r>
              <a:rPr lang="sk-SK" dirty="0"/>
              <a:t> </a:t>
            </a:r>
            <a:r>
              <a:rPr lang="sk-SK" dirty="0" smtClean="0"/>
              <a:t>            Film </a:t>
            </a:r>
            <a:r>
              <a:rPr lang="sk-SK" dirty="0" err="1" smtClean="0"/>
              <a:t>microstructure</a:t>
            </a:r>
            <a:r>
              <a:rPr lang="sk-SK" dirty="0" smtClean="0"/>
              <a:t>	      </a:t>
            </a:r>
            <a:r>
              <a:rPr lang="sk-SK" dirty="0" err="1" smtClean="0"/>
              <a:t>Phase</a:t>
            </a:r>
            <a:r>
              <a:rPr lang="sk-SK" dirty="0" smtClean="0"/>
              <a:t> </a:t>
            </a:r>
            <a:r>
              <a:rPr lang="sk-SK" dirty="0" err="1" smtClean="0"/>
              <a:t>composition</a:t>
            </a:r>
            <a:endParaRPr lang="sk-SK" dirty="0"/>
          </a:p>
        </p:txBody>
      </p:sp>
      <p:sp>
        <p:nvSpPr>
          <p:cNvPr id="4" name="Rovnoramenný trojuholník 3"/>
          <p:cNvSpPr/>
          <p:nvPr/>
        </p:nvSpPr>
        <p:spPr>
          <a:xfrm>
            <a:off x="4781006" y="2622367"/>
            <a:ext cx="2481942" cy="2270761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44880" y="867428"/>
            <a:ext cx="10018713" cy="1752599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Achieved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results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1)TEM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1" y="2666999"/>
            <a:ext cx="5539060" cy="3124201"/>
          </a:xfrm>
        </p:spPr>
        <p:txBody>
          <a:bodyPr/>
          <a:lstStyle/>
          <a:p>
            <a:r>
              <a:rPr lang="sk-SK" dirty="0" smtClean="0"/>
              <a:t>Fig.1: a) SPR =</a:t>
            </a:r>
            <a:r>
              <a:rPr lang="sk-SK" sz="2800" dirty="0" smtClean="0"/>
              <a:t> 1</a:t>
            </a:r>
            <a:r>
              <a:rPr lang="sk-SK" dirty="0" smtClean="0"/>
              <a:t>, </a:t>
            </a:r>
            <a:r>
              <a:rPr lang="sk-SK" dirty="0" err="1" smtClean="0"/>
              <a:t>TiC</a:t>
            </a:r>
            <a:r>
              <a:rPr lang="sk-SK" dirty="0" smtClean="0"/>
              <a:t> </a:t>
            </a:r>
            <a:r>
              <a:rPr lang="sk-SK" dirty="0" err="1" smtClean="0"/>
              <a:t>crystal</a:t>
            </a:r>
            <a:r>
              <a:rPr lang="sk-SK" dirty="0" smtClean="0"/>
              <a:t> (5-10nm)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random</a:t>
            </a:r>
            <a:r>
              <a:rPr lang="sk-SK" dirty="0" smtClean="0"/>
              <a:t> </a:t>
            </a:r>
            <a:r>
              <a:rPr lang="sk-SK" dirty="0" err="1" smtClean="0"/>
              <a:t>orientation</a:t>
            </a:r>
            <a:r>
              <a:rPr lang="sk-SK" dirty="0" smtClean="0"/>
              <a:t> </a:t>
            </a:r>
          </a:p>
          <a:p>
            <a:r>
              <a:rPr lang="sk-SK" dirty="0" smtClean="0"/>
              <a:t>Fig.1: b) SPR =</a:t>
            </a:r>
            <a:r>
              <a:rPr lang="sk-SK" sz="2800" dirty="0" smtClean="0"/>
              <a:t> 4</a:t>
            </a:r>
            <a:r>
              <a:rPr lang="sk-SK" dirty="0" smtClean="0"/>
              <a:t>, 1 nm </a:t>
            </a:r>
            <a:r>
              <a:rPr lang="sk-SK" dirty="0" err="1" smtClean="0"/>
              <a:t>sparticles</a:t>
            </a:r>
            <a:r>
              <a:rPr lang="sk-SK" dirty="0" smtClean="0"/>
              <a:t>, </a:t>
            </a:r>
            <a:r>
              <a:rPr lang="sk-SK" dirty="0" err="1" smtClean="0"/>
              <a:t>amorphous</a:t>
            </a:r>
            <a:r>
              <a:rPr lang="sk-SK" dirty="0" smtClean="0"/>
              <a:t> </a:t>
            </a:r>
            <a:r>
              <a:rPr lang="sk-SK" dirty="0" err="1" smtClean="0"/>
              <a:t>matrix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370" y="-1894"/>
            <a:ext cx="5168630" cy="685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Achieved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results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2) EELS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1" y="2666999"/>
            <a:ext cx="6610972" cy="3124201"/>
          </a:xfrm>
        </p:spPr>
        <p:txBody>
          <a:bodyPr/>
          <a:lstStyle/>
          <a:p>
            <a:r>
              <a:rPr lang="sk-SK" dirty="0" smtClean="0"/>
              <a:t> EELS </a:t>
            </a:r>
            <a:r>
              <a:rPr lang="sk-SK" dirty="0" err="1" smtClean="0"/>
              <a:t>spectra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C K-</a:t>
            </a:r>
            <a:r>
              <a:rPr lang="sk-SK" dirty="0" err="1" smtClean="0"/>
              <a:t>edge</a:t>
            </a:r>
            <a:r>
              <a:rPr lang="sk-SK" dirty="0" smtClean="0"/>
              <a:t> </a:t>
            </a:r>
            <a:r>
              <a:rPr lang="sk-SK" dirty="0" err="1" smtClean="0"/>
              <a:t>core</a:t>
            </a:r>
            <a:r>
              <a:rPr lang="sk-SK" dirty="0" smtClean="0"/>
              <a:t> </a:t>
            </a:r>
            <a:r>
              <a:rPr lang="sk-SK" dirty="0" err="1" smtClean="0"/>
              <a:t>loss</a:t>
            </a:r>
            <a:endParaRPr lang="sk-SK" dirty="0" smtClean="0"/>
          </a:p>
          <a:p>
            <a:r>
              <a:rPr lang="sk-SK" dirty="0" err="1" smtClean="0"/>
              <a:t>Shape</a:t>
            </a:r>
            <a:r>
              <a:rPr lang="sk-SK" dirty="0" smtClean="0"/>
              <a:t> and </a:t>
            </a:r>
            <a:r>
              <a:rPr lang="sk-SK" dirty="0" err="1" smtClean="0"/>
              <a:t>position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spectra</a:t>
            </a:r>
            <a:r>
              <a:rPr lang="sk-SK" dirty="0" smtClean="0"/>
              <a:t> </a:t>
            </a:r>
            <a:r>
              <a:rPr lang="sk-SK" dirty="0" err="1" smtClean="0"/>
              <a:t>changed</a:t>
            </a:r>
            <a:r>
              <a:rPr lang="sk-SK" dirty="0" smtClean="0"/>
              <a:t> </a:t>
            </a:r>
            <a:r>
              <a:rPr lang="sk-SK" dirty="0" err="1" smtClean="0"/>
              <a:t>gradually</a:t>
            </a:r>
            <a:r>
              <a:rPr lang="sk-SK" dirty="0" smtClean="0"/>
              <a:t> (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TiC</a:t>
            </a:r>
            <a:r>
              <a:rPr lang="sk-SK" dirty="0" smtClean="0"/>
              <a:t> to a-C </a:t>
            </a:r>
            <a:r>
              <a:rPr lang="sk-SK" dirty="0" err="1" smtClean="0"/>
              <a:t>phases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best</a:t>
            </a:r>
            <a:r>
              <a:rPr lang="sk-SK" dirty="0" smtClean="0"/>
              <a:t> </a:t>
            </a:r>
            <a:r>
              <a:rPr lang="sk-SK" dirty="0" err="1" smtClean="0"/>
              <a:t>tribological</a:t>
            </a:r>
            <a:r>
              <a:rPr lang="sk-SK" dirty="0" smtClean="0"/>
              <a:t> </a:t>
            </a:r>
            <a:r>
              <a:rPr lang="sk-SK" dirty="0" err="1" smtClean="0"/>
              <a:t>performance</a:t>
            </a:r>
            <a:r>
              <a:rPr lang="sk-SK" dirty="0" smtClean="0"/>
              <a:t> (</a:t>
            </a:r>
            <a:r>
              <a:rPr lang="sk-SK" dirty="0" err="1" smtClean="0"/>
              <a:t>low</a:t>
            </a:r>
            <a:r>
              <a:rPr lang="sk-SK" dirty="0" smtClean="0"/>
              <a:t> </a:t>
            </a:r>
            <a:r>
              <a:rPr lang="sk-SK" dirty="0" err="1" smtClean="0"/>
              <a:t>friction</a:t>
            </a:r>
            <a:r>
              <a:rPr lang="sk-SK" dirty="0" smtClean="0"/>
              <a:t>, </a:t>
            </a:r>
            <a:r>
              <a:rPr lang="sk-SK" dirty="0" err="1" smtClean="0"/>
              <a:t>low</a:t>
            </a:r>
            <a:r>
              <a:rPr lang="sk-SK" dirty="0" smtClean="0"/>
              <a:t> </a:t>
            </a:r>
            <a:r>
              <a:rPr lang="sk-SK" dirty="0" err="1" smtClean="0"/>
              <a:t>instabilities</a:t>
            </a:r>
            <a:r>
              <a:rPr lang="sk-SK" dirty="0" smtClean="0"/>
              <a:t>) –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highest</a:t>
            </a:r>
            <a:r>
              <a:rPr lang="sk-SK" dirty="0" smtClean="0"/>
              <a:t> a-C </a:t>
            </a:r>
            <a:r>
              <a:rPr lang="sk-SK" dirty="0" err="1" smtClean="0"/>
              <a:t>contents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283" y="2441663"/>
            <a:ext cx="4096718" cy="2864544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8541280" y="5302943"/>
            <a:ext cx="3204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Table 1: </a:t>
            </a:r>
            <a:r>
              <a:rPr lang="sk-SK" dirty="0" err="1" smtClean="0"/>
              <a:t>Summary</a:t>
            </a:r>
            <a:r>
              <a:rPr lang="sk-SK" dirty="0" smtClean="0"/>
              <a:t> of </a:t>
            </a:r>
            <a:r>
              <a:rPr lang="sk-SK" dirty="0" err="1" smtClean="0"/>
              <a:t>samples</a:t>
            </a:r>
            <a:r>
              <a:rPr lang="sk-SK" dirty="0" smtClean="0"/>
              <a:t>, </a:t>
            </a:r>
            <a:br>
              <a:rPr lang="sk-SK" dirty="0" smtClean="0"/>
            </a:br>
            <a:r>
              <a:rPr lang="sk-SK" dirty="0" err="1" smtClean="0"/>
              <a:t>phase</a:t>
            </a:r>
            <a:r>
              <a:rPr lang="sk-SK" dirty="0" smtClean="0"/>
              <a:t> </a:t>
            </a:r>
            <a:r>
              <a:rPr lang="sk-SK" dirty="0" err="1" smtClean="0"/>
              <a:t>contents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and </a:t>
            </a:r>
            <a:r>
              <a:rPr lang="sk-SK" dirty="0" err="1" smtClean="0"/>
              <a:t>tribomechanical</a:t>
            </a:r>
            <a:r>
              <a:rPr lang="sk-SK" dirty="0" smtClean="0"/>
              <a:t> </a:t>
            </a:r>
            <a:r>
              <a:rPr lang="sk-SK" dirty="0" err="1" smtClean="0"/>
              <a:t>properties</a:t>
            </a:r>
            <a:endParaRPr lang="sk-SK" dirty="0"/>
          </a:p>
        </p:txBody>
      </p:sp>
      <p:sp>
        <p:nvSpPr>
          <p:cNvPr id="6" name="Ovál 5"/>
          <p:cNvSpPr/>
          <p:nvPr/>
        </p:nvSpPr>
        <p:spPr>
          <a:xfrm>
            <a:off x="8040273" y="2860766"/>
            <a:ext cx="278008" cy="287383"/>
          </a:xfrm>
          <a:prstGeom prst="ellipse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/>
          <p:cNvSpPr/>
          <p:nvPr/>
        </p:nvSpPr>
        <p:spPr>
          <a:xfrm>
            <a:off x="8011289" y="4757057"/>
            <a:ext cx="306992" cy="246018"/>
          </a:xfrm>
          <a:prstGeom prst="ellipse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/>
          <p:cNvSpPr/>
          <p:nvPr/>
        </p:nvSpPr>
        <p:spPr>
          <a:xfrm>
            <a:off x="7996797" y="4969331"/>
            <a:ext cx="306992" cy="246018"/>
          </a:xfrm>
          <a:prstGeom prst="ellipse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>
            <a:off x="11547565" y="3082834"/>
            <a:ext cx="592183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Achieved 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results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3) XRD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1" y="2666999"/>
            <a:ext cx="7202490" cy="3124201"/>
          </a:xfrm>
        </p:spPr>
        <p:txBody>
          <a:bodyPr/>
          <a:lstStyle/>
          <a:p>
            <a:r>
              <a:rPr lang="sk-SK" dirty="0" err="1" smtClean="0"/>
              <a:t>TiC</a:t>
            </a:r>
            <a:r>
              <a:rPr lang="sk-SK" dirty="0" smtClean="0"/>
              <a:t> </a:t>
            </a:r>
            <a:r>
              <a:rPr lang="sk-SK" dirty="0" err="1" smtClean="0"/>
              <a:t>phase</a:t>
            </a:r>
            <a:r>
              <a:rPr lang="sk-SK" dirty="0"/>
              <a:t> </a:t>
            </a:r>
            <a:r>
              <a:rPr lang="sk-SK" dirty="0" smtClean="0"/>
              <a:t>– </a:t>
            </a:r>
            <a:r>
              <a:rPr lang="sk-SK" dirty="0" err="1" smtClean="0"/>
              <a:t>crystal</a:t>
            </a:r>
            <a:r>
              <a:rPr lang="sk-SK" dirty="0" smtClean="0"/>
              <a:t> </a:t>
            </a:r>
            <a:r>
              <a:rPr lang="sk-SK" dirty="0" err="1" smtClean="0"/>
              <a:t>size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strongly</a:t>
            </a:r>
            <a:r>
              <a:rPr lang="sk-SK" dirty="0" smtClean="0"/>
              <a:t> </a:t>
            </a:r>
            <a:r>
              <a:rPr lang="sk-SK" dirty="0" err="1" smtClean="0"/>
              <a:t>reduced</a:t>
            </a:r>
            <a:r>
              <a:rPr lang="sk-SK" dirty="0" smtClean="0"/>
              <a:t> as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carbon</a:t>
            </a:r>
            <a:r>
              <a:rPr lang="sk-SK" dirty="0" smtClean="0"/>
              <a:t> </a:t>
            </a:r>
            <a:r>
              <a:rPr lang="sk-SK" dirty="0" err="1" smtClean="0"/>
              <a:t>content</a:t>
            </a:r>
            <a:r>
              <a:rPr lang="sk-SK" dirty="0" smtClean="0"/>
              <a:t> </a:t>
            </a:r>
            <a:r>
              <a:rPr lang="sk-SK" dirty="0" err="1" smtClean="0"/>
              <a:t>increases</a:t>
            </a:r>
            <a:r>
              <a:rPr lang="sk-SK" dirty="0" smtClean="0"/>
              <a:t> (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85%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Sample</a:t>
            </a:r>
            <a:r>
              <a:rPr lang="sk-SK" dirty="0" smtClean="0"/>
              <a:t> J – </a:t>
            </a:r>
            <a:r>
              <a:rPr lang="sk-SK" dirty="0" err="1" smtClean="0"/>
              <a:t>non-stochiometric</a:t>
            </a:r>
            <a:r>
              <a:rPr lang="sk-SK" dirty="0" smtClean="0"/>
              <a:t> Ti-</a:t>
            </a:r>
            <a:r>
              <a:rPr lang="sk-SK" dirty="0" err="1" smtClean="0"/>
              <a:t>enriched</a:t>
            </a:r>
            <a:r>
              <a:rPr lang="sk-SK" dirty="0" smtClean="0"/>
              <a:t> </a:t>
            </a:r>
            <a:r>
              <a:rPr lang="sk-SK" dirty="0" err="1" smtClean="0"/>
              <a:t>TiC</a:t>
            </a:r>
            <a:r>
              <a:rPr lang="sk-SK" dirty="0" smtClean="0"/>
              <a:t> </a:t>
            </a:r>
            <a:r>
              <a:rPr lang="sk-SK" dirty="0" err="1" smtClean="0"/>
              <a:t>phases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048" y="2466362"/>
            <a:ext cx="3057952" cy="43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55594" y="761488"/>
            <a:ext cx="10018713" cy="1752599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Achieved results</a:t>
            </a: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>4) </a:t>
            </a:r>
            <a:r>
              <a:rPr lang="sk-SK" dirty="0" err="1" smtClean="0"/>
              <a:t>Raman</a:t>
            </a:r>
            <a:r>
              <a:rPr lang="sk-SK" dirty="0" smtClean="0"/>
              <a:t> </a:t>
            </a:r>
            <a:r>
              <a:rPr lang="sk-SK" dirty="0" err="1" smtClean="0"/>
              <a:t>spectroscopy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1" y="2666999"/>
            <a:ext cx="5817827" cy="3838304"/>
          </a:xfrm>
        </p:spPr>
        <p:txBody>
          <a:bodyPr>
            <a:normAutofit lnSpcReduction="10000"/>
          </a:bodyPr>
          <a:lstStyle/>
          <a:p>
            <a:r>
              <a:rPr lang="sk-SK" dirty="0"/>
              <a:t> </a:t>
            </a:r>
            <a:r>
              <a:rPr lang="sk-SK" dirty="0" smtClean="0"/>
              <a:t>a) </a:t>
            </a:r>
            <a:r>
              <a:rPr lang="sk-SK" dirty="0" err="1" smtClean="0"/>
              <a:t>sample</a:t>
            </a:r>
            <a:r>
              <a:rPr lang="sk-SK" dirty="0" smtClean="0"/>
              <a:t> A: a-C </a:t>
            </a:r>
            <a:r>
              <a:rPr lang="sk-SK" dirty="0" err="1" smtClean="0"/>
              <a:t>content</a:t>
            </a:r>
            <a:r>
              <a:rPr lang="sk-SK" dirty="0" smtClean="0"/>
              <a:t>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sk-SK" dirty="0" smtClean="0"/>
              <a:t>- </a:t>
            </a:r>
            <a:r>
              <a:rPr lang="sk-SK" dirty="0" err="1" smtClean="0"/>
              <a:t>two</a:t>
            </a:r>
            <a:r>
              <a:rPr lang="sk-SK" dirty="0" smtClean="0"/>
              <a:t> </a:t>
            </a:r>
            <a:r>
              <a:rPr lang="sk-SK" dirty="0" err="1" smtClean="0"/>
              <a:t>bands</a:t>
            </a:r>
            <a:r>
              <a:rPr lang="sk-SK" dirty="0" smtClean="0"/>
              <a:t>: 1370 </a:t>
            </a:r>
            <a:r>
              <a:rPr lang="en-US" dirty="0" smtClean="0"/>
              <a:t>cm</a:t>
            </a:r>
            <a:r>
              <a:rPr lang="en-US" baseline="30000" dirty="0" smtClean="0"/>
              <a:t>-1</a:t>
            </a:r>
            <a:r>
              <a:rPr lang="sk-SK" dirty="0"/>
              <a:t> </a:t>
            </a:r>
            <a:r>
              <a:rPr lang="sk-SK" dirty="0" smtClean="0"/>
              <a:t>and 1565 </a:t>
            </a:r>
            <a:r>
              <a:rPr lang="en-US" dirty="0" smtClean="0"/>
              <a:t>cm</a:t>
            </a:r>
            <a:r>
              <a:rPr lang="en-US" baseline="30000" dirty="0" smtClean="0"/>
              <a:t>-1</a:t>
            </a:r>
            <a:r>
              <a:rPr lang="sk-SK" baseline="30000" dirty="0" smtClean="0"/>
              <a:t>  </a:t>
            </a:r>
            <a:r>
              <a:rPr lang="sk-SK" dirty="0"/>
              <a:t> </a:t>
            </a:r>
            <a:r>
              <a:rPr lang="sk-SK" dirty="0" smtClean="0"/>
              <a:t>(sp2     	</a:t>
            </a:r>
            <a:r>
              <a:rPr lang="sk-SK" dirty="0" err="1" smtClean="0"/>
              <a:t>content</a:t>
            </a:r>
            <a:r>
              <a:rPr lang="sk-SK" dirty="0" smtClean="0"/>
              <a:t>)</a:t>
            </a:r>
          </a:p>
          <a:p>
            <a:r>
              <a:rPr lang="sk-SK" dirty="0" smtClean="0"/>
              <a:t>b) </a:t>
            </a:r>
            <a:r>
              <a:rPr lang="sk-SK" dirty="0" err="1" smtClean="0"/>
              <a:t>sample</a:t>
            </a:r>
            <a:r>
              <a:rPr lang="sk-SK" dirty="0" smtClean="0"/>
              <a:t> I: a-C </a:t>
            </a:r>
            <a:r>
              <a:rPr lang="sk-SK" dirty="0" err="1" smtClean="0"/>
              <a:t>content</a:t>
            </a:r>
            <a:r>
              <a:rPr lang="sk-SK" dirty="0" smtClean="0"/>
              <a:t>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 smtClean="0"/>
              <a:t>	- </a:t>
            </a:r>
            <a:r>
              <a:rPr lang="sk-SK" dirty="0" err="1" smtClean="0"/>
              <a:t>understochiometric</a:t>
            </a:r>
            <a:r>
              <a:rPr lang="sk-SK" dirty="0" smtClean="0"/>
              <a:t> </a:t>
            </a:r>
            <a:r>
              <a:rPr lang="sk-SK" dirty="0" err="1" smtClean="0"/>
              <a:t>TiC</a:t>
            </a:r>
            <a:r>
              <a:rPr lang="sk-SK" dirty="0" smtClean="0"/>
              <a:t> (</a:t>
            </a:r>
            <a:r>
              <a:rPr lang="sk-SK" dirty="0" err="1" smtClean="0"/>
              <a:t>active</a:t>
            </a:r>
            <a:r>
              <a:rPr lang="sk-SK" dirty="0" smtClean="0"/>
              <a:t> </a:t>
            </a:r>
            <a:r>
              <a:rPr lang="sk-SK" dirty="0" err="1" smtClean="0"/>
              <a:t>due</a:t>
            </a:r>
            <a:r>
              <a:rPr lang="sk-SK" dirty="0" smtClean="0"/>
              <a:t> to 	</a:t>
            </a:r>
            <a:r>
              <a:rPr lang="sk-SK" dirty="0" err="1" smtClean="0"/>
              <a:t>carbon</a:t>
            </a:r>
            <a:r>
              <a:rPr lang="sk-SK" dirty="0" smtClean="0"/>
              <a:t> </a:t>
            </a:r>
            <a:r>
              <a:rPr lang="sk-SK" dirty="0" err="1" smtClean="0"/>
              <a:t>vacancies</a:t>
            </a:r>
            <a:r>
              <a:rPr lang="sk-SK" dirty="0" smtClean="0"/>
              <a:t>)</a:t>
            </a:r>
          </a:p>
          <a:p>
            <a:r>
              <a:rPr lang="sk-SK" dirty="0" smtClean="0"/>
              <a:t>c) </a:t>
            </a:r>
            <a:r>
              <a:rPr lang="sk-SK" dirty="0" err="1" smtClean="0"/>
              <a:t>sample</a:t>
            </a:r>
            <a:r>
              <a:rPr lang="sk-SK" dirty="0" smtClean="0"/>
              <a:t> J: a-C </a:t>
            </a:r>
            <a:r>
              <a:rPr lang="sk-SK" dirty="0" err="1" smtClean="0"/>
              <a:t>content</a:t>
            </a:r>
            <a:r>
              <a:rPr lang="sk-SK" dirty="0" smtClean="0"/>
              <a:t>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</a:p>
          <a:p>
            <a:pPr marL="457200" lvl="1" indent="0">
              <a:buNone/>
            </a:pP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dirty="0" err="1" smtClean="0"/>
              <a:t>Iron</a:t>
            </a:r>
            <a:r>
              <a:rPr lang="sk-SK" dirty="0" smtClean="0"/>
              <a:t> </a:t>
            </a:r>
            <a:r>
              <a:rPr lang="sk-SK" dirty="0" err="1" smtClean="0"/>
              <a:t>oxides</a:t>
            </a:r>
            <a:r>
              <a:rPr lang="sk-SK" dirty="0" smtClean="0"/>
              <a:t> </a:t>
            </a:r>
            <a:r>
              <a:rPr lang="sk-SK" dirty="0" err="1" smtClean="0"/>
              <a:t>formation</a:t>
            </a:r>
            <a:r>
              <a:rPr lang="sk-SK" dirty="0" smtClean="0"/>
              <a:t> by </a:t>
            </a:r>
            <a:r>
              <a:rPr lang="sk-SK" dirty="0" err="1" smtClean="0"/>
              <a:t>tribochemical</a:t>
            </a:r>
            <a:r>
              <a:rPr lang="sk-SK" dirty="0" smtClean="0"/>
              <a:t> </a:t>
            </a:r>
            <a:r>
              <a:rPr lang="sk-SK" dirty="0" err="1" smtClean="0"/>
              <a:t>reaction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steel</a:t>
            </a:r>
            <a:r>
              <a:rPr lang="sk-SK" dirty="0" smtClean="0"/>
              <a:t> </a:t>
            </a:r>
            <a:r>
              <a:rPr lang="sk-SK" dirty="0" err="1" smtClean="0"/>
              <a:t>ball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atmosphere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670" y="-26126"/>
            <a:ext cx="3335704" cy="4889686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449" y="4766855"/>
            <a:ext cx="5083925" cy="198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Conclusion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9506" y="2900463"/>
            <a:ext cx="5208320" cy="3124201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 smtClean="0"/>
              <a:t>a-C </a:t>
            </a:r>
            <a:r>
              <a:rPr lang="sk-SK" dirty="0" err="1" smtClean="0"/>
              <a:t>content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&gt; </a:t>
            </a:r>
            <a:r>
              <a:rPr lang="sk-SK" dirty="0" smtClean="0"/>
              <a:t>60-65</a:t>
            </a:r>
            <a:r>
              <a:rPr lang="en-US" dirty="0"/>
              <a:t>%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Surface prevention from </a:t>
            </a:r>
          </a:p>
          <a:p>
            <a:pPr marL="0" indent="0" algn="ctr">
              <a:buNone/>
            </a:pPr>
            <a:r>
              <a:rPr lang="en-US" dirty="0" smtClean="0"/>
              <a:t>Mechanical wear and oxidation</a:t>
            </a:r>
            <a:endParaRPr lang="sk-SK" dirty="0"/>
          </a:p>
        </p:txBody>
      </p:sp>
      <p:sp>
        <p:nvSpPr>
          <p:cNvPr id="5" name="Rovnoramenný trojuholník 4"/>
          <p:cNvSpPr/>
          <p:nvPr/>
        </p:nvSpPr>
        <p:spPr>
          <a:xfrm>
            <a:off x="3728510" y="2083340"/>
            <a:ext cx="5530313" cy="3694890"/>
          </a:xfrm>
          <a:prstGeom prst="triangl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3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sk-S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J.C. </a:t>
            </a:r>
            <a:r>
              <a:rPr lang="sk-SK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Sánchez-López</a:t>
            </a:r>
            <a:r>
              <a:rPr lang="sk-S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⁎, D. </a:t>
            </a:r>
            <a:r>
              <a:rPr lang="sk-SK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Martínez-Martínez</a:t>
            </a:r>
            <a:r>
              <a:rPr lang="sk-S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1, C. </a:t>
            </a:r>
            <a:r>
              <a:rPr lang="sk-SK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López-Cartes</a:t>
            </a:r>
            <a:r>
              <a:rPr lang="sk-SK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sk-SK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Fernández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Surface &amp; Coatings Technology 202 (2008)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4011–4018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sk-SK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Rentgenová</a:t>
            </a:r>
            <a:r>
              <a:rPr lang="sk-SK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spektroskopie</a:t>
            </a:r>
            <a:r>
              <a:rPr lang="sk-SK" sz="2100" i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difrakce</a:t>
            </a:r>
            <a:r>
              <a:rPr lang="sk-SK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100" dirty="0">
                <a:latin typeface="Arial" panose="020B0604020202020204" pitchFamily="34" charset="0"/>
                <a:cs typeface="Arial" panose="020B0604020202020204" pitchFamily="34" charset="0"/>
              </a:rPr>
              <a:t>[online]. Univerzita Karlova v </a:t>
            </a:r>
            <a:r>
              <a:rPr lang="sk-SK" sz="2100" dirty="0" err="1">
                <a:latin typeface="Arial" panose="020B0604020202020204" pitchFamily="34" charset="0"/>
                <a:cs typeface="Arial" panose="020B0604020202020204" pitchFamily="34" charset="0"/>
              </a:rPr>
              <a:t>Praze</a:t>
            </a:r>
            <a:r>
              <a:rPr lang="sk-SK" sz="2100" dirty="0">
                <a:latin typeface="Arial" panose="020B0604020202020204" pitchFamily="34" charset="0"/>
                <a:cs typeface="Arial" panose="020B0604020202020204" pitchFamily="34" charset="0"/>
              </a:rPr>
              <a:t>, [cit. 2012-5-5]. Dostupné na &lt;http://physics.mff.cuni.cz/vyuka/zfp/&gt;. 	</a:t>
            </a: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[3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www.britannica.com/technology/transmission-electron-microscope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://www2.warwick.ac.uk/fac/sci/physics/current/postgraduate/regs/mpags/ex5/techniques/structural/tem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n-US" sz="21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http://iopscience.iop.org/article/10.1088/0034-4885/72/1/016502/pdf</a:t>
            </a:r>
            <a:endParaRPr lang="sk-SK" sz="2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</a:t>
            </a:r>
            <a:r>
              <a:rPr lang="en-US" sz="2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tpm.amc.anl.gov/Lectures/EELSAEMShortCourse.pdf</a:t>
            </a:r>
            <a:endParaRPr lang="en-US" sz="21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5] </a:t>
            </a:r>
            <a:r>
              <a:rPr lang="en-US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en-US" sz="2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www.microspectra.com/support/technical-support/raman-science/35-technical-support/126-science-of-micro-raman-spectroscopy</a:t>
            </a:r>
            <a:endParaRPr lang="en-US" sz="21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sz="2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sz="2000" dirty="0"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57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508760"/>
            <a:ext cx="10018713" cy="1752599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r>
              <a:rPr lang="sk-SK" dirty="0" smtClean="0"/>
              <a:t>!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82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Outline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introduction</a:t>
            </a:r>
          </a:p>
          <a:p>
            <a:r>
              <a:rPr lang="en-GB" dirty="0" smtClean="0"/>
              <a:t>Experimental</a:t>
            </a:r>
            <a:r>
              <a:rPr lang="sk-SK" dirty="0" smtClean="0"/>
              <a:t> </a:t>
            </a:r>
            <a:r>
              <a:rPr lang="en-GB" dirty="0" smtClean="0"/>
              <a:t>details</a:t>
            </a:r>
            <a:r>
              <a:rPr lang="sk-SK" dirty="0" smtClean="0"/>
              <a:t> and </a:t>
            </a:r>
            <a:r>
              <a:rPr lang="en-GB" dirty="0" smtClean="0"/>
              <a:t>coatings</a:t>
            </a:r>
          </a:p>
          <a:p>
            <a:r>
              <a:rPr lang="en-US" dirty="0" smtClean="0"/>
              <a:t>Characterization methods</a:t>
            </a:r>
          </a:p>
          <a:p>
            <a:r>
              <a:rPr lang="en-US" dirty="0" smtClean="0"/>
              <a:t>Appropriateness of the methods</a:t>
            </a:r>
          </a:p>
          <a:p>
            <a:r>
              <a:rPr lang="en-US" dirty="0" smtClean="0"/>
              <a:t>Achieved results</a:t>
            </a:r>
          </a:p>
        </p:txBody>
      </p:sp>
    </p:spTree>
    <p:extLst>
      <p:ext uri="{BB962C8B-B14F-4D97-AF65-F5344CB8AC3E}">
        <p14:creationId xmlns:p14="http://schemas.microsoft.com/office/powerpoint/2010/main" val="1156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Introduction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Tribological</a:t>
            </a:r>
            <a:r>
              <a:rPr lang="sk-SK" dirty="0"/>
              <a:t> </a:t>
            </a:r>
            <a:r>
              <a:rPr lang="sk-SK" dirty="0" err="1"/>
              <a:t>behaviour</a:t>
            </a:r>
            <a:r>
              <a:rPr lang="sk-SK" dirty="0"/>
              <a:t> of </a:t>
            </a:r>
            <a:r>
              <a:rPr lang="sk-SK" dirty="0" err="1"/>
              <a:t>titanium</a:t>
            </a:r>
            <a:r>
              <a:rPr lang="sk-SK" dirty="0"/>
              <a:t> </a:t>
            </a:r>
            <a:r>
              <a:rPr lang="sk-SK" dirty="0" err="1"/>
              <a:t>carbide</a:t>
            </a:r>
            <a:r>
              <a:rPr lang="sk-SK" dirty="0"/>
              <a:t>/</a:t>
            </a:r>
            <a:r>
              <a:rPr lang="sk-SK" dirty="0" err="1"/>
              <a:t>amorphous</a:t>
            </a:r>
            <a:r>
              <a:rPr lang="sk-SK" dirty="0"/>
              <a:t> </a:t>
            </a:r>
            <a:r>
              <a:rPr lang="sk-SK" dirty="0" err="1"/>
              <a:t>carbon</a:t>
            </a:r>
            <a:r>
              <a:rPr lang="sk-SK" dirty="0"/>
              <a:t> </a:t>
            </a:r>
            <a:r>
              <a:rPr lang="sk-SK" dirty="0" err="1" smtClean="0"/>
              <a:t>nanocomposite</a:t>
            </a:r>
            <a:r>
              <a:rPr lang="sk-SK" dirty="0"/>
              <a:t> </a:t>
            </a:r>
            <a:r>
              <a:rPr lang="en-US" dirty="0" smtClean="0"/>
              <a:t>coatings</a:t>
            </a:r>
            <a:r>
              <a:rPr lang="en-US" dirty="0"/>
              <a:t>: From macro to the micro-scale</a:t>
            </a:r>
          </a:p>
          <a:p>
            <a:r>
              <a:rPr lang="sk-SK" dirty="0"/>
              <a:t>J.C. </a:t>
            </a:r>
            <a:r>
              <a:rPr lang="sk-SK" dirty="0" err="1"/>
              <a:t>Sánchez-López</a:t>
            </a:r>
            <a:r>
              <a:rPr lang="sk-SK" dirty="0"/>
              <a:t> </a:t>
            </a:r>
            <a:r>
              <a:rPr lang="sk-SK" dirty="0" smtClean="0"/>
              <a:t>, </a:t>
            </a:r>
            <a:r>
              <a:rPr lang="sk-SK" dirty="0"/>
              <a:t>D. </a:t>
            </a:r>
            <a:r>
              <a:rPr lang="sk-SK" dirty="0" err="1"/>
              <a:t>Martínez-Martínez</a:t>
            </a:r>
            <a:r>
              <a:rPr lang="sk-SK" dirty="0"/>
              <a:t> 1, C. </a:t>
            </a:r>
            <a:r>
              <a:rPr lang="sk-SK" dirty="0" err="1"/>
              <a:t>López-Cartes</a:t>
            </a:r>
            <a:r>
              <a:rPr lang="sk-SK" dirty="0"/>
              <a:t>, A. </a:t>
            </a:r>
            <a:r>
              <a:rPr lang="sk-SK" dirty="0" err="1" smtClean="0"/>
              <a:t>Fernández</a:t>
            </a:r>
            <a:r>
              <a:rPr lang="en-US" dirty="0" smtClean="0"/>
              <a:t> [1]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Motivation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study – </a:t>
            </a:r>
            <a:r>
              <a:rPr lang="en-US" dirty="0" smtClean="0"/>
              <a:t>quality </a:t>
            </a:r>
            <a:r>
              <a:rPr lang="sk-SK" dirty="0" err="1" smtClean="0"/>
              <a:t>nanocomposite</a:t>
            </a:r>
            <a:r>
              <a:rPr lang="sk-SK" dirty="0" smtClean="0"/>
              <a:t> </a:t>
            </a:r>
            <a:r>
              <a:rPr lang="sk-SK" dirty="0" err="1" smtClean="0"/>
              <a:t>coatings</a:t>
            </a:r>
            <a:r>
              <a:rPr lang="sk-SK" dirty="0" smtClean="0"/>
              <a:t> (</a:t>
            </a:r>
            <a:r>
              <a:rPr lang="sk-SK" dirty="0" err="1" smtClean="0"/>
              <a:t>low</a:t>
            </a:r>
            <a:r>
              <a:rPr lang="sk-SK" dirty="0" smtClean="0"/>
              <a:t> </a:t>
            </a:r>
            <a:r>
              <a:rPr lang="sk-SK" dirty="0" err="1" smtClean="0"/>
              <a:t>friction</a:t>
            </a:r>
            <a:r>
              <a:rPr lang="sk-SK" dirty="0"/>
              <a:t> </a:t>
            </a:r>
            <a:r>
              <a:rPr lang="sk-SK" dirty="0" smtClean="0"/>
              <a:t>and </a:t>
            </a:r>
            <a:r>
              <a:rPr lang="sk-SK" dirty="0" err="1" smtClean="0"/>
              <a:t>wear</a:t>
            </a:r>
            <a:r>
              <a:rPr lang="sk-SK" dirty="0" smtClean="0"/>
              <a:t> </a:t>
            </a:r>
            <a:r>
              <a:rPr lang="sk-SK" dirty="0" err="1" smtClean="0"/>
              <a:t>resistance</a:t>
            </a:r>
            <a:r>
              <a:rPr lang="sk-SK" dirty="0" smtClean="0"/>
              <a:t>, </a:t>
            </a:r>
            <a:r>
              <a:rPr lang="sk-SK" dirty="0" err="1" smtClean="0"/>
              <a:t>good</a:t>
            </a:r>
            <a:r>
              <a:rPr lang="sk-SK" dirty="0" smtClean="0"/>
              <a:t> </a:t>
            </a:r>
            <a:r>
              <a:rPr lang="sk-SK" dirty="0" err="1" smtClean="0"/>
              <a:t>toughness</a:t>
            </a:r>
            <a:r>
              <a:rPr lang="sk-SK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8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Experimental</a:t>
            </a:r>
            <a:r>
              <a:rPr lang="sk-SK" dirty="0"/>
              <a:t> </a:t>
            </a:r>
            <a:r>
              <a:rPr lang="en-GB" dirty="0"/>
              <a:t>details</a:t>
            </a:r>
            <a:r>
              <a:rPr lang="sk-SK" dirty="0"/>
              <a:t> and </a:t>
            </a:r>
            <a:r>
              <a:rPr lang="en-GB" dirty="0"/>
              <a:t>coatings</a:t>
            </a:r>
            <a:br>
              <a:rPr lang="en-GB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DC (</a:t>
            </a:r>
            <a:r>
              <a:rPr lang="sk-SK" dirty="0" err="1" smtClean="0"/>
              <a:t>graphite</a:t>
            </a:r>
            <a:r>
              <a:rPr lang="sk-SK" dirty="0" smtClean="0"/>
              <a:t> </a:t>
            </a:r>
            <a:r>
              <a:rPr lang="sk-SK" dirty="0" err="1" smtClean="0"/>
              <a:t>target</a:t>
            </a:r>
            <a:r>
              <a:rPr lang="sk-SK" dirty="0" smtClean="0"/>
              <a:t>) and RF (Ti </a:t>
            </a:r>
            <a:r>
              <a:rPr lang="sk-SK" dirty="0" err="1" smtClean="0"/>
              <a:t>target</a:t>
            </a:r>
            <a:r>
              <a:rPr lang="sk-SK" dirty="0" smtClean="0"/>
              <a:t>) </a:t>
            </a:r>
            <a:r>
              <a:rPr lang="sk-SK" dirty="0" err="1" smtClean="0"/>
              <a:t>magnetron</a:t>
            </a:r>
            <a:r>
              <a:rPr lang="sk-SK" dirty="0" smtClean="0"/>
              <a:t> </a:t>
            </a:r>
            <a:r>
              <a:rPr lang="sk-SK" dirty="0" err="1" smtClean="0"/>
              <a:t>sputtering</a:t>
            </a:r>
            <a:r>
              <a:rPr lang="sk-SK" dirty="0" smtClean="0"/>
              <a:t> </a:t>
            </a:r>
          </a:p>
          <a:p>
            <a:r>
              <a:rPr lang="sk-SK" dirty="0" smtClean="0"/>
              <a:t>SPR (</a:t>
            </a:r>
            <a:r>
              <a:rPr lang="sk-SK" dirty="0" err="1" smtClean="0"/>
              <a:t>Sputtering</a:t>
            </a:r>
            <a:r>
              <a:rPr lang="sk-SK" dirty="0" smtClean="0"/>
              <a:t> </a:t>
            </a:r>
            <a:r>
              <a:rPr lang="sk-SK" dirty="0" err="1" smtClean="0"/>
              <a:t>power</a:t>
            </a:r>
            <a:r>
              <a:rPr lang="sk-SK" dirty="0" smtClean="0"/>
              <a:t> </a:t>
            </a:r>
            <a:r>
              <a:rPr lang="sk-SK" dirty="0" err="1" smtClean="0"/>
              <a:t>ratio</a:t>
            </a:r>
            <a:r>
              <a:rPr lang="sk-SK" dirty="0" smtClean="0"/>
              <a:t>) ~ P(C)/P(Ti)</a:t>
            </a:r>
          </a:p>
          <a:p>
            <a:r>
              <a:rPr lang="sk-SK" dirty="0" err="1" smtClean="0"/>
              <a:t>Argon</a:t>
            </a:r>
            <a:r>
              <a:rPr lang="sk-SK" sz="1800" dirty="0" smtClean="0"/>
              <a:t> </a:t>
            </a:r>
            <a:r>
              <a:rPr lang="sk-SK" dirty="0" smtClean="0"/>
              <a:t> </a:t>
            </a:r>
            <a:r>
              <a:rPr lang="sk-SK" dirty="0" err="1" smtClean="0"/>
              <a:t>gas</a:t>
            </a:r>
            <a:r>
              <a:rPr lang="sk-SK" dirty="0" smtClean="0"/>
              <a:t>, </a:t>
            </a:r>
            <a:r>
              <a:rPr lang="sk-SK" dirty="0" err="1" smtClean="0"/>
              <a:t>total</a:t>
            </a:r>
            <a:r>
              <a:rPr lang="sk-SK" dirty="0" smtClean="0"/>
              <a:t> </a:t>
            </a:r>
            <a:r>
              <a:rPr lang="sk-SK" dirty="0" err="1" smtClean="0"/>
              <a:t>pressure</a:t>
            </a:r>
            <a:r>
              <a:rPr lang="sk-SK" dirty="0" smtClean="0"/>
              <a:t> = 0.75 Pa</a:t>
            </a:r>
          </a:p>
          <a:p>
            <a:r>
              <a:rPr lang="sk-SK" dirty="0" err="1" smtClean="0"/>
              <a:t>TiC</a:t>
            </a:r>
            <a:r>
              <a:rPr lang="sk-SK" dirty="0" smtClean="0"/>
              <a:t>/a-C </a:t>
            </a:r>
            <a:r>
              <a:rPr lang="sk-SK" dirty="0" err="1" smtClean="0"/>
              <a:t>nanocomposite</a:t>
            </a:r>
            <a:r>
              <a:rPr lang="sk-SK" dirty="0" smtClean="0"/>
              <a:t> </a:t>
            </a:r>
            <a:r>
              <a:rPr lang="sk-SK" dirty="0" err="1" smtClean="0"/>
              <a:t>coatings</a:t>
            </a:r>
            <a:r>
              <a:rPr lang="sk-SK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9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methods</a:t>
            </a:r>
            <a:br>
              <a:rPr lang="en-US" dirty="0"/>
            </a:br>
            <a:r>
              <a:rPr lang="sk-SK" dirty="0" smtClean="0"/>
              <a:t>1. X-</a:t>
            </a:r>
            <a:r>
              <a:rPr lang="sk-SK" dirty="0" err="1" smtClean="0"/>
              <a:t>ray</a:t>
            </a:r>
            <a:r>
              <a:rPr lang="sk-SK" dirty="0" smtClean="0"/>
              <a:t> </a:t>
            </a:r>
            <a:r>
              <a:rPr lang="sk-SK" dirty="0" err="1" smtClean="0"/>
              <a:t>diffraction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6823667" cy="3542415"/>
          </a:xfrm>
        </p:spPr>
        <p:txBody>
          <a:bodyPr/>
          <a:lstStyle/>
          <a:p>
            <a:r>
              <a:rPr lang="sk-SK" dirty="0" err="1"/>
              <a:t>A</a:t>
            </a:r>
            <a:r>
              <a:rPr lang="sk-SK" dirty="0" err="1" smtClean="0"/>
              <a:t>tomic</a:t>
            </a:r>
            <a:r>
              <a:rPr lang="sk-SK" dirty="0" smtClean="0"/>
              <a:t> and </a:t>
            </a:r>
            <a:r>
              <a:rPr lang="sk-SK" dirty="0" err="1" smtClean="0"/>
              <a:t>molecular</a:t>
            </a:r>
            <a:r>
              <a:rPr lang="sk-SK" dirty="0" smtClean="0"/>
              <a:t> </a:t>
            </a:r>
            <a:r>
              <a:rPr lang="sk-SK" dirty="0" err="1" smtClean="0"/>
              <a:t>structure</a:t>
            </a:r>
            <a:r>
              <a:rPr lang="sk-SK" dirty="0" smtClean="0"/>
              <a:t> of </a:t>
            </a:r>
            <a:r>
              <a:rPr lang="sk-SK" dirty="0" err="1" smtClean="0"/>
              <a:t>crystal</a:t>
            </a:r>
            <a:endParaRPr lang="sk-SK" dirty="0" smtClean="0"/>
          </a:p>
          <a:p>
            <a:r>
              <a:rPr lang="sk-SK" dirty="0" err="1" smtClean="0"/>
              <a:t>Diffraction</a:t>
            </a:r>
            <a:r>
              <a:rPr lang="sk-SK" dirty="0" smtClean="0"/>
              <a:t> of X-</a:t>
            </a:r>
            <a:r>
              <a:rPr lang="sk-SK" dirty="0" err="1" smtClean="0"/>
              <a:t>ray</a:t>
            </a:r>
            <a:r>
              <a:rPr lang="sk-SK" dirty="0" smtClean="0"/>
              <a:t> </a:t>
            </a:r>
            <a:r>
              <a:rPr lang="sk-SK" dirty="0" err="1" smtClean="0"/>
              <a:t>beam</a:t>
            </a:r>
            <a:r>
              <a:rPr lang="sk-SK" dirty="0" smtClean="0"/>
              <a:t> on </a:t>
            </a:r>
            <a:r>
              <a:rPr lang="sk-SK" dirty="0" err="1" smtClean="0"/>
              <a:t>crystal</a:t>
            </a:r>
            <a:r>
              <a:rPr lang="sk-SK" dirty="0" smtClean="0"/>
              <a:t> </a:t>
            </a:r>
            <a:r>
              <a:rPr lang="sk-SK" dirty="0" err="1" smtClean="0"/>
              <a:t>lattice</a:t>
            </a:r>
            <a:endParaRPr lang="sk-SK" dirty="0" smtClean="0"/>
          </a:p>
          <a:p>
            <a:r>
              <a:rPr lang="sk-SK" dirty="0" err="1" smtClean="0"/>
              <a:t>Bragg´s</a:t>
            </a:r>
            <a:r>
              <a:rPr lang="sk-SK" dirty="0" smtClean="0"/>
              <a:t> </a:t>
            </a:r>
            <a:r>
              <a:rPr lang="sk-SK" dirty="0" err="1" smtClean="0"/>
              <a:t>law</a:t>
            </a:r>
            <a:r>
              <a:rPr lang="sk-SK" dirty="0" smtClean="0"/>
              <a:t>: </a:t>
            </a:r>
          </a:p>
          <a:p>
            <a:endParaRPr lang="sk-SK" dirty="0" smtClean="0"/>
          </a:p>
          <a:p>
            <a:r>
              <a:rPr lang="sk-SK" dirty="0" err="1" smtClean="0"/>
              <a:t>Structure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 </a:t>
            </a:r>
            <a:r>
              <a:rPr lang="en-US" dirty="0" smtClean="0"/>
              <a:t> [2]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Obrázok 3" descr="2d \sin \theta = n \lamb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66" y="4087981"/>
            <a:ext cx="2394991" cy="3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566" y="5221236"/>
            <a:ext cx="4024580" cy="988178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8007531" y="5221236"/>
            <a:ext cx="3495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f</a:t>
            </a:r>
            <a:r>
              <a:rPr lang="en-US" baseline="-25000" dirty="0" smtClean="0"/>
              <a:t>n</a:t>
            </a:r>
            <a:r>
              <a:rPr lang="sk-SK" baseline="-25000" dirty="0" smtClean="0"/>
              <a:t> </a:t>
            </a: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atom´s</a:t>
            </a:r>
            <a:r>
              <a:rPr lang="sk-SK" dirty="0" smtClean="0"/>
              <a:t> </a:t>
            </a:r>
            <a:r>
              <a:rPr lang="sk-SK" dirty="0" err="1" smtClean="0"/>
              <a:t>structure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endParaRPr lang="sk-SK" dirty="0" smtClean="0"/>
          </a:p>
          <a:p>
            <a:r>
              <a:rPr lang="sk-SK" dirty="0" smtClean="0"/>
              <a:t>h, k, l - </a:t>
            </a:r>
            <a:r>
              <a:rPr lang="sk-SK" dirty="0" err="1" smtClean="0"/>
              <a:t>Millers</a:t>
            </a:r>
            <a:r>
              <a:rPr lang="sk-SK" dirty="0" smtClean="0"/>
              <a:t> index</a:t>
            </a:r>
          </a:p>
          <a:p>
            <a:r>
              <a:rPr lang="sk-SK" dirty="0" smtClean="0"/>
              <a:t>u, v, w – </a:t>
            </a:r>
            <a:r>
              <a:rPr lang="sk-SK" dirty="0" err="1" smtClean="0"/>
              <a:t>coordinates</a:t>
            </a:r>
            <a:r>
              <a:rPr lang="sk-SK" dirty="0" smtClean="0"/>
              <a:t> of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atom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8007531" y="3792307"/>
            <a:ext cx="40334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d – </a:t>
            </a:r>
            <a:r>
              <a:rPr lang="sk-SK" dirty="0" err="1" smtClean="0"/>
              <a:t>spacing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diffracting</a:t>
            </a:r>
            <a:r>
              <a:rPr lang="sk-SK" dirty="0" smtClean="0"/>
              <a:t> </a:t>
            </a:r>
            <a:r>
              <a:rPr lang="sk-SK" dirty="0" err="1" smtClean="0"/>
              <a:t>planes</a:t>
            </a:r>
            <a:endParaRPr lang="sk-SK" dirty="0" smtClean="0"/>
          </a:p>
          <a:p>
            <a:r>
              <a:rPr lang="sk-SK" dirty="0" smtClean="0"/>
              <a:t>Θ – </a:t>
            </a:r>
            <a:r>
              <a:rPr lang="sk-SK" dirty="0" err="1" smtClean="0"/>
              <a:t>the</a:t>
            </a:r>
            <a:r>
              <a:rPr lang="sk-SK" dirty="0" smtClean="0"/>
              <a:t> incident </a:t>
            </a:r>
            <a:r>
              <a:rPr lang="sk-SK" dirty="0" err="1" smtClean="0"/>
              <a:t>angle</a:t>
            </a:r>
            <a:r>
              <a:rPr lang="sk-SK" dirty="0" smtClean="0"/>
              <a:t> (X-</a:t>
            </a:r>
            <a:r>
              <a:rPr lang="sk-SK" dirty="0" err="1" smtClean="0"/>
              <a:t>ray</a:t>
            </a:r>
            <a:r>
              <a:rPr lang="sk-SK" dirty="0" smtClean="0"/>
              <a:t> and </a:t>
            </a:r>
            <a:r>
              <a:rPr lang="sk-SK" dirty="0" err="1" smtClean="0"/>
              <a:t>planes</a:t>
            </a:r>
            <a:r>
              <a:rPr lang="sk-SK" dirty="0" smtClean="0"/>
              <a:t>)</a:t>
            </a:r>
          </a:p>
          <a:p>
            <a:r>
              <a:rPr lang="sk-SK" dirty="0" smtClean="0"/>
              <a:t>n – </a:t>
            </a:r>
            <a:r>
              <a:rPr lang="sk-SK" dirty="0" err="1" smtClean="0"/>
              <a:t>integer</a:t>
            </a:r>
            <a:endParaRPr lang="sk-SK" dirty="0" smtClean="0"/>
          </a:p>
          <a:p>
            <a:r>
              <a:rPr lang="el-GR" dirty="0" smtClean="0"/>
              <a:t>λ</a:t>
            </a:r>
            <a:r>
              <a:rPr lang="sk-SK" dirty="0" smtClean="0"/>
              <a:t> – </a:t>
            </a:r>
            <a:r>
              <a:rPr lang="sk-SK" dirty="0" err="1" smtClean="0"/>
              <a:t>wavelenght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beam</a:t>
            </a:r>
            <a:r>
              <a:rPr lang="sk-SK" dirty="0" smtClean="0"/>
              <a:t> (0,01-10keV)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867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Characterization methods</a:t>
            </a:r>
            <a:br>
              <a:rPr lang="en-US" dirty="0"/>
            </a:br>
            <a:r>
              <a:rPr lang="sk-SK" dirty="0" smtClean="0"/>
              <a:t>2. </a:t>
            </a:r>
            <a:r>
              <a:rPr lang="sk-SK" dirty="0" err="1" smtClean="0"/>
              <a:t>Transmission</a:t>
            </a:r>
            <a:r>
              <a:rPr lang="sk-SK" dirty="0" smtClean="0"/>
              <a:t> </a:t>
            </a:r>
            <a:r>
              <a:rPr lang="sk-SK" dirty="0" err="1" smtClean="0"/>
              <a:t>electron</a:t>
            </a:r>
            <a:r>
              <a:rPr lang="sk-SK" dirty="0" smtClean="0"/>
              <a:t> </a:t>
            </a:r>
            <a:r>
              <a:rPr lang="sk-SK" dirty="0" err="1" smtClean="0"/>
              <a:t>microscopy</a:t>
            </a:r>
            <a:r>
              <a:rPr lang="sk-SK" dirty="0" smtClean="0"/>
              <a:t> (TEM)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1" y="2645733"/>
            <a:ext cx="5405588" cy="3124201"/>
          </a:xfrm>
        </p:spPr>
        <p:txBody>
          <a:bodyPr/>
          <a:lstStyle/>
          <a:p>
            <a:r>
              <a:rPr lang="sk-SK" dirty="0" err="1" smtClean="0"/>
              <a:t>Crystal</a:t>
            </a:r>
            <a:r>
              <a:rPr lang="sk-SK" dirty="0" smtClean="0"/>
              <a:t> </a:t>
            </a:r>
            <a:r>
              <a:rPr lang="sk-SK" dirty="0" err="1" smtClean="0"/>
              <a:t>structure</a:t>
            </a:r>
            <a:r>
              <a:rPr lang="sk-SK" dirty="0" smtClean="0"/>
              <a:t>, </a:t>
            </a:r>
            <a:r>
              <a:rPr lang="sk-SK" dirty="0" err="1" smtClean="0"/>
              <a:t>dislocations</a:t>
            </a:r>
            <a:r>
              <a:rPr lang="sk-SK" dirty="0" smtClean="0"/>
              <a:t> and </a:t>
            </a:r>
            <a:r>
              <a:rPr lang="sk-SK" dirty="0" err="1" smtClean="0"/>
              <a:t>grain</a:t>
            </a:r>
            <a:r>
              <a:rPr lang="sk-SK" dirty="0" smtClean="0"/>
              <a:t> </a:t>
            </a:r>
            <a:r>
              <a:rPr lang="sk-SK" dirty="0" err="1" smtClean="0"/>
              <a:t>boundaries</a:t>
            </a:r>
            <a:r>
              <a:rPr lang="sk-SK" dirty="0" smtClean="0"/>
              <a:t> in </a:t>
            </a:r>
            <a:r>
              <a:rPr lang="sk-SK" dirty="0" err="1" smtClean="0"/>
              <a:t>structure</a:t>
            </a:r>
            <a:endParaRPr lang="sk-SK" dirty="0"/>
          </a:p>
          <a:p>
            <a:r>
              <a:rPr lang="sk-SK" dirty="0" err="1" smtClean="0"/>
              <a:t>High</a:t>
            </a:r>
            <a:r>
              <a:rPr lang="sk-SK" dirty="0" smtClean="0"/>
              <a:t> </a:t>
            </a:r>
            <a:r>
              <a:rPr lang="sk-SK" dirty="0" err="1" smtClean="0"/>
              <a:t>energy</a:t>
            </a:r>
            <a:r>
              <a:rPr lang="sk-SK" dirty="0" smtClean="0"/>
              <a:t> </a:t>
            </a:r>
            <a:r>
              <a:rPr lang="sk-SK" dirty="0" err="1" smtClean="0"/>
              <a:t>beam</a:t>
            </a:r>
            <a:r>
              <a:rPr lang="sk-SK" dirty="0" smtClean="0"/>
              <a:t> of </a:t>
            </a:r>
            <a:r>
              <a:rPr lang="sk-SK" dirty="0" err="1" smtClean="0"/>
              <a:t>electrons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keV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Thin</a:t>
            </a:r>
            <a:r>
              <a:rPr lang="sk-SK" dirty="0" smtClean="0"/>
              <a:t> </a:t>
            </a:r>
            <a:r>
              <a:rPr lang="sk-SK" dirty="0" err="1" smtClean="0"/>
              <a:t>sample</a:t>
            </a:r>
            <a:r>
              <a:rPr lang="sk-SK" dirty="0" smtClean="0"/>
              <a:t> (nm)</a:t>
            </a:r>
          </a:p>
          <a:p>
            <a:r>
              <a:rPr lang="sk-SK" dirty="0" err="1" smtClean="0"/>
              <a:t>Absorption</a:t>
            </a:r>
            <a:r>
              <a:rPr lang="sk-SK" dirty="0" smtClean="0"/>
              <a:t> of el. in </a:t>
            </a:r>
            <a:r>
              <a:rPr lang="sk-SK" dirty="0" err="1" smtClean="0"/>
              <a:t>material</a:t>
            </a:r>
            <a:r>
              <a:rPr lang="en-US" dirty="0" smtClean="0"/>
              <a:t> [3]</a:t>
            </a:r>
            <a:endParaRPr lang="sk-SK" dirty="0" smtClean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413000"/>
            <a:ext cx="4191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1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Characterization methods</a:t>
            </a:r>
            <a:br>
              <a:rPr lang="en-US" dirty="0"/>
            </a:br>
            <a:r>
              <a:rPr lang="sk-SK" dirty="0" smtClean="0"/>
              <a:t>3. </a:t>
            </a:r>
            <a:r>
              <a:rPr lang="sk-SK" dirty="0" err="1" smtClean="0"/>
              <a:t>Electron</a:t>
            </a:r>
            <a:r>
              <a:rPr lang="sk-SK" dirty="0" smtClean="0"/>
              <a:t> </a:t>
            </a:r>
            <a:r>
              <a:rPr lang="sk-SK" dirty="0" err="1" smtClean="0"/>
              <a:t>energy-loss</a:t>
            </a:r>
            <a:r>
              <a:rPr lang="sk-SK" dirty="0" smtClean="0"/>
              <a:t> </a:t>
            </a:r>
            <a:r>
              <a:rPr lang="sk-SK" dirty="0" err="1" smtClean="0"/>
              <a:t>spectroscopy</a:t>
            </a:r>
            <a:r>
              <a:rPr lang="sk-SK" dirty="0" smtClean="0"/>
              <a:t> (EELS)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6298723" cy="3124201"/>
          </a:xfrm>
        </p:spPr>
        <p:txBody>
          <a:bodyPr/>
          <a:lstStyle/>
          <a:p>
            <a:r>
              <a:rPr lang="sk-SK" dirty="0" err="1" smtClean="0"/>
              <a:t>Elemental</a:t>
            </a:r>
            <a:r>
              <a:rPr lang="sk-SK" dirty="0" smtClean="0"/>
              <a:t> </a:t>
            </a:r>
            <a:r>
              <a:rPr lang="sk-SK" dirty="0" err="1" smtClean="0"/>
              <a:t>compositions</a:t>
            </a:r>
            <a:r>
              <a:rPr lang="sk-SK" dirty="0" smtClean="0"/>
              <a:t>, </a:t>
            </a:r>
            <a:r>
              <a:rPr lang="sk-SK" dirty="0" err="1" smtClean="0"/>
              <a:t>chemical</a:t>
            </a:r>
            <a:r>
              <a:rPr lang="sk-SK" dirty="0" smtClean="0"/>
              <a:t> </a:t>
            </a:r>
            <a:r>
              <a:rPr lang="sk-SK" dirty="0" err="1" smtClean="0"/>
              <a:t>bonds</a:t>
            </a:r>
            <a:endParaRPr lang="sk-SK" dirty="0" smtClean="0"/>
          </a:p>
          <a:p>
            <a:r>
              <a:rPr lang="sk-SK" dirty="0" err="1" smtClean="0"/>
              <a:t>The</a:t>
            </a:r>
            <a:r>
              <a:rPr lang="sk-SK" dirty="0" smtClean="0"/>
              <a:t> study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vibrational</a:t>
            </a:r>
            <a:r>
              <a:rPr lang="sk-SK" dirty="0" smtClean="0"/>
              <a:t> </a:t>
            </a:r>
            <a:r>
              <a:rPr lang="sk-SK" dirty="0" err="1" smtClean="0"/>
              <a:t>motion</a:t>
            </a:r>
            <a:r>
              <a:rPr lang="sk-SK" dirty="0" smtClean="0"/>
              <a:t> of </a:t>
            </a:r>
            <a:r>
              <a:rPr lang="sk-SK" dirty="0" err="1" smtClean="0"/>
              <a:t>atoms</a:t>
            </a:r>
            <a:r>
              <a:rPr lang="sk-SK" dirty="0" smtClean="0"/>
              <a:t> and </a:t>
            </a:r>
            <a:r>
              <a:rPr lang="sk-SK" dirty="0" err="1" smtClean="0"/>
              <a:t>molecules</a:t>
            </a:r>
            <a:r>
              <a:rPr lang="sk-SK" dirty="0" smtClean="0"/>
              <a:t> </a:t>
            </a:r>
            <a:endParaRPr lang="sk-SK" dirty="0" smtClean="0"/>
          </a:p>
          <a:p>
            <a:r>
              <a:rPr lang="sk-SK" dirty="0" smtClean="0"/>
              <a:t>On or </a:t>
            </a:r>
            <a:r>
              <a:rPr lang="sk-SK" dirty="0" err="1" smtClean="0"/>
              <a:t>near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surface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Interaction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electron</a:t>
            </a:r>
            <a:r>
              <a:rPr lang="sk-SK" dirty="0" smtClean="0"/>
              <a:t> </a:t>
            </a:r>
            <a:r>
              <a:rPr lang="sk-SK" dirty="0" err="1" smtClean="0"/>
              <a:t>beam</a:t>
            </a:r>
            <a:r>
              <a:rPr lang="sk-SK" dirty="0"/>
              <a:t> </a:t>
            </a:r>
            <a:r>
              <a:rPr lang="sk-SK" dirty="0" smtClean="0"/>
              <a:t>      (0.1-10keV) and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specimen</a:t>
            </a:r>
            <a:r>
              <a:rPr lang="en-US" dirty="0" smtClean="0"/>
              <a:t> [4]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591" y="2913246"/>
            <a:ext cx="2874523" cy="263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1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</a:t>
            </a:r>
            <a:r>
              <a:rPr lang="en-US" dirty="0" smtClean="0"/>
              <a:t>methods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4. </a:t>
            </a:r>
            <a:r>
              <a:rPr lang="sk-SK" dirty="0" err="1" smtClean="0"/>
              <a:t>Micro-Raman</a:t>
            </a:r>
            <a:r>
              <a:rPr lang="sk-SK" dirty="0" smtClean="0"/>
              <a:t> </a:t>
            </a:r>
            <a:r>
              <a:rPr lang="sk-SK" dirty="0" err="1" smtClean="0"/>
              <a:t>spectroscopy</a:t>
            </a:r>
            <a:endParaRPr lang="sk-SK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1484311" y="2666999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sk-SK" dirty="0" err="1" smtClean="0"/>
              <a:t>The</a:t>
            </a:r>
            <a:r>
              <a:rPr lang="sk-SK" dirty="0" smtClean="0"/>
              <a:t> study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interaction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</a:t>
            </a:r>
            <a:r>
              <a:rPr lang="sk-SK" dirty="0" err="1" smtClean="0"/>
              <a:t>light</a:t>
            </a:r>
            <a:r>
              <a:rPr lang="sk-SK" dirty="0" smtClean="0"/>
              <a:t> (</a:t>
            </a:r>
            <a:r>
              <a:rPr lang="sk-SK" dirty="0" err="1" smtClean="0"/>
              <a:t>inelastic</a:t>
            </a:r>
            <a:r>
              <a:rPr lang="sk-SK" dirty="0" smtClean="0"/>
              <a:t> </a:t>
            </a:r>
            <a:r>
              <a:rPr lang="sk-SK" dirty="0" err="1" smtClean="0"/>
              <a:t>scattered</a:t>
            </a:r>
            <a:r>
              <a:rPr lang="sk-SK" dirty="0" smtClean="0"/>
              <a:t>) and </a:t>
            </a:r>
            <a:r>
              <a:rPr lang="sk-SK" dirty="0" err="1" smtClean="0"/>
              <a:t>matter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Photons</a:t>
            </a:r>
            <a:r>
              <a:rPr lang="sk-SK" dirty="0" smtClean="0"/>
              <a:t> of </a:t>
            </a:r>
            <a:r>
              <a:rPr lang="sk-SK" dirty="0" smtClean="0"/>
              <a:t>a single </a:t>
            </a:r>
            <a:r>
              <a:rPr lang="sk-SK" dirty="0" err="1" smtClean="0"/>
              <a:t>wavelength</a:t>
            </a:r>
            <a:endParaRPr lang="sk-SK" dirty="0" smtClean="0"/>
          </a:p>
          <a:p>
            <a:r>
              <a:rPr lang="sk-SK" dirty="0" err="1" smtClean="0"/>
              <a:t>Stokes</a:t>
            </a:r>
            <a:r>
              <a:rPr lang="sk-SK" dirty="0" smtClean="0"/>
              <a:t> </a:t>
            </a:r>
            <a:r>
              <a:rPr lang="sk-SK" dirty="0" err="1" smtClean="0"/>
              <a:t>Raman</a:t>
            </a:r>
            <a:r>
              <a:rPr lang="sk-SK" dirty="0" smtClean="0"/>
              <a:t> </a:t>
            </a:r>
            <a:r>
              <a:rPr lang="sk-SK" dirty="0" err="1" smtClean="0"/>
              <a:t>scattering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err="1" smtClean="0"/>
              <a:t>Functional</a:t>
            </a:r>
            <a:r>
              <a:rPr lang="sk-SK" dirty="0" smtClean="0"/>
              <a:t> </a:t>
            </a:r>
            <a:r>
              <a:rPr lang="sk-SK" dirty="0" err="1"/>
              <a:t>group</a:t>
            </a:r>
            <a:r>
              <a:rPr lang="sk-SK" dirty="0"/>
              <a:t>,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structure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 smtClean="0"/>
              <a:t>molecules</a:t>
            </a:r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Micro-Raman</a:t>
            </a:r>
            <a:r>
              <a:rPr lang="sk-SK" dirty="0" smtClean="0"/>
              <a:t> </a:t>
            </a:r>
            <a:r>
              <a:rPr lang="sk-SK" dirty="0" err="1" smtClean="0"/>
              <a:t>spectroscopy</a:t>
            </a:r>
            <a:r>
              <a:rPr lang="sk-SK" dirty="0" smtClean="0"/>
              <a:t> – </a:t>
            </a:r>
            <a:r>
              <a:rPr lang="sk-SK" dirty="0" err="1" smtClean="0"/>
              <a:t>microscopic</a:t>
            </a:r>
            <a:r>
              <a:rPr lang="sk-SK" dirty="0" smtClean="0"/>
              <a:t> </a:t>
            </a:r>
            <a:r>
              <a:rPr lang="sk-SK" dirty="0" err="1" smtClean="0"/>
              <a:t>samples</a:t>
            </a:r>
            <a:r>
              <a:rPr lang="en-US" dirty="0" smtClean="0"/>
              <a:t> [5]</a:t>
            </a:r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0029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Appropriateness of the methods</a:t>
            </a:r>
            <a:r>
              <a:rPr lang="en-US" dirty="0"/>
              <a:t/>
            </a:r>
            <a:br>
              <a:rPr lang="en-US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XRD – </a:t>
            </a:r>
            <a:r>
              <a:rPr lang="sk-SK" dirty="0" err="1" smtClean="0"/>
              <a:t>crystal</a:t>
            </a:r>
            <a:r>
              <a:rPr lang="sk-SK" dirty="0" smtClean="0"/>
              <a:t> </a:t>
            </a:r>
            <a:r>
              <a:rPr lang="sk-SK" dirty="0" err="1" smtClean="0"/>
              <a:t>structure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films</a:t>
            </a:r>
            <a:endParaRPr lang="sk-SK" dirty="0" smtClean="0"/>
          </a:p>
          <a:p>
            <a:r>
              <a:rPr lang="sk-SK" dirty="0" smtClean="0"/>
              <a:t>EELS, </a:t>
            </a:r>
            <a:r>
              <a:rPr lang="sk-SK" dirty="0" err="1" smtClean="0"/>
              <a:t>Raman</a:t>
            </a:r>
            <a:r>
              <a:rPr lang="sk-SK" dirty="0" smtClean="0"/>
              <a:t>, XRD – a-C/</a:t>
            </a:r>
            <a:r>
              <a:rPr lang="sk-SK" dirty="0" err="1" smtClean="0"/>
              <a:t>TiC</a:t>
            </a:r>
            <a:r>
              <a:rPr lang="sk-SK" dirty="0" smtClean="0"/>
              <a:t> </a:t>
            </a:r>
            <a:r>
              <a:rPr lang="sk-SK" dirty="0" err="1" smtClean="0"/>
              <a:t>rates</a:t>
            </a:r>
            <a:r>
              <a:rPr lang="sk-SK" dirty="0" smtClean="0"/>
              <a:t>, </a:t>
            </a:r>
            <a:r>
              <a:rPr lang="sk-SK" dirty="0" err="1" smtClean="0"/>
              <a:t>chemical</a:t>
            </a:r>
            <a:r>
              <a:rPr lang="sk-SK" dirty="0" smtClean="0"/>
              <a:t> </a:t>
            </a:r>
            <a:r>
              <a:rPr lang="sk-SK" dirty="0" err="1" smtClean="0"/>
              <a:t>composition</a:t>
            </a:r>
            <a:r>
              <a:rPr lang="sk-SK" dirty="0" smtClean="0"/>
              <a:t>, </a:t>
            </a:r>
            <a:r>
              <a:rPr lang="sk-SK" dirty="0" err="1" smtClean="0"/>
              <a:t>phases</a:t>
            </a:r>
            <a:r>
              <a:rPr lang="sk-SK" dirty="0" smtClean="0"/>
              <a:t> </a:t>
            </a:r>
            <a:r>
              <a:rPr lang="sk-SK" dirty="0" err="1" smtClean="0"/>
              <a:t>proportion</a:t>
            </a:r>
            <a:r>
              <a:rPr lang="sk-SK" dirty="0" smtClean="0"/>
              <a:t> </a:t>
            </a:r>
            <a:r>
              <a:rPr lang="sk-SK" dirty="0" err="1" smtClean="0"/>
              <a:t>inside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film</a:t>
            </a:r>
          </a:p>
          <a:p>
            <a:r>
              <a:rPr lang="sk-SK" dirty="0" err="1" smtClean="0"/>
              <a:t>Combination</a:t>
            </a:r>
            <a:r>
              <a:rPr lang="sk-SK" dirty="0" smtClean="0"/>
              <a:t> of TEM </a:t>
            </a:r>
            <a:r>
              <a:rPr lang="sk-SK" dirty="0" err="1" smtClean="0"/>
              <a:t>with</a:t>
            </a:r>
            <a:r>
              <a:rPr lang="sk-SK" dirty="0" smtClean="0"/>
              <a:t> EELS </a:t>
            </a:r>
            <a:r>
              <a:rPr lang="sk-SK" dirty="0" err="1" smtClean="0"/>
              <a:t>spectrometer</a:t>
            </a:r>
            <a:endParaRPr lang="sk-SK" dirty="0" smtClean="0"/>
          </a:p>
          <a:p>
            <a:r>
              <a:rPr lang="sk-SK" dirty="0" err="1" smtClean="0"/>
              <a:t>Pin</a:t>
            </a:r>
            <a:r>
              <a:rPr lang="sk-SK" dirty="0" smtClean="0"/>
              <a:t>-on-disk </a:t>
            </a:r>
            <a:r>
              <a:rPr lang="sk-SK" dirty="0" err="1" smtClean="0"/>
              <a:t>tribometer</a:t>
            </a:r>
            <a:r>
              <a:rPr lang="sk-SK" dirty="0" smtClean="0"/>
              <a:t> – </a:t>
            </a:r>
            <a:r>
              <a:rPr lang="sk-SK" dirty="0" err="1" smtClean="0"/>
              <a:t>tribological</a:t>
            </a:r>
            <a:r>
              <a:rPr lang="sk-SK" dirty="0" smtClean="0"/>
              <a:t> </a:t>
            </a:r>
            <a:r>
              <a:rPr lang="sk-SK" dirty="0" err="1" smtClean="0"/>
              <a:t>tests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friction</a:t>
            </a:r>
            <a:r>
              <a:rPr lang="sk-SK" dirty="0"/>
              <a:t> </a:t>
            </a:r>
            <a:r>
              <a:rPr lang="sk-SK" dirty="0" err="1" smtClean="0"/>
              <a:t>coefficients</a:t>
            </a:r>
            <a:r>
              <a:rPr lang="sk-SK" dirty="0" smtClean="0"/>
              <a:t>, </a:t>
            </a:r>
            <a:r>
              <a:rPr lang="sk-SK" dirty="0" err="1" smtClean="0"/>
              <a:t>wear</a:t>
            </a:r>
            <a:r>
              <a:rPr lang="sk-SK" dirty="0" smtClean="0"/>
              <a:t> </a:t>
            </a:r>
            <a:r>
              <a:rPr lang="sk-SK" dirty="0" err="1" smtClean="0"/>
              <a:t>rates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49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637</TotalTime>
  <Words>546</Words>
  <Application>Microsoft Office PowerPoint</Application>
  <PresentationFormat>Širokouhlá</PresentationFormat>
  <Paragraphs>94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1" baseType="lpstr">
      <vt:lpstr>Arial Unicode MS</vt:lpstr>
      <vt:lpstr>Arial</vt:lpstr>
      <vt:lpstr>Corbel</vt:lpstr>
      <vt:lpstr>Paralaxa</vt:lpstr>
      <vt:lpstr>F7360 Characterization of thin films and surfaces</vt:lpstr>
      <vt:lpstr>Outline</vt:lpstr>
      <vt:lpstr>Introduction</vt:lpstr>
      <vt:lpstr>Experimental details and coatings </vt:lpstr>
      <vt:lpstr>Characterization methods 1. X-ray diffraction</vt:lpstr>
      <vt:lpstr>Characterization methods 2. Transmission electron microscopy (TEM)</vt:lpstr>
      <vt:lpstr>Characterization methods 3. Electron energy-loss spectroscopy (EELS)</vt:lpstr>
      <vt:lpstr>Characterization methods 4. Micro-Raman spectroscopy</vt:lpstr>
      <vt:lpstr>Appropriateness of the methods </vt:lpstr>
      <vt:lpstr>Achieved results </vt:lpstr>
      <vt:lpstr>Achieved results 1)TEM</vt:lpstr>
      <vt:lpstr>Achieved results 2) EELS</vt:lpstr>
      <vt:lpstr>Achieved results 3) XRD</vt:lpstr>
      <vt:lpstr>Achieved results 4) Raman spectroscopy</vt:lpstr>
      <vt:lpstr>Conclusion</vt:lpstr>
      <vt:lpstr>References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F7360 Characterization of thin films and surfaces</dc:title>
  <dc:creator>Berni</dc:creator>
  <cp:lastModifiedBy>Berni</cp:lastModifiedBy>
  <cp:revision>30</cp:revision>
  <dcterms:created xsi:type="dcterms:W3CDTF">2016-05-24T13:30:51Z</dcterms:created>
  <dcterms:modified xsi:type="dcterms:W3CDTF">2016-05-29T20:10:33Z</dcterms:modified>
</cp:coreProperties>
</file>