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9" r:id="rId10"/>
    <p:sldId id="264" r:id="rId11"/>
    <p:sldId id="265" r:id="rId12"/>
    <p:sldId id="266" r:id="rId13"/>
    <p:sldId id="271" r:id="rId14"/>
    <p:sldId id="267" r:id="rId15"/>
    <p:sldId id="268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64" d="100"/>
          <a:sy n="64" d="100"/>
        </p:scale>
        <p:origin x="180" y="48"/>
      </p:cViewPr>
      <p:guideLst/>
    </p:cSldViewPr>
  </p:slideViewPr>
  <p:outlineViewPr>
    <p:cViewPr>
      <p:scale>
        <a:sx n="33" d="100"/>
        <a:sy n="33" d="100"/>
      </p:scale>
      <p:origin x="0" y="-122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34B1-E563-4BCE-8E42-4C780A82577C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3C7E0-F01A-4795-8991-853B9F2311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173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3C7E0-F01A-4795-8991-853B9F2311D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0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53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55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08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51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32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222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5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6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09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02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872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2A06-667E-4845-A593-8CB49E993737}" type="datetimeFigureOut">
              <a:rPr lang="sk-SK" smtClean="0"/>
              <a:t>29. 5. 2016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7898F-FEF4-4FB4-A7D5-226400373A7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8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504950"/>
            <a:ext cx="90392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Scanning electron microscopy (SEM)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Used for imaging of surfaces</a:t>
            </a:r>
          </a:p>
          <a:p>
            <a:r>
              <a:rPr lang="en-GB" noProof="0" dirty="0" smtClean="0"/>
              <a:t>Focused beam of accelerated electrons</a:t>
            </a:r>
          </a:p>
          <a:p>
            <a:r>
              <a:rPr lang="en-GB" noProof="0" dirty="0" smtClean="0"/>
              <a:t>The beam is focused and directed by electromagnetic lenses and </a:t>
            </a:r>
            <a:r>
              <a:rPr lang="en-GB" noProof="0" dirty="0" err="1" smtClean="0"/>
              <a:t>scanns</a:t>
            </a:r>
            <a:r>
              <a:rPr lang="en-GB" noProof="0" dirty="0" smtClean="0"/>
              <a:t> the surface</a:t>
            </a:r>
          </a:p>
          <a:p>
            <a:r>
              <a:rPr lang="en-GB" noProof="0" dirty="0" smtClean="0"/>
              <a:t>High vacuum is </a:t>
            </a:r>
            <a:r>
              <a:rPr lang="en-GB" noProof="0" dirty="0" err="1" smtClean="0"/>
              <a:t>necesary</a:t>
            </a:r>
            <a:r>
              <a:rPr lang="en-GB" noProof="0" dirty="0" smtClean="0"/>
              <a:t> to prevent collisions of electrons with gas particles</a:t>
            </a:r>
          </a:p>
          <a:p>
            <a:r>
              <a:rPr lang="en-GB" noProof="0" dirty="0" smtClean="0"/>
              <a:t>Possibility to use with EDX or WDX to determine composition</a:t>
            </a:r>
          </a:p>
        </p:txBody>
      </p:sp>
    </p:spTree>
    <p:extLst>
      <p:ext uri="{BB962C8B-B14F-4D97-AF65-F5344CB8AC3E}">
        <p14:creationId xmlns:p14="http://schemas.microsoft.com/office/powerpoint/2010/main" val="27479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Scanning electron microscopy (SEM)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noProof="0" dirty="0" smtClean="0"/>
              <a:t>Two basic kinds of signal:</a:t>
            </a:r>
          </a:p>
          <a:p>
            <a:r>
              <a:rPr lang="en-GB" noProof="0" dirty="0" err="1" smtClean="0"/>
              <a:t>Backscaterred</a:t>
            </a:r>
            <a:r>
              <a:rPr lang="en-GB" noProof="0" dirty="0" smtClean="0"/>
              <a:t> electrons</a:t>
            </a:r>
          </a:p>
          <a:p>
            <a:pPr lvl="1"/>
            <a:r>
              <a:rPr lang="en-GB" noProof="0" dirty="0" smtClean="0"/>
              <a:t>Electrons with high energy reflected from the surface</a:t>
            </a:r>
          </a:p>
          <a:p>
            <a:pPr lvl="1"/>
            <a:r>
              <a:rPr lang="en-GB" noProof="0" dirty="0" smtClean="0"/>
              <a:t>Greater penetration depth but worse spatial resolution</a:t>
            </a:r>
          </a:p>
          <a:p>
            <a:pPr lvl="1"/>
            <a:r>
              <a:rPr lang="en-GB" noProof="0" dirty="0" smtClean="0"/>
              <a:t>Number of reflected electrons depends on the atomic number of the particle – greater mass – more reflected electrons – brighter spot</a:t>
            </a:r>
          </a:p>
          <a:p>
            <a:r>
              <a:rPr lang="en-GB" noProof="0" dirty="0" smtClean="0"/>
              <a:t>Secondary electrons</a:t>
            </a:r>
          </a:p>
          <a:p>
            <a:pPr lvl="1"/>
            <a:r>
              <a:rPr lang="en-GB" noProof="0" dirty="0" smtClean="0"/>
              <a:t>Electrons emitted from the surface due to inelastic scattering</a:t>
            </a:r>
          </a:p>
          <a:p>
            <a:pPr lvl="1"/>
            <a:r>
              <a:rPr lang="en-GB" noProof="0" dirty="0" smtClean="0"/>
              <a:t>Because of their low energy, only electrons created at the surface leave the sample</a:t>
            </a:r>
          </a:p>
          <a:p>
            <a:pPr lvl="1"/>
            <a:r>
              <a:rPr lang="en-GB" noProof="0" dirty="0" smtClean="0"/>
              <a:t>Mostly information about topography – electrons are emitted mostly from sharp edges</a:t>
            </a:r>
          </a:p>
        </p:txBody>
      </p:sp>
    </p:spTree>
    <p:extLst>
      <p:ext uri="{BB962C8B-B14F-4D97-AF65-F5344CB8AC3E}">
        <p14:creationId xmlns:p14="http://schemas.microsoft.com/office/powerpoint/2010/main" val="13138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Scanning electron microscopy (SEM)</a:t>
            </a:r>
            <a:endParaRPr lang="en-GB" noProof="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63" y="1690688"/>
            <a:ext cx="7112873" cy="5032375"/>
          </a:xfrm>
        </p:spPr>
      </p:pic>
    </p:spTree>
    <p:extLst>
      <p:ext uri="{BB962C8B-B14F-4D97-AF65-F5344CB8AC3E}">
        <p14:creationId xmlns:p14="http://schemas.microsoft.com/office/powerpoint/2010/main" val="3875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Scanning electron microscopy (SEM)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06852" y="1825625"/>
            <a:ext cx="644694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No formation of pores or cavities</a:t>
            </a:r>
          </a:p>
          <a:p>
            <a:pPr>
              <a:lnSpc>
                <a:spcPct val="100000"/>
              </a:lnSpc>
            </a:pPr>
            <a:r>
              <a:rPr lang="en-GB" noProof="0" dirty="0" smtClean="0"/>
              <a:t>Surface</a:t>
            </a:r>
            <a:r>
              <a:rPr lang="sk-SK" dirty="0" smtClean="0"/>
              <a:t> </a:t>
            </a:r>
            <a:r>
              <a:rPr lang="en-US" dirty="0" smtClean="0"/>
              <a:t>features </a:t>
            </a:r>
            <a:r>
              <a:rPr lang="en-US" dirty="0"/>
              <a:t>with a diameter well below 100 </a:t>
            </a:r>
            <a:r>
              <a:rPr lang="en-US" dirty="0" smtClean="0"/>
              <a:t>nm</a:t>
            </a:r>
            <a:endParaRPr lang="sk-SK" dirty="0" smtClean="0"/>
          </a:p>
          <a:p>
            <a:pPr>
              <a:lnSpc>
                <a:spcPct val="100000"/>
              </a:lnSpc>
            </a:pPr>
            <a:r>
              <a:rPr lang="sk-SK" dirty="0" smtClean="0"/>
              <a:t>No </a:t>
            </a:r>
            <a:r>
              <a:rPr lang="en-GB" noProof="0" dirty="0" smtClean="0"/>
              <a:t>crack formation observed around the indent</a:t>
            </a:r>
            <a:endParaRPr lang="en-GB" noProof="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96" y="1690688"/>
            <a:ext cx="4314825" cy="48577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70" y="4001294"/>
            <a:ext cx="4531793" cy="25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Energy </a:t>
            </a:r>
            <a:r>
              <a:rPr lang="en-GB" noProof="0" dirty="0" smtClean="0"/>
              <a:t>recoil detection analysis (ERDA)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Detection of light elements in a heavy matrix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Analysis of forward scattered ions or atoms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A single collision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Particles can by identified by their kinetic energy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Analysis of particles: TOF, thin foil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136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Energy </a:t>
            </a:r>
            <a:r>
              <a:rPr lang="en-GB" noProof="0" dirty="0" smtClean="0"/>
              <a:t>recoil detection analysis</a:t>
            </a:r>
            <a:r>
              <a:rPr lang="sk-SK" dirty="0" smtClean="0"/>
              <a:t> </a:t>
            </a:r>
            <a:r>
              <a:rPr lang="sk-SK" dirty="0"/>
              <a:t>(ERDA)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73" y="2011038"/>
            <a:ext cx="11379853" cy="45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Energy </a:t>
            </a:r>
            <a:r>
              <a:rPr lang="en-GB" noProof="0" dirty="0" smtClean="0"/>
              <a:t>recoil detection analysis </a:t>
            </a:r>
            <a:r>
              <a:rPr lang="sk-SK" dirty="0" smtClean="0"/>
              <a:t>(</a:t>
            </a:r>
            <a:r>
              <a:rPr lang="sk-SK" dirty="0"/>
              <a:t>ERDA)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The</a:t>
            </a:r>
            <a:r>
              <a:rPr lang="sk-SK" dirty="0" smtClean="0"/>
              <a:t> film </a:t>
            </a:r>
            <a:r>
              <a:rPr lang="en-US" dirty="0" smtClean="0"/>
              <a:t>consists </a:t>
            </a:r>
            <a:r>
              <a:rPr lang="en-US" dirty="0"/>
              <a:t>of 49 at% Mo, 27 at% B and 24 at% C </a:t>
            </a:r>
            <a:endParaRPr lang="sk-SK" dirty="0" smtClean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chemical formula Mo</a:t>
            </a:r>
            <a:r>
              <a:rPr lang="en-US" baseline="-25000" dirty="0"/>
              <a:t>2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i="1" baseline="-25000" dirty="0"/>
              <a:t>.</a:t>
            </a:r>
            <a:r>
              <a:rPr lang="en-US" baseline="-25000" dirty="0"/>
              <a:t>1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, which is very close to </a:t>
            </a:r>
            <a:r>
              <a:rPr lang="en-US" dirty="0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nominal </a:t>
            </a:r>
            <a:r>
              <a:rPr lang="en-US" dirty="0"/>
              <a:t>stoichiometry of Mo2BC. </a:t>
            </a:r>
            <a:endParaRPr lang="sk-SK" dirty="0" smtClean="0"/>
          </a:p>
          <a:p>
            <a:r>
              <a:rPr lang="en-US" dirty="0" smtClean="0"/>
              <a:t>O </a:t>
            </a:r>
            <a:r>
              <a:rPr lang="en-US" dirty="0"/>
              <a:t>and H were not </a:t>
            </a:r>
            <a:r>
              <a:rPr lang="en-US" dirty="0" smtClean="0"/>
              <a:t>detected</a:t>
            </a:r>
            <a:r>
              <a:rPr lang="sk-SK" dirty="0"/>
              <a:t> </a:t>
            </a:r>
            <a:r>
              <a:rPr lang="en-US" dirty="0" smtClean="0"/>
              <a:t>in </a:t>
            </a:r>
            <a:r>
              <a:rPr lang="en-US" dirty="0"/>
              <a:t>the film. </a:t>
            </a:r>
            <a:endParaRPr lang="sk-SK" dirty="0" smtClean="0"/>
          </a:p>
          <a:p>
            <a:r>
              <a:rPr lang="en-US" dirty="0" smtClean="0"/>
              <a:t>The variation </a:t>
            </a:r>
            <a:r>
              <a:rPr lang="en-US" dirty="0"/>
              <a:t>of B from </a:t>
            </a:r>
            <a:r>
              <a:rPr lang="en-US" dirty="0" smtClean="0"/>
              <a:t>stoichiometric</a:t>
            </a:r>
            <a:r>
              <a:rPr lang="sk-SK" dirty="0" smtClean="0"/>
              <a:t> </a:t>
            </a:r>
            <a:r>
              <a:rPr lang="en-US" dirty="0" smtClean="0"/>
              <a:t>Mo</a:t>
            </a:r>
            <a:r>
              <a:rPr lang="en-US" baseline="-25000" dirty="0" smtClean="0"/>
              <a:t>2</a:t>
            </a:r>
            <a:r>
              <a:rPr lang="en-US" dirty="0" smtClean="0"/>
              <a:t>BC</a:t>
            </a:r>
            <a:r>
              <a:rPr lang="sk-SK" dirty="0" smtClean="0"/>
              <a:t> </a:t>
            </a:r>
            <a:r>
              <a:rPr lang="en-US" dirty="0" smtClean="0"/>
              <a:t>composition </a:t>
            </a:r>
            <a:r>
              <a:rPr lang="en-US" dirty="0"/>
              <a:t>is within the expected measurement error.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17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Conclusion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</a:t>
            </a:r>
            <a:r>
              <a:rPr lang="en-US" baseline="-25000" dirty="0"/>
              <a:t>2</a:t>
            </a:r>
            <a:r>
              <a:rPr lang="en-US" dirty="0"/>
              <a:t>BC thin films were synthesized using </a:t>
            </a:r>
            <a:r>
              <a:rPr lang="sk-SK" dirty="0" smtClean="0"/>
              <a:t>DC</a:t>
            </a:r>
            <a:r>
              <a:rPr lang="en-US" dirty="0" smtClean="0"/>
              <a:t> </a:t>
            </a:r>
            <a:r>
              <a:rPr lang="en-US" dirty="0" smtClean="0"/>
              <a:t>magnetron</a:t>
            </a:r>
            <a:r>
              <a:rPr lang="sk-SK" dirty="0" smtClean="0"/>
              <a:t> </a:t>
            </a:r>
            <a:r>
              <a:rPr lang="en-GB" noProof="0" dirty="0" smtClean="0"/>
              <a:t>sputtering</a:t>
            </a:r>
            <a:r>
              <a:rPr lang="sk-SK" dirty="0" smtClean="0"/>
              <a:t> </a:t>
            </a:r>
            <a:r>
              <a:rPr lang="sk-SK" dirty="0"/>
              <a:t>on </a:t>
            </a:r>
            <a:r>
              <a:rPr lang="sk-SK" dirty="0" smtClean="0"/>
              <a:t>Al</a:t>
            </a:r>
            <a:r>
              <a:rPr lang="sk-SK" baseline="-25000" dirty="0" smtClean="0"/>
              <a:t>2</a:t>
            </a:r>
            <a:r>
              <a:rPr lang="sk-SK" dirty="0" smtClean="0"/>
              <a:t>O</a:t>
            </a:r>
            <a:r>
              <a:rPr lang="sk-SK" baseline="-25000" dirty="0" smtClean="0"/>
              <a:t>3</a:t>
            </a:r>
            <a:r>
              <a:rPr lang="sk-SK" dirty="0" smtClean="0"/>
              <a:t> at </a:t>
            </a:r>
            <a:r>
              <a:rPr lang="sk-SK" dirty="0"/>
              <a:t>a </a:t>
            </a:r>
            <a:r>
              <a:rPr lang="en-GB" noProof="0" dirty="0" smtClean="0"/>
              <a:t>substrate</a:t>
            </a:r>
            <a:r>
              <a:rPr lang="sk-SK" dirty="0" smtClean="0"/>
              <a:t> </a:t>
            </a:r>
            <a:r>
              <a:rPr lang="en-GB" noProof="0" dirty="0" smtClean="0"/>
              <a:t>temperature</a:t>
            </a:r>
            <a:r>
              <a:rPr lang="sk-SK" dirty="0" smtClean="0"/>
              <a:t> of ∼900 </a:t>
            </a:r>
            <a:r>
              <a:rPr lang="sk-SK" dirty="0" smtClean="0"/>
              <a:t>°C</a:t>
            </a:r>
            <a:r>
              <a:rPr lang="sk-SK" dirty="0" smtClean="0"/>
              <a:t>.</a:t>
            </a:r>
          </a:p>
          <a:p>
            <a:r>
              <a:rPr lang="sk-SK" dirty="0" smtClean="0"/>
              <a:t>XRD</a:t>
            </a:r>
            <a:r>
              <a:rPr lang="en-US" dirty="0" smtClean="0"/>
              <a:t> </a:t>
            </a:r>
            <a:r>
              <a:rPr lang="en-US" dirty="0"/>
              <a:t>measurements and </a:t>
            </a:r>
            <a:r>
              <a:rPr lang="sk-SK" dirty="0" smtClean="0"/>
              <a:t>ERDA </a:t>
            </a:r>
            <a:r>
              <a:rPr lang="en-GB" noProof="0" dirty="0" smtClean="0"/>
              <a:t>confirmed</a:t>
            </a:r>
            <a:r>
              <a:rPr lang="sk-SK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 grown film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is</a:t>
            </a:r>
            <a:r>
              <a:rPr lang="sk-SK" dirty="0" smtClean="0"/>
              <a:t> </a:t>
            </a:r>
            <a:r>
              <a:rPr lang="en-US" dirty="0" smtClean="0"/>
              <a:t>almost </a:t>
            </a:r>
            <a:r>
              <a:rPr lang="en-US" dirty="0"/>
              <a:t>phase pure and of near-stoichiometric </a:t>
            </a:r>
            <a:r>
              <a:rPr lang="en-US" dirty="0" smtClean="0"/>
              <a:t>composition</a:t>
            </a:r>
            <a:endParaRPr lang="sk-SK" dirty="0" smtClean="0"/>
          </a:p>
          <a:p>
            <a:r>
              <a:rPr lang="sk-SK" dirty="0" smtClean="0"/>
              <a:t>No </a:t>
            </a:r>
            <a:r>
              <a:rPr lang="en-GB" noProof="0" dirty="0" smtClean="0"/>
              <a:t>formation of </a:t>
            </a:r>
            <a:r>
              <a:rPr lang="en-GB" noProof="0" dirty="0" smtClean="0"/>
              <a:t>cracks </a:t>
            </a:r>
            <a:r>
              <a:rPr lang="en-GB" noProof="0" dirty="0" smtClean="0"/>
              <a:t>was observed implying moderate ductility</a:t>
            </a:r>
          </a:p>
          <a:p>
            <a:r>
              <a:rPr lang="sk-SK" dirty="0"/>
              <a:t>D</a:t>
            </a:r>
            <a:r>
              <a:rPr lang="en-US" dirty="0" err="1" smtClean="0"/>
              <a:t>eformation</a:t>
            </a:r>
            <a:r>
              <a:rPr lang="en-US" dirty="0" smtClean="0"/>
              <a:t> </a:t>
            </a:r>
            <a:r>
              <a:rPr lang="en-US" dirty="0"/>
              <a:t>experiments carried out </a:t>
            </a:r>
            <a:r>
              <a:rPr lang="en-US" dirty="0" smtClean="0"/>
              <a:t>with</a:t>
            </a:r>
            <a:r>
              <a:rPr lang="sk-SK" dirty="0" smtClean="0"/>
              <a:t> </a:t>
            </a:r>
            <a:r>
              <a:rPr lang="en-US" dirty="0" smtClean="0"/>
              <a:t>nanoindentation </a:t>
            </a:r>
            <a:r>
              <a:rPr lang="en-US" dirty="0"/>
              <a:t>confirmed the high stiffness of </a:t>
            </a:r>
            <a:r>
              <a:rPr lang="en-US" dirty="0" smtClean="0"/>
              <a:t>Mo</a:t>
            </a:r>
            <a:r>
              <a:rPr lang="en-US" baseline="-25000" dirty="0" smtClean="0"/>
              <a:t>2</a:t>
            </a:r>
            <a:r>
              <a:rPr lang="en-US" dirty="0" smtClean="0"/>
              <a:t>BC</a:t>
            </a:r>
            <a:endParaRPr lang="sk-SK" dirty="0" smtClean="0"/>
          </a:p>
          <a:p>
            <a:endParaRPr lang="sk-S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6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r>
              <a:rPr lang="sk-SK" dirty="0" smtClean="0"/>
              <a:t>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4765183"/>
            <a:ext cx="10515600" cy="1952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Emmerlich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D.Music,M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Braun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Fayek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F.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Munnik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J.M. Schneider, J.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D: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sk-SK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Phys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42 (2009) 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185406</a:t>
            </a:r>
          </a:p>
          <a:p>
            <a:pPr marL="0" indent="0">
              <a:buNone/>
            </a:pP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Peter E.J.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Flewitt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R.K. </a:t>
            </a:r>
            <a:r>
              <a:rPr lang="sk-SK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Wild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Physical Methods for Materials </a:t>
            </a:r>
            <a:r>
              <a:rPr 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Characterisation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Series in Materials Science and Engineering</a:t>
            </a:r>
            <a:endParaRPr lang="sk-S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</a:t>
            </a: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sk-SK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sites.google.com/a/lbl.gov/rbs-lab/ion-beam-analysis/elastic-recoil-detection-analysis-erda</a:t>
            </a:r>
          </a:p>
          <a:p>
            <a:pPr marL="0" indent="0">
              <a:buNone/>
            </a:pPr>
            <a:r>
              <a:rPr lang="sk-S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http://journals.iucr.org/s/issues/2005/04/00/kv5008/kv5008fig1.html</a:t>
            </a:r>
          </a:p>
        </p:txBody>
      </p:sp>
    </p:spTree>
    <p:extLst>
      <p:ext uri="{BB962C8B-B14F-4D97-AF65-F5344CB8AC3E}">
        <p14:creationId xmlns:p14="http://schemas.microsoft.com/office/powerpoint/2010/main" val="25743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Protection of tools – thin films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Most thin films – hard but brittle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Combination of hardness and moderate ductility to prevent formation and spreading of cracks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Nanolaminate Mo</a:t>
            </a:r>
            <a:r>
              <a:rPr lang="en-GB" baseline="-25000" noProof="0" dirty="0" smtClean="0"/>
              <a:t>2</a:t>
            </a:r>
            <a:r>
              <a:rPr lang="en-GB" noProof="0" dirty="0" smtClean="0"/>
              <a:t>BC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Prepared by magnetron sputtering</a:t>
            </a:r>
          </a:p>
        </p:txBody>
      </p:sp>
    </p:spTree>
    <p:extLst>
      <p:ext uri="{BB962C8B-B14F-4D97-AF65-F5344CB8AC3E}">
        <p14:creationId xmlns:p14="http://schemas.microsoft.com/office/powerpoint/2010/main" val="42144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</a:t>
            </a:r>
            <a:r>
              <a:rPr lang="sk-SK" baseline="-25000" dirty="0" smtClean="0"/>
              <a:t>2</a:t>
            </a:r>
            <a:r>
              <a:rPr lang="sk-SK" dirty="0" smtClean="0"/>
              <a:t>BC </a:t>
            </a:r>
            <a:r>
              <a:rPr lang="en-GB" noProof="0" dirty="0" smtClean="0"/>
              <a:t>coatings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12924" y="1050489"/>
            <a:ext cx="5379076" cy="48198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noProof="0" dirty="0" smtClean="0"/>
              <a:t>Combination of great hardness and moderate ductility</a:t>
            </a:r>
          </a:p>
          <a:p>
            <a:pPr>
              <a:lnSpc>
                <a:spcPct val="100000"/>
              </a:lnSpc>
            </a:pPr>
            <a:r>
              <a:rPr lang="en-GB" noProof="0" dirty="0" smtClean="0"/>
              <a:t>Stiff Mo-B and Mo-C layers with metallic interlayer bonding</a:t>
            </a:r>
          </a:p>
          <a:p>
            <a:pPr>
              <a:lnSpc>
                <a:spcPct val="100000"/>
              </a:lnSpc>
            </a:pPr>
            <a:r>
              <a:rPr lang="en-GB" noProof="0" dirty="0" smtClean="0"/>
              <a:t>B – bulk modulus</a:t>
            </a:r>
          </a:p>
          <a:p>
            <a:pPr>
              <a:lnSpc>
                <a:spcPct val="100000"/>
              </a:lnSpc>
            </a:pPr>
            <a:r>
              <a:rPr lang="en-GB" noProof="0" dirty="0" smtClean="0"/>
              <a:t>G – shear modulus</a:t>
            </a:r>
          </a:p>
          <a:p>
            <a:pPr>
              <a:lnSpc>
                <a:spcPct val="100000"/>
              </a:lnSpc>
            </a:pPr>
            <a:r>
              <a:rPr lang="sk-SK" dirty="0" smtClean="0"/>
              <a:t>B/G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1,75</a:t>
            </a:r>
            <a:r>
              <a:rPr lang="sk-SK" dirty="0" smtClean="0"/>
              <a:t> </a:t>
            </a:r>
            <a:r>
              <a:rPr lang="en-GB" noProof="0" dirty="0" smtClean="0"/>
              <a:t>ductile materials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Mo</a:t>
            </a:r>
            <a:r>
              <a:rPr lang="en-US" baseline="-25000" dirty="0" smtClean="0"/>
              <a:t>2</a:t>
            </a:r>
            <a:r>
              <a:rPr lang="en-US" dirty="0" smtClean="0"/>
              <a:t>BC </a:t>
            </a:r>
            <a:r>
              <a:rPr lang="en-US" dirty="0"/>
              <a:t>thin films were synthesized using </a:t>
            </a:r>
            <a:r>
              <a:rPr lang="sk-SK" dirty="0" smtClean="0"/>
              <a:t>DC </a:t>
            </a:r>
            <a:r>
              <a:rPr lang="en-US" dirty="0" smtClean="0"/>
              <a:t>magnetron </a:t>
            </a:r>
            <a:r>
              <a:rPr lang="en-US" dirty="0"/>
              <a:t>sputtering </a:t>
            </a:r>
            <a:r>
              <a:rPr lang="en-US" dirty="0" smtClean="0"/>
              <a:t>on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sk-SK" dirty="0" smtClean="0"/>
              <a:t> </a:t>
            </a:r>
            <a:r>
              <a:rPr lang="en-US" dirty="0" smtClean="0"/>
              <a:t>at </a:t>
            </a:r>
            <a:r>
              <a:rPr lang="en-US" dirty="0"/>
              <a:t>a substrate </a:t>
            </a:r>
            <a:r>
              <a:rPr lang="en-US" dirty="0" smtClean="0"/>
              <a:t>temperature</a:t>
            </a:r>
            <a:r>
              <a:rPr lang="sk-SK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∼900 </a:t>
            </a:r>
            <a:r>
              <a:rPr lang="sk-SK" dirty="0" smtClean="0"/>
              <a:t>°</a:t>
            </a:r>
            <a:r>
              <a:rPr lang="en-US" dirty="0" smtClean="0"/>
              <a:t>C</a:t>
            </a:r>
            <a:endParaRPr lang="sk-SK" dirty="0" smtClean="0"/>
          </a:p>
        </p:txBody>
      </p:sp>
      <p:pic>
        <p:nvPicPr>
          <p:cNvPr id="4" name="Zástupný symbol obsah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1825625"/>
            <a:ext cx="2852643" cy="4559678"/>
          </a:xfrm>
          <a:prstGeom prst="rect">
            <a:avLst/>
          </a:prstGeom>
        </p:spPr>
      </p:pic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41362"/>
              </p:ext>
            </p:extLst>
          </p:nvPr>
        </p:nvGraphicFramePr>
        <p:xfrm>
          <a:off x="2886557" y="2957002"/>
          <a:ext cx="382808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935"/>
                <a:gridCol w="1286359"/>
                <a:gridCol w="778787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u="none" strike="noStrike" baseline="0" dirty="0" err="1" smtClean="0"/>
                        <a:t>Material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B (</a:t>
                      </a:r>
                      <a:r>
                        <a:rPr lang="sk-SK" sz="2400" u="none" strike="noStrike" baseline="0" dirty="0" err="1" smtClean="0"/>
                        <a:t>GPa</a:t>
                      </a:r>
                      <a:r>
                        <a:rPr lang="sk-SK" sz="2400" u="none" strike="noStrike" baseline="0" dirty="0" smtClean="0"/>
                        <a:t>)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B/G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u="none" strike="noStrike" baseline="0" dirty="0" err="1" smtClean="0"/>
                        <a:t>TiN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295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1,39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u="none" strike="noStrike" baseline="0" dirty="0" smtClean="0"/>
                        <a:t>Ti</a:t>
                      </a:r>
                      <a:r>
                        <a:rPr lang="sk-SK" sz="2400" u="none" strike="noStrike" baseline="-25000" dirty="0" smtClean="0"/>
                        <a:t>0,25</a:t>
                      </a:r>
                      <a:r>
                        <a:rPr lang="sk-SK" sz="2400" u="none" strike="noStrike" baseline="0" dirty="0" smtClean="0"/>
                        <a:t>Al</a:t>
                      </a:r>
                      <a:r>
                        <a:rPr lang="sk-SK" sz="2400" u="none" strike="noStrike" baseline="-25000" dirty="0" smtClean="0"/>
                        <a:t>0,75</a:t>
                      </a:r>
                      <a:r>
                        <a:rPr lang="sk-SK" sz="2400" u="none" strike="noStrike" baseline="0" dirty="0" smtClean="0"/>
                        <a:t>N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178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1,44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u="none" strike="noStrike" baseline="0" dirty="0" smtClean="0"/>
                        <a:t>c-BN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376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0,98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u="none" strike="noStrike" baseline="0" dirty="0" smtClean="0"/>
                        <a:t>Mo</a:t>
                      </a:r>
                      <a:r>
                        <a:rPr lang="sk-SK" sz="2400" u="none" strike="noStrike" baseline="-25000" dirty="0" smtClean="0"/>
                        <a:t>2</a:t>
                      </a:r>
                      <a:r>
                        <a:rPr lang="sk-SK" sz="2400" u="none" strike="noStrike" baseline="0" dirty="0" smtClean="0"/>
                        <a:t>BC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324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u="none" strike="noStrike" baseline="0" dirty="0" smtClean="0"/>
                        <a:t>1,72</a:t>
                      </a:r>
                      <a:endParaRPr lang="sk-SK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Used characterization methods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noProof="0" dirty="0" smtClean="0"/>
              <a:t>X-ray diffraction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Scanning electron microscopy</a:t>
            </a:r>
          </a:p>
          <a:p>
            <a:pPr>
              <a:lnSpc>
                <a:spcPct val="150000"/>
              </a:lnSpc>
            </a:pPr>
            <a:r>
              <a:rPr lang="en-GB" noProof="0" dirty="0" smtClean="0"/>
              <a:t>Electron recoil detection analysis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X-ray diffraction (XRD)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9439141" cy="4351338"/>
          </a:xfrm>
        </p:spPr>
        <p:txBody>
          <a:bodyPr/>
          <a:lstStyle/>
          <a:p>
            <a:r>
              <a:rPr lang="en-GB" noProof="0" dirty="0" smtClean="0"/>
              <a:t>Information about the crystal structure</a:t>
            </a:r>
          </a:p>
          <a:p>
            <a:r>
              <a:rPr lang="en-GB" noProof="0" dirty="0" smtClean="0"/>
              <a:t>Uses the scattering of photons on the atoms of the lattice</a:t>
            </a:r>
          </a:p>
          <a:p>
            <a:r>
              <a:rPr lang="en-GB" noProof="0" dirty="0" smtClean="0"/>
              <a:t>The superposition of the scattered waves from individual atoms leads to classical</a:t>
            </a:r>
            <a:r>
              <a:rPr lang="sk-SK" noProof="0" dirty="0" smtClean="0"/>
              <a:t> </a:t>
            </a:r>
            <a:r>
              <a:rPr lang="en-GB" noProof="0" dirty="0" smtClean="0"/>
              <a:t>reflection of light</a:t>
            </a:r>
          </a:p>
          <a:p>
            <a:r>
              <a:rPr lang="en-GB" noProof="0" dirty="0" smtClean="0"/>
              <a:t>The incident rays are reflected from the atomic planes and interfere with each other</a:t>
            </a:r>
          </a:p>
          <a:p>
            <a:r>
              <a:rPr lang="en-GB" noProof="0" dirty="0" smtClean="0"/>
              <a:t>Constructive interference occurs, when the Bragg condition is met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36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X-ray diffraction (XRD)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448300" y="1825625"/>
            <a:ext cx="6743700" cy="4351338"/>
          </a:xfrm>
        </p:spPr>
        <p:txBody>
          <a:bodyPr/>
          <a:lstStyle/>
          <a:p>
            <a:r>
              <a:rPr lang="en-GB" noProof="0" dirty="0" smtClean="0"/>
              <a:t>The Bragg equation:</a:t>
            </a:r>
          </a:p>
          <a:p>
            <a:pPr marL="0" indent="0">
              <a:buNone/>
            </a:pPr>
            <a:r>
              <a:rPr lang="sk-SK" dirty="0" smtClean="0"/>
              <a:t>	2</a:t>
            </a:r>
            <a:r>
              <a:rPr lang="sk-SK" i="1" dirty="0" smtClean="0"/>
              <a:t>d</a:t>
            </a:r>
            <a:r>
              <a:rPr lang="sk-SK" dirty="0" smtClean="0"/>
              <a:t>sin</a:t>
            </a:r>
            <a:r>
              <a:rPr lang="el-GR" i="1" dirty="0"/>
              <a:t>θ</a:t>
            </a:r>
            <a:r>
              <a:rPr lang="sk-SK" dirty="0" smtClean="0"/>
              <a:t> </a:t>
            </a:r>
            <a:r>
              <a:rPr lang="sk-SK" dirty="0"/>
              <a:t>= </a:t>
            </a:r>
            <a:r>
              <a:rPr lang="sk-SK" i="1" dirty="0" smtClean="0"/>
              <a:t>n</a:t>
            </a:r>
            <a:r>
              <a:rPr lang="el-GR" i="1" dirty="0" smtClean="0"/>
              <a:t>λ</a:t>
            </a:r>
            <a:endParaRPr lang="sk-SK" i="1" dirty="0" smtClean="0"/>
          </a:p>
          <a:p>
            <a:r>
              <a:rPr lang="el-GR" i="1" dirty="0" smtClean="0"/>
              <a:t>λ</a:t>
            </a:r>
            <a:r>
              <a:rPr lang="sk-SK" dirty="0" smtClean="0"/>
              <a:t> </a:t>
            </a:r>
            <a:r>
              <a:rPr lang="en-GB" noProof="0" dirty="0" smtClean="0"/>
              <a:t>is the wavelength of the incident light,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i="1" dirty="0" smtClean="0"/>
              <a:t>d</a:t>
            </a:r>
            <a:r>
              <a:rPr lang="sk-SK" dirty="0" smtClean="0"/>
              <a:t> </a:t>
            </a:r>
            <a:r>
              <a:rPr lang="en-GB" noProof="0" dirty="0" smtClean="0"/>
              <a:t>is the distance between atomic planes, </a:t>
            </a:r>
            <a:br>
              <a:rPr lang="en-GB" noProof="0" dirty="0" smtClean="0"/>
            </a:br>
            <a:r>
              <a:rPr lang="en-GB" i="1" noProof="0" dirty="0" smtClean="0"/>
              <a:t>n</a:t>
            </a:r>
            <a:r>
              <a:rPr lang="en-GB" noProof="0" dirty="0" smtClean="0"/>
              <a:t> is an integer and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l-GR" i="1" dirty="0" smtClean="0"/>
              <a:t>θ</a:t>
            </a:r>
            <a:r>
              <a:rPr lang="sk-SK" dirty="0" smtClean="0"/>
              <a:t> </a:t>
            </a:r>
            <a:r>
              <a:rPr lang="en-GB" noProof="0" dirty="0" smtClean="0"/>
              <a:t>is the angle of incidence.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6101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X-ray diffraction (XRD)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http://journals.iucr.org/s/issues/2005/04/00/kv5008/kv5008fig1m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06" y="1690688"/>
            <a:ext cx="867378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2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X-ray diffraction (XRD)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Three methods of measuring:</a:t>
            </a:r>
          </a:p>
          <a:p>
            <a:pPr lvl="1"/>
            <a:r>
              <a:rPr lang="en-GB" noProof="0" dirty="0" smtClean="0"/>
              <a:t>Debye-Scherer – monochromatic light and polycrystaline material</a:t>
            </a:r>
          </a:p>
          <a:p>
            <a:pPr lvl="1"/>
            <a:r>
              <a:rPr lang="en-GB" noProof="0" dirty="0" smtClean="0"/>
              <a:t>Laue – polychromatic light and monocrystaline material</a:t>
            </a:r>
          </a:p>
          <a:p>
            <a:pPr lvl="1"/>
            <a:r>
              <a:rPr lang="en-GB" noProof="0" dirty="0" smtClean="0"/>
              <a:t>Monochromatic light and monocrystaline material</a:t>
            </a:r>
          </a:p>
          <a:p>
            <a:endParaRPr lang="en-GB" noProof="0" dirty="0" smtClean="0"/>
          </a:p>
          <a:p>
            <a:r>
              <a:rPr lang="en-GB" noProof="0" dirty="0" smtClean="0"/>
              <a:t>The combination of polychromatic light and polycrystaline material creates too many diffractions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15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X-ray diffraction (XRD)</a:t>
            </a:r>
            <a:endParaRPr lang="en-GB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81858" y="1825625"/>
            <a:ext cx="5808373" cy="4351338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The sample consists predominantly</a:t>
            </a:r>
            <a:r>
              <a:rPr lang="sk-SK" dirty="0" smtClean="0"/>
              <a:t> of Mo</a:t>
            </a:r>
            <a:r>
              <a:rPr lang="sk-SK" baseline="-25000" dirty="0" smtClean="0"/>
              <a:t>2</a:t>
            </a:r>
            <a:r>
              <a:rPr lang="sk-SK" dirty="0" smtClean="0"/>
              <a:t>BC</a:t>
            </a:r>
          </a:p>
          <a:p>
            <a:r>
              <a:rPr lang="en-US" dirty="0"/>
              <a:t>There is a minor contribution detected, </a:t>
            </a:r>
            <a:r>
              <a:rPr lang="en-US" dirty="0" smtClean="0"/>
              <a:t>stemming</a:t>
            </a:r>
            <a:r>
              <a:rPr lang="sk-SK" dirty="0" smtClean="0"/>
              <a:t> </a:t>
            </a:r>
            <a:r>
              <a:rPr lang="en-GB" noProof="0" dirty="0" smtClean="0"/>
              <a:t>from</a:t>
            </a:r>
            <a:r>
              <a:rPr lang="sk-SK" dirty="0" smtClean="0"/>
              <a:t> Mo</a:t>
            </a:r>
            <a:r>
              <a:rPr lang="sk-SK" baseline="-25000" dirty="0" smtClean="0"/>
              <a:t>2</a:t>
            </a:r>
            <a:r>
              <a:rPr lang="sk-SK" dirty="0" smtClean="0"/>
              <a:t>C</a:t>
            </a:r>
          </a:p>
          <a:p>
            <a:r>
              <a:rPr lang="en-GB" noProof="0" dirty="0" smtClean="0"/>
              <a:t>Good</a:t>
            </a:r>
            <a:r>
              <a:rPr lang="sk-SK" dirty="0" smtClean="0"/>
              <a:t> </a:t>
            </a:r>
            <a:r>
              <a:rPr lang="en-US" dirty="0" smtClean="0"/>
              <a:t>agreement </a:t>
            </a:r>
            <a:r>
              <a:rPr lang="en-US" dirty="0"/>
              <a:t>between the measured </a:t>
            </a:r>
            <a:r>
              <a:rPr lang="en-US" dirty="0" smtClean="0"/>
              <a:t>peak</a:t>
            </a:r>
            <a:r>
              <a:rPr lang="sk-SK" dirty="0" smtClean="0"/>
              <a:t> </a:t>
            </a:r>
            <a:r>
              <a:rPr lang="en-US" dirty="0" smtClean="0"/>
              <a:t>positions </a:t>
            </a:r>
            <a:r>
              <a:rPr lang="en-US" dirty="0"/>
              <a:t>and the </a:t>
            </a:r>
            <a:r>
              <a:rPr lang="en-US" dirty="0" smtClean="0"/>
              <a:t>reference values</a:t>
            </a:r>
            <a:endParaRPr lang="sk-SK" dirty="0" smtClean="0"/>
          </a:p>
          <a:p>
            <a:r>
              <a:rPr lang="en-GB" noProof="0" dirty="0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relative </a:t>
            </a:r>
            <a:r>
              <a:rPr lang="en-US" dirty="0"/>
              <a:t>intensities of the </a:t>
            </a:r>
            <a:r>
              <a:rPr lang="en-US" dirty="0" smtClean="0"/>
              <a:t>diffractogram</a:t>
            </a:r>
            <a:r>
              <a:rPr lang="sk-SK" dirty="0" smtClean="0"/>
              <a:t> </a:t>
            </a:r>
            <a:r>
              <a:rPr lang="en-US" dirty="0" smtClean="0"/>
              <a:t>do </a:t>
            </a:r>
            <a:r>
              <a:rPr lang="en-US" dirty="0"/>
              <a:t>not </a:t>
            </a:r>
            <a:r>
              <a:rPr lang="en-US" dirty="0" smtClean="0"/>
              <a:t>match</a:t>
            </a:r>
            <a:r>
              <a:rPr lang="sk-SK" dirty="0" smtClean="0"/>
              <a:t> </a:t>
            </a:r>
            <a:r>
              <a:rPr lang="en-GB" noProof="0" dirty="0" smtClean="0"/>
              <a:t>due</a:t>
            </a:r>
            <a:r>
              <a:rPr lang="sk-SK" dirty="0" smtClean="0"/>
              <a:t> to </a:t>
            </a:r>
            <a:r>
              <a:rPr lang="en-US" dirty="0" smtClean="0"/>
              <a:t>the</a:t>
            </a:r>
            <a:r>
              <a:rPr lang="sk-SK" dirty="0" smtClean="0"/>
              <a:t> </a:t>
            </a:r>
            <a:r>
              <a:rPr lang="en-GB" noProof="0" dirty="0" smtClean="0"/>
              <a:t>sample being textured</a:t>
            </a:r>
            <a:endParaRPr lang="en-GB" noProof="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49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1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ív1" id="{E37DD52A-3051-46A8-9AD6-C16E2513B5EA}" vid="{B2E00BD6-EB1A-413F-A980-52DC9ED95BD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Motív1</Template>
  <TotalTime>997</TotalTime>
  <Words>665</Words>
  <Application>Microsoft Office PowerPoint</Application>
  <PresentationFormat>Širokouhlá</PresentationFormat>
  <Paragraphs>99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Motív1</vt:lpstr>
      <vt:lpstr>Prezentácia programu PowerPoint</vt:lpstr>
      <vt:lpstr>Introduction</vt:lpstr>
      <vt:lpstr>Mo2BC coatings</vt:lpstr>
      <vt:lpstr>Used characterization methods</vt:lpstr>
      <vt:lpstr>X-ray diffraction (XRD)</vt:lpstr>
      <vt:lpstr>X-ray diffraction (XRD)</vt:lpstr>
      <vt:lpstr>X-ray diffraction (XRD)</vt:lpstr>
      <vt:lpstr>X-ray diffraction (XRD)</vt:lpstr>
      <vt:lpstr>X-ray diffraction (XRD)</vt:lpstr>
      <vt:lpstr>Scanning electron microscopy (SEM)</vt:lpstr>
      <vt:lpstr>Scanning electron microscopy (SEM)</vt:lpstr>
      <vt:lpstr>Scanning electron microscopy (SEM)</vt:lpstr>
      <vt:lpstr>Scanning electron microscopy (SEM)</vt:lpstr>
      <vt:lpstr>Energy recoil detection analysis (ERDA)</vt:lpstr>
      <vt:lpstr>Energy recoil detection analysis (ERDA)</vt:lpstr>
      <vt:lpstr>Energy recoil detection analysis (ERDA)</vt:lpstr>
      <vt:lpstr>Conclusion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Stanislava Debnárová</dc:creator>
  <cp:lastModifiedBy>Stanislava Debnárová</cp:lastModifiedBy>
  <cp:revision>26</cp:revision>
  <dcterms:created xsi:type="dcterms:W3CDTF">2016-05-27T11:24:05Z</dcterms:created>
  <dcterms:modified xsi:type="dcterms:W3CDTF">2016-05-29T21:01:42Z</dcterms:modified>
</cp:coreProperties>
</file>