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57" r:id="rId5"/>
    <p:sldId id="258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4" r:id="rId14"/>
    <p:sldId id="266" r:id="rId15"/>
    <p:sldId id="277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0" autoAdjust="0"/>
    <p:restoredTop sz="94660"/>
  </p:normalViewPr>
  <p:slideViewPr>
    <p:cSldViewPr>
      <p:cViewPr>
        <p:scale>
          <a:sx n="150" d="100"/>
          <a:sy n="150" d="100"/>
        </p:scale>
        <p:origin x="-75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42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85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57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99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840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65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93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34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5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52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9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3759C-B056-449D-B969-75E6AC6F5AF8}" type="datetimeFigureOut">
              <a:rPr lang="cs-CZ" smtClean="0"/>
              <a:t>11.5.2016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F5E10-4DBC-4532-8F58-4B1A5E6629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8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hyperlink" Target="http://www.google.cz/url?sa=i&amp;rct=j&amp;q=&amp;esrc=s&amp;source=images&amp;cd=&amp;cad=rja&amp;uact=8&amp;ved=0ahUKEwjV0-bO0qzLAhXENpoKHW7BDHcQjRwIBw&amp;url=http://botany.cz/cs/saxifraga-nivalis/&amp;psig=AFQjCNFE-OPlJmqEresyBS6CKZa5hPvm6g&amp;ust=14573737991475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://www.google.cz/url?sa=i&amp;rct=j&amp;q=&amp;esrc=s&amp;source=images&amp;cd=&amp;cad=rja&amp;uact=8&amp;ved=0ahUKEwjQl7f24qzLAhUkJJoKHYoxC_cQjRwIBw&amp;url=http://xespok.net/animalia/main.php/v/Mollusca/Gastropoda/Pulmonata/Hygromiidae/Hygromiinae/Monachoides/Monachoides_vicinus_PC7956.JPG.html&amp;bvm=bv.116274245,d.bGs&amp;psig=AFQjCNF2i6cx9-v1u4FucaIzL0RSGUhxgQ&amp;ust=145737817032453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://www.google.cz/url?sa=i&amp;rct=j&amp;q=&amp;esrc=s&amp;source=images&amp;cd=&amp;cad=rja&amp;uact=8&amp;ved=0ahUKEwiloZfb7azLAhUrAZoKHUYOCgMQjRwIBw&amp;url=http://carnivoraforum.com/topic/9645042/1/&amp;psig=AFQjCNHq01icYT_7UngbzfpDsOk_jLcgcQ&amp;ust=1457380857451393" TargetMode="External"/><Relationship Id="rId7" Type="http://schemas.openxmlformats.org/officeDocument/2006/relationships/image" Target="../media/image54.jpeg"/><Relationship Id="rId12" Type="http://schemas.openxmlformats.org/officeDocument/2006/relationships/image" Target="../media/image5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hyperlink" Target="http://www.google.cz/url?sa=i&amp;rct=j&amp;q=&amp;esrc=s&amp;source=images&amp;cd=&amp;cad=rja&amp;uact=8&amp;ved=0ahUKEwjynfb59KzLAhXEYJoKHbBIAgsQjRwIBw&amp;url=http://zoomet.ru/grom/gromov_ii_vi_4_4_13_4.html&amp;bvm=bv.116274245,d.bGs&amp;psig=AFQjCNEY6TEy-21vV3bJsx52NQSt1TnnaQ&amp;ust=1457382801523714" TargetMode="External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hyperlink" Target="http://www.google.cz/url?sa=i&amp;rct=j&amp;q=&amp;esrc=s&amp;source=images&amp;cd=&amp;cad=rja&amp;uact=8&amp;ved=0ahUKEwjtm73Eo77LAhUJPxQKHSHfB8AQjRwIBw&amp;url=http://dinosaurss.blog.cz/1202/za-stady-mamutu&amp;psig=AFQjCNH5eu_gNZIpV07WfqhzoXlhYderWw&amp;ust=1457979589121086" TargetMode="External"/><Relationship Id="rId15" Type="http://schemas.openxmlformats.org/officeDocument/2006/relationships/image" Target="../media/image12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hyperlink" Target="https://www.google.cz/url?sa=i&amp;rct=j&amp;q=&amp;esrc=s&amp;source=images&amp;cd=&amp;cad=rja&amp;uact=8&amp;ved=0ahUKEwjrksuaqr7LAhUEvRQKHdwkBUIQjRwIBw&amp;url=https://twitter.com/sternaparadisia&amp;bvm=bv.116636494,d.bGQ&amp;psig=AFQjCNEW8oXJ8tGgMDVaBlk5ID7Oip-9tA&amp;ust=1457981422552104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openxmlformats.org/officeDocument/2006/relationships/hyperlink" Target="https://www.google.cz/url?sa=i&amp;rct=j&amp;q=&amp;esrc=s&amp;source=images&amp;cd=&amp;cad=rja&amp;uact=8&amp;ved=0ahUKEwjF69_JrL7LAhUDthQKHYa2CPoQjRwIBw&amp;url=https://commons.wikimedia.org/wiki/File:Brown_bear_(Ursus_arctos_arctos)_smiling.jpg&amp;bvm=bv.116636494,d.bGQ&amp;psig=AFQjCNG9euMQ__qUUzmTpOqDbHL0fCoazA&amp;ust=1457982058749254" TargetMode="External"/><Relationship Id="rId2" Type="http://schemas.openxmlformats.org/officeDocument/2006/relationships/hyperlink" Target="http://www.google.cz/url?sa=i&amp;rct=j&amp;q=&amp;esrc=s&amp;source=images&amp;cd=&amp;cad=rja&amp;uact=8&amp;ved=0ahUKEwjI9fGnq77LAhWGORQKHQk_A_8QjRwIBw&amp;url=http://www.krnap.cz/jelen-lesni/&amp;bvm=bv.116636494,d.bGQ&amp;psig=AFQjCNFItYDYfHyJiQr0qZZRmw2m7nft_A&amp;ust=145798172217415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z/url?sa=i&amp;rct=j&amp;q=&amp;esrc=s&amp;source=images&amp;cd=&amp;cad=rja&amp;uact=8&amp;ved=0ahUKEwisvuqUrL7LAhVIvhQKHV9IAlgQjRwIBw&amp;url=http://www.eccentricbliss.com/2013/10/felis-silvestris-grampia/wildcat-in-heather-ms/&amp;bvm=bv.116636494,d.bGQ&amp;psig=AFQjCNE4loLipA1zQ_g4TTTewmqqIpVF0g&amp;ust=1457981941187745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4.jpeg"/><Relationship Id="rId9" Type="http://schemas.openxmlformats.org/officeDocument/2006/relationships/hyperlink" Target="http://www.google.cz/url?sa=i&amp;rct=j&amp;q=&amp;esrc=s&amp;source=images&amp;cd=&amp;cad=rja&amp;uact=8&amp;ved=0ahUKEwiuj4u-sL7LAhUD7BQKHRPxDUcQjRwIBw&amp;url=http://celeres.blogspot.com/2010/06/society-of-upper-palaeolithic-europe.html&amp;bvm=bv.116636494,d.bGQ&amp;psig=AFQjCNEfXGO_2kjgzbZbg52qQJzpTkHmWw&amp;ust=145798306554918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z/url?sa=i&amp;rct=j&amp;q=&amp;esrc=s&amp;source=images&amp;cd=&amp;cad=rja&amp;uact=8&amp;ved=0ahUKEwju17PxoazLAhVtSZoKHeeWB8cQjRwIBw&amp;url=http://hmf.enseeiht.fr/travaux/bei/beiep/book/export/html/1416&amp;psig=AFQjCNHEnGIP7Tzj2XJmdS7_BIGWNdebsA&amp;ust=1457360707161027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owlpages.com/owls/species.php?i=284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://www.google.cz/url?sa=i&amp;rct=j&amp;q=&amp;esrc=s&amp;source=images&amp;cd=&amp;cad=rja&amp;uact=8&amp;ved=0ahUKEwjw-KbXrazLAhWINJoKHdH0CUQQjRwIBw&amp;url=http://www.jirsaphoto.cz/fotogalerie/ostatni/pobytove-znaky/pustik-belavy/444-vyvrzek-pustika-belaveho.html&amp;psig=AFQjCNHJy6AE3kLBgLa0s7jNv4sGR_bEXw&amp;ust=1457363873948666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iv39uYyazLAhWEQZoKHb8aB0YQjRwIBw&amp;url=http://www.turistika.cz/mista/velky-rozsutec--1&amp;psig=AFQjCNHItJZAiW3cX5wMZumXXpDybYfJyg&amp;ust=1457371269565229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15616" y="2315581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Vývoj fauny na přechodu pleistocén/holocén a v holocénu</a:t>
            </a:r>
            <a:endParaRPr lang="cs-CZ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332656"/>
            <a:ext cx="842493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Nálezy refugií lesních </a:t>
            </a:r>
            <a:r>
              <a:rPr lang="cs-CZ" b="1" dirty="0" err="1" smtClean="0">
                <a:solidFill>
                  <a:srgbClr val="0B3491"/>
                </a:solidFill>
              </a:rPr>
              <a:t>supramontánních</a:t>
            </a:r>
            <a:r>
              <a:rPr lang="cs-CZ" b="1" dirty="0" smtClean="0">
                <a:solidFill>
                  <a:srgbClr val="0B3491"/>
                </a:solidFill>
              </a:rPr>
              <a:t> až alpínských druhů v </a:t>
            </a:r>
            <a:r>
              <a:rPr lang="cs-CZ" b="1" dirty="0" smtClean="0">
                <a:solidFill>
                  <a:srgbClr val="C00000"/>
                </a:solidFill>
              </a:rPr>
              <a:t>nižších stupních hor </a:t>
            </a:r>
            <a:r>
              <a:rPr lang="cs-CZ" b="1" dirty="0" smtClean="0">
                <a:solidFill>
                  <a:srgbClr val="0B3491"/>
                </a:solidFill>
              </a:rPr>
              <a:t>(drsnější podmínky) </a:t>
            </a:r>
            <a:r>
              <a:rPr lang="cs-CZ" b="1" i="1" u="sng" dirty="0" smtClean="0">
                <a:solidFill>
                  <a:srgbClr val="0B3491"/>
                </a:solidFill>
              </a:rPr>
              <a:t>ne v teplých xerotermních pahorkatinách a nížinách</a:t>
            </a:r>
            <a:r>
              <a:rPr lang="cs-CZ" b="1" dirty="0" smtClean="0">
                <a:solidFill>
                  <a:srgbClr val="0B3491"/>
                </a:solidFill>
              </a:rPr>
              <a:t> kde byla nevyhovující sprašová step</a:t>
            </a:r>
            <a:endParaRPr lang="cs-CZ" dirty="0">
              <a:solidFill>
                <a:srgbClr val="0B349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93474"/>
            <a:ext cx="3442569" cy="27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2339"/>
            <a:ext cx="4320480" cy="375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71800" y="2524468"/>
            <a:ext cx="864096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3635896" y="2668484"/>
            <a:ext cx="1440160" cy="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5047481" y="4146843"/>
            <a:ext cx="3704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Chráněné rokle a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skalnatiny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Slovenského krasu, obdobná úloha jako </a:t>
            </a:r>
            <a:r>
              <a:rPr lang="cs-CZ" sz="1200" b="1" dirty="0" err="1" smtClean="0">
                <a:solidFill>
                  <a:schemeClr val="accent5">
                    <a:lumMod val="50000"/>
                  </a:schemeClr>
                </a:solidFill>
              </a:rPr>
              <a:t>Pramatra</a:t>
            </a:r>
            <a:r>
              <a:rPr lang="cs-CZ" sz="12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cs-CZ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95537" y="5118283"/>
            <a:ext cx="4464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Refugia a migrační cesty xerotermních a stepních druhů ve střední Evropě. Cesty (červeně): S – sarmatská, I – Ilyrská, D – dácká,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Du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– dunajská. Brány (zeleně): M – Moravská, T – Třebovská, Č – Česká (labská). Tečky – horské oblasti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Ložek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2009). </a:t>
            </a:r>
            <a:endParaRPr lang="cs-CZ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203848" y="3532580"/>
            <a:ext cx="1944216" cy="1296144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/>
        </p:nvSpPr>
        <p:spPr>
          <a:xfrm>
            <a:off x="5220072" y="4802146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Migrace se vyhýbaly Uherské (Panonské) nížině 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0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8857" y="204896"/>
            <a:ext cx="494920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Refugia </a:t>
            </a:r>
            <a:r>
              <a:rPr lang="cs-CZ" b="1" dirty="0" smtClean="0">
                <a:solidFill>
                  <a:srgbClr val="C00000"/>
                </a:solidFill>
              </a:rPr>
              <a:t>chladnomilných </a:t>
            </a:r>
            <a:r>
              <a:rPr lang="cs-CZ" b="1" dirty="0" smtClean="0">
                <a:solidFill>
                  <a:srgbClr val="0B3491"/>
                </a:solidFill>
              </a:rPr>
              <a:t>druhů a </a:t>
            </a:r>
            <a:r>
              <a:rPr lang="cs-CZ" b="1" dirty="0" smtClean="0">
                <a:solidFill>
                  <a:srgbClr val="C00000"/>
                </a:solidFill>
              </a:rPr>
              <a:t>lokální relikty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19363" y="561454"/>
            <a:ext cx="55767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- známy především izolované výskyty severských rostlin, např. ostružník moruška, lomikámen sněžný</a:t>
            </a:r>
            <a:endParaRPr lang="cs-CZ" i="1" u="sng" dirty="0">
              <a:solidFill>
                <a:srgbClr val="0B3491"/>
              </a:solidFill>
            </a:endParaRPr>
          </a:p>
        </p:txBody>
      </p:sp>
      <p:pic>
        <p:nvPicPr>
          <p:cNvPr id="6146" name="Picture 2" descr="http://botany.cz/foto/saxifraganivherb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4896"/>
            <a:ext cx="2644523" cy="19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935148" y="4654392"/>
            <a:ext cx="2851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Discus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ruderatus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vrásenka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pomezní) – </a:t>
            </a:r>
            <a:r>
              <a:rPr lang="cs-CZ" sz="1200" b="1" dirty="0" smtClean="0">
                <a:solidFill>
                  <a:schemeClr val="accent5">
                    <a:lumMod val="50000"/>
                  </a:schemeClr>
                </a:solidFill>
              </a:rPr>
              <a:t>glaciální endemit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8" name="Picture 4" descr="Discus ruderatus - vrásenka pomezn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46466"/>
            <a:ext cx="2644523" cy="198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918250" y="2176409"/>
            <a:ext cx="2851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Saxifraga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nivalis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(lomikámen sněžný) – glaciální endemit.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19363" y="1207785"/>
            <a:ext cx="557677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- měkkýši: severský relikt </a:t>
            </a:r>
            <a:r>
              <a:rPr lang="cs-CZ" b="1" i="1" dirty="0" err="1" smtClean="0">
                <a:solidFill>
                  <a:srgbClr val="0B3491"/>
                </a:solidFill>
              </a:rPr>
              <a:t>Discus</a:t>
            </a:r>
            <a:r>
              <a:rPr lang="cs-CZ" b="1" i="1" dirty="0" smtClean="0">
                <a:solidFill>
                  <a:srgbClr val="0B3491"/>
                </a:solidFill>
              </a:rPr>
              <a:t> </a:t>
            </a:r>
            <a:r>
              <a:rPr lang="cs-CZ" b="1" i="1" dirty="0" err="1" smtClean="0">
                <a:solidFill>
                  <a:srgbClr val="0B3491"/>
                </a:solidFill>
              </a:rPr>
              <a:t>ruderatus</a:t>
            </a:r>
            <a:r>
              <a:rPr lang="cs-CZ" b="1" dirty="0" smtClean="0">
                <a:solidFill>
                  <a:srgbClr val="0B3491"/>
                </a:solidFill>
              </a:rPr>
              <a:t> (</a:t>
            </a:r>
            <a:r>
              <a:rPr lang="cs-CZ" b="1" dirty="0" err="1" smtClean="0">
                <a:solidFill>
                  <a:srgbClr val="0B3491"/>
                </a:solidFill>
              </a:rPr>
              <a:t>vrásenka</a:t>
            </a:r>
            <a:r>
              <a:rPr lang="cs-CZ" b="1" dirty="0" smtClean="0">
                <a:solidFill>
                  <a:srgbClr val="0B3491"/>
                </a:solidFill>
              </a:rPr>
              <a:t> pomezní), ale i druhy časného holocénu </a:t>
            </a:r>
            <a:endParaRPr lang="cs-CZ" i="1" u="sng" dirty="0">
              <a:solidFill>
                <a:srgbClr val="0B349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21" r="27734" b="8093"/>
          <a:stretch/>
        </p:blipFill>
        <p:spPr bwMode="auto">
          <a:xfrm>
            <a:off x="323528" y="2449429"/>
            <a:ext cx="1194343" cy="247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92175" y="4986874"/>
            <a:ext cx="1606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Clausilia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cruciata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(závornatka </a:t>
            </a:r>
            <a:r>
              <a:rPr lang="cs-CZ" sz="1200" dirty="0">
                <a:solidFill>
                  <a:schemeClr val="accent5">
                    <a:lumMod val="50000"/>
                  </a:schemeClr>
                </a:solidFill>
              </a:rPr>
              <a:t>křížatá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) –endemit časného holocénu, dnes v Železných horách v údolí Chrudimky.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5" t="6626" r="29412" b="50000"/>
          <a:stretch/>
        </p:blipFill>
        <p:spPr bwMode="auto">
          <a:xfrm>
            <a:off x="1641488" y="2568102"/>
            <a:ext cx="2513321" cy="224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1619672" y="4977349"/>
            <a:ext cx="1433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P.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triplicata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(zrnovka třízubá) 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výrazně teplomilný druh skalních stepí, Český kras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027883" y="4985569"/>
            <a:ext cx="15441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P.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sterri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(zrnovka žebernatá) 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slunné vápencové skály v j. Evropě až do alpinského stupně velehor. Dnes Český kras.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50" name="Picture 6" descr="Truncatellina claustralis cf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1037"/>
          <a:stretch/>
        </p:blipFill>
        <p:spPr bwMode="auto">
          <a:xfrm>
            <a:off x="4403601" y="2449428"/>
            <a:ext cx="1376466" cy="244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4400554" y="4987042"/>
            <a:ext cx="16116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Truncatellina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claustralis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(drobnička jižní) – velmi teplomilná, v nejteplejších krajinách střední Evropy až v holocenním optimu. Dnes České středohoří a Podyjí.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51520" y="1969095"/>
            <a:ext cx="54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Druhy, glaciálu a časného holocénu, u nás lokálně i dnes: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548680"/>
            <a:ext cx="84249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Migrace stepních </a:t>
            </a:r>
            <a:r>
              <a:rPr lang="cs-CZ" b="1" dirty="0" err="1" smtClean="0">
                <a:solidFill>
                  <a:srgbClr val="0B3491"/>
                </a:solidFill>
              </a:rPr>
              <a:t>xerotermů</a:t>
            </a:r>
            <a:r>
              <a:rPr lang="cs-CZ" b="1" dirty="0" smtClean="0">
                <a:solidFill>
                  <a:srgbClr val="0B3491"/>
                </a:solidFill>
              </a:rPr>
              <a:t> – pozdní glaciál až časný holocén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23528" y="990253"/>
            <a:ext cx="84249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Migrace lesních (vlhkomilnějších) druhů – až holocenní klimatické optimum</a:t>
            </a:r>
            <a:endParaRPr lang="cs-CZ" dirty="0">
              <a:solidFill>
                <a:srgbClr val="0B349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64427"/>
            <a:ext cx="4320480" cy="375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5537" y="5910371"/>
            <a:ext cx="4464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Refugia a migrační cesty xerotermních a stepních druhů ve střední Evropě. Cesty (červeně): S – sarmatská, I – Ilyrská, D – dácká, D – dunajská. Brány (zeleně): M – Moravská</a:t>
            </a:r>
            <a:r>
              <a:rPr lang="cs-CZ" sz="1200" b="1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200" b="1" u="sng" dirty="0" smtClean="0">
                <a:solidFill>
                  <a:schemeClr val="accent5">
                    <a:lumMod val="50000"/>
                  </a:schemeClr>
                </a:solidFill>
              </a:rPr>
              <a:t>T – Třebovská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Č – Česká (labská). Tečky – horské oblasti (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Ložek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, 2009). </a:t>
            </a:r>
            <a:endParaRPr lang="cs-CZ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635896" y="3356992"/>
            <a:ext cx="900100" cy="8640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483768" y="3429000"/>
            <a:ext cx="576064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/>
          <p:cNvCxnSpPr>
            <a:stCxn id="11" idx="3"/>
          </p:cNvCxnSpPr>
          <p:nvPr/>
        </p:nvCxnSpPr>
        <p:spPr>
          <a:xfrm flipV="1">
            <a:off x="3059832" y="2007890"/>
            <a:ext cx="2016224" cy="152912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4535996" y="2007890"/>
            <a:ext cx="540060" cy="134910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5133181" y="1484670"/>
            <a:ext cx="27363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zapojený les i ve velmi teplých pahorkatinách (holocenní klimatické optimum)</a:t>
            </a:r>
            <a:endParaRPr lang="cs-CZ" sz="1400" b="1" dirty="0">
              <a:solidFill>
                <a:srgbClr val="C00000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21668" y="116632"/>
            <a:ext cx="842493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Rozšiřování </a:t>
            </a:r>
            <a:r>
              <a:rPr lang="cs-CZ" b="1" dirty="0" err="1" smtClean="0">
                <a:solidFill>
                  <a:srgbClr val="0B3491"/>
                </a:solidFill>
              </a:rPr>
              <a:t>malakofauny</a:t>
            </a:r>
            <a:r>
              <a:rPr lang="cs-CZ" b="1" dirty="0" smtClean="0">
                <a:solidFill>
                  <a:srgbClr val="0B3491"/>
                </a:solidFill>
              </a:rPr>
              <a:t> v průběhu holocénu: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21" name="Ovál 20"/>
          <p:cNvSpPr/>
          <p:nvPr/>
        </p:nvSpPr>
        <p:spPr>
          <a:xfrm>
            <a:off x="2330227" y="3177438"/>
            <a:ext cx="216024" cy="1986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/>
          <p:cNvCxnSpPr>
            <a:stCxn id="21" idx="0"/>
          </p:cNvCxnSpPr>
          <p:nvPr/>
        </p:nvCxnSpPr>
        <p:spPr>
          <a:xfrm flipV="1">
            <a:off x="2438239" y="2007890"/>
            <a:ext cx="0" cy="116954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315008" y="1484670"/>
            <a:ext cx="3877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holocenní migrace - Orlické hory, nejvíce karpatských prvků (</a:t>
            </a:r>
            <a:r>
              <a:rPr lang="cs-CZ" sz="1400" b="1" dirty="0" err="1" smtClean="0">
                <a:solidFill>
                  <a:srgbClr val="C00000"/>
                </a:solidFill>
              </a:rPr>
              <a:t>skalnatka</a:t>
            </a:r>
            <a:r>
              <a:rPr lang="cs-CZ" sz="1400" b="1" dirty="0" smtClean="0">
                <a:solidFill>
                  <a:srgbClr val="C00000"/>
                </a:solidFill>
              </a:rPr>
              <a:t> </a:t>
            </a:r>
            <a:r>
              <a:rPr lang="cs-CZ" sz="1400" b="1" i="1" dirty="0" err="1" smtClean="0">
                <a:solidFill>
                  <a:srgbClr val="C00000"/>
                </a:solidFill>
              </a:rPr>
              <a:t>Faustina</a:t>
            </a:r>
            <a:r>
              <a:rPr lang="cs-CZ" sz="1400" b="1" i="1" dirty="0" smtClean="0">
                <a:solidFill>
                  <a:srgbClr val="C00000"/>
                </a:solidFill>
              </a:rPr>
              <a:t> </a:t>
            </a:r>
            <a:r>
              <a:rPr lang="cs-CZ" sz="1400" b="1" i="1" dirty="0" err="1" smtClean="0">
                <a:solidFill>
                  <a:srgbClr val="C00000"/>
                </a:solidFill>
              </a:rPr>
              <a:t>faustina</a:t>
            </a:r>
            <a:r>
              <a:rPr lang="cs-CZ" sz="1400" b="1" dirty="0" smtClean="0">
                <a:solidFill>
                  <a:srgbClr val="C00000"/>
                </a:solidFill>
              </a:rPr>
              <a:t>)</a:t>
            </a:r>
            <a:endParaRPr lang="cs-CZ" sz="1400" b="1" dirty="0">
              <a:solidFill>
                <a:srgbClr val="C00000"/>
              </a:solidFill>
            </a:endParaRPr>
          </a:p>
        </p:txBody>
      </p:sp>
      <p:sp>
        <p:nvSpPr>
          <p:cNvPr id="25" name="Ovál 24"/>
          <p:cNvSpPr/>
          <p:nvPr/>
        </p:nvSpPr>
        <p:spPr>
          <a:xfrm>
            <a:off x="2145668" y="3376042"/>
            <a:ext cx="216024" cy="1986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" name="Přímá spojnice 26"/>
          <p:cNvCxnSpPr>
            <a:stCxn id="25" idx="0"/>
          </p:cNvCxnSpPr>
          <p:nvPr/>
        </p:nvCxnSpPr>
        <p:spPr>
          <a:xfrm flipV="1">
            <a:off x="2253680" y="2007890"/>
            <a:ext cx="184559" cy="136815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4874915" y="2629361"/>
            <a:ext cx="16413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Vlahovka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karpatská (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Monachoides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vicinus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) – karpatský prvek, rozšíření na Moravě až v holocénu.</a:t>
            </a:r>
            <a:endParaRPr lang="cs-CZ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6" name="Picture 4" descr="Vitrea transsylvan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15" y="4293096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délník 32"/>
          <p:cNvSpPr/>
          <p:nvPr/>
        </p:nvSpPr>
        <p:spPr>
          <a:xfrm>
            <a:off x="7260704" y="5589240"/>
            <a:ext cx="1775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Skelnička karpatská (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Vitrea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transsylvatica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) – postglaciální rozšíření, dnes např. Macocha, Pustý žleb a Javořina.</a:t>
            </a:r>
            <a:endParaRPr lang="cs-CZ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4" name="Picture 2" descr="http://xespok.net/animalia/main.php?g2_view=core.DownloadItem&amp;g2_itemId=1244&amp;g2_serialNumber=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33" y="2273280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608512" cy="647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932040" y="116632"/>
            <a:ext cx="396044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Pěnovec</a:t>
            </a:r>
            <a:r>
              <a:rPr lang="cs-CZ" b="1" dirty="0" smtClean="0">
                <a:solidFill>
                  <a:srgbClr val="0B3491"/>
                </a:solidFill>
              </a:rPr>
              <a:t>, Hurychův </a:t>
            </a:r>
            <a:r>
              <a:rPr lang="cs-CZ" b="1" dirty="0" err="1" smtClean="0">
                <a:solidFill>
                  <a:srgbClr val="0B3491"/>
                </a:solidFill>
              </a:rPr>
              <a:t>dolec</a:t>
            </a:r>
            <a:r>
              <a:rPr lang="cs-CZ" b="1" dirty="0" smtClean="0">
                <a:solidFill>
                  <a:srgbClr val="0B3491"/>
                </a:solidFill>
              </a:rPr>
              <a:t>, Vysoké Mýto</a:t>
            </a:r>
            <a:endParaRPr lang="cs-CZ" dirty="0">
              <a:solidFill>
                <a:srgbClr val="0B3491"/>
              </a:solidFill>
            </a:endParaRPr>
          </a:p>
        </p:txBody>
      </p:sp>
      <p:pic>
        <p:nvPicPr>
          <p:cNvPr id="9218" name="Picture 2" descr="Granaria frumentum - žitovka obiln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3" t="24700" r="17684" b="24324"/>
          <a:stretch/>
        </p:blipFill>
        <p:spPr bwMode="auto">
          <a:xfrm>
            <a:off x="5292080" y="3033272"/>
            <a:ext cx="1994396" cy="128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 flipH="1">
            <a:off x="4499992" y="3501008"/>
            <a:ext cx="792088" cy="4320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Chondrula tridens eximia - trojzubka stepn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66" y="4473427"/>
            <a:ext cx="1994396" cy="147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/>
          <p:cNvCxnSpPr/>
          <p:nvPr/>
        </p:nvCxnSpPr>
        <p:spPr>
          <a:xfrm flipH="1" flipV="1">
            <a:off x="4449688" y="4198976"/>
            <a:ext cx="853678" cy="3821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 descr="Macrogastra latestriata latestria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r="879"/>
          <a:stretch/>
        </p:blipFill>
        <p:spPr bwMode="auto">
          <a:xfrm>
            <a:off x="5292080" y="941465"/>
            <a:ext cx="1994396" cy="20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nice 14"/>
          <p:cNvCxnSpPr/>
          <p:nvPr/>
        </p:nvCxnSpPr>
        <p:spPr>
          <a:xfrm flipH="1">
            <a:off x="4512419" y="2268169"/>
            <a:ext cx="792088" cy="43204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7668344" y="4261124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stepní druhy</a:t>
            </a:r>
            <a:endParaRPr lang="cs-CZ" sz="1400" b="1" dirty="0">
              <a:solidFill>
                <a:srgbClr val="C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452320" y="3022854"/>
            <a:ext cx="144016" cy="29160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452320" y="941465"/>
            <a:ext cx="144016" cy="200568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7668344" y="1790417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lesní druh</a:t>
            </a:r>
            <a:endParaRPr lang="cs-CZ" sz="1400" b="1" dirty="0">
              <a:solidFill>
                <a:srgbClr val="C00000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4946672" y="489208"/>
            <a:ext cx="272167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0B3491"/>
                </a:solidFill>
              </a:rPr>
              <a:t>- migrace Třebovská bránou</a:t>
            </a:r>
            <a:endParaRPr lang="cs-CZ" sz="1400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8" y="-12003"/>
            <a:ext cx="5967630" cy="69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http://www.petinfoclub.com/Images/European%20hamster%20shutterstock_8566308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28" y="4406299"/>
            <a:ext cx="1353369" cy="10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Zootoca vivipara vivipara - ještěrka živorodá evropská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" r="13050"/>
          <a:stretch/>
        </p:blipFill>
        <p:spPr bwMode="auto">
          <a:xfrm>
            <a:off x="6210300" y="4406300"/>
            <a:ext cx="1342694" cy="10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Sicista subtilis - myšivka stepní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t="12179" r="24833" b="13207"/>
          <a:stretch/>
        </p:blipFill>
        <p:spPr bwMode="auto">
          <a:xfrm>
            <a:off x="7720297" y="3118856"/>
            <a:ext cx="1353369" cy="104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Eliomys quercinus - plch zahradn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66" y="1678696"/>
            <a:ext cx="1342694" cy="10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5" name="Picture 15" descr="Glis glis - plch velký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/>
          <a:stretch/>
        </p:blipFill>
        <p:spPr bwMode="auto">
          <a:xfrm>
            <a:off x="7677227" y="1678696"/>
            <a:ext cx="1353369" cy="105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6134357" y="5456257"/>
            <a:ext cx="1168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Lacerta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vivipara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7638523" y="4129300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Sicista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subtilis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580670" y="5456257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Cricetus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cricetus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148742" y="2709110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Eliomys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quercinus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7601353" y="2716544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Glis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glis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57" name="Picture 17" descr="Lacerta viridis - ještěrka zelená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62" y="454560"/>
            <a:ext cx="1326802" cy="8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6156176" y="1298686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Lacerta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viridis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59" name="Picture 19" descr="Anguis fragilis - slepýš křehký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63" y="412288"/>
            <a:ext cx="1325000" cy="93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7622021" y="1315707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Anguis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fragilis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1" name="Picture 21" descr="http://zoomet.ru/images/stories/grom/imgrom230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63" y="5742317"/>
            <a:ext cx="1867421" cy="101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8013516" y="6346676"/>
            <a:ext cx="792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Microtus</a:t>
            </a:r>
            <a:endParaRPr lang="cs-CZ" sz="12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gregalis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5885344" y="19988"/>
            <a:ext cx="334786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Hlubočepská jeskyně, vrch Bašta</a:t>
            </a:r>
            <a:endParaRPr lang="cs-CZ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16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60698" y="188640"/>
            <a:ext cx="7867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Fauna velkých savců posledního glaciálu až přelomu pleistocén/holocén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60698" y="539388"/>
            <a:ext cx="7867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Ggravettien</a:t>
            </a:r>
            <a:r>
              <a:rPr lang="cs-CZ" b="1" dirty="0" smtClean="0">
                <a:solidFill>
                  <a:srgbClr val="0B3491"/>
                </a:solidFill>
              </a:rPr>
              <a:t> (31,5-26 </a:t>
            </a:r>
            <a:r>
              <a:rPr lang="cs-CZ" b="1" dirty="0" err="1" smtClean="0">
                <a:solidFill>
                  <a:srgbClr val="0B3491"/>
                </a:solidFill>
              </a:rPr>
              <a:t>ka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calBP</a:t>
            </a:r>
            <a:r>
              <a:rPr lang="cs-CZ" b="1" dirty="0" smtClean="0">
                <a:solidFill>
                  <a:srgbClr val="0B3491"/>
                </a:solidFill>
              </a:rPr>
              <a:t>) : Dolní Věstonice, Pavlov – </a:t>
            </a:r>
            <a:r>
              <a:rPr lang="cs-CZ" b="1" i="1" u="sng" dirty="0" smtClean="0">
                <a:solidFill>
                  <a:srgbClr val="0B3491"/>
                </a:solidFill>
              </a:rPr>
              <a:t>vhodné mikroklima</a:t>
            </a:r>
            <a:endParaRPr lang="cs-CZ" i="1" u="sng" dirty="0">
              <a:solidFill>
                <a:srgbClr val="0B3491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37034" y="6393002"/>
            <a:ext cx="2275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Coelodonta</a:t>
            </a:r>
            <a:r>
              <a:rPr lang="cs-CZ" altLang="cs-CZ" sz="12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antiquitatis</a:t>
            </a:r>
            <a:r>
              <a:rPr lang="cs-CZ" altLang="cs-CZ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(nosorožec srstnatý).</a:t>
            </a:r>
          </a:p>
        </p:txBody>
      </p:sp>
      <p:pic>
        <p:nvPicPr>
          <p:cNvPr id="9" name="Picture 30" descr="Coelodonta_antiquitat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9" y="4946787"/>
            <a:ext cx="2304951" cy="14581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001000_Canis_lup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r="7408"/>
          <a:stretch/>
        </p:blipFill>
        <p:spPr bwMode="auto">
          <a:xfrm>
            <a:off x="7114479" y="986220"/>
            <a:ext cx="1887864" cy="15786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005404" y="2555786"/>
            <a:ext cx="14749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Canis</a:t>
            </a:r>
            <a:r>
              <a:rPr lang="cs-CZ" altLang="cs-CZ" sz="1200" i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lupus</a:t>
            </a:r>
            <a:r>
              <a:rPr lang="cs-CZ" altLang="cs-CZ" sz="12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(vlk).</a:t>
            </a:r>
          </a:p>
        </p:txBody>
      </p:sp>
      <p:pic>
        <p:nvPicPr>
          <p:cNvPr id="13" name="Picture 4" descr="Ursus_spelaeus"/>
          <p:cNvPicPr>
            <a:picLocks noChangeAspect="1" noChangeArrowheads="1"/>
          </p:cNvPicPr>
          <p:nvPr/>
        </p:nvPicPr>
        <p:blipFill>
          <a:blip r:embed="rId4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872" y="4938075"/>
            <a:ext cx="1704592" cy="14668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54663" y="6412386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Ursus</a:t>
            </a:r>
            <a:r>
              <a:rPr lang="cs-CZ" altLang="cs-CZ" sz="1200" i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spelaeus</a:t>
            </a:r>
            <a:r>
              <a:rPr lang="cs-CZ" altLang="cs-CZ" sz="12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(medvěd jeskynní).</a:t>
            </a:r>
          </a:p>
        </p:txBody>
      </p:sp>
      <p:pic>
        <p:nvPicPr>
          <p:cNvPr id="1026" name="Picture 2" descr="http://nd05.jxs.cz/051/623/1520a03b59_83712579_o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1" y="980728"/>
            <a:ext cx="2317699" cy="158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885794" y="6414659"/>
            <a:ext cx="22153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Alopex</a:t>
            </a:r>
            <a:r>
              <a:rPr lang="cs-CZ" altLang="cs-CZ" sz="1200" i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lagopus</a:t>
            </a:r>
            <a:r>
              <a:rPr lang="cs-CZ" altLang="cs-CZ" sz="12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(liška lední).</a:t>
            </a:r>
          </a:p>
        </p:txBody>
      </p:sp>
      <p:pic>
        <p:nvPicPr>
          <p:cNvPr id="18" name="Picture 24" descr="Alopex_lagopu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36" y="4960191"/>
            <a:ext cx="1847341" cy="14668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090924" y="6428184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Panthera</a:t>
            </a:r>
            <a:r>
              <a:rPr lang="cs-CZ" altLang="cs-CZ" sz="1200" i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spelaea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(lev jeskynní).</a:t>
            </a:r>
          </a:p>
        </p:txBody>
      </p:sp>
      <p:pic>
        <p:nvPicPr>
          <p:cNvPr id="22" name="Picture 5" descr="Panthera_spelae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44" y="4955580"/>
            <a:ext cx="1512168" cy="14714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45830" y="2564904"/>
            <a:ext cx="23890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Mammuthus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primigenius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(mamut srstnatý).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155080"/>
            <a:ext cx="1951319" cy="13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239401" y="4481835"/>
            <a:ext cx="2173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Ovibos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moschatus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(pižmoň východní).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r="9659" b="12315"/>
          <a:stretch/>
        </p:blipFill>
        <p:spPr bwMode="auto">
          <a:xfrm>
            <a:off x="2677490" y="980728"/>
            <a:ext cx="2116908" cy="158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2585511" y="2566522"/>
            <a:ext cx="2227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Equus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germanicus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(kůň sprašový).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7"/>
          <a:stretch/>
        </p:blipFill>
        <p:spPr bwMode="auto">
          <a:xfrm>
            <a:off x="4932040" y="986221"/>
            <a:ext cx="2022623" cy="157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4822862" y="2566897"/>
            <a:ext cx="1474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Rangifer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tarandus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(sob polární).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68" y="3155080"/>
            <a:ext cx="1836992" cy="132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137034" y="908720"/>
            <a:ext cx="8971470" cy="21198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282612" y="4475802"/>
            <a:ext cx="18573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Bison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priscus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(bizon).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76588"/>
            <a:ext cx="1368152" cy="132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4321138" y="4472102"/>
            <a:ext cx="12391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Alces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alces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(los evropský).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1034" name="Picture 10" descr="https://pbs.twimg.com/profile_images/1269141706/animalangry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00827"/>
            <a:ext cx="1730705" cy="12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924912" y="4486504"/>
            <a:ext cx="1791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Golu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gulo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(rosomák sibiřský).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60698" y="188640"/>
            <a:ext cx="8443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~30 000 let BP – průnik nových druhů savců, typických pro holocén (ještě před LGM)</a:t>
            </a:r>
            <a:endParaRPr lang="cs-CZ" i="1" u="sng" dirty="0">
              <a:solidFill>
                <a:srgbClr val="0B3491"/>
              </a:solidFill>
            </a:endParaRPr>
          </a:p>
        </p:txBody>
      </p:sp>
      <p:pic>
        <p:nvPicPr>
          <p:cNvPr id="2050" name="Picture 2" descr="http://www.krnap.cz/data/Images/galleries/big/09-2012-1682_136206589403.820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31" b="8485"/>
          <a:stretch/>
        </p:blipFill>
        <p:spPr bwMode="auto">
          <a:xfrm>
            <a:off x="251520" y="666654"/>
            <a:ext cx="2160240" cy="18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2078" y="2493342"/>
            <a:ext cx="26717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Cervus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elaphus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(jelen evropský).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76334" y="2500330"/>
            <a:ext cx="187964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Lynx</a:t>
            </a:r>
            <a:r>
              <a:rPr lang="cs-CZ" altLang="cs-CZ" sz="1200" i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lynx</a:t>
            </a:r>
            <a:r>
              <a:rPr lang="cs-CZ" altLang="cs-CZ" sz="12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(rys ostrovid).</a:t>
            </a:r>
          </a:p>
        </p:txBody>
      </p:sp>
      <p:pic>
        <p:nvPicPr>
          <p:cNvPr id="9" name="Picture 8" descr="001004_Lynx_lyn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0" r="17261"/>
          <a:stretch/>
        </p:blipFill>
        <p:spPr bwMode="auto">
          <a:xfrm>
            <a:off x="2555776" y="658911"/>
            <a:ext cx="1971113" cy="18339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ccentricbliss.com/wp-content/uploads/2013/10/IMG00155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23756"/>
          <a:stretch/>
        </p:blipFill>
        <p:spPr bwMode="auto">
          <a:xfrm>
            <a:off x="4715594" y="658911"/>
            <a:ext cx="1782737" cy="183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24038" y="2495353"/>
            <a:ext cx="1879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Felis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silvestris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(kočka divoká).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2054" name="Picture 6" descr="https://upload.wikimedia.org/wikipedia/commons/thumb/3/35/Brown_bear_(Ursus_arctos_arctos)_smiling.jpg/1280px-Brown_bear_(Ursus_arctos_arctos)_smiling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9633" r="27456"/>
          <a:stretch/>
        </p:blipFill>
        <p:spPr bwMode="auto">
          <a:xfrm>
            <a:off x="6682534" y="658911"/>
            <a:ext cx="2109741" cy="18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678300" y="2502787"/>
            <a:ext cx="22861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Ursus</a:t>
            </a:r>
            <a:r>
              <a:rPr lang="cs-CZ" altLang="cs-CZ" sz="1200" i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altLang="cs-CZ" sz="1200" i="1" dirty="0" err="1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arctos</a:t>
            </a:r>
            <a:r>
              <a:rPr lang="cs-CZ" altLang="cs-CZ" sz="1200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(medvěd hnědý).</a:t>
            </a:r>
            <a:endParaRPr lang="cs-CZ" altLang="cs-CZ" sz="120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89463" y="3645024"/>
            <a:ext cx="7867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13–12 tisíc let BP -  stále převaha druhů typických pro poslední glaciál</a:t>
            </a:r>
            <a:endParaRPr lang="cs-CZ" i="1" u="sng" dirty="0">
              <a:solidFill>
                <a:srgbClr val="0B349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94130" y="2924944"/>
            <a:ext cx="7867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LGM (21,5‒18 </a:t>
            </a:r>
            <a:r>
              <a:rPr lang="cs-CZ" b="1" dirty="0" err="1" smtClean="0">
                <a:solidFill>
                  <a:srgbClr val="0B3491"/>
                </a:solidFill>
              </a:rPr>
              <a:t>ka</a:t>
            </a:r>
            <a:r>
              <a:rPr lang="cs-CZ" b="1" dirty="0" smtClean="0">
                <a:solidFill>
                  <a:srgbClr val="0B3491"/>
                </a:solidFill>
              </a:rPr>
              <a:t> BP) – výrazné zhoršení klimatu, především teplot – ovlivnění fauny, řada druhů mizí</a:t>
            </a:r>
            <a:endParaRPr lang="cs-CZ" i="1" u="sng" dirty="0">
              <a:solidFill>
                <a:srgbClr val="0B349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196775" y="4104476"/>
            <a:ext cx="5527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12–10 tisíc let BP -  Evropa + Asie – hlavní doba vymírání</a:t>
            </a:r>
            <a:endParaRPr lang="cs-CZ" i="1" u="sng" dirty="0">
              <a:solidFill>
                <a:srgbClr val="0B3491"/>
              </a:solidFill>
            </a:endParaRPr>
          </a:p>
        </p:txBody>
      </p:sp>
      <p:pic>
        <p:nvPicPr>
          <p:cNvPr id="2056" name="Picture 8" descr="http://3.bp.blogspot.com/_Xs0WoQSEkZg/TAozEO4WkjI/AAAAAAAAAFg/7k1XX4WPHJw/s1600/Pavlovian.pn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666" r="2715" b="1858"/>
          <a:stretch/>
        </p:blipFill>
        <p:spPr bwMode="auto">
          <a:xfrm>
            <a:off x="294546" y="4576218"/>
            <a:ext cx="3708052" cy="202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4500549" y="4797152"/>
            <a:ext cx="4391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Příčiny vymření velké glaciální fauny</a:t>
            </a:r>
            <a:endParaRPr lang="cs-CZ" i="1" u="sng" dirty="0">
              <a:solidFill>
                <a:srgbClr val="0B3491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4584536" y="5218414"/>
            <a:ext cx="1884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 - lov ???</a:t>
            </a:r>
            <a:endParaRPr lang="cs-CZ" i="1" u="sng" dirty="0">
              <a:solidFill>
                <a:srgbClr val="0B349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4584536" y="5607356"/>
            <a:ext cx="2286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 - změna prostředí</a:t>
            </a:r>
            <a:endParaRPr lang="cs-CZ" i="1" u="sng" dirty="0">
              <a:solidFill>
                <a:srgbClr val="0B349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589884" y="5979240"/>
            <a:ext cx="2286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 - genetika</a:t>
            </a:r>
            <a:endParaRPr lang="cs-CZ" i="1" u="sng" dirty="0">
              <a:solidFill>
                <a:srgbClr val="0B34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8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237285" cy="307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06213"/>
            <a:ext cx="4237285" cy="307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95967" y="1991742"/>
            <a:ext cx="3964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Tradiční představa – izolovaná mediteránní refugia, </a:t>
            </a:r>
            <a:r>
              <a:rPr lang="cs-CZ" b="1" dirty="0" err="1" smtClean="0">
                <a:solidFill>
                  <a:srgbClr val="0B3491"/>
                </a:solidFill>
              </a:rPr>
              <a:t>periglaciální</a:t>
            </a:r>
            <a:r>
              <a:rPr lang="cs-CZ" b="1" dirty="0" smtClean="0">
                <a:solidFill>
                  <a:srgbClr val="0B3491"/>
                </a:solidFill>
              </a:rPr>
              <a:t> zóna osídlena arktickými a stepními prvky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5798" y="6346490"/>
            <a:ext cx="4406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Izolovaná refugia v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jz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. a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jv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. Evropě, kam se stěhovala středomořská fauna.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9512" y="107340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Migrace glaciál vs. interglaciál, problematika refugií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479828" y="6358978"/>
            <a:ext cx="4664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Na jihu Evropy stabilní společenstva, pouze migrace </a:t>
            </a:r>
            <a:r>
              <a:rPr lang="cs-CZ" sz="1400" dirty="0" err="1" smtClean="0">
                <a:solidFill>
                  <a:schemeClr val="accent5">
                    <a:lumMod val="50000"/>
                  </a:schemeClr>
                </a:solidFill>
              </a:rPr>
              <a:t>pestrušky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Lagurus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). Vůdčí prvky středoevropských glaciálů chybí.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97147" y="548680"/>
            <a:ext cx="8612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ORD (</a:t>
            </a:r>
            <a:r>
              <a:rPr lang="cs-CZ" b="1" dirty="0" err="1" smtClean="0">
                <a:solidFill>
                  <a:srgbClr val="0B3491"/>
                </a:solidFill>
              </a:rPr>
              <a:t>Orbitally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Forced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dirty="0" err="1" smtClean="0">
                <a:solidFill>
                  <a:srgbClr val="0B3491"/>
                </a:solidFill>
              </a:rPr>
              <a:t>Range</a:t>
            </a:r>
            <a:r>
              <a:rPr lang="cs-CZ" b="1" dirty="0" smtClean="0">
                <a:solidFill>
                  <a:srgbClr val="0B3491"/>
                </a:solidFill>
              </a:rPr>
              <a:t> Dynamics – oscilační areálová dynamika)</a:t>
            </a:r>
          </a:p>
          <a:p>
            <a:r>
              <a:rPr lang="cs-CZ" b="1" dirty="0" smtClean="0">
                <a:solidFill>
                  <a:srgbClr val="0B3491"/>
                </a:solidFill>
              </a:rPr>
              <a:t>– periodicky se opakující ochlazení subpolárních oblastí: </a:t>
            </a:r>
            <a:r>
              <a:rPr lang="cs-CZ" b="1" i="1" dirty="0" smtClean="0">
                <a:solidFill>
                  <a:srgbClr val="0B3491"/>
                </a:solidFill>
              </a:rPr>
              <a:t>větší schopnost migrace, větší areály, stírání lokálních specifikací místních populací, vznik geneticky homogenních druhů, odolnost vůči </a:t>
            </a:r>
            <a:r>
              <a:rPr lang="cs-CZ" b="1" i="1" dirty="0" err="1" smtClean="0">
                <a:solidFill>
                  <a:srgbClr val="0B3491"/>
                </a:solidFill>
              </a:rPr>
              <a:t>extinci</a:t>
            </a:r>
            <a:r>
              <a:rPr lang="cs-CZ" b="1" i="1" dirty="0" smtClean="0">
                <a:solidFill>
                  <a:srgbClr val="0B3491"/>
                </a:solidFill>
              </a:rPr>
              <a:t> i </a:t>
            </a:r>
            <a:r>
              <a:rPr lang="cs-CZ" b="1" i="1" dirty="0" err="1" smtClean="0">
                <a:solidFill>
                  <a:srgbClr val="0B3491"/>
                </a:solidFill>
              </a:rPr>
              <a:t>speciaci</a:t>
            </a:r>
            <a:endParaRPr lang="cs-CZ" i="1" dirty="0">
              <a:solidFill>
                <a:srgbClr val="0B3491"/>
              </a:solidFill>
            </a:endParaRPr>
          </a:p>
        </p:txBody>
      </p:sp>
      <p:sp>
        <p:nvSpPr>
          <p:cNvPr id="2" name="Šipka doprava 1"/>
          <p:cNvSpPr/>
          <p:nvPr/>
        </p:nvSpPr>
        <p:spPr>
          <a:xfrm>
            <a:off x="4433460" y="2135758"/>
            <a:ext cx="590617" cy="484632"/>
          </a:xfrm>
          <a:prstGeom prst="rightArrow">
            <a:avLst>
              <a:gd name="adj1" fmla="val 62272"/>
              <a:gd name="adj2" fmla="val 6687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565098" y="1847726"/>
            <a:ext cx="32033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Genetika nepodporuje!</a:t>
            </a:r>
            <a:endParaRPr lang="cs-CZ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94390" y="4490934"/>
            <a:ext cx="2946299" cy="125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4437" y="4492360"/>
            <a:ext cx="2925529" cy="12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2"/>
          <a:stretch/>
        </p:blipFill>
        <p:spPr bwMode="auto">
          <a:xfrm>
            <a:off x="5868144" y="151711"/>
            <a:ext cx="3050506" cy="237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5938" y="116632"/>
            <a:ext cx="43960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Obratlovci a měkkýši (vždy </a:t>
            </a:r>
            <a:r>
              <a:rPr lang="cs-CZ" b="1" dirty="0" smtClean="0">
                <a:solidFill>
                  <a:srgbClr val="C00000"/>
                </a:solidFill>
              </a:rPr>
              <a:t>nutnost CaCO</a:t>
            </a:r>
            <a:r>
              <a:rPr lang="cs-CZ" b="1" baseline="-25000" dirty="0" smtClean="0">
                <a:solidFill>
                  <a:srgbClr val="C00000"/>
                </a:solidFill>
              </a:rPr>
              <a:t>3</a:t>
            </a:r>
            <a:r>
              <a:rPr lang="cs-CZ" b="1" dirty="0" smtClean="0">
                <a:solidFill>
                  <a:srgbClr val="0B3491"/>
                </a:solidFill>
              </a:rPr>
              <a:t>)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53696" y="692696"/>
            <a:ext cx="549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- výskyt v místech s nedostatkem rostlinných fosilií (teplé suché pahorkatiny, nížiny, krasové oblasti)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3696" y="1340768"/>
            <a:ext cx="549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- spolehlivá korelace se </a:t>
            </a:r>
            <a:r>
              <a:rPr lang="cs-CZ" b="1" dirty="0" err="1" smtClean="0">
                <a:solidFill>
                  <a:srgbClr val="0B3491"/>
                </a:solidFill>
              </a:rPr>
              <a:t>sedimetologií</a:t>
            </a:r>
            <a:r>
              <a:rPr lang="cs-CZ" b="1" dirty="0" smtClean="0">
                <a:solidFill>
                  <a:srgbClr val="0B3491"/>
                </a:solidFill>
              </a:rPr>
              <a:t>, pedologií a archeologií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53696" y="1987099"/>
            <a:ext cx="5498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- nálezy z různých stanovišť, od údolních mokřadů po vrcholové partie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60698" y="2697872"/>
            <a:ext cx="1515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Obratlovci: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774020" y="2520300"/>
            <a:ext cx="3347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Kosterní pozůstatky z potravy sovice sněžné (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Nyctea</a:t>
            </a:r>
            <a:r>
              <a:rPr lang="cs-CZ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scandiaca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). Kombinace fragmentů kostí s mrazovou drtí a sprašovou hlínou.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683568" y="3429000"/>
            <a:ext cx="72008" cy="360040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2362873" y="3429000"/>
            <a:ext cx="120895" cy="439827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/>
          <p:cNvSpPr/>
          <p:nvPr/>
        </p:nvSpPr>
        <p:spPr>
          <a:xfrm>
            <a:off x="107504" y="3156208"/>
            <a:ext cx="1673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Dicrostonyx</a:t>
            </a:r>
            <a:r>
              <a:rPr lang="cs-CZ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gulielmi</a:t>
            </a:r>
            <a:endParaRPr lang="cs-CZ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1691680" y="3162751"/>
            <a:ext cx="1850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M1,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Microtus</a:t>
            </a:r>
            <a:r>
              <a:rPr lang="cs-CZ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gregalis</a:t>
            </a:r>
            <a:endParaRPr lang="cs-CZ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419872" y="3284984"/>
            <a:ext cx="5702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Ve srovnání s měkkýši nižší populační hustot: kopytníci, šelmy, ptáci – několik jedinců/km</a:t>
            </a:r>
            <a:r>
              <a:rPr lang="cs-CZ" b="1" baseline="30000" dirty="0" smtClean="0">
                <a:solidFill>
                  <a:srgbClr val="0B3491"/>
                </a:solidFill>
              </a:rPr>
              <a:t>2</a:t>
            </a:r>
            <a:endParaRPr lang="cs-CZ" baseline="30000" dirty="0">
              <a:solidFill>
                <a:srgbClr val="0B3491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3419872" y="3953617"/>
            <a:ext cx="5702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Drobní savci – až desetitisíce/km</a:t>
            </a:r>
            <a:r>
              <a:rPr lang="cs-CZ" b="1" baseline="30000" dirty="0" smtClean="0">
                <a:solidFill>
                  <a:srgbClr val="0B3491"/>
                </a:solidFill>
              </a:rPr>
              <a:t>2</a:t>
            </a:r>
            <a:r>
              <a:rPr lang="cs-CZ" b="1" dirty="0" smtClean="0">
                <a:solidFill>
                  <a:srgbClr val="0B3491"/>
                </a:solidFill>
              </a:rPr>
              <a:t>, většinou méně</a:t>
            </a:r>
            <a:endParaRPr lang="cs-CZ" baseline="30000" dirty="0">
              <a:solidFill>
                <a:srgbClr val="0B3491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3442174" y="4293213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>
                <a:solidFill>
                  <a:srgbClr val="00B050"/>
                </a:solidFill>
              </a:rPr>
              <a:t>thanatocenózy</a:t>
            </a:r>
            <a:endParaRPr lang="cs-CZ" sz="1400" baseline="300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://hmf.enseeiht.fr/travaux/bei/beiep/sites/default/files/users/nsobecki/karst_reservoi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62433"/>
            <a:ext cx="2354148" cy="20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-t8YWJRtBnUs/VVw4C-ZwxOI/AAAAAAAAC8A/4CfXX2U8UZg/s1600/jezevec_no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49" y="4437112"/>
            <a:ext cx="2887915" cy="189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www.animalsglobe.ru/wp-content/uploads/2012/02/lemming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56" y="4150822"/>
            <a:ext cx="2211823" cy="14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thanatocenózy</a:t>
            </a:r>
            <a:r>
              <a:rPr lang="cs-CZ" b="1" dirty="0" smtClean="0">
                <a:solidFill>
                  <a:srgbClr val="0B3491"/>
                </a:solidFill>
              </a:rPr>
              <a:t> – proporčně všechny kosterní elementy, převaha určitých skupin (hadi, žáby, </a:t>
            </a:r>
            <a:r>
              <a:rPr lang="cs-CZ" b="1" dirty="0" err="1" smtClean="0">
                <a:solidFill>
                  <a:srgbClr val="0B3491"/>
                </a:solidFill>
              </a:rPr>
              <a:t>zající</a:t>
            </a:r>
            <a:r>
              <a:rPr lang="cs-CZ" b="1" dirty="0" smtClean="0">
                <a:solidFill>
                  <a:srgbClr val="0B3491"/>
                </a:solidFill>
              </a:rPr>
              <a:t>)</a:t>
            </a:r>
            <a:endParaRPr lang="cs-CZ" baseline="30000" dirty="0">
              <a:solidFill>
                <a:srgbClr val="0B349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51520" y="766445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tafocenózy</a:t>
            </a:r>
            <a:r>
              <a:rPr lang="cs-CZ" b="1" dirty="0" smtClean="0">
                <a:solidFill>
                  <a:srgbClr val="0B3491"/>
                </a:solidFill>
              </a:rPr>
              <a:t> – vznik působením predátorů, hlavně sov a ostatních dravců, pestrá druhová skladba, mozaika společenstev s širokého okolí</a:t>
            </a:r>
            <a:endParaRPr lang="cs-CZ" baseline="30000" dirty="0">
              <a:solidFill>
                <a:srgbClr val="0B3491"/>
              </a:solidFill>
            </a:endParaRPr>
          </a:p>
        </p:txBody>
      </p:sp>
      <p:pic>
        <p:nvPicPr>
          <p:cNvPr id="2052" name="Picture 4" descr="Snowy Owl (Bubo scandiacus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8" y="1489134"/>
            <a:ext cx="2562150" cy="167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jirsaphoto.cz/img/galerie/vyvrzek-pustik-belavy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t="19473" r="14390" b="21954"/>
          <a:stretch/>
        </p:blipFill>
        <p:spPr bwMode="auto">
          <a:xfrm>
            <a:off x="3136032" y="1459668"/>
            <a:ext cx="3020516" cy="16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/>
        </p:blipFill>
        <p:spPr bwMode="auto">
          <a:xfrm>
            <a:off x="6498422" y="1414517"/>
            <a:ext cx="1890002" cy="177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179512" y="334212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Glaciální </a:t>
            </a:r>
            <a:r>
              <a:rPr lang="cs-CZ" b="1" dirty="0" err="1" smtClean="0">
                <a:solidFill>
                  <a:srgbClr val="C00000"/>
                </a:solidFill>
              </a:rPr>
              <a:t>tafocenóza</a:t>
            </a:r>
            <a:r>
              <a:rPr lang="cs-CZ" b="1" dirty="0" smtClean="0">
                <a:solidFill>
                  <a:srgbClr val="0B3491"/>
                </a:solidFill>
              </a:rPr>
              <a:t> – většinu společenstva jen několik druhů hrabošů: </a:t>
            </a:r>
            <a:r>
              <a:rPr lang="cs-CZ" b="1" i="1" dirty="0" err="1" smtClean="0">
                <a:solidFill>
                  <a:srgbClr val="0B3491"/>
                </a:solidFill>
              </a:rPr>
              <a:t>Microtus</a:t>
            </a:r>
            <a:r>
              <a:rPr lang="cs-CZ" b="1" i="1" dirty="0" smtClean="0">
                <a:solidFill>
                  <a:srgbClr val="0B3491"/>
                </a:solidFill>
              </a:rPr>
              <a:t> </a:t>
            </a:r>
            <a:r>
              <a:rPr lang="cs-CZ" b="1" i="1" dirty="0" err="1" smtClean="0">
                <a:solidFill>
                  <a:srgbClr val="0B3491"/>
                </a:solidFill>
              </a:rPr>
              <a:t>gregalis</a:t>
            </a:r>
            <a:r>
              <a:rPr lang="cs-CZ" b="1" dirty="0" smtClean="0">
                <a:solidFill>
                  <a:srgbClr val="0B3491"/>
                </a:solidFill>
              </a:rPr>
              <a:t>, </a:t>
            </a:r>
            <a:r>
              <a:rPr lang="cs-CZ" b="1" i="1" dirty="0" smtClean="0">
                <a:solidFill>
                  <a:srgbClr val="0B3491"/>
                </a:solidFill>
              </a:rPr>
              <a:t>M. </a:t>
            </a:r>
            <a:r>
              <a:rPr lang="cs-CZ" b="1" i="1" dirty="0" err="1" smtClean="0">
                <a:solidFill>
                  <a:srgbClr val="0B3491"/>
                </a:solidFill>
              </a:rPr>
              <a:t>arvalis</a:t>
            </a:r>
            <a:r>
              <a:rPr lang="cs-CZ" b="1" dirty="0" smtClean="0">
                <a:solidFill>
                  <a:srgbClr val="0B3491"/>
                </a:solidFill>
              </a:rPr>
              <a:t>, </a:t>
            </a:r>
            <a:r>
              <a:rPr lang="cs-CZ" b="1" i="1" dirty="0" err="1" smtClean="0">
                <a:solidFill>
                  <a:srgbClr val="0B3491"/>
                </a:solidFill>
              </a:rPr>
              <a:t>Dicrostonyx</a:t>
            </a:r>
            <a:r>
              <a:rPr lang="cs-CZ" b="1" i="1" dirty="0" smtClean="0">
                <a:solidFill>
                  <a:srgbClr val="0B3491"/>
                </a:solidFill>
              </a:rPr>
              <a:t> </a:t>
            </a:r>
            <a:r>
              <a:rPr lang="cs-CZ" b="1" i="1" dirty="0" err="1" smtClean="0">
                <a:solidFill>
                  <a:srgbClr val="0B3491"/>
                </a:solidFill>
              </a:rPr>
              <a:t>gulielmi</a:t>
            </a:r>
            <a:r>
              <a:rPr lang="cs-CZ" b="1" i="1" dirty="0" smtClean="0">
                <a:solidFill>
                  <a:srgbClr val="0B3491"/>
                </a:solidFill>
              </a:rPr>
              <a:t>/</a:t>
            </a:r>
            <a:r>
              <a:rPr lang="cs-CZ" b="1" i="1" dirty="0" err="1" smtClean="0">
                <a:solidFill>
                  <a:srgbClr val="0B3491"/>
                </a:solidFill>
              </a:rPr>
              <a:t>torquatus</a:t>
            </a:r>
            <a:r>
              <a:rPr lang="cs-CZ" b="1" dirty="0" smtClean="0">
                <a:solidFill>
                  <a:srgbClr val="0B3491"/>
                </a:solidFill>
              </a:rPr>
              <a:t>, někdy neobvykle velká koncentrace</a:t>
            </a:r>
            <a:endParaRPr lang="cs-CZ" baseline="30000" dirty="0">
              <a:solidFill>
                <a:srgbClr val="0B349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668802" y="2861758"/>
            <a:ext cx="1182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sovice sněžná</a:t>
            </a:r>
            <a:endParaRPr lang="cs-CZ" sz="1400" dirty="0"/>
          </a:p>
        </p:txBody>
      </p:sp>
      <p:pic>
        <p:nvPicPr>
          <p:cNvPr id="2056" name="Picture 8" descr="Microtus arvalis - Common Vo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74" y="4654878"/>
            <a:ext cx="2118073" cy="15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lib.ipae.uran.ru/key_arvicolinae/m_gre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0" y="4077072"/>
            <a:ext cx="1706688" cy="16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51986" y="5723268"/>
            <a:ext cx="873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Microtus</a:t>
            </a:r>
            <a:endParaRPr lang="cs-CZ" sz="1400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gregalis</a:t>
            </a:r>
            <a:endParaRPr lang="cs-CZ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1007751" y="6193829"/>
            <a:ext cx="1850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Microtus</a:t>
            </a:r>
            <a:r>
              <a:rPr lang="cs-CZ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arvalis</a:t>
            </a:r>
            <a:endParaRPr lang="cs-CZ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198747" y="5598416"/>
            <a:ext cx="1081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Dicrostonyx</a:t>
            </a:r>
            <a:r>
              <a:rPr lang="cs-CZ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torquatus</a:t>
            </a:r>
            <a:endParaRPr lang="cs-CZ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64" name="Picture 16" descr="https://upload.wikimedia.org/wikipedia/commons/thumb/6/6d/BankVole.jpg/800px-BankVol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00" y="4005064"/>
            <a:ext cx="2802480" cy="18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5977322" y="5854970"/>
            <a:ext cx="236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Clethrionomys</a:t>
            </a:r>
            <a:r>
              <a:rPr lang="cs-CZ" sz="14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glareolus</a:t>
            </a:r>
            <a:endParaRPr lang="cs-CZ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6020490" y="6170021"/>
            <a:ext cx="236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+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Sorex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400" i="1" dirty="0" err="1" smtClean="0">
                <a:solidFill>
                  <a:schemeClr val="accent5">
                    <a:lumMod val="50000"/>
                  </a:schemeClr>
                </a:solidFill>
              </a:rPr>
              <a:t>Sicista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 (myšivka)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788024" y="3933056"/>
            <a:ext cx="4248472" cy="2664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4862364" y="4859868"/>
            <a:ext cx="1189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do 1 % !!!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4800420" y="4293096"/>
            <a:ext cx="1259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rgbClr val="C00000"/>
                </a:solidFill>
              </a:rPr>
              <a:t>Interglaciální prvky</a:t>
            </a:r>
            <a:endParaRPr lang="cs-CZ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49611" y="11663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Pozor na (holocenní) kontaminace! 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Např. plch (</a:t>
            </a:r>
            <a:r>
              <a:rPr lang="cs-CZ" b="1" i="1" dirty="0" err="1" smtClean="0">
                <a:solidFill>
                  <a:schemeClr val="accent1">
                    <a:lumMod val="75000"/>
                  </a:schemeClr>
                </a:solidFill>
              </a:rPr>
              <a:t>Glis</a:t>
            </a:r>
            <a:r>
              <a:rPr lang="cs-CZ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b="1" i="1" dirty="0" err="1" smtClean="0">
                <a:solidFill>
                  <a:schemeClr val="accent1">
                    <a:lumMod val="75000"/>
                  </a:schemeClr>
                </a:solidFill>
              </a:rPr>
              <a:t>glis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) – výrazně interglaciální prvek, rád zimuje v podzemních prostorách </a:t>
            </a:r>
            <a:endParaRPr lang="cs-CZ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://www.bvo.zadweb.biz.hr/images/Zivotinje/Puh/Puh%20na%20ljeski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6" y="836712"/>
            <a:ext cx="2839185" cy="21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275856" y="766445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Z 36 glaciálních </a:t>
            </a:r>
            <a:r>
              <a:rPr lang="cs-CZ" b="1" dirty="0" err="1" smtClean="0">
                <a:solidFill>
                  <a:srgbClr val="0B3491"/>
                </a:solidFill>
              </a:rPr>
              <a:t>tafocenóz</a:t>
            </a:r>
            <a:r>
              <a:rPr lang="cs-CZ" b="1" dirty="0" smtClean="0">
                <a:solidFill>
                  <a:srgbClr val="0B3491"/>
                </a:solidFill>
              </a:rPr>
              <a:t> jich 14 obsahovalo atypické lesní prvky (</a:t>
            </a:r>
            <a:r>
              <a:rPr lang="cs-CZ" b="1" i="1" dirty="0" err="1" smtClean="0">
                <a:solidFill>
                  <a:srgbClr val="0B3491"/>
                </a:solidFill>
              </a:rPr>
              <a:t>Sorex</a:t>
            </a:r>
            <a:r>
              <a:rPr lang="cs-CZ" b="1" i="1" dirty="0" smtClean="0">
                <a:solidFill>
                  <a:srgbClr val="0B3491"/>
                </a:solidFill>
              </a:rPr>
              <a:t> </a:t>
            </a:r>
            <a:r>
              <a:rPr lang="cs-CZ" b="1" i="1" dirty="0" err="1" smtClean="0">
                <a:solidFill>
                  <a:srgbClr val="0B3491"/>
                </a:solidFill>
              </a:rPr>
              <a:t>araneus</a:t>
            </a:r>
            <a:r>
              <a:rPr lang="cs-CZ" b="1" dirty="0" smtClean="0">
                <a:solidFill>
                  <a:srgbClr val="0B3491"/>
                </a:solidFill>
              </a:rPr>
              <a:t>, </a:t>
            </a:r>
            <a:r>
              <a:rPr lang="cs-CZ" b="1" i="1" dirty="0" err="1" smtClean="0">
                <a:solidFill>
                  <a:srgbClr val="0B3491"/>
                </a:solidFill>
              </a:rPr>
              <a:t>Clethrionomys</a:t>
            </a:r>
            <a:r>
              <a:rPr lang="cs-CZ" b="1" i="1" dirty="0" smtClean="0">
                <a:solidFill>
                  <a:srgbClr val="0B3491"/>
                </a:solidFill>
              </a:rPr>
              <a:t> </a:t>
            </a:r>
            <a:r>
              <a:rPr lang="cs-CZ" b="1" i="1" dirty="0" err="1" smtClean="0">
                <a:solidFill>
                  <a:srgbClr val="0B3491"/>
                </a:solidFill>
              </a:rPr>
              <a:t>glareolus</a:t>
            </a:r>
            <a:r>
              <a:rPr lang="cs-CZ" b="1" dirty="0" smtClean="0">
                <a:solidFill>
                  <a:srgbClr val="0B3491"/>
                </a:solidFill>
              </a:rPr>
              <a:t>, </a:t>
            </a:r>
            <a:r>
              <a:rPr lang="cs-CZ" b="1" i="1" dirty="0" smtClean="0">
                <a:solidFill>
                  <a:srgbClr val="0B3491"/>
                </a:solidFill>
              </a:rPr>
              <a:t>Cl. </a:t>
            </a:r>
            <a:r>
              <a:rPr lang="cs-CZ" b="1" i="1" dirty="0" err="1" smtClean="0">
                <a:solidFill>
                  <a:srgbClr val="0B3491"/>
                </a:solidFill>
              </a:rPr>
              <a:t>rutilus</a:t>
            </a:r>
            <a:r>
              <a:rPr lang="cs-CZ" b="1" dirty="0" smtClean="0">
                <a:solidFill>
                  <a:srgbClr val="0B3491"/>
                </a:solidFill>
              </a:rPr>
              <a:t>, </a:t>
            </a:r>
            <a:r>
              <a:rPr lang="cs-CZ" b="1" i="1" dirty="0" smtClean="0">
                <a:solidFill>
                  <a:srgbClr val="0B3491"/>
                </a:solidFill>
              </a:rPr>
              <a:t>Cl. </a:t>
            </a:r>
            <a:r>
              <a:rPr lang="cs-CZ" b="1" i="1" dirty="0" err="1" smtClean="0">
                <a:solidFill>
                  <a:srgbClr val="0B3491"/>
                </a:solidFill>
              </a:rPr>
              <a:t>rufocanus</a:t>
            </a:r>
            <a:endParaRPr lang="cs-CZ" i="1" baseline="30000" dirty="0">
              <a:solidFill>
                <a:srgbClr val="0B349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94090" y="170080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Mladý paleolit – divoká kočka, rys, kuna</a:t>
            </a:r>
            <a:endParaRPr lang="cs-CZ" i="1" baseline="30000" dirty="0">
              <a:solidFill>
                <a:srgbClr val="0B349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294090" y="2132856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Česká kotlina – lumíci mizí v závěru glaciálu, ve srovnání s jižním Německem a Panonií je holocenní nárůst interglaciálních prvků opožděn</a:t>
            </a:r>
            <a:endParaRPr lang="cs-CZ" i="1" baseline="30000" dirty="0">
              <a:solidFill>
                <a:srgbClr val="0B3491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617039" y="4976008"/>
            <a:ext cx="44194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>
                <a:solidFill>
                  <a:srgbClr val="0B3491"/>
                </a:solidFill>
              </a:rPr>
              <a:t>Jv</a:t>
            </a:r>
            <a:r>
              <a:rPr lang="cs-CZ" b="1" dirty="0" smtClean="0">
                <a:solidFill>
                  <a:srgbClr val="0B3491"/>
                </a:solidFill>
              </a:rPr>
              <a:t>. Evropa – nejsou rozdíly mezi </a:t>
            </a:r>
            <a:r>
              <a:rPr lang="cs-CZ" b="1" dirty="0" err="1" smtClean="0">
                <a:solidFill>
                  <a:srgbClr val="0B3491"/>
                </a:solidFill>
              </a:rPr>
              <a:t>glacálním</a:t>
            </a:r>
            <a:r>
              <a:rPr lang="cs-CZ" b="1" dirty="0" smtClean="0">
                <a:solidFill>
                  <a:srgbClr val="0B3491"/>
                </a:solidFill>
              </a:rPr>
              <a:t> a interglaciálním společenstvem, s výjimkou </a:t>
            </a:r>
            <a:r>
              <a:rPr lang="cs-CZ" b="1" dirty="0" err="1" smtClean="0">
                <a:solidFill>
                  <a:srgbClr val="0B3491"/>
                </a:solidFill>
              </a:rPr>
              <a:t>pestrušek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r>
              <a:rPr lang="cs-CZ" b="1" i="1" dirty="0" err="1" smtClean="0">
                <a:solidFill>
                  <a:srgbClr val="0B3491"/>
                </a:solidFill>
              </a:rPr>
              <a:t>Lagurus</a:t>
            </a:r>
            <a:r>
              <a:rPr lang="cs-CZ" b="1" dirty="0" smtClean="0">
                <a:solidFill>
                  <a:srgbClr val="0B3491"/>
                </a:solidFill>
              </a:rPr>
              <a:t> a </a:t>
            </a:r>
            <a:r>
              <a:rPr lang="cs-CZ" b="1" i="1" dirty="0" err="1" smtClean="0">
                <a:solidFill>
                  <a:srgbClr val="0B3491"/>
                </a:solidFill>
              </a:rPr>
              <a:t>Eolagurus</a:t>
            </a:r>
            <a:r>
              <a:rPr lang="cs-CZ" b="1" dirty="0" smtClean="0">
                <a:solidFill>
                  <a:srgbClr val="0B3491"/>
                </a:solidFill>
              </a:rPr>
              <a:t>. Glaciální prvky – </a:t>
            </a:r>
            <a:r>
              <a:rPr lang="cs-CZ" b="1" i="1" dirty="0" err="1" smtClean="0">
                <a:solidFill>
                  <a:srgbClr val="0B3491"/>
                </a:solidFill>
              </a:rPr>
              <a:t>Microtus</a:t>
            </a:r>
            <a:r>
              <a:rPr lang="cs-CZ" b="1" i="1" dirty="0" smtClean="0">
                <a:solidFill>
                  <a:srgbClr val="0B3491"/>
                </a:solidFill>
              </a:rPr>
              <a:t> </a:t>
            </a:r>
            <a:r>
              <a:rPr lang="cs-CZ" b="1" i="1" dirty="0" err="1" smtClean="0">
                <a:solidFill>
                  <a:srgbClr val="0B3491"/>
                </a:solidFill>
              </a:rPr>
              <a:t>gregalis</a:t>
            </a:r>
            <a:r>
              <a:rPr lang="cs-CZ" b="1" dirty="0" smtClean="0">
                <a:solidFill>
                  <a:srgbClr val="0B3491"/>
                </a:solidFill>
              </a:rPr>
              <a:t>, </a:t>
            </a:r>
            <a:r>
              <a:rPr lang="cs-CZ" b="1" i="1" dirty="0" err="1" smtClean="0">
                <a:solidFill>
                  <a:srgbClr val="0B3491"/>
                </a:solidFill>
              </a:rPr>
              <a:t>Dicrostonyx</a:t>
            </a:r>
            <a:r>
              <a:rPr lang="cs-CZ" b="1" i="1" dirty="0" smtClean="0">
                <a:solidFill>
                  <a:srgbClr val="0B3491"/>
                </a:solidFill>
              </a:rPr>
              <a:t> </a:t>
            </a:r>
            <a:r>
              <a:rPr lang="cs-CZ" b="1" i="1" dirty="0" err="1" smtClean="0">
                <a:solidFill>
                  <a:srgbClr val="0B3491"/>
                </a:solidFill>
              </a:rPr>
              <a:t>gulielmi</a:t>
            </a:r>
            <a:r>
              <a:rPr lang="cs-CZ" b="1" dirty="0" smtClean="0">
                <a:solidFill>
                  <a:srgbClr val="0B3491"/>
                </a:solidFill>
              </a:rPr>
              <a:t> chybí  </a:t>
            </a:r>
            <a:endParaRPr lang="cs-CZ" i="1" baseline="30000" dirty="0">
              <a:solidFill>
                <a:srgbClr val="0B349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8" y="3356992"/>
            <a:ext cx="4237285" cy="307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Přímá spojnice se šipkou 12"/>
          <p:cNvCxnSpPr/>
          <p:nvPr/>
        </p:nvCxnSpPr>
        <p:spPr>
          <a:xfrm flipH="1">
            <a:off x="1799692" y="4365104"/>
            <a:ext cx="2952328" cy="826928"/>
          </a:xfrm>
          <a:prstGeom prst="straightConnector1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4860032" y="4211215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C00000"/>
                </a:solidFill>
              </a:rPr>
              <a:t>asi nejdůležitější refugiální prostor</a:t>
            </a:r>
            <a:endParaRPr lang="cs-CZ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87206"/>
            <a:ext cx="3672408" cy="328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56" y="4649392"/>
            <a:ext cx="3690955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60698" y="188640"/>
            <a:ext cx="1515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Měkkýši: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0698" y="550949"/>
            <a:ext cx="8371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Výskyt </a:t>
            </a:r>
            <a:r>
              <a:rPr lang="cs-CZ" b="1" i="1" dirty="0" smtClean="0">
                <a:solidFill>
                  <a:srgbClr val="0B3491"/>
                </a:solidFill>
              </a:rPr>
              <a:t>ve všech vápnitých sedimentech</a:t>
            </a:r>
            <a:r>
              <a:rPr lang="cs-CZ" b="1" dirty="0" smtClean="0">
                <a:solidFill>
                  <a:srgbClr val="0B3491"/>
                </a:solidFill>
              </a:rPr>
              <a:t>, většinou původní společenstva – </a:t>
            </a:r>
            <a:r>
              <a:rPr lang="cs-CZ" b="1" dirty="0" err="1" smtClean="0">
                <a:solidFill>
                  <a:srgbClr val="C00000"/>
                </a:solidFill>
              </a:rPr>
              <a:t>malakocenózy</a:t>
            </a:r>
            <a:r>
              <a:rPr lang="cs-CZ" b="1" dirty="0" smtClean="0">
                <a:solidFill>
                  <a:srgbClr val="0B3491"/>
                </a:solidFill>
              </a:rPr>
              <a:t> fosilizované v místě sedimentace (spraše, jezerní křídy)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69494" y="1198493"/>
            <a:ext cx="8794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Nejvíce měkkýšů – spraše (do 300 až 350 m n.m.), společenstva sprašových stepí – směs subarktických a </a:t>
            </a:r>
            <a:r>
              <a:rPr lang="cs-CZ" b="1" dirty="0" err="1" smtClean="0">
                <a:solidFill>
                  <a:srgbClr val="0B3491"/>
                </a:solidFill>
              </a:rPr>
              <a:t>arkto</a:t>
            </a:r>
            <a:r>
              <a:rPr lang="cs-CZ" b="1" dirty="0" smtClean="0">
                <a:solidFill>
                  <a:srgbClr val="0B3491"/>
                </a:solidFill>
              </a:rPr>
              <a:t>-alpinských prvků, nejčastější jsou zrnovky (</a:t>
            </a:r>
            <a:r>
              <a:rPr lang="cs-CZ" b="1" i="1" dirty="0" err="1" smtClean="0">
                <a:solidFill>
                  <a:srgbClr val="0B3491"/>
                </a:solidFill>
              </a:rPr>
              <a:t>Pupilla</a:t>
            </a:r>
            <a:r>
              <a:rPr lang="cs-CZ" b="1" dirty="0" smtClean="0">
                <a:solidFill>
                  <a:srgbClr val="0B3491"/>
                </a:solidFill>
              </a:rPr>
              <a:t>)</a:t>
            </a:r>
            <a:endParaRPr lang="cs-CZ" dirty="0">
              <a:solidFill>
                <a:srgbClr val="0B3491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629562" y="2419147"/>
            <a:ext cx="90010" cy="289773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35496" y="1772816"/>
            <a:ext cx="1440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Pupilla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muscorum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– suché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holarktické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traviny</a:t>
            </a:r>
            <a:endParaRPr lang="cs-CZ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5469262" y="4507379"/>
            <a:ext cx="0" cy="29602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1355530" y="1784173"/>
            <a:ext cx="1488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P.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triplicata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výrazně teplomilný druh skalních stepí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2483768" y="2430504"/>
            <a:ext cx="432048" cy="42243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/>
        </p:nvSpPr>
        <p:spPr>
          <a:xfrm>
            <a:off x="2704801" y="1772816"/>
            <a:ext cx="1939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P.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sterri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slunné vápencové skály v j. Evropě až do alpinského stupně velehor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266388" y="4071970"/>
            <a:ext cx="2649428" cy="17741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146781" y="5877272"/>
            <a:ext cx="1939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P.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alpicola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desengyrata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sprašová rasa recentní mokřadní 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P.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alpicola</a:t>
            </a:r>
            <a:endParaRPr lang="cs-CZ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1763688" y="5877272"/>
            <a:ext cx="10615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P.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muscorum</a:t>
            </a:r>
            <a:endParaRPr lang="cs-CZ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2670056" y="5890013"/>
            <a:ext cx="861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P.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loessica</a:t>
            </a:r>
            <a:endParaRPr lang="cs-CZ" sz="1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4" name="Přímá spojnice se šipkou 33"/>
          <p:cNvCxnSpPr/>
          <p:nvPr/>
        </p:nvCxnSpPr>
        <p:spPr>
          <a:xfrm flipV="1">
            <a:off x="793912" y="5684318"/>
            <a:ext cx="29166" cy="257528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 flipH="1" flipV="1">
            <a:off x="1844346" y="5684318"/>
            <a:ext cx="279382" cy="257528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H="1" flipV="1">
            <a:off x="2701097" y="5589153"/>
            <a:ext cx="279382" cy="352693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élník 42"/>
          <p:cNvSpPr/>
          <p:nvPr/>
        </p:nvSpPr>
        <p:spPr>
          <a:xfrm>
            <a:off x="190026" y="6523603"/>
            <a:ext cx="21044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solidFill>
                  <a:srgbClr val="C00000"/>
                </a:solidFill>
              </a:rPr>
              <a:t>Ve střední Evropě jen ze spraší</a:t>
            </a:r>
            <a:endParaRPr lang="cs-CZ" sz="1200" b="1" dirty="0">
              <a:solidFill>
                <a:srgbClr val="C00000"/>
              </a:solidFill>
            </a:endParaRPr>
          </a:p>
        </p:txBody>
      </p:sp>
      <p:cxnSp>
        <p:nvCxnSpPr>
          <p:cNvPr id="46" name="Přímá spojnice se šipkou 45"/>
          <p:cNvCxnSpPr/>
          <p:nvPr/>
        </p:nvCxnSpPr>
        <p:spPr>
          <a:xfrm flipH="1">
            <a:off x="3707904" y="3212976"/>
            <a:ext cx="792088" cy="1918170"/>
          </a:xfrm>
          <a:prstGeom prst="straightConnector1">
            <a:avLst/>
          </a:prstGeom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>
            <a:off x="3674404" y="3212976"/>
            <a:ext cx="825588" cy="504056"/>
          </a:xfrm>
          <a:prstGeom prst="straightConnector1">
            <a:avLst/>
          </a:prstGeom>
          <a:ln w="127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délník 49"/>
          <p:cNvSpPr/>
          <p:nvPr/>
        </p:nvSpPr>
        <p:spPr>
          <a:xfrm>
            <a:off x="3995936" y="2566645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rgbClr val="0070C0"/>
                </a:solidFill>
              </a:rPr>
              <a:t>Columella</a:t>
            </a:r>
            <a:r>
              <a:rPr lang="cs-CZ" sz="1200" i="1" dirty="0" smtClean="0">
                <a:solidFill>
                  <a:srgbClr val="0070C0"/>
                </a:solidFill>
              </a:rPr>
              <a:t> </a:t>
            </a:r>
            <a:r>
              <a:rPr lang="cs-CZ" sz="1200" i="1" dirty="0" err="1" smtClean="0">
                <a:solidFill>
                  <a:srgbClr val="0070C0"/>
                </a:solidFill>
              </a:rPr>
              <a:t>columella</a:t>
            </a:r>
            <a:r>
              <a:rPr lang="cs-CZ" sz="1200" i="1" dirty="0" smtClean="0">
                <a:solidFill>
                  <a:srgbClr val="0070C0"/>
                </a:solidFill>
              </a:rPr>
              <a:t> + </a:t>
            </a:r>
            <a:r>
              <a:rPr lang="cs-CZ" sz="1200" i="1" dirty="0" err="1" smtClean="0">
                <a:solidFill>
                  <a:srgbClr val="0070C0"/>
                </a:solidFill>
              </a:rPr>
              <a:t>Vertigo</a:t>
            </a:r>
            <a:r>
              <a:rPr lang="cs-CZ" sz="1200" i="1" dirty="0" smtClean="0">
                <a:solidFill>
                  <a:srgbClr val="0070C0"/>
                </a:solidFill>
              </a:rPr>
              <a:t> </a:t>
            </a:r>
            <a:r>
              <a:rPr lang="cs-CZ" sz="1200" i="1" dirty="0" err="1" smtClean="0">
                <a:solidFill>
                  <a:srgbClr val="0070C0"/>
                </a:solidFill>
              </a:rPr>
              <a:t>parcedentata</a:t>
            </a:r>
            <a:r>
              <a:rPr lang="cs-CZ" sz="1200" i="1" dirty="0" smtClean="0">
                <a:solidFill>
                  <a:srgbClr val="0070C0"/>
                </a:solidFill>
              </a:rPr>
              <a:t> – </a:t>
            </a:r>
            <a:r>
              <a:rPr lang="cs-CZ" sz="1200" dirty="0" err="1" smtClean="0">
                <a:solidFill>
                  <a:srgbClr val="0070C0"/>
                </a:solidFill>
              </a:rPr>
              <a:t>zmáme</a:t>
            </a:r>
            <a:r>
              <a:rPr lang="cs-CZ" sz="1200" dirty="0" smtClean="0">
                <a:solidFill>
                  <a:srgbClr val="0070C0"/>
                </a:solidFill>
              </a:rPr>
              <a:t> jen z nejchladnějších spraší</a:t>
            </a:r>
            <a:endParaRPr lang="cs-CZ" sz="1200" dirty="0">
              <a:solidFill>
                <a:srgbClr val="0070C0"/>
              </a:solidFill>
            </a:endParaRPr>
          </a:p>
        </p:txBody>
      </p:sp>
      <p:sp>
        <p:nvSpPr>
          <p:cNvPr id="52" name="Obdélník 51"/>
          <p:cNvSpPr/>
          <p:nvPr/>
        </p:nvSpPr>
        <p:spPr>
          <a:xfrm>
            <a:off x="4566990" y="3861048"/>
            <a:ext cx="1733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Slimáčník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Semilimax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) –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okrajové výskyty spraší, dnes u nás v horách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Obdélník 52"/>
          <p:cNvSpPr/>
          <p:nvPr/>
        </p:nvSpPr>
        <p:spPr>
          <a:xfrm>
            <a:off x="6384033" y="3861048"/>
            <a:ext cx="1733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Vallonia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tenuilabris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– vůdčí druh našich spraší, vymřel 12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ky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BP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5" name="Přímá spojnice se šipkou 54"/>
          <p:cNvCxnSpPr/>
          <p:nvPr/>
        </p:nvCxnSpPr>
        <p:spPr>
          <a:xfrm>
            <a:off x="7164288" y="4509120"/>
            <a:ext cx="0" cy="29602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se šipkou 55"/>
          <p:cNvCxnSpPr/>
          <p:nvPr/>
        </p:nvCxnSpPr>
        <p:spPr>
          <a:xfrm flipH="1">
            <a:off x="1676440" y="2419146"/>
            <a:ext cx="163578" cy="43379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9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43834" y="1124744"/>
            <a:ext cx="5840334" cy="804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69494" y="158904"/>
            <a:ext cx="8794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Výšková diferenciace </a:t>
            </a:r>
            <a:r>
              <a:rPr lang="cs-CZ" b="1" dirty="0" err="1" smtClean="0">
                <a:solidFill>
                  <a:srgbClr val="C00000"/>
                </a:solidFill>
              </a:rPr>
              <a:t>malakofauny</a:t>
            </a:r>
            <a:r>
              <a:rPr lang="cs-CZ" b="1" dirty="0" smtClean="0">
                <a:solidFill>
                  <a:srgbClr val="0B3491"/>
                </a:solidFill>
              </a:rPr>
              <a:t> – zóna sprašové stepi, ve vyšších a chladnějších polohách vlhká zóna parkové krajiny (dnešní </a:t>
            </a:r>
            <a:r>
              <a:rPr lang="cs-CZ" b="1" dirty="0" err="1" smtClean="0">
                <a:solidFill>
                  <a:srgbClr val="0B3491"/>
                </a:solidFill>
              </a:rPr>
              <a:t>supramontánní</a:t>
            </a:r>
            <a:r>
              <a:rPr lang="cs-CZ" b="1" dirty="0" smtClean="0">
                <a:solidFill>
                  <a:srgbClr val="0B3491"/>
                </a:solidFill>
              </a:rPr>
              <a:t> stupeň) ale se </a:t>
            </a:r>
            <a:r>
              <a:rPr lang="cs-CZ" b="1" i="1" u="sng" dirty="0" smtClean="0">
                <a:solidFill>
                  <a:srgbClr val="0B3491"/>
                </a:solidFill>
              </a:rPr>
              <a:t>sušším kontinentálním podnebím</a:t>
            </a:r>
            <a:r>
              <a:rPr lang="cs-CZ" b="1" dirty="0" smtClean="0">
                <a:solidFill>
                  <a:srgbClr val="0B3491"/>
                </a:solidFill>
              </a:rPr>
              <a:t> 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43834" y="1137518"/>
            <a:ext cx="548262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Glaciální </a:t>
            </a:r>
            <a:r>
              <a:rPr lang="cs-CZ" b="1" dirty="0" err="1" smtClean="0">
                <a:solidFill>
                  <a:srgbClr val="0B3491"/>
                </a:solidFill>
              </a:rPr>
              <a:t>malakofauna</a:t>
            </a:r>
            <a:r>
              <a:rPr lang="cs-CZ" b="1" dirty="0" smtClean="0">
                <a:solidFill>
                  <a:srgbClr val="0B3491"/>
                </a:solidFill>
              </a:rPr>
              <a:t> – převaha prvků bezlesé krajiny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43834" y="1508591"/>
            <a:ext cx="56963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Interglaciální </a:t>
            </a:r>
            <a:r>
              <a:rPr lang="cs-CZ" b="1" dirty="0" err="1" smtClean="0">
                <a:solidFill>
                  <a:srgbClr val="0B3491"/>
                </a:solidFill>
              </a:rPr>
              <a:t>malakofauna</a:t>
            </a:r>
            <a:r>
              <a:rPr lang="cs-CZ" b="1" dirty="0" smtClean="0">
                <a:solidFill>
                  <a:srgbClr val="0B3491"/>
                </a:solidFill>
              </a:rPr>
              <a:t> – převaha lesních společenstev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43834" y="1139259"/>
            <a:ext cx="548262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Glaciální </a:t>
            </a:r>
            <a:r>
              <a:rPr lang="cs-CZ" b="1" dirty="0" err="1" smtClean="0">
                <a:solidFill>
                  <a:srgbClr val="0B3491"/>
                </a:solidFill>
              </a:rPr>
              <a:t>malakofauna</a:t>
            </a:r>
            <a:r>
              <a:rPr lang="cs-CZ" b="1" dirty="0" smtClean="0">
                <a:solidFill>
                  <a:srgbClr val="0B3491"/>
                </a:solidFill>
              </a:rPr>
              <a:t> – převaha prvků bezlesé krajiny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98857" y="2064330"/>
            <a:ext cx="494920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Refugia </a:t>
            </a:r>
            <a:r>
              <a:rPr lang="cs-CZ" b="1" dirty="0" smtClean="0">
                <a:solidFill>
                  <a:srgbClr val="C00000"/>
                </a:solidFill>
              </a:rPr>
              <a:t>teplomilných a lesních druhů</a:t>
            </a:r>
            <a:r>
              <a:rPr lang="cs-CZ" b="1" dirty="0" smtClean="0">
                <a:solidFill>
                  <a:srgbClr val="0B3491"/>
                </a:solidFill>
              </a:rPr>
              <a:t> v glaciálech</a:t>
            </a:r>
            <a:endParaRPr lang="cs-CZ" dirty="0">
              <a:solidFill>
                <a:srgbClr val="0B3491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19363" y="2420888"/>
            <a:ext cx="413661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B3491"/>
                </a:solidFill>
              </a:rPr>
              <a:t>- objevena ve slovenských Karpatech, Farkašovo (údolí Hronu), Slovenský kras přítomnost </a:t>
            </a:r>
            <a:r>
              <a:rPr lang="cs-CZ" b="1" i="1" u="sng" dirty="0" smtClean="0">
                <a:solidFill>
                  <a:srgbClr val="0B3491"/>
                </a:solidFill>
              </a:rPr>
              <a:t>endemitů</a:t>
            </a:r>
            <a:endParaRPr lang="cs-CZ" i="1" u="sng" dirty="0">
              <a:solidFill>
                <a:srgbClr val="0B349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5" y="3429000"/>
            <a:ext cx="4551265" cy="28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181844" y="6271054"/>
            <a:ext cx="4543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Skalnatka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horská (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Faustina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cingulella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paleoendemit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Západních Karpat, žije na vápencových a dolomitových skalách (Velký </a:t>
            </a:r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Rozsutec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). 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http://foto.turistika.cz/foto/9241/40478/full_bde88f_P820943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-1070" r="-1503" b="17353"/>
          <a:stretch/>
        </p:blipFill>
        <p:spPr bwMode="auto">
          <a:xfrm>
            <a:off x="4512096" y="2695952"/>
            <a:ext cx="4452392" cy="279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19372"/>
            <a:ext cx="2833354" cy="178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5681049" y="6299985"/>
            <a:ext cx="2851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 smtClean="0">
                <a:solidFill>
                  <a:schemeClr val="accent5">
                    <a:lumMod val="50000"/>
                  </a:schemeClr>
                </a:solidFill>
              </a:rPr>
              <a:t>Skalnatka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 lepá (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Faustina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200" i="1" dirty="0" err="1" smtClean="0">
                <a:solidFill>
                  <a:schemeClr val="accent5">
                    <a:lumMod val="50000"/>
                  </a:schemeClr>
                </a:solidFill>
              </a:rPr>
              <a:t>faustina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cs-CZ" sz="1200" i="1" dirty="0" smtClean="0">
                <a:solidFill>
                  <a:schemeClr val="accent5">
                    <a:lumMod val="50000"/>
                  </a:schemeClr>
                </a:solidFill>
              </a:rPr>
              <a:t>– </a:t>
            </a:r>
            <a:r>
              <a:rPr lang="cs-CZ" sz="1200" dirty="0" smtClean="0">
                <a:solidFill>
                  <a:schemeClr val="accent5">
                    <a:lumMod val="50000"/>
                  </a:schemeClr>
                </a:solidFill>
              </a:rPr>
              <a:t>ve slovenských Karpatech přežila celý glaciál.</a:t>
            </a:r>
            <a:endParaRPr lang="cs-CZ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V="1">
            <a:off x="3779912" y="4365104"/>
            <a:ext cx="1152128" cy="1044574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Šipka dolů 23"/>
          <p:cNvSpPr/>
          <p:nvPr/>
        </p:nvSpPr>
        <p:spPr>
          <a:xfrm>
            <a:off x="2051720" y="3355251"/>
            <a:ext cx="401822" cy="36178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5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1293</Words>
  <Application>Microsoft Office PowerPoint</Application>
  <PresentationFormat>Předvádění na obrazovce (4:3)</PresentationFormat>
  <Paragraphs>120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Autor</dc:creator>
  <cp:lastModifiedBy>Autor</cp:lastModifiedBy>
  <cp:revision>62</cp:revision>
  <dcterms:created xsi:type="dcterms:W3CDTF">2016-03-04T12:55:53Z</dcterms:created>
  <dcterms:modified xsi:type="dcterms:W3CDTF">2016-05-11T10:27:16Z</dcterms:modified>
</cp:coreProperties>
</file>