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12" r:id="rId3"/>
    <p:sldId id="313" r:id="rId4"/>
    <p:sldId id="314" r:id="rId5"/>
    <p:sldId id="315" r:id="rId6"/>
    <p:sldId id="316" r:id="rId7"/>
    <p:sldId id="336" r:id="rId8"/>
    <p:sldId id="317" r:id="rId9"/>
    <p:sldId id="326" r:id="rId10"/>
    <p:sldId id="327" r:id="rId11"/>
    <p:sldId id="328" r:id="rId12"/>
    <p:sldId id="294" r:id="rId13"/>
    <p:sldId id="318" r:id="rId14"/>
    <p:sldId id="320" r:id="rId15"/>
    <p:sldId id="321" r:id="rId16"/>
    <p:sldId id="330" r:id="rId17"/>
    <p:sldId id="333" r:id="rId18"/>
    <p:sldId id="291" r:id="rId19"/>
    <p:sldId id="339" r:id="rId20"/>
    <p:sldId id="289" r:id="rId21"/>
    <p:sldId id="342" r:id="rId22"/>
    <p:sldId id="344" r:id="rId23"/>
    <p:sldId id="345" r:id="rId24"/>
    <p:sldId id="266" r:id="rId25"/>
    <p:sldId id="282" r:id="rId26"/>
    <p:sldId id="283" r:id="rId27"/>
    <p:sldId id="322" r:id="rId28"/>
    <p:sldId id="343" r:id="rId29"/>
    <p:sldId id="279" r:id="rId30"/>
    <p:sldId id="295" r:id="rId31"/>
    <p:sldId id="334" r:id="rId32"/>
    <p:sldId id="335" r:id="rId33"/>
    <p:sldId id="347" r:id="rId34"/>
    <p:sldId id="346" r:id="rId35"/>
    <p:sldId id="348" r:id="rId36"/>
    <p:sldId id="332" r:id="rId37"/>
    <p:sldId id="350" r:id="rId38"/>
    <p:sldId id="351" r:id="rId39"/>
    <p:sldId id="349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3491"/>
    <a:srgbClr val="250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660"/>
  </p:normalViewPr>
  <p:slideViewPr>
    <p:cSldViewPr>
      <p:cViewPr>
        <p:scale>
          <a:sx n="125" d="100"/>
          <a:sy n="125" d="100"/>
        </p:scale>
        <p:origin x="-1404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4B492-9E7D-4C04-8897-B3DACDA1D35D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9C09F-40EF-4E01-AD62-69E64A030E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919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C09F-40EF-4E01-AD62-69E64A030EC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377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C09F-40EF-4E01-AD62-69E64A030EC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8161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3D5-C324-4938-9D6F-30586E515B2B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CB81-87AD-4C99-9E11-14069AA921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169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3D5-C324-4938-9D6F-30586E515B2B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CB81-87AD-4C99-9E11-14069AA921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220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3D5-C324-4938-9D6F-30586E515B2B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CB81-87AD-4C99-9E11-14069AA921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7107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3D5-C324-4938-9D6F-30586E515B2B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CB81-87AD-4C99-9E11-14069AA921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697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3D5-C324-4938-9D6F-30586E515B2B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CB81-87AD-4C99-9E11-14069AA921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6326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3D5-C324-4938-9D6F-30586E515B2B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CB81-87AD-4C99-9E11-14069AA921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9148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3D5-C324-4938-9D6F-30586E515B2B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CB81-87AD-4C99-9E11-14069AA921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133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3D5-C324-4938-9D6F-30586E515B2B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CB81-87AD-4C99-9E11-14069AA921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0473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3D5-C324-4938-9D6F-30586E515B2B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CB81-87AD-4C99-9E11-14069AA921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5921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3D5-C324-4938-9D6F-30586E515B2B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CB81-87AD-4C99-9E11-14069AA921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6415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3D5-C324-4938-9D6F-30586E515B2B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CB81-87AD-4C99-9E11-14069AA921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196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1C3D5-C324-4938-9D6F-30586E515B2B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DCB81-87AD-4C99-9E11-14069AA921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638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hyperlink" Target="https://www.google.cz/url?sa=i&amp;rct=j&amp;q=&amp;esrc=s&amp;source=images&amp;cd=&amp;cad=rja&amp;uact=8&amp;ved=0ahUKEwjY6eWuuujKAhUKIpoKHWTiBEYQjRwIBw&amp;url=https://commons.wikimedia.org/wiki/File:Neogloboquadrina-pachyderma_hg.jpg&amp;bvm=bv.113370389,d.bGs&amp;psig=AFQjCNEAshItP9hcCERvnlEZWBU-LAmthQ&amp;ust=145503082201003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hyperlink" Target="http://www.google.cz/url?sa=i&amp;rct=j&amp;q=&amp;esrc=s&amp;source=images&amp;cd=&amp;cad=rja&amp;uact=8&amp;ved=0ahUKEwjSu9Po7uDKAhWKbRQKHfV-BVMQjRwIBw&amp;url=http://www.ic.ucsc.edu/~wxcheng/envs23/lecture6/oceans.htm&amp;psig=AFQjCNH4T8sm9fQUCFePJ1X6ysao1gJ-LA&amp;ust=1454770015086962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://www.google.cz/url?sa=i&amp;rct=j&amp;q=&amp;esrc=s&amp;source=images&amp;cd=&amp;cad=rja&amp;uact=8&amp;ved=0ahUKEwjoysX2iujKAhUjGZoKHc2NBJcQjRwIBw&amp;url=http://wattsupwiththat.com/2015/04/24/climate-youththe-next-generation-science-standards/&amp;psig=AFQjCNFXF4-fYOwVuZAuGPunKvgwn97psw&amp;ust=1455018045864918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4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microsoft.com/office/2007/relationships/hdphoto" Target="../media/hdphoto4.wdp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ahUKEwjS16LbqYnLAhVECBoKHe2LB3wQjRwIBw&amp;url=http://geology.gsapubs.org/content/35/7/639/F3.expansion&amp;psig=AFQjCNEQsMBdIdcGTQabuNxJESBg5tfEgw&amp;ust=1456160148375546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hyperlink" Target="http://www.google.cz/url?sa=i&amp;rct=j&amp;q=&amp;esrc=s&amp;source=images&amp;cd=&amp;cad=rja&amp;uact=8&amp;ved=0ahUKEwj5mKSIyd7KAhWLWhQKHTDPCgoQjRwIBw&amp;url=http://www.volcanocafe.org/millennium-volcanoes/&amp;psig=AFQjCNFi37S_YNjXkckd2fvXt4rJR0uBsg&amp;ust=145469109237936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ved=0ahUKEwif-_yEyt7KAhXEOhQKHVZFBMUQjRwIBw&amp;url=http://www.washington.edu/news/blog/ice-cores-tree-rings-show-how-huge-volcanic-eruptions-cooled-the-planet/&amp;psig=AFQjCNFi37S_YNjXkckd2fvXt4rJR0uBsg&amp;ust=1454691092379368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://www.google.cz/url?sa=i&amp;rct=j&amp;q=&amp;esrc=s&amp;source=images&amp;cd=&amp;cad=rja&amp;uact=8&amp;ved=0ahUKEwjlr6Seyd7KAhVJRhQKHcKmDkcQjRwIBw&amp;url=http://discoveringantarctica.org.uk/oceans-atmosphere-landscape/atmosphere-weather-and-climate/climate-change-past-and-future/&amp;psig=AFQjCNFi37S_YNjXkckd2fvXt4rJR0uBsg&amp;ust=145469109237936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15616" y="2576517"/>
            <a:ext cx="72163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 b="1" dirty="0" smtClean="0"/>
              <a:t>Klimatický vývoj ve viselském glaciálu a v holocénu</a:t>
            </a:r>
            <a:endParaRPr lang="cs-CZ" sz="2600" b="1" dirty="0"/>
          </a:p>
        </p:txBody>
      </p:sp>
    </p:spTree>
    <p:extLst>
      <p:ext uri="{BB962C8B-B14F-4D97-AF65-F5344CB8AC3E}">
        <p14:creationId xmlns:p14="http://schemas.microsoft.com/office/powerpoint/2010/main" val="302547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3224" y="44624"/>
            <a:ext cx="5138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 smtClean="0">
                <a:solidFill>
                  <a:srgbClr val="0B3491"/>
                </a:solidFill>
              </a:rPr>
              <a:t>Dansgaard-Oeschgerovy</a:t>
            </a:r>
            <a:r>
              <a:rPr lang="cs-CZ" b="1" dirty="0" smtClean="0">
                <a:solidFill>
                  <a:srgbClr val="0B3491"/>
                </a:solidFill>
              </a:rPr>
              <a:t> cykly – příčiny a důsledky:</a:t>
            </a:r>
            <a:endParaRPr lang="en-US" b="1" dirty="0">
              <a:solidFill>
                <a:srgbClr val="0B3491"/>
              </a:solidFill>
            </a:endParaRPr>
          </a:p>
        </p:txBody>
      </p:sp>
      <p:pic>
        <p:nvPicPr>
          <p:cNvPr id="5" name="Picture 2" descr="https://upload.wikimedia.org/wikipedia/commons/1/18/Neogloboquadrina-pachyderma_h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2880320" cy="235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66604" y="2879224"/>
            <a:ext cx="2965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 smtClean="0">
                <a:solidFill>
                  <a:schemeClr val="accent5">
                    <a:lumMod val="50000"/>
                  </a:schemeClr>
                </a:solidFill>
              </a:rPr>
              <a:t>Neogloboquadrina</a:t>
            </a:r>
            <a:r>
              <a:rPr lang="cs-CZ" sz="14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400" i="1" dirty="0" err="1" smtClean="0">
                <a:solidFill>
                  <a:schemeClr val="accent5">
                    <a:lumMod val="50000"/>
                  </a:schemeClr>
                </a:solidFill>
              </a:rPr>
              <a:t>pachyderma</a:t>
            </a:r>
            <a:endParaRPr lang="cs-CZ" sz="1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4" descr="http://www.nature.com/nature/journal/v419/n6903/images/nature01089-f3.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4"/>
          <a:stretch/>
        </p:blipFill>
        <p:spPr bwMode="auto">
          <a:xfrm>
            <a:off x="4463587" y="413956"/>
            <a:ext cx="4546621" cy="298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Šipka doprava 7"/>
          <p:cNvSpPr/>
          <p:nvPr/>
        </p:nvSpPr>
        <p:spPr>
          <a:xfrm>
            <a:off x="3537453" y="1223422"/>
            <a:ext cx="818523" cy="54939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Picture 6" descr="http://www.ic.ucsc.edu/~wxcheng/envs23/lecture6/11_13Thermohaline_circula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6" y="3444756"/>
            <a:ext cx="4801128" cy="328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Location map of modern ocean surface circulation patterns in the northern North Atlantic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28584"/>
            <a:ext cx="3456384" cy="313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11560" y="3861048"/>
            <a:ext cx="648072" cy="5040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se šipkou 14"/>
          <p:cNvCxnSpPr/>
          <p:nvPr/>
        </p:nvCxnSpPr>
        <p:spPr>
          <a:xfrm flipH="1">
            <a:off x="5485802" y="413956"/>
            <a:ext cx="576064" cy="0"/>
          </a:xfrm>
          <a:prstGeom prst="straightConnector1">
            <a:avLst/>
          </a:prstGeom>
          <a:ln w="127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6061866" y="332656"/>
            <a:ext cx="0" cy="14401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5485802" y="332656"/>
            <a:ext cx="0" cy="14401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5408189" y="131039"/>
            <a:ext cx="7457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/>
              <a:t>D-O cyklus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224559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2440"/>
            <a:ext cx="4752528" cy="445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283968" y="4589482"/>
            <a:ext cx="472739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Náhlé klimatické změny zjištěné z ledovcových vrtů v Grónsku; a – záznam </a:t>
            </a:r>
            <a:r>
              <a:rPr lang="el-GR" sz="1400" dirty="0" smtClean="0">
                <a:solidFill>
                  <a:schemeClr val="accent5">
                    <a:lumMod val="50000"/>
                  </a:schemeClr>
                </a:solidFill>
              </a:rPr>
              <a:t>δ</a:t>
            </a:r>
            <a:r>
              <a:rPr lang="en-US" sz="1400" baseline="30000" dirty="0" smtClean="0">
                <a:solidFill>
                  <a:schemeClr val="accent5">
                    <a:lumMod val="50000"/>
                  </a:schemeClr>
                </a:solidFill>
              </a:rPr>
              <a:t>18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O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z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GRIP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46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proxy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-data atmosférických teplot v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G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rónsku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je vpravo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Číslovaně</a:t>
            </a:r>
            <a:r>
              <a:rPr lang="cs-CZ" sz="1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D/O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 teplé 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eventy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. Heinrich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ovy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event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y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H1‒H5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označeny černou tečkou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. B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 – časový průběh nedávných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D/O event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ů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3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 (světle modrá),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4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(tmavě modrá),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5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(fialová),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6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 (zelená),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7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 (oranžová),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10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(červená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Ganopolski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Rahmstorf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 2001)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cs-CZ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3" name="Přímá spojnice se šipkou 2"/>
          <p:cNvCxnSpPr/>
          <p:nvPr/>
        </p:nvCxnSpPr>
        <p:spPr>
          <a:xfrm flipV="1">
            <a:off x="5364088" y="1450592"/>
            <a:ext cx="0" cy="93610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6012160" y="2200672"/>
            <a:ext cx="1440160" cy="46805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162990" y="1268760"/>
            <a:ext cx="39561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D-O </a:t>
            </a:r>
            <a:r>
              <a:rPr lang="cs-CZ" b="1" dirty="0" err="1" smtClean="0">
                <a:solidFill>
                  <a:srgbClr val="0B3491"/>
                </a:solidFill>
              </a:rPr>
              <a:t>eventy</a:t>
            </a:r>
            <a:r>
              <a:rPr lang="cs-CZ" b="1" dirty="0" smtClean="0">
                <a:solidFill>
                  <a:srgbClr val="0B3491"/>
                </a:solidFill>
              </a:rPr>
              <a:t> – iniciální výrazné oteplení, poté fáze ochlazování, trvání některých do 1000 let, jiné (8, 12, 19, 20) mnohem déle</a:t>
            </a:r>
            <a:endParaRPr lang="en-US" b="1" dirty="0">
              <a:solidFill>
                <a:srgbClr val="0B3491"/>
              </a:solidFill>
            </a:endParaRPr>
          </a:p>
        </p:txBody>
      </p:sp>
      <p:cxnSp>
        <p:nvCxnSpPr>
          <p:cNvPr id="9" name="Přímá spojnice se šipkou 8"/>
          <p:cNvCxnSpPr/>
          <p:nvPr/>
        </p:nvCxnSpPr>
        <p:spPr>
          <a:xfrm flipV="1">
            <a:off x="6012160" y="2753876"/>
            <a:ext cx="610609" cy="93058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5268634" y="3707323"/>
            <a:ext cx="1463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model pro 60‒70° N</a:t>
            </a:r>
            <a:endParaRPr lang="cs-CZ" sz="1200" b="1" dirty="0"/>
          </a:p>
        </p:txBody>
      </p:sp>
      <p:sp>
        <p:nvSpPr>
          <p:cNvPr id="15" name="Obdélník 14"/>
          <p:cNvSpPr/>
          <p:nvPr/>
        </p:nvSpPr>
        <p:spPr>
          <a:xfrm>
            <a:off x="136350" y="3615024"/>
            <a:ext cx="4083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 smtClean="0">
                <a:solidFill>
                  <a:srgbClr val="0B3491"/>
                </a:solidFill>
              </a:rPr>
              <a:t>Dansgaard-Oeschgerovy</a:t>
            </a:r>
            <a:r>
              <a:rPr lang="cs-CZ" b="1" dirty="0" smtClean="0">
                <a:solidFill>
                  <a:srgbClr val="0B3491"/>
                </a:solidFill>
              </a:rPr>
              <a:t> interstadiály:</a:t>
            </a:r>
            <a:endParaRPr lang="cs-CZ" b="1" dirty="0">
              <a:solidFill>
                <a:srgbClr val="0B3491"/>
              </a:solidFill>
            </a:endParaRPr>
          </a:p>
          <a:p>
            <a:r>
              <a:rPr lang="cs-CZ" b="1" dirty="0" smtClean="0">
                <a:solidFill>
                  <a:srgbClr val="FF0000"/>
                </a:solidFill>
              </a:rPr>
              <a:t>Golfský proud</a:t>
            </a:r>
            <a:r>
              <a:rPr lang="cs-CZ" b="1" dirty="0" smtClean="0">
                <a:solidFill>
                  <a:srgbClr val="0B3491"/>
                </a:solidFill>
              </a:rPr>
              <a:t> </a:t>
            </a:r>
            <a:r>
              <a:rPr lang="cs-CZ" b="1" i="1" dirty="0" smtClean="0">
                <a:solidFill>
                  <a:srgbClr val="0B3491"/>
                </a:solidFill>
              </a:rPr>
              <a:t>neproudí k Islandu</a:t>
            </a:r>
            <a:r>
              <a:rPr lang="en-US" b="1" dirty="0" smtClean="0">
                <a:solidFill>
                  <a:srgbClr val="0B3491"/>
                </a:solidFill>
              </a:rPr>
              <a:t>,</a:t>
            </a:r>
            <a:r>
              <a:rPr lang="cs-CZ" b="1" dirty="0" smtClean="0">
                <a:solidFill>
                  <a:srgbClr val="0B3491"/>
                </a:solidFill>
              </a:rPr>
              <a:t> hlubokomořské proudy vznikají pouze jižně od Grónska a Islandu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200160" y="260648"/>
            <a:ext cx="401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Současný stav (</a:t>
            </a:r>
            <a:r>
              <a:rPr lang="cs-CZ" b="1" dirty="0" smtClean="0">
                <a:solidFill>
                  <a:srgbClr val="FF0000"/>
                </a:solidFill>
              </a:rPr>
              <a:t>teplý interglaciál</a:t>
            </a:r>
            <a:r>
              <a:rPr lang="cs-CZ" b="1" dirty="0" smtClean="0">
                <a:solidFill>
                  <a:srgbClr val="0B3491"/>
                </a:solidFill>
              </a:rPr>
              <a:t>):</a:t>
            </a:r>
            <a:endParaRPr lang="cs-CZ" b="1" dirty="0">
              <a:solidFill>
                <a:srgbClr val="0B3491"/>
              </a:solidFill>
            </a:endParaRPr>
          </a:p>
          <a:p>
            <a:r>
              <a:rPr lang="cs-CZ" b="1" dirty="0" smtClean="0">
                <a:solidFill>
                  <a:srgbClr val="0B3491"/>
                </a:solidFill>
              </a:rPr>
              <a:t>Hlubokomořské proudy se tvoří </a:t>
            </a:r>
            <a:r>
              <a:rPr lang="cs-CZ" b="1" i="1" u="sng" dirty="0" smtClean="0">
                <a:solidFill>
                  <a:srgbClr val="0B3491"/>
                </a:solidFill>
              </a:rPr>
              <a:t>severně a jižně od Islandu</a:t>
            </a:r>
            <a:endParaRPr lang="cs-CZ" i="1" u="sng" dirty="0">
              <a:solidFill>
                <a:srgbClr val="0B3491"/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168895" y="2534904"/>
            <a:ext cx="39561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1. fáze D-O cyklu – výrazné </a:t>
            </a:r>
            <a:r>
              <a:rPr lang="cs-CZ" b="1" i="1" dirty="0" smtClean="0">
                <a:solidFill>
                  <a:srgbClr val="0B3491"/>
                </a:solidFill>
              </a:rPr>
              <a:t>snížení</a:t>
            </a:r>
            <a:r>
              <a:rPr lang="cs-CZ" b="1" dirty="0" smtClean="0">
                <a:solidFill>
                  <a:srgbClr val="0B3491"/>
                </a:solidFill>
              </a:rPr>
              <a:t> počtu chladnomilných planktonních </a:t>
            </a:r>
            <a:r>
              <a:rPr lang="cs-CZ" b="1" dirty="0" err="1" smtClean="0">
                <a:solidFill>
                  <a:srgbClr val="0B3491"/>
                </a:solidFill>
              </a:rPr>
              <a:t>foraminifer</a:t>
            </a:r>
            <a:r>
              <a:rPr lang="cs-CZ" b="1" dirty="0" smtClean="0">
                <a:solidFill>
                  <a:srgbClr val="0B3491"/>
                </a:solidFill>
              </a:rPr>
              <a:t> rodu </a:t>
            </a:r>
            <a:r>
              <a:rPr lang="cs-CZ" b="1" i="1" dirty="0" err="1" smtClean="0">
                <a:solidFill>
                  <a:srgbClr val="0B3491"/>
                </a:solidFill>
              </a:rPr>
              <a:t>Neogloboquadrina</a:t>
            </a:r>
            <a:r>
              <a:rPr lang="cs-CZ" b="1" dirty="0" smtClean="0">
                <a:solidFill>
                  <a:srgbClr val="0B3491"/>
                </a:solidFill>
              </a:rPr>
              <a:t> 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124291" y="5734997"/>
            <a:ext cx="3956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 smtClean="0">
                <a:solidFill>
                  <a:srgbClr val="0B3491"/>
                </a:solidFill>
              </a:rPr>
              <a:t>Stadiály</a:t>
            </a:r>
            <a:r>
              <a:rPr lang="cs-CZ" b="1" dirty="0" smtClean="0">
                <a:solidFill>
                  <a:srgbClr val="0B3491"/>
                </a:solidFill>
              </a:rPr>
              <a:t> - dočasné snížení vlivu termohalinní cirkulace (THC)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137240" y="4936066"/>
            <a:ext cx="3956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2. fáze D-O cyklu – přísun sladké vody do oceánu (kry ledovců)</a:t>
            </a:r>
            <a:endParaRPr lang="en-US" b="1" dirty="0">
              <a:solidFill>
                <a:srgbClr val="0B34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9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26499" y="260648"/>
            <a:ext cx="8665981" cy="13681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39528" y="260648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 smtClean="0"/>
              <a:t>v současnosti se za hlavní příčinu rychlých </a:t>
            </a:r>
            <a:r>
              <a:rPr lang="cs-CZ" b="1" dirty="0" err="1" smtClean="0"/>
              <a:t>Dansgaard-Oeschgerových</a:t>
            </a:r>
            <a:r>
              <a:rPr lang="cs-CZ" b="1" dirty="0" smtClean="0"/>
              <a:t> změn považují </a:t>
            </a:r>
            <a:r>
              <a:rPr lang="cs-CZ" b="1" i="1" dirty="0" smtClean="0">
                <a:solidFill>
                  <a:srgbClr val="0B3491"/>
                </a:solidFill>
              </a:rPr>
              <a:t>změny v charakteru oceánského proudění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26499" y="907248"/>
            <a:ext cx="8119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 err="1" smtClean="0"/>
              <a:t>vzrustající</a:t>
            </a:r>
            <a:r>
              <a:rPr lang="cs-CZ" b="1" dirty="0" smtClean="0"/>
              <a:t> </a:t>
            </a:r>
            <a:r>
              <a:rPr lang="cs-CZ" b="1" i="1" dirty="0" smtClean="0">
                <a:solidFill>
                  <a:srgbClr val="0B3491"/>
                </a:solidFill>
              </a:rPr>
              <a:t>přísun sladké vody z ledovců</a:t>
            </a:r>
            <a:r>
              <a:rPr lang="cs-CZ" b="1" i="1" dirty="0" smtClean="0"/>
              <a:t> </a:t>
            </a:r>
            <a:r>
              <a:rPr lang="cs-CZ" b="1" dirty="0" smtClean="0"/>
              <a:t>do vod severního Atlantiku  může na evropském kontinentu způsobit </a:t>
            </a:r>
            <a:r>
              <a:rPr lang="cs-CZ" b="1" i="1" dirty="0" smtClean="0">
                <a:solidFill>
                  <a:srgbClr val="0B3491"/>
                </a:solidFill>
              </a:rPr>
              <a:t>náhlé ochlazení</a:t>
            </a:r>
            <a:r>
              <a:rPr lang="cs-CZ" b="1" dirty="0" smtClean="0"/>
              <a:t>!</a:t>
            </a:r>
            <a:endParaRPr lang="cs-CZ" dirty="0"/>
          </a:p>
        </p:txBody>
      </p:sp>
      <p:pic>
        <p:nvPicPr>
          <p:cNvPr id="14" name="Picture 4" descr="http://www.nature.com/nature/journal/v419/n6903/images/nature01089-f3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695" y="1700808"/>
            <a:ext cx="456848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107504" y="3848268"/>
            <a:ext cx="408855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chemeClr val="accent5">
                    <a:lumMod val="50000"/>
                  </a:schemeClr>
                </a:solidFill>
              </a:rPr>
              <a:t>a -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křivka úrovně mořské hladiny pro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MIS-3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korálových teras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Huon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ského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poloostrovu,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Papua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Nová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Guinea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Vyznačeny jsou horní a spodní úrovně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cs-CZ" sz="1400" b="1" dirty="0" smtClean="0">
                <a:solidFill>
                  <a:schemeClr val="accent5">
                    <a:lumMod val="50000"/>
                  </a:schemeClr>
                </a:solidFill>
              </a:rPr>
              <a:t>b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–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záznam planktonní 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foraminifery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Neogloboquadrina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pachyderma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 (s.)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ve vrtu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V23-81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 (severní 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Atlantic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Původní </a:t>
            </a:r>
            <a:r>
              <a:rPr lang="cs-CZ" sz="1400" baseline="30000" dirty="0" smtClean="0">
                <a:solidFill>
                  <a:schemeClr val="accent5">
                    <a:lumMod val="50000"/>
                  </a:schemeClr>
                </a:solidFill>
              </a:rPr>
              <a:t>14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datování z vrtu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(+)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přepočteno na kalendářní roky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Rozsah hlavních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Heinrich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ových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event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ů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5">
                    <a:lumMod val="50000"/>
                  </a:schemeClr>
                </a:solidFill>
              </a:rPr>
              <a:t>identi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fikovaných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 ve vrtech severního Atlantiku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označující chladné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period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y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jsou vyznačeny modře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Šipky – průměrná datace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Heinrich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ových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event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ů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IRD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ze dvou vrtů jižního </a:t>
            </a:r>
            <a:r>
              <a:rPr lang="en-US" sz="1400" dirty="0" err="1" smtClean="0">
                <a:solidFill>
                  <a:schemeClr val="accent5">
                    <a:lumMod val="50000"/>
                  </a:schemeClr>
                </a:solidFill>
              </a:rPr>
              <a:t>Atlanti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ku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TTN057-21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and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TTN057-13/1094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).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IRD 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peaky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 jižního Atlantiku odpovídají chladným 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eventům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 severního </a:t>
            </a:r>
            <a:r>
              <a:rPr lang="en-US" sz="1400" dirty="0" err="1" smtClean="0">
                <a:solidFill>
                  <a:schemeClr val="accent5">
                    <a:lumMod val="50000"/>
                  </a:schemeClr>
                </a:solidFill>
              </a:rPr>
              <a:t>Atlanti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ku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cs-CZ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138356" y="1844824"/>
            <a:ext cx="2546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Heinrichovy </a:t>
            </a:r>
            <a:r>
              <a:rPr lang="cs-CZ" b="1" dirty="0" err="1" smtClean="0">
                <a:solidFill>
                  <a:srgbClr val="0B3491"/>
                </a:solidFill>
              </a:rPr>
              <a:t>eventy</a:t>
            </a:r>
            <a:endParaRPr lang="en-US" b="1" dirty="0">
              <a:solidFill>
                <a:srgbClr val="0B34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46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f/f7/Approximate_chronology_of_Heinrich_events_vs_Dansgaard-Oeschger_events_and_Antarctic_Isotope_Maxim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4" y="692696"/>
            <a:ext cx="8352928" cy="413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3224" y="188640"/>
            <a:ext cx="2546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Heinrichovy </a:t>
            </a:r>
            <a:r>
              <a:rPr lang="cs-CZ" b="1" dirty="0" err="1" smtClean="0">
                <a:solidFill>
                  <a:srgbClr val="0B3491"/>
                </a:solidFill>
              </a:rPr>
              <a:t>eventy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23044" y="4869160"/>
            <a:ext cx="86694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Chronologie klimatických událostí posledního (viselského) glaciálu (~posledních 120 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000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let) zachycená v polárních ledovcových vrtech a přibližná relativní pozice Heinrichových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eventů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, původně zachycených v marinních vrtech severního Atlantiku. Fialová linie: </a:t>
            </a:r>
            <a:r>
              <a:rPr lang="el-GR" sz="1200" dirty="0">
                <a:solidFill>
                  <a:schemeClr val="accent5">
                    <a:lumMod val="50000"/>
                  </a:schemeClr>
                </a:solidFill>
              </a:rPr>
              <a:t>δ</a:t>
            </a:r>
            <a:r>
              <a:rPr lang="el-GR" sz="1200" baseline="30000" dirty="0">
                <a:solidFill>
                  <a:schemeClr val="accent5">
                    <a:lumMod val="50000"/>
                  </a:schemeClr>
                </a:solidFill>
              </a:rPr>
              <a:t>18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O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z ledovcového vrtu NGRIP (Grónsko) (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NGRIP </a:t>
            </a:r>
            <a:r>
              <a:rPr lang="cs-CZ" sz="1200" dirty="0" err="1">
                <a:solidFill>
                  <a:schemeClr val="accent5">
                    <a:lumMod val="50000"/>
                  </a:schemeClr>
                </a:solidFill>
              </a:rPr>
              <a:t>members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, 2004).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Oranžové tečky: rekonstrukce teplot v místě NGRIP (</a:t>
            </a:r>
            <a:r>
              <a:rPr lang="cs-CZ" sz="1200" dirty="0" err="1">
                <a:solidFill>
                  <a:schemeClr val="accent5">
                    <a:lumMod val="50000"/>
                  </a:schemeClr>
                </a:solidFill>
              </a:rPr>
              <a:t>Kindler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 et al., 2014).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Tmavě fialová: </a:t>
            </a:r>
            <a:r>
              <a:rPr lang="el-GR" sz="1200" dirty="0">
                <a:solidFill>
                  <a:schemeClr val="accent5">
                    <a:lumMod val="50000"/>
                  </a:schemeClr>
                </a:solidFill>
              </a:rPr>
              <a:t>δ</a:t>
            </a:r>
            <a:r>
              <a:rPr lang="el-GR" sz="1200" baseline="30000" dirty="0">
                <a:solidFill>
                  <a:schemeClr val="accent5">
                    <a:lumMod val="50000"/>
                  </a:schemeClr>
                </a:solidFill>
              </a:rPr>
              <a:t>18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O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z ledovcového vrtu EDML (Antarktida) (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EPICA </a:t>
            </a:r>
            <a:r>
              <a:rPr lang="cs-CZ" sz="1200" dirty="0" err="1">
                <a:solidFill>
                  <a:schemeClr val="accent5">
                    <a:lumMod val="50000"/>
                  </a:schemeClr>
                </a:solidFill>
              </a:rPr>
              <a:t>community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accent5">
                    <a:lumMod val="50000"/>
                  </a:schemeClr>
                </a:solidFill>
              </a:rPr>
              <a:t>members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, 2006).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Šedá pole: hlavní Heinrichovy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eventy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většinou z oblasti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Laurentidy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H1, H2, H4, H5).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Šedé šrafy: hlavní Heinrichovy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eventy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většinou evropského původu (H3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, H6).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Šedá řídká šrafa + čísla 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C-14 to C-25: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méně výrazné IRD vrstvy v mořských sedimentech severního Atlantiku (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Chapman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et al., 1999). HS-1 to HS-10: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Heinrichovy 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stadiály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(HS, Heinrich, 1988; </a:t>
            </a:r>
            <a:r>
              <a:rPr lang="cs-CZ" sz="1200" dirty="0" err="1">
                <a:solidFill>
                  <a:schemeClr val="accent5">
                    <a:lumMod val="50000"/>
                  </a:schemeClr>
                </a:solidFill>
              </a:rPr>
              <a:t>Rasmussen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 et al., 2003; </a:t>
            </a:r>
            <a:r>
              <a:rPr lang="cs-CZ" sz="1200" dirty="0" err="1">
                <a:solidFill>
                  <a:schemeClr val="accent5">
                    <a:lumMod val="50000"/>
                  </a:schemeClr>
                </a:solidFill>
              </a:rPr>
              <a:t>Rashid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 et al., 2003). GS-2 to GS-24: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Grónské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stadiály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(GS, </a:t>
            </a:r>
            <a:r>
              <a:rPr lang="cs-CZ" sz="1200" dirty="0" err="1">
                <a:solidFill>
                  <a:schemeClr val="accent5">
                    <a:lumMod val="50000"/>
                  </a:schemeClr>
                </a:solidFill>
              </a:rPr>
              <a:t>Rasmussen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 et al., 2014). AIM-1 to AIM-24: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Antarktické izotopové maximum (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AIM, EPICA </a:t>
            </a:r>
            <a:r>
              <a:rPr lang="cs-CZ" sz="1200" dirty="0" err="1">
                <a:solidFill>
                  <a:schemeClr val="accent5">
                    <a:lumMod val="50000"/>
                  </a:schemeClr>
                </a:solidFill>
              </a:rPr>
              <a:t>community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accent5">
                    <a:lumMod val="50000"/>
                  </a:schemeClr>
                </a:solidFill>
              </a:rPr>
              <a:t>members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, 2006).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Ledovcové vrty z Antarktidy a Grónska vyneseny pro společné časové škále AICC2012 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cs-CZ" sz="1200" dirty="0" err="1">
                <a:solidFill>
                  <a:schemeClr val="accent5">
                    <a:lumMod val="50000"/>
                  </a:schemeClr>
                </a:solidFill>
              </a:rPr>
              <a:t>Bazin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 et al., 2013; </a:t>
            </a:r>
            <a:r>
              <a:rPr lang="cs-CZ" sz="1200" dirty="0" err="1">
                <a:solidFill>
                  <a:schemeClr val="accent5">
                    <a:lumMod val="50000"/>
                  </a:schemeClr>
                </a:solidFill>
              </a:rPr>
              <a:t>Veres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 et al., 2013).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611560" y="2204864"/>
            <a:ext cx="814948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153224" y="2020198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H-0</a:t>
            </a:r>
            <a:endParaRPr lang="cs-CZ" b="1" dirty="0"/>
          </a:p>
        </p:txBody>
      </p:sp>
      <p:sp>
        <p:nvSpPr>
          <p:cNvPr id="2" name="Obousměrná vodorovná šipka 1"/>
          <p:cNvSpPr/>
          <p:nvPr/>
        </p:nvSpPr>
        <p:spPr>
          <a:xfrm>
            <a:off x="1547664" y="557972"/>
            <a:ext cx="2664296" cy="164460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463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930410" y="97200"/>
            <a:ext cx="207620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3116" y="97200"/>
            <a:ext cx="4130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Heinrichovy </a:t>
            </a:r>
            <a:r>
              <a:rPr lang="cs-CZ" b="1" dirty="0" err="1" smtClean="0">
                <a:solidFill>
                  <a:srgbClr val="0B3491"/>
                </a:solidFill>
              </a:rPr>
              <a:t>eventy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5496" y="6470332"/>
            <a:ext cx="7228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Hlavní příčina je</a:t>
            </a:r>
            <a:r>
              <a:rPr lang="cs-CZ" b="1" dirty="0" smtClean="0">
                <a:solidFill>
                  <a:srgbClr val="0B3491"/>
                </a:solidFill>
              </a:rPr>
              <a:t> </a:t>
            </a:r>
            <a:r>
              <a:rPr lang="cs-CZ" b="1" i="1" dirty="0" smtClean="0">
                <a:solidFill>
                  <a:srgbClr val="0B3491"/>
                </a:solidFill>
              </a:rPr>
              <a:t>nestabilita kontinentálního ledovce v oblasti </a:t>
            </a:r>
            <a:r>
              <a:rPr lang="cs-CZ" b="1" i="1" dirty="0" err="1" smtClean="0">
                <a:solidFill>
                  <a:srgbClr val="0B3491"/>
                </a:solidFill>
              </a:rPr>
              <a:t>Laurentidy</a:t>
            </a:r>
            <a:endParaRPr lang="en-US" b="1" i="1" dirty="0">
              <a:solidFill>
                <a:srgbClr val="0B3491"/>
              </a:solidFill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130364" y="3371508"/>
            <a:ext cx="6059720" cy="3066588"/>
            <a:chOff x="255604" y="2098433"/>
            <a:chExt cx="7324870" cy="3706831"/>
          </a:xfrm>
        </p:grpSpPr>
        <p:pic>
          <p:nvPicPr>
            <p:cNvPr id="2050" name="Picture 2" descr="https://upload.wikimedia.org/wikipedia/commons/thumb/e/ef/Sea_Ice_off_Baffin_Island.jpg/800px-Sea_Ice_off_Baffin_Island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2486" y="2098433"/>
              <a:ext cx="2707988" cy="3698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://www.sonoma.edu/users/f/freidel/global/fig%20113.2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04" y="2106756"/>
              <a:ext cx="4081567" cy="3698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bdélník 3"/>
            <p:cNvSpPr/>
            <p:nvPr/>
          </p:nvSpPr>
          <p:spPr>
            <a:xfrm>
              <a:off x="2771800" y="3288105"/>
              <a:ext cx="576064" cy="576064"/>
            </a:xfrm>
            <a:prstGeom prst="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9" name="Přímá spojnice 8"/>
            <p:cNvCxnSpPr/>
            <p:nvPr/>
          </p:nvCxnSpPr>
          <p:spPr>
            <a:xfrm flipV="1">
              <a:off x="3347864" y="2106757"/>
              <a:ext cx="1512168" cy="1181348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>
              <a:off x="3347864" y="3864169"/>
              <a:ext cx="1524622" cy="193277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96" b="66919"/>
          <a:stretch/>
        </p:blipFill>
        <p:spPr bwMode="auto">
          <a:xfrm>
            <a:off x="115124" y="620688"/>
            <a:ext cx="2708799" cy="223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3" r="18740" b="33254"/>
          <a:stretch/>
        </p:blipFill>
        <p:spPr bwMode="auto">
          <a:xfrm>
            <a:off x="2915816" y="639691"/>
            <a:ext cx="2689753" cy="223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8" t="23890" b="23913"/>
          <a:stretch/>
        </p:blipFill>
        <p:spPr bwMode="auto">
          <a:xfrm>
            <a:off x="5724128" y="620689"/>
            <a:ext cx="345285" cy="223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58356" y="2852936"/>
            <a:ext cx="6131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Model mocnosti ledovcového pokryvu v průběhu MIS 5b a MIS4 (dle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Kleman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et al. 2013, upraveno).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6" name="Picture 8" descr="https://upload.wikimedia.org/wikipedia/commons/b/ba/Sand_bei_200_fach_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837" y="639692"/>
            <a:ext cx="2330635" cy="221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nice se šipkou 13"/>
          <p:cNvCxnSpPr/>
          <p:nvPr/>
        </p:nvCxnSpPr>
        <p:spPr>
          <a:xfrm flipH="1">
            <a:off x="4572000" y="332656"/>
            <a:ext cx="1224136" cy="1440160"/>
          </a:xfrm>
          <a:prstGeom prst="straightConnector1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5930410" y="97200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H-6 </a:t>
            </a:r>
            <a:r>
              <a:rPr lang="cs-CZ" dirty="0" smtClean="0">
                <a:latin typeface="Arial"/>
                <a:cs typeface="Arial"/>
              </a:rPr>
              <a:t>~ 60‒64 </a:t>
            </a:r>
            <a:r>
              <a:rPr lang="cs-CZ" dirty="0" err="1" smtClean="0">
                <a:latin typeface="Arial"/>
                <a:cs typeface="Arial"/>
              </a:rPr>
              <a:t>ky</a:t>
            </a:r>
            <a:r>
              <a:rPr lang="cs-CZ" dirty="0" smtClean="0">
                <a:latin typeface="Arial"/>
                <a:cs typeface="Arial"/>
              </a:rPr>
              <a:t> BP</a:t>
            </a:r>
            <a:endParaRPr lang="cs-CZ" dirty="0"/>
          </a:p>
        </p:txBody>
      </p:sp>
      <p:sp>
        <p:nvSpPr>
          <p:cNvPr id="24" name="Obdélník 23"/>
          <p:cNvSpPr/>
          <p:nvPr/>
        </p:nvSpPr>
        <p:spPr>
          <a:xfrm>
            <a:off x="6581995" y="2945269"/>
            <a:ext cx="2242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IRD - 180</a:t>
            </a:r>
            <a:r>
              <a:rPr lang="el-GR" b="1" dirty="0" smtClean="0">
                <a:solidFill>
                  <a:srgbClr val="0B3491"/>
                </a:solidFill>
              </a:rPr>
              <a:t>μ</a:t>
            </a:r>
            <a:r>
              <a:rPr lang="cs-CZ" b="1" dirty="0" smtClean="0">
                <a:solidFill>
                  <a:srgbClr val="0B3491"/>
                </a:solidFill>
              </a:rPr>
              <a:t>m až 3 mm</a:t>
            </a:r>
            <a:endParaRPr lang="en-US" b="1" dirty="0">
              <a:solidFill>
                <a:srgbClr val="0B34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1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3224" y="116632"/>
            <a:ext cx="8667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Korelace klimatických záznamů z hlubokomořských vrtů (severní Atlantik)</a:t>
            </a:r>
            <a:endParaRPr lang="en-US" b="1" dirty="0">
              <a:solidFill>
                <a:srgbClr val="0B349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47" y="1085687"/>
            <a:ext cx="4908439" cy="261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" y="3861047"/>
            <a:ext cx="5089149" cy="287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 flipH="1">
            <a:off x="3491880" y="846478"/>
            <a:ext cx="360040" cy="432048"/>
          </a:xfrm>
          <a:prstGeom prst="straightConnector1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3806492" y="644301"/>
            <a:ext cx="2205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0070C0"/>
                </a:solidFill>
              </a:rPr>
              <a:t>Island-Scotland </a:t>
            </a:r>
            <a:r>
              <a:rPr lang="cs-CZ" sz="1200" dirty="0" err="1" smtClean="0">
                <a:solidFill>
                  <a:srgbClr val="0070C0"/>
                </a:solidFill>
              </a:rPr>
              <a:t>Owerflow</a:t>
            </a:r>
            <a:r>
              <a:rPr lang="cs-CZ" sz="1200" dirty="0" smtClean="0">
                <a:solidFill>
                  <a:srgbClr val="0070C0"/>
                </a:solidFill>
              </a:rPr>
              <a:t> </a:t>
            </a:r>
            <a:r>
              <a:rPr lang="cs-CZ" sz="1200" dirty="0" err="1" smtClean="0">
                <a:solidFill>
                  <a:srgbClr val="0070C0"/>
                </a:solidFill>
              </a:rPr>
              <a:t>Water</a:t>
            </a:r>
            <a:endParaRPr lang="cs-CZ" sz="1200" dirty="0">
              <a:solidFill>
                <a:srgbClr val="0070C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432686" y="639745"/>
            <a:ext cx="2192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>
                <a:solidFill>
                  <a:srgbClr val="0070C0"/>
                </a:solidFill>
              </a:rPr>
              <a:t>Denmark</a:t>
            </a:r>
            <a:r>
              <a:rPr lang="cs-CZ" sz="1200" dirty="0" smtClean="0">
                <a:solidFill>
                  <a:srgbClr val="0070C0"/>
                </a:solidFill>
              </a:rPr>
              <a:t> </a:t>
            </a:r>
            <a:r>
              <a:rPr lang="cs-CZ" sz="1200" dirty="0" err="1" smtClean="0">
                <a:solidFill>
                  <a:srgbClr val="0070C0"/>
                </a:solidFill>
              </a:rPr>
              <a:t>Strait</a:t>
            </a:r>
            <a:r>
              <a:rPr lang="cs-CZ" sz="1200" dirty="0" smtClean="0">
                <a:solidFill>
                  <a:srgbClr val="0070C0"/>
                </a:solidFill>
              </a:rPr>
              <a:t> </a:t>
            </a:r>
            <a:r>
              <a:rPr lang="cs-CZ" sz="1200" dirty="0" err="1" smtClean="0">
                <a:solidFill>
                  <a:srgbClr val="0070C0"/>
                </a:solidFill>
              </a:rPr>
              <a:t>Owerflow</a:t>
            </a:r>
            <a:r>
              <a:rPr lang="cs-CZ" sz="1200" dirty="0" smtClean="0">
                <a:solidFill>
                  <a:srgbClr val="0070C0"/>
                </a:solidFill>
              </a:rPr>
              <a:t> </a:t>
            </a:r>
            <a:r>
              <a:rPr lang="cs-CZ" sz="1200" dirty="0" err="1" smtClean="0">
                <a:solidFill>
                  <a:srgbClr val="0070C0"/>
                </a:solidFill>
              </a:rPr>
              <a:t>Water</a:t>
            </a:r>
            <a:endParaRPr lang="cs-CZ" sz="1200" dirty="0">
              <a:solidFill>
                <a:srgbClr val="0070C0"/>
              </a:solidFill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2414002" y="921300"/>
            <a:ext cx="0" cy="357226"/>
          </a:xfrm>
          <a:prstGeom prst="straightConnector1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>
            <a:off x="4139953" y="3861047"/>
            <a:ext cx="936103" cy="360041"/>
          </a:xfrm>
          <a:prstGeom prst="straightConnector1">
            <a:avLst/>
          </a:prstGeom>
          <a:ln w="127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 flipV="1">
            <a:off x="4499992" y="4725144"/>
            <a:ext cx="576064" cy="720080"/>
          </a:xfrm>
          <a:prstGeom prst="straightConnector1">
            <a:avLst/>
          </a:prstGeom>
          <a:ln w="12700">
            <a:solidFill>
              <a:srgbClr val="250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5076055" y="3478706"/>
            <a:ext cx="1809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rgbClr val="00B050"/>
                </a:solidFill>
              </a:rPr>
              <a:t>Planktonní </a:t>
            </a:r>
            <a:r>
              <a:rPr lang="cs-CZ" sz="1200" b="1" dirty="0" err="1" smtClean="0">
                <a:solidFill>
                  <a:srgbClr val="00B050"/>
                </a:solidFill>
              </a:rPr>
              <a:t>foraminifery</a:t>
            </a:r>
            <a:r>
              <a:rPr lang="cs-CZ" sz="1200" b="1" dirty="0" smtClean="0">
                <a:solidFill>
                  <a:srgbClr val="00B050"/>
                </a:solidFill>
              </a:rPr>
              <a:t> (</a:t>
            </a:r>
            <a:r>
              <a:rPr lang="cs-CZ" sz="1200" b="1" i="1" dirty="0" err="1">
                <a:solidFill>
                  <a:srgbClr val="00B050"/>
                </a:solidFill>
              </a:rPr>
              <a:t>Neogloboquadrina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 smtClean="0">
                <a:solidFill>
                  <a:srgbClr val="00B050"/>
                </a:solidFill>
              </a:rPr>
              <a:t>pachyderma</a:t>
            </a:r>
            <a:r>
              <a:rPr lang="cs-CZ" sz="1200" b="1" i="1" dirty="0" smtClean="0">
                <a:solidFill>
                  <a:srgbClr val="00B050"/>
                </a:solidFill>
              </a:rPr>
              <a:t>)</a:t>
            </a:r>
            <a:endParaRPr lang="cs-CZ" sz="1200" b="1" dirty="0">
              <a:solidFill>
                <a:srgbClr val="00B050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5055922" y="5122058"/>
            <a:ext cx="160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rgbClr val="2500C0"/>
                </a:solidFill>
              </a:rPr>
              <a:t>Bentické </a:t>
            </a:r>
            <a:r>
              <a:rPr lang="cs-CZ" sz="1200" b="1" dirty="0" err="1" smtClean="0">
                <a:solidFill>
                  <a:srgbClr val="2500C0"/>
                </a:solidFill>
              </a:rPr>
              <a:t>foraminifery</a:t>
            </a:r>
            <a:r>
              <a:rPr lang="cs-CZ" sz="1200" b="1" dirty="0" smtClean="0">
                <a:solidFill>
                  <a:srgbClr val="2500C0"/>
                </a:solidFill>
              </a:rPr>
              <a:t> (</a:t>
            </a:r>
            <a:r>
              <a:rPr lang="cs-CZ" sz="1200" b="1" i="1" dirty="0" err="1" smtClean="0">
                <a:solidFill>
                  <a:srgbClr val="2500C0"/>
                </a:solidFill>
              </a:rPr>
              <a:t>Cibicioides</a:t>
            </a:r>
            <a:r>
              <a:rPr lang="cs-CZ" sz="1200" b="1" i="1" dirty="0" smtClean="0">
                <a:solidFill>
                  <a:srgbClr val="2500C0"/>
                </a:solidFill>
              </a:rPr>
              <a:t> </a:t>
            </a:r>
            <a:r>
              <a:rPr lang="cs-CZ" sz="1200" b="1" i="1" dirty="0" err="1" smtClean="0">
                <a:solidFill>
                  <a:srgbClr val="2500C0"/>
                </a:solidFill>
              </a:rPr>
              <a:t>wuellerstorfi</a:t>
            </a:r>
            <a:r>
              <a:rPr lang="cs-CZ" sz="1200" b="1" i="1" dirty="0" smtClean="0">
                <a:solidFill>
                  <a:srgbClr val="2500C0"/>
                </a:solidFill>
              </a:rPr>
              <a:t>)</a:t>
            </a:r>
            <a:endParaRPr lang="cs-CZ" sz="1200" b="1" dirty="0">
              <a:solidFill>
                <a:srgbClr val="2500C0"/>
              </a:solidFill>
            </a:endParaRPr>
          </a:p>
        </p:txBody>
      </p:sp>
      <p:cxnSp>
        <p:nvCxnSpPr>
          <p:cNvPr id="23" name="Přímá spojnice se šipkou 22"/>
          <p:cNvCxnSpPr/>
          <p:nvPr/>
        </p:nvCxnSpPr>
        <p:spPr>
          <a:xfrm flipH="1" flipV="1">
            <a:off x="4139952" y="5768390"/>
            <a:ext cx="915970" cy="468922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5076055" y="6098812"/>
            <a:ext cx="3312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Antarktický záznam </a:t>
            </a:r>
            <a:r>
              <a:rPr lang="el-G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δ</a:t>
            </a:r>
            <a:r>
              <a:rPr lang="cs-CZ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 (synchronizováno)</a:t>
            </a:r>
            <a:endParaRPr lang="cs-CZ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7" name="Přímá spojnice se šipkou 26"/>
          <p:cNvCxnSpPr/>
          <p:nvPr/>
        </p:nvCxnSpPr>
        <p:spPr>
          <a:xfrm flipH="1">
            <a:off x="4639264" y="4653136"/>
            <a:ext cx="436792" cy="0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5050656" y="4365104"/>
            <a:ext cx="183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rgbClr val="FF0000"/>
                </a:solidFill>
              </a:rPr>
              <a:t>Bentické </a:t>
            </a:r>
            <a:r>
              <a:rPr lang="cs-CZ" sz="1200" b="1" dirty="0" err="1" smtClean="0">
                <a:solidFill>
                  <a:srgbClr val="FF0000"/>
                </a:solidFill>
              </a:rPr>
              <a:t>foraminifery</a:t>
            </a:r>
            <a:r>
              <a:rPr lang="cs-CZ" sz="1200" b="1" dirty="0" smtClean="0">
                <a:solidFill>
                  <a:srgbClr val="FF0000"/>
                </a:solidFill>
              </a:rPr>
              <a:t> (</a:t>
            </a:r>
            <a:r>
              <a:rPr lang="cs-CZ" sz="1200" b="1" i="1" dirty="0" err="1" smtClean="0">
                <a:solidFill>
                  <a:srgbClr val="FF0000"/>
                </a:solidFill>
              </a:rPr>
              <a:t>Cibicioides</a:t>
            </a:r>
            <a:r>
              <a:rPr lang="cs-CZ" sz="1200" b="1" i="1" dirty="0" smtClean="0">
                <a:solidFill>
                  <a:srgbClr val="FF0000"/>
                </a:solidFill>
              </a:rPr>
              <a:t> </a:t>
            </a:r>
            <a:r>
              <a:rPr lang="cs-CZ" sz="1200" b="1" i="1" dirty="0" err="1" smtClean="0">
                <a:solidFill>
                  <a:srgbClr val="FF0000"/>
                </a:solidFill>
              </a:rPr>
              <a:t>wuellerstorfi</a:t>
            </a:r>
            <a:r>
              <a:rPr lang="cs-CZ" sz="1200" b="1" i="1" dirty="0" smtClean="0">
                <a:solidFill>
                  <a:srgbClr val="FF0000"/>
                </a:solidFill>
              </a:rPr>
              <a:t>) </a:t>
            </a:r>
            <a:r>
              <a:rPr lang="cs-CZ" sz="1200" b="1" dirty="0" smtClean="0">
                <a:solidFill>
                  <a:srgbClr val="FF0000"/>
                </a:solidFill>
              </a:rPr>
              <a:t>– Portugalsko</a:t>
            </a:r>
            <a:endParaRPr lang="cs-CZ" sz="1200" b="1" dirty="0">
              <a:solidFill>
                <a:srgbClr val="FF0000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5292080" y="1579389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ISOW + DSOW – větve chladného hlubokomořského proudění (NADW – </a:t>
            </a:r>
            <a:r>
              <a:rPr lang="cs-CZ" b="1" dirty="0" err="1" smtClean="0">
                <a:solidFill>
                  <a:srgbClr val="0B3491"/>
                </a:solidFill>
              </a:rPr>
              <a:t>North</a:t>
            </a:r>
            <a:r>
              <a:rPr lang="cs-CZ" b="1" dirty="0" smtClean="0">
                <a:solidFill>
                  <a:srgbClr val="0B3491"/>
                </a:solidFill>
              </a:rPr>
              <a:t> </a:t>
            </a:r>
            <a:r>
              <a:rPr lang="cs-CZ" b="1" dirty="0" err="1" smtClean="0">
                <a:solidFill>
                  <a:srgbClr val="0B3491"/>
                </a:solidFill>
              </a:rPr>
              <a:t>Atlantic</a:t>
            </a:r>
            <a:r>
              <a:rPr lang="cs-CZ" b="1" dirty="0" smtClean="0">
                <a:solidFill>
                  <a:srgbClr val="0B3491"/>
                </a:solidFill>
              </a:rPr>
              <a:t> </a:t>
            </a:r>
            <a:r>
              <a:rPr lang="cs-CZ" b="1" dirty="0" err="1" smtClean="0">
                <a:solidFill>
                  <a:srgbClr val="0B3491"/>
                </a:solidFill>
              </a:rPr>
              <a:t>Deep</a:t>
            </a:r>
            <a:r>
              <a:rPr lang="cs-CZ" b="1" dirty="0" smtClean="0">
                <a:solidFill>
                  <a:srgbClr val="0B3491"/>
                </a:solidFill>
              </a:rPr>
              <a:t> </a:t>
            </a:r>
            <a:r>
              <a:rPr lang="cs-CZ" b="1" dirty="0" err="1" smtClean="0">
                <a:solidFill>
                  <a:srgbClr val="0B3491"/>
                </a:solidFill>
              </a:rPr>
              <a:t>Water</a:t>
            </a:r>
            <a:r>
              <a:rPr lang="cs-CZ" b="1" dirty="0" smtClean="0">
                <a:solidFill>
                  <a:srgbClr val="0B3491"/>
                </a:solidFill>
              </a:rPr>
              <a:t>)</a:t>
            </a:r>
            <a:endParaRPr lang="cs-CZ" b="1" dirty="0">
              <a:solidFill>
                <a:srgbClr val="0B3491"/>
              </a:solidFill>
            </a:endParaRPr>
          </a:p>
        </p:txBody>
      </p:sp>
      <p:sp>
        <p:nvSpPr>
          <p:cNvPr id="43" name="Pravá složená závorka 42"/>
          <p:cNvSpPr/>
          <p:nvPr/>
        </p:nvSpPr>
        <p:spPr>
          <a:xfrm>
            <a:off x="6779438" y="4293096"/>
            <a:ext cx="106304" cy="1584176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6911094" y="4609242"/>
            <a:ext cx="2123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Dobrá korelace záznamu bentických </a:t>
            </a:r>
            <a:r>
              <a:rPr lang="cs-CZ" b="1" dirty="0" err="1" smtClean="0">
                <a:solidFill>
                  <a:srgbClr val="0B3491"/>
                </a:solidFill>
              </a:rPr>
              <a:t>foraminifer</a:t>
            </a:r>
            <a:endParaRPr lang="cs-CZ" b="1" dirty="0">
              <a:solidFill>
                <a:srgbClr val="0B3491"/>
              </a:solidFill>
            </a:endParaRPr>
          </a:p>
        </p:txBody>
      </p:sp>
      <p:cxnSp>
        <p:nvCxnSpPr>
          <p:cNvPr id="45" name="Přímá spojnice se šipkou 44"/>
          <p:cNvCxnSpPr/>
          <p:nvPr/>
        </p:nvCxnSpPr>
        <p:spPr>
          <a:xfrm>
            <a:off x="907026" y="717210"/>
            <a:ext cx="1368152" cy="1781957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ovéPole 49"/>
          <p:cNvSpPr txBox="1"/>
          <p:nvPr/>
        </p:nvSpPr>
        <p:spPr>
          <a:xfrm>
            <a:off x="149776" y="441774"/>
            <a:ext cx="1618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accent6">
                    <a:lumMod val="75000"/>
                  </a:schemeClr>
                </a:solidFill>
              </a:rPr>
              <a:t>Severoatlantický proud</a:t>
            </a:r>
          </a:p>
          <a:p>
            <a:r>
              <a:rPr lang="cs-CZ" sz="1200" dirty="0" smtClean="0">
                <a:solidFill>
                  <a:schemeClr val="accent6">
                    <a:lumMod val="75000"/>
                  </a:schemeClr>
                </a:solidFill>
              </a:rPr>
              <a:t>(teplý)</a:t>
            </a:r>
            <a:endParaRPr lang="cs-CZ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3" name="TextovéPole 52"/>
          <p:cNvSpPr txBox="1"/>
          <p:nvPr/>
        </p:nvSpPr>
        <p:spPr>
          <a:xfrm>
            <a:off x="5081158" y="3011820"/>
            <a:ext cx="1374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Hodell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et al. (2010)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3454932" y="6551265"/>
            <a:ext cx="1374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Hodell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et al. (2010)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51" name="Přímá spojnice se šipkou 50"/>
          <p:cNvCxnSpPr/>
          <p:nvPr/>
        </p:nvCxnSpPr>
        <p:spPr>
          <a:xfrm>
            <a:off x="1768681" y="6334719"/>
            <a:ext cx="2839323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ovéPole 58"/>
          <p:cNvSpPr txBox="1"/>
          <p:nvPr/>
        </p:nvSpPr>
        <p:spPr>
          <a:xfrm>
            <a:off x="2195736" y="6151999"/>
            <a:ext cx="27622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>
                <a:solidFill>
                  <a:schemeClr val="accent5">
                    <a:lumMod val="50000"/>
                  </a:schemeClr>
                </a:solidFill>
              </a:rPr>
              <a:t>shoda </a:t>
            </a:r>
            <a:r>
              <a:rPr lang="cs-CZ" sz="800" dirty="0" err="1" smtClean="0">
                <a:solidFill>
                  <a:schemeClr val="accent5">
                    <a:lumMod val="50000"/>
                  </a:schemeClr>
                </a:solidFill>
              </a:rPr>
              <a:t>bentic</a:t>
            </a:r>
            <a:r>
              <a:rPr lang="cs-CZ" sz="8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cs-CZ" sz="800" dirty="0" err="1" smtClean="0">
                <a:solidFill>
                  <a:schemeClr val="accent5">
                    <a:lumMod val="50000"/>
                  </a:schemeClr>
                </a:solidFill>
              </a:rPr>
              <a:t>foraminifer</a:t>
            </a:r>
            <a:r>
              <a:rPr lang="cs-CZ" sz="800" dirty="0" smtClean="0">
                <a:solidFill>
                  <a:schemeClr val="accent5">
                    <a:lumMod val="50000"/>
                  </a:schemeClr>
                </a:solidFill>
              </a:rPr>
              <a:t> a záznamů z Antarktidy</a:t>
            </a:r>
            <a:endParaRPr lang="cs-CZ" sz="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3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2" y="150540"/>
            <a:ext cx="3897064" cy="4870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039" y="3894957"/>
            <a:ext cx="4898057" cy="28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496" y="4834187"/>
            <a:ext cx="2041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C00000"/>
                </a:solidFill>
              </a:rPr>
              <a:t>dominantně Q a vulkanity (bazalty)</a:t>
            </a:r>
            <a:endParaRPr lang="cs-CZ" sz="1000" b="1" dirty="0">
              <a:solidFill>
                <a:srgbClr val="C00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03312" y="3894956"/>
            <a:ext cx="266824" cy="64807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236724" y="4543028"/>
            <a:ext cx="0" cy="36004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4139952" y="82724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B3491"/>
                </a:solidFill>
              </a:rPr>
              <a:t>K</a:t>
            </a:r>
            <a:r>
              <a:rPr lang="cs-CZ" b="1" dirty="0" smtClean="0">
                <a:solidFill>
                  <a:srgbClr val="0B3491"/>
                </a:solidFill>
              </a:rPr>
              <a:t>orelace IRD s Heinrichovými </a:t>
            </a:r>
            <a:r>
              <a:rPr lang="cs-CZ" b="1" dirty="0" err="1" smtClean="0">
                <a:solidFill>
                  <a:srgbClr val="0B3491"/>
                </a:solidFill>
              </a:rPr>
              <a:t>eventy</a:t>
            </a:r>
            <a:r>
              <a:rPr lang="cs-CZ" b="1" dirty="0" smtClean="0">
                <a:solidFill>
                  <a:srgbClr val="0B3491"/>
                </a:solidFill>
              </a:rPr>
              <a:t> a chladnými cykly C19-C21</a:t>
            </a:r>
            <a:endParaRPr lang="cs-CZ" b="1" dirty="0">
              <a:solidFill>
                <a:srgbClr val="0B349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6704" y="5047084"/>
            <a:ext cx="396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IRD-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proxy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data z vrtu JPC-13. Vertikální šedé čárkované linie – pozice Heinrichových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eventů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(H) a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McManus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et al. (1994) chladných period (C). Dle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Hodell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et al. (2010).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6704" y="5949280"/>
            <a:ext cx="4227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Procentuální podíl úlomků hornin (a) a záznamy </a:t>
            </a:r>
            <a:r>
              <a:rPr lang="el-GR" sz="1200" dirty="0" smtClean="0">
                <a:solidFill>
                  <a:schemeClr val="accent5">
                    <a:lumMod val="50000"/>
                  </a:schemeClr>
                </a:solidFill>
              </a:rPr>
              <a:t>δ</a:t>
            </a:r>
            <a:r>
              <a:rPr lang="cs-CZ" sz="1200" baseline="30000" dirty="0" smtClean="0">
                <a:solidFill>
                  <a:schemeClr val="accent5">
                    <a:lumMod val="50000"/>
                  </a:schemeClr>
                </a:solidFill>
              </a:rPr>
              <a:t>18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O u bentických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foraminifer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Cibicioides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(b), planktonních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Neogloboquadrina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pachyderma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(c) a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Globigerina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bulloides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A1-A7 – teplé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výkyny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Antarktida) (dle </a:t>
            </a:r>
            <a:r>
              <a:rPr lang="cs-CZ" sz="1200" dirty="0" err="1">
                <a:solidFill>
                  <a:schemeClr val="accent5">
                    <a:lumMod val="50000"/>
                  </a:schemeClr>
                </a:solidFill>
              </a:rPr>
              <a:t>Hodell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 et al. 2010, upraveno). 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7117739" y="5538440"/>
            <a:ext cx="785679" cy="0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7176988" y="5735414"/>
            <a:ext cx="720080" cy="21544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MIS 5a/MIS4</a:t>
            </a:r>
            <a:endParaRPr lang="cs-CZ" sz="800" dirty="0"/>
          </a:p>
        </p:txBody>
      </p:sp>
      <p:sp>
        <p:nvSpPr>
          <p:cNvPr id="18" name="Obdélník 17"/>
          <p:cNvSpPr/>
          <p:nvPr/>
        </p:nvSpPr>
        <p:spPr>
          <a:xfrm>
            <a:off x="8305874" y="5138142"/>
            <a:ext cx="72008" cy="497706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7971234" y="5729064"/>
            <a:ext cx="720080" cy="21544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náhlá změna</a:t>
            </a:r>
            <a:endParaRPr lang="cs-CZ" sz="800" dirty="0"/>
          </a:p>
        </p:txBody>
      </p:sp>
      <p:sp>
        <p:nvSpPr>
          <p:cNvPr id="26" name="Volný tvar 25"/>
          <p:cNvSpPr/>
          <p:nvPr/>
        </p:nvSpPr>
        <p:spPr>
          <a:xfrm>
            <a:off x="4497959" y="1392114"/>
            <a:ext cx="1403350" cy="457076"/>
          </a:xfrm>
          <a:custGeom>
            <a:avLst/>
            <a:gdLst>
              <a:gd name="connsiteX0" fmla="*/ 1466850 w 1466850"/>
              <a:gd name="connsiteY0" fmla="*/ 38100 h 558800"/>
              <a:gd name="connsiteX1" fmla="*/ 876300 w 1466850"/>
              <a:gd name="connsiteY1" fmla="*/ 539750 h 558800"/>
              <a:gd name="connsiteX2" fmla="*/ 857250 w 1466850"/>
              <a:gd name="connsiteY2" fmla="*/ 25400 h 558800"/>
              <a:gd name="connsiteX3" fmla="*/ 57150 w 1466850"/>
              <a:gd name="connsiteY3" fmla="*/ 558800 h 558800"/>
              <a:gd name="connsiteX4" fmla="*/ 0 w 1466850"/>
              <a:gd name="connsiteY4" fmla="*/ 0 h 558800"/>
              <a:gd name="connsiteX5" fmla="*/ 0 w 1466850"/>
              <a:gd name="connsiteY5" fmla="*/ 0 h 558800"/>
              <a:gd name="connsiteX0" fmla="*/ 1466850 w 1466850"/>
              <a:gd name="connsiteY0" fmla="*/ 38100 h 558800"/>
              <a:gd name="connsiteX1" fmla="*/ 876300 w 1466850"/>
              <a:gd name="connsiteY1" fmla="*/ 539750 h 558800"/>
              <a:gd name="connsiteX2" fmla="*/ 825500 w 1466850"/>
              <a:gd name="connsiteY2" fmla="*/ 6350 h 558800"/>
              <a:gd name="connsiteX3" fmla="*/ 57150 w 1466850"/>
              <a:gd name="connsiteY3" fmla="*/ 558800 h 558800"/>
              <a:gd name="connsiteX4" fmla="*/ 0 w 1466850"/>
              <a:gd name="connsiteY4" fmla="*/ 0 h 558800"/>
              <a:gd name="connsiteX5" fmla="*/ 0 w 1466850"/>
              <a:gd name="connsiteY5" fmla="*/ 0 h 558800"/>
              <a:gd name="connsiteX0" fmla="*/ 1460500 w 1460500"/>
              <a:gd name="connsiteY0" fmla="*/ 88900 h 558800"/>
              <a:gd name="connsiteX1" fmla="*/ 876300 w 1460500"/>
              <a:gd name="connsiteY1" fmla="*/ 539750 h 558800"/>
              <a:gd name="connsiteX2" fmla="*/ 825500 w 1460500"/>
              <a:gd name="connsiteY2" fmla="*/ 6350 h 558800"/>
              <a:gd name="connsiteX3" fmla="*/ 57150 w 1460500"/>
              <a:gd name="connsiteY3" fmla="*/ 558800 h 558800"/>
              <a:gd name="connsiteX4" fmla="*/ 0 w 1460500"/>
              <a:gd name="connsiteY4" fmla="*/ 0 h 558800"/>
              <a:gd name="connsiteX5" fmla="*/ 0 w 1460500"/>
              <a:gd name="connsiteY5" fmla="*/ 0 h 558800"/>
              <a:gd name="connsiteX0" fmla="*/ 1460500 w 1460500"/>
              <a:gd name="connsiteY0" fmla="*/ 88900 h 558800"/>
              <a:gd name="connsiteX1" fmla="*/ 876300 w 1460500"/>
              <a:gd name="connsiteY1" fmla="*/ 539750 h 558800"/>
              <a:gd name="connsiteX2" fmla="*/ 857250 w 1460500"/>
              <a:gd name="connsiteY2" fmla="*/ 107950 h 558800"/>
              <a:gd name="connsiteX3" fmla="*/ 57150 w 1460500"/>
              <a:gd name="connsiteY3" fmla="*/ 558800 h 558800"/>
              <a:gd name="connsiteX4" fmla="*/ 0 w 1460500"/>
              <a:gd name="connsiteY4" fmla="*/ 0 h 558800"/>
              <a:gd name="connsiteX5" fmla="*/ 0 w 1460500"/>
              <a:gd name="connsiteY5" fmla="*/ 0 h 558800"/>
              <a:gd name="connsiteX0" fmla="*/ 1460500 w 1460500"/>
              <a:gd name="connsiteY0" fmla="*/ 88900 h 558800"/>
              <a:gd name="connsiteX1" fmla="*/ 876300 w 1460500"/>
              <a:gd name="connsiteY1" fmla="*/ 539750 h 558800"/>
              <a:gd name="connsiteX2" fmla="*/ 857250 w 1460500"/>
              <a:gd name="connsiteY2" fmla="*/ 107950 h 558800"/>
              <a:gd name="connsiteX3" fmla="*/ 57150 w 1460500"/>
              <a:gd name="connsiteY3" fmla="*/ 558800 h 558800"/>
              <a:gd name="connsiteX4" fmla="*/ 0 w 1460500"/>
              <a:gd name="connsiteY4" fmla="*/ 0 h 558800"/>
              <a:gd name="connsiteX5" fmla="*/ 0 w 1460500"/>
              <a:gd name="connsiteY5" fmla="*/ 0 h 558800"/>
              <a:gd name="connsiteX0" fmla="*/ 1460580 w 1460580"/>
              <a:gd name="connsiteY0" fmla="*/ 222250 h 692150"/>
              <a:gd name="connsiteX1" fmla="*/ 876380 w 1460580"/>
              <a:gd name="connsiteY1" fmla="*/ 673100 h 692150"/>
              <a:gd name="connsiteX2" fmla="*/ 857330 w 1460580"/>
              <a:gd name="connsiteY2" fmla="*/ 241300 h 692150"/>
              <a:gd name="connsiteX3" fmla="*/ 57230 w 1460580"/>
              <a:gd name="connsiteY3" fmla="*/ 692150 h 692150"/>
              <a:gd name="connsiteX4" fmla="*/ 80 w 1460580"/>
              <a:gd name="connsiteY4" fmla="*/ 133350 h 692150"/>
              <a:gd name="connsiteX5" fmla="*/ 69930 w 1460580"/>
              <a:gd name="connsiteY5" fmla="*/ 0 h 692150"/>
              <a:gd name="connsiteX0" fmla="*/ 1459095 w 1459095"/>
              <a:gd name="connsiteY0" fmla="*/ 222250 h 692150"/>
              <a:gd name="connsiteX1" fmla="*/ 874895 w 1459095"/>
              <a:gd name="connsiteY1" fmla="*/ 673100 h 692150"/>
              <a:gd name="connsiteX2" fmla="*/ 855845 w 1459095"/>
              <a:gd name="connsiteY2" fmla="*/ 241300 h 692150"/>
              <a:gd name="connsiteX3" fmla="*/ 55745 w 1459095"/>
              <a:gd name="connsiteY3" fmla="*/ 692150 h 692150"/>
              <a:gd name="connsiteX4" fmla="*/ 68445 w 1459095"/>
              <a:gd name="connsiteY4" fmla="*/ 0 h 692150"/>
              <a:gd name="connsiteX0" fmla="*/ 1403350 w 1403350"/>
              <a:gd name="connsiteY0" fmla="*/ 0 h 469900"/>
              <a:gd name="connsiteX1" fmla="*/ 819150 w 1403350"/>
              <a:gd name="connsiteY1" fmla="*/ 450850 h 469900"/>
              <a:gd name="connsiteX2" fmla="*/ 800100 w 1403350"/>
              <a:gd name="connsiteY2" fmla="*/ 19050 h 469900"/>
              <a:gd name="connsiteX3" fmla="*/ 0 w 1403350"/>
              <a:gd name="connsiteY3" fmla="*/ 469900 h 4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350" h="469900">
                <a:moveTo>
                  <a:pt x="1403350" y="0"/>
                </a:moveTo>
                <a:lnTo>
                  <a:pt x="819150" y="450850"/>
                </a:lnTo>
                <a:lnTo>
                  <a:pt x="800100" y="19050"/>
                </a:lnTo>
                <a:lnTo>
                  <a:pt x="0" y="469900"/>
                </a:lnTo>
              </a:path>
            </a:pathLst>
          </a:custGeom>
          <a:noFill/>
          <a:ln>
            <a:solidFill>
              <a:srgbClr val="0B34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2500C0"/>
              </a:solidFill>
            </a:endParaRPr>
          </a:p>
        </p:txBody>
      </p:sp>
      <p:sp>
        <p:nvSpPr>
          <p:cNvPr id="27" name="Volný tvar 26"/>
          <p:cNvSpPr/>
          <p:nvPr/>
        </p:nvSpPr>
        <p:spPr>
          <a:xfrm>
            <a:off x="6997948" y="1404814"/>
            <a:ext cx="1028700" cy="514350"/>
          </a:xfrm>
          <a:custGeom>
            <a:avLst/>
            <a:gdLst>
              <a:gd name="connsiteX0" fmla="*/ 1028700 w 1028700"/>
              <a:gd name="connsiteY0" fmla="*/ 508000 h 552450"/>
              <a:gd name="connsiteX1" fmla="*/ 685800 w 1028700"/>
              <a:gd name="connsiteY1" fmla="*/ 508000 h 552450"/>
              <a:gd name="connsiteX2" fmla="*/ 679450 w 1028700"/>
              <a:gd name="connsiteY2" fmla="*/ 0 h 552450"/>
              <a:gd name="connsiteX3" fmla="*/ 298450 w 1028700"/>
              <a:gd name="connsiteY3" fmla="*/ 6350 h 552450"/>
              <a:gd name="connsiteX4" fmla="*/ 292100 w 1028700"/>
              <a:gd name="connsiteY4" fmla="*/ 546100 h 552450"/>
              <a:gd name="connsiteX5" fmla="*/ 0 w 1028700"/>
              <a:gd name="connsiteY5" fmla="*/ 552450 h 552450"/>
              <a:gd name="connsiteX0" fmla="*/ 1028700 w 1028700"/>
              <a:gd name="connsiteY0" fmla="*/ 508000 h 552450"/>
              <a:gd name="connsiteX1" fmla="*/ 685800 w 1028700"/>
              <a:gd name="connsiteY1" fmla="*/ 508000 h 552450"/>
              <a:gd name="connsiteX2" fmla="*/ 679450 w 1028700"/>
              <a:gd name="connsiteY2" fmla="*/ 0 h 552450"/>
              <a:gd name="connsiteX3" fmla="*/ 298450 w 1028700"/>
              <a:gd name="connsiteY3" fmla="*/ 6350 h 552450"/>
              <a:gd name="connsiteX4" fmla="*/ 292100 w 1028700"/>
              <a:gd name="connsiteY4" fmla="*/ 508000 h 552450"/>
              <a:gd name="connsiteX5" fmla="*/ 0 w 1028700"/>
              <a:gd name="connsiteY5" fmla="*/ 552450 h 552450"/>
              <a:gd name="connsiteX0" fmla="*/ 1028700 w 1028700"/>
              <a:gd name="connsiteY0" fmla="*/ 508000 h 520700"/>
              <a:gd name="connsiteX1" fmla="*/ 685800 w 1028700"/>
              <a:gd name="connsiteY1" fmla="*/ 508000 h 520700"/>
              <a:gd name="connsiteX2" fmla="*/ 679450 w 1028700"/>
              <a:gd name="connsiteY2" fmla="*/ 0 h 520700"/>
              <a:gd name="connsiteX3" fmla="*/ 298450 w 1028700"/>
              <a:gd name="connsiteY3" fmla="*/ 6350 h 520700"/>
              <a:gd name="connsiteX4" fmla="*/ 292100 w 1028700"/>
              <a:gd name="connsiteY4" fmla="*/ 508000 h 520700"/>
              <a:gd name="connsiteX5" fmla="*/ 0 w 1028700"/>
              <a:gd name="connsiteY5" fmla="*/ 520700 h 520700"/>
              <a:gd name="connsiteX0" fmla="*/ 1028700 w 1028700"/>
              <a:gd name="connsiteY0" fmla="*/ 508000 h 508000"/>
              <a:gd name="connsiteX1" fmla="*/ 685800 w 1028700"/>
              <a:gd name="connsiteY1" fmla="*/ 508000 h 508000"/>
              <a:gd name="connsiteX2" fmla="*/ 679450 w 1028700"/>
              <a:gd name="connsiteY2" fmla="*/ 0 h 508000"/>
              <a:gd name="connsiteX3" fmla="*/ 298450 w 1028700"/>
              <a:gd name="connsiteY3" fmla="*/ 6350 h 508000"/>
              <a:gd name="connsiteX4" fmla="*/ 292100 w 1028700"/>
              <a:gd name="connsiteY4" fmla="*/ 508000 h 508000"/>
              <a:gd name="connsiteX5" fmla="*/ 0 w 1028700"/>
              <a:gd name="connsiteY5" fmla="*/ 495300 h 508000"/>
              <a:gd name="connsiteX0" fmla="*/ 1028700 w 1028700"/>
              <a:gd name="connsiteY0" fmla="*/ 508000 h 514350"/>
              <a:gd name="connsiteX1" fmla="*/ 685800 w 1028700"/>
              <a:gd name="connsiteY1" fmla="*/ 508000 h 514350"/>
              <a:gd name="connsiteX2" fmla="*/ 679450 w 1028700"/>
              <a:gd name="connsiteY2" fmla="*/ 0 h 514350"/>
              <a:gd name="connsiteX3" fmla="*/ 298450 w 1028700"/>
              <a:gd name="connsiteY3" fmla="*/ 6350 h 514350"/>
              <a:gd name="connsiteX4" fmla="*/ 292100 w 1028700"/>
              <a:gd name="connsiteY4" fmla="*/ 508000 h 514350"/>
              <a:gd name="connsiteX5" fmla="*/ 0 w 1028700"/>
              <a:gd name="connsiteY5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8700" h="514350">
                <a:moveTo>
                  <a:pt x="1028700" y="508000"/>
                </a:moveTo>
                <a:lnTo>
                  <a:pt x="685800" y="508000"/>
                </a:lnTo>
                <a:cubicBezTo>
                  <a:pt x="683683" y="338667"/>
                  <a:pt x="681567" y="169333"/>
                  <a:pt x="679450" y="0"/>
                </a:cubicBezTo>
                <a:lnTo>
                  <a:pt x="298450" y="6350"/>
                </a:lnTo>
                <a:cubicBezTo>
                  <a:pt x="296333" y="186267"/>
                  <a:pt x="294217" y="328083"/>
                  <a:pt x="292100" y="508000"/>
                </a:cubicBezTo>
                <a:lnTo>
                  <a:pt x="0" y="5143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extovéPole 29"/>
          <p:cNvSpPr txBox="1"/>
          <p:nvPr/>
        </p:nvSpPr>
        <p:spPr>
          <a:xfrm>
            <a:off x="4436492" y="767036"/>
            <a:ext cx="179169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rgbClr val="2500C0"/>
                </a:solidFill>
              </a:rPr>
              <a:t>bentické </a:t>
            </a:r>
            <a:r>
              <a:rPr lang="cs-CZ" sz="1400" b="1" dirty="0" err="1" smtClean="0">
                <a:solidFill>
                  <a:srgbClr val="2500C0"/>
                </a:solidFill>
              </a:rPr>
              <a:t>foraminifery</a:t>
            </a:r>
            <a:endParaRPr lang="cs-CZ" sz="1400" b="1" dirty="0">
              <a:solidFill>
                <a:srgbClr val="2500C0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6505674" y="767036"/>
            <a:ext cx="195475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rgbClr val="FF0000"/>
                </a:solidFill>
              </a:rPr>
              <a:t>planktonní </a:t>
            </a:r>
            <a:r>
              <a:rPr lang="cs-CZ" sz="1400" b="1" dirty="0" err="1" smtClean="0">
                <a:solidFill>
                  <a:srgbClr val="FF0000"/>
                </a:solidFill>
              </a:rPr>
              <a:t>foraminifery</a:t>
            </a:r>
            <a:endParaRPr lang="cs-CZ" sz="1400" b="1" dirty="0" smtClean="0">
              <a:solidFill>
                <a:srgbClr val="FF0000"/>
              </a:solidFill>
            </a:endParaRPr>
          </a:p>
          <a:p>
            <a:r>
              <a:rPr lang="cs-CZ" sz="1400" b="1" dirty="0" smtClean="0">
                <a:solidFill>
                  <a:srgbClr val="FF0000"/>
                </a:solidFill>
              </a:rPr>
              <a:t>(</a:t>
            </a:r>
            <a:r>
              <a:rPr lang="cs-CZ" sz="1400" b="1" i="1" dirty="0" smtClean="0">
                <a:solidFill>
                  <a:srgbClr val="FF0000"/>
                </a:solidFill>
              </a:rPr>
              <a:t>N. </a:t>
            </a:r>
            <a:r>
              <a:rPr lang="cs-CZ" sz="1400" b="1" i="1" dirty="0" err="1" smtClean="0">
                <a:solidFill>
                  <a:srgbClr val="FF0000"/>
                </a:solidFill>
              </a:rPr>
              <a:t>pachyderma</a:t>
            </a:r>
            <a:r>
              <a:rPr lang="cs-CZ" sz="1400" b="1" dirty="0" smtClean="0">
                <a:solidFill>
                  <a:srgbClr val="FF0000"/>
                </a:solidFill>
              </a:rPr>
              <a:t>)</a:t>
            </a:r>
            <a:endParaRPr lang="cs-CZ" sz="1400" b="1" dirty="0">
              <a:solidFill>
                <a:srgbClr val="FF0000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4110216" y="1976304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rgbClr val="0B3491"/>
                </a:solidFill>
              </a:rPr>
              <a:t>Planktonní </a:t>
            </a:r>
            <a:r>
              <a:rPr lang="cs-CZ" sz="1400" b="1" dirty="0" err="1" smtClean="0">
                <a:solidFill>
                  <a:srgbClr val="0B3491"/>
                </a:solidFill>
              </a:rPr>
              <a:t>foraminifery</a:t>
            </a:r>
            <a:r>
              <a:rPr lang="cs-CZ" sz="1400" b="1" dirty="0" smtClean="0">
                <a:solidFill>
                  <a:srgbClr val="0B3491"/>
                </a:solidFill>
              </a:rPr>
              <a:t> – odpovídají A1‒A7 </a:t>
            </a:r>
            <a:endParaRPr lang="cs-CZ" sz="1400" b="1" dirty="0">
              <a:solidFill>
                <a:srgbClr val="0B3491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4111166" y="2244591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rgbClr val="0B3491"/>
                </a:solidFill>
              </a:rPr>
              <a:t>Bentické </a:t>
            </a:r>
            <a:r>
              <a:rPr lang="cs-CZ" sz="1400" b="1" dirty="0" err="1" smtClean="0">
                <a:solidFill>
                  <a:srgbClr val="0B3491"/>
                </a:solidFill>
              </a:rPr>
              <a:t>foraminifery</a:t>
            </a:r>
            <a:r>
              <a:rPr lang="cs-CZ" sz="1400" b="1" dirty="0" smtClean="0">
                <a:solidFill>
                  <a:srgbClr val="0B3491"/>
                </a:solidFill>
              </a:rPr>
              <a:t> – spíše „tisíciletý“ cyklus </a:t>
            </a:r>
            <a:endParaRPr lang="cs-CZ" sz="1400" b="1" dirty="0">
              <a:solidFill>
                <a:srgbClr val="0B349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6031262" y="3574751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/>
              <a:t>vrt JPC-13</a:t>
            </a:r>
            <a:endParaRPr lang="cs-CZ" sz="1400" b="1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4102782" y="2636912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Korelace IRD s poklesem </a:t>
            </a:r>
            <a:r>
              <a:rPr lang="el-GR" b="1" dirty="0" smtClean="0">
                <a:solidFill>
                  <a:srgbClr val="0B3491"/>
                </a:solidFill>
              </a:rPr>
              <a:t>δ</a:t>
            </a:r>
            <a:r>
              <a:rPr lang="cs-CZ" b="1" baseline="30000" dirty="0" smtClean="0">
                <a:solidFill>
                  <a:srgbClr val="0B3491"/>
                </a:solidFill>
              </a:rPr>
              <a:t>18</a:t>
            </a:r>
            <a:r>
              <a:rPr lang="cs-CZ" b="1" dirty="0" smtClean="0">
                <a:solidFill>
                  <a:srgbClr val="0B3491"/>
                </a:solidFill>
              </a:rPr>
              <a:t>O u bentických </a:t>
            </a:r>
            <a:r>
              <a:rPr lang="cs-CZ" b="1" dirty="0" err="1" smtClean="0">
                <a:solidFill>
                  <a:srgbClr val="0B3491"/>
                </a:solidFill>
              </a:rPr>
              <a:t>foraminifer</a:t>
            </a:r>
            <a:r>
              <a:rPr lang="cs-CZ" b="1" dirty="0" smtClean="0">
                <a:solidFill>
                  <a:srgbClr val="0B3491"/>
                </a:solidFill>
              </a:rPr>
              <a:t> (</a:t>
            </a:r>
            <a:r>
              <a:rPr lang="cs-CZ" b="1" dirty="0" smtClean="0">
                <a:solidFill>
                  <a:srgbClr val="0B3491"/>
                </a:solidFill>
                <a:latin typeface="Arial"/>
                <a:cs typeface="Arial"/>
              </a:rPr>
              <a:t>~</a:t>
            </a:r>
            <a:r>
              <a:rPr lang="cs-CZ" b="1" dirty="0" smtClean="0">
                <a:solidFill>
                  <a:srgbClr val="0B3491"/>
                </a:solidFill>
              </a:rPr>
              <a:t>0,3-0,5 ‰), u planktonních pokles později (</a:t>
            </a:r>
            <a:r>
              <a:rPr lang="cs-CZ" b="1" dirty="0" smtClean="0">
                <a:solidFill>
                  <a:srgbClr val="0B3491"/>
                </a:solidFill>
                <a:latin typeface="Arial"/>
                <a:cs typeface="Arial"/>
              </a:rPr>
              <a:t>~ 1 ‰)</a:t>
            </a:r>
            <a:endParaRPr lang="cs-CZ" b="1" dirty="0">
              <a:solidFill>
                <a:srgbClr val="0B34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6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/>
          <p:cNvSpPr/>
          <p:nvPr/>
        </p:nvSpPr>
        <p:spPr>
          <a:xfrm>
            <a:off x="3189146" y="3568172"/>
            <a:ext cx="568863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47524"/>
            <a:ext cx="5400601" cy="298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115616" y="1931700"/>
            <a:ext cx="2016224" cy="2880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1043608" y="2219732"/>
            <a:ext cx="504056" cy="100811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575556" y="3234565"/>
            <a:ext cx="972108" cy="27699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dirty="0"/>
              <a:t>n</a:t>
            </a:r>
            <a:r>
              <a:rPr lang="cs-CZ" sz="1200" dirty="0" smtClean="0"/>
              <a:t>ejnižší </a:t>
            </a:r>
            <a:r>
              <a:rPr lang="el-GR" sz="1200" dirty="0" smtClean="0"/>
              <a:t>δ</a:t>
            </a:r>
            <a:r>
              <a:rPr lang="cs-CZ" sz="1200" baseline="30000" dirty="0" smtClean="0"/>
              <a:t>18</a:t>
            </a:r>
            <a:r>
              <a:rPr lang="cs-CZ" sz="1200" dirty="0" smtClean="0"/>
              <a:t>O</a:t>
            </a:r>
            <a:endParaRPr lang="cs-CZ" sz="1200" dirty="0"/>
          </a:p>
        </p:txBody>
      </p:sp>
      <p:sp>
        <p:nvSpPr>
          <p:cNvPr id="8" name="Šipka dolů 7"/>
          <p:cNvSpPr/>
          <p:nvPr/>
        </p:nvSpPr>
        <p:spPr>
          <a:xfrm>
            <a:off x="971600" y="3511564"/>
            <a:ext cx="144016" cy="21602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55009" y="3653248"/>
            <a:ext cx="2604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i="1" dirty="0" smtClean="0"/>
              <a:t>jemnozrnný detritický karbonát</a:t>
            </a:r>
            <a:r>
              <a:rPr lang="cs-CZ" sz="1200" dirty="0" smtClean="0"/>
              <a:t> původ hlavně z </a:t>
            </a:r>
            <a:r>
              <a:rPr lang="cs-CZ" sz="1200" dirty="0" err="1" smtClean="0"/>
              <a:t>Laurentidy</a:t>
            </a:r>
            <a:r>
              <a:rPr lang="cs-CZ" sz="1200" dirty="0" smtClean="0"/>
              <a:t> (kde </a:t>
            </a:r>
            <a:r>
              <a:rPr lang="el-GR" sz="1200" dirty="0" smtClean="0"/>
              <a:t>δ</a:t>
            </a:r>
            <a:r>
              <a:rPr lang="cs-CZ" sz="1200" baseline="30000" dirty="0" smtClean="0"/>
              <a:t>18</a:t>
            </a:r>
            <a:r>
              <a:rPr lang="cs-CZ" sz="1200" dirty="0" smtClean="0"/>
              <a:t>O = -5,5‰)</a:t>
            </a:r>
            <a:endParaRPr lang="cs-CZ" sz="1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91" y="347524"/>
            <a:ext cx="3346251" cy="178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Přímá spojnice se šipkou 11"/>
          <p:cNvCxnSpPr/>
          <p:nvPr/>
        </p:nvCxnSpPr>
        <p:spPr>
          <a:xfrm flipH="1">
            <a:off x="3203848" y="1268760"/>
            <a:ext cx="4139436" cy="82881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 flipV="1">
            <a:off x="5076056" y="923588"/>
            <a:ext cx="2267228" cy="31660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856613" y="39747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/>
              <a:t>vrt U-1308</a:t>
            </a:r>
            <a:endParaRPr lang="cs-CZ" sz="1400" b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3189146" y="3568172"/>
            <a:ext cx="5631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Po Heinrichových </a:t>
            </a:r>
            <a:r>
              <a:rPr lang="cs-CZ" b="1" dirty="0" err="1" smtClean="0">
                <a:solidFill>
                  <a:srgbClr val="0B3491"/>
                </a:solidFill>
              </a:rPr>
              <a:t>eventech</a:t>
            </a:r>
            <a:r>
              <a:rPr lang="cs-CZ" b="1" dirty="0" smtClean="0">
                <a:solidFill>
                  <a:srgbClr val="0B3491"/>
                </a:solidFill>
              </a:rPr>
              <a:t> dochází k </a:t>
            </a:r>
            <a:r>
              <a:rPr lang="cs-CZ" b="1" i="1" dirty="0" smtClean="0">
                <a:solidFill>
                  <a:srgbClr val="C00000"/>
                </a:solidFill>
              </a:rPr>
              <a:t>prudkému oteplení</a:t>
            </a:r>
            <a:r>
              <a:rPr lang="cs-CZ" b="1" dirty="0" smtClean="0">
                <a:solidFill>
                  <a:srgbClr val="0B3491"/>
                </a:solidFill>
              </a:rPr>
              <a:t>, která </a:t>
            </a:r>
            <a:r>
              <a:rPr lang="cs-CZ" b="1" dirty="0" smtClean="0">
                <a:solidFill>
                  <a:srgbClr val="C00000"/>
                </a:solidFill>
              </a:rPr>
              <a:t>ve stupni MIS 3 přecházejí v nejdelší a nejteplejší interstadiály v Grónsku 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205894" y="5158933"/>
            <a:ext cx="5830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Data </a:t>
            </a:r>
            <a:r>
              <a:rPr lang="el-GR" b="1" dirty="0" smtClean="0">
                <a:solidFill>
                  <a:srgbClr val="0B3491"/>
                </a:solidFill>
              </a:rPr>
              <a:t>δ</a:t>
            </a:r>
            <a:r>
              <a:rPr lang="cs-CZ" b="1" baseline="30000" dirty="0" smtClean="0">
                <a:solidFill>
                  <a:srgbClr val="0B3491"/>
                </a:solidFill>
              </a:rPr>
              <a:t>15</a:t>
            </a:r>
            <a:r>
              <a:rPr lang="cs-CZ" b="1" dirty="0" smtClean="0">
                <a:solidFill>
                  <a:srgbClr val="0B3491"/>
                </a:solidFill>
              </a:rPr>
              <a:t>N z plynových bublin v ledovcových vrtech ukazují na oteplení počátkem G-IS až o </a:t>
            </a:r>
            <a:r>
              <a:rPr lang="cs-CZ" b="1" dirty="0" smtClean="0">
                <a:solidFill>
                  <a:srgbClr val="C00000"/>
                </a:solidFill>
                <a:latin typeface="Arial"/>
                <a:cs typeface="Arial"/>
              </a:rPr>
              <a:t>~ 12 °C</a:t>
            </a:r>
            <a:r>
              <a:rPr lang="cs-CZ" b="1" dirty="0" smtClean="0">
                <a:solidFill>
                  <a:srgbClr val="0B3491"/>
                </a:solidFill>
                <a:latin typeface="Arial"/>
                <a:cs typeface="Arial"/>
              </a:rPr>
              <a:t>!</a:t>
            </a:r>
            <a:endParaRPr lang="cs-CZ" b="1" dirty="0">
              <a:solidFill>
                <a:srgbClr val="C00000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24090"/>
            <a:ext cx="2638203" cy="232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6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96243"/>
            <a:ext cx="4246042" cy="631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4716016" y="1216960"/>
            <a:ext cx="39219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B3491"/>
                </a:solidFill>
              </a:rPr>
              <a:t>23 </a:t>
            </a:r>
            <a:r>
              <a:rPr lang="cs-CZ" b="1" dirty="0" smtClean="0">
                <a:solidFill>
                  <a:srgbClr val="0B3491"/>
                </a:solidFill>
              </a:rPr>
              <a:t>potvrzených </a:t>
            </a:r>
            <a:r>
              <a:rPr lang="cs-CZ" b="1" dirty="0" err="1" smtClean="0">
                <a:solidFill>
                  <a:srgbClr val="0B3491"/>
                </a:solidFill>
              </a:rPr>
              <a:t>Dansgaard-Oeschgerových</a:t>
            </a:r>
            <a:r>
              <a:rPr lang="cs-CZ" b="1" dirty="0" smtClean="0">
                <a:solidFill>
                  <a:srgbClr val="0B3491"/>
                </a:solidFill>
              </a:rPr>
              <a:t> </a:t>
            </a:r>
            <a:r>
              <a:rPr lang="cs-CZ" b="1" dirty="0" err="1" smtClean="0">
                <a:solidFill>
                  <a:srgbClr val="0B3491"/>
                </a:solidFill>
              </a:rPr>
              <a:t>interstadialů</a:t>
            </a:r>
            <a:r>
              <a:rPr lang="cs-CZ" b="1" dirty="0" smtClean="0">
                <a:solidFill>
                  <a:srgbClr val="0B3491"/>
                </a:solidFill>
              </a:rPr>
              <a:t> v průběhu posledního glaciálu (11.7-110 </a:t>
            </a:r>
            <a:r>
              <a:rPr lang="cs-CZ" b="1" dirty="0" err="1">
                <a:solidFill>
                  <a:srgbClr val="0B3491"/>
                </a:solidFill>
              </a:rPr>
              <a:t>ka</a:t>
            </a:r>
            <a:r>
              <a:rPr lang="cs-CZ" b="1" dirty="0">
                <a:solidFill>
                  <a:srgbClr val="0B3491"/>
                </a:solidFill>
              </a:rPr>
              <a:t> BP).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716016" y="3320117"/>
            <a:ext cx="3524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POZOR!!! nestabilita klimatu v </a:t>
            </a:r>
            <a:r>
              <a:rPr lang="cs-CZ" b="1" dirty="0" err="1" smtClean="0">
                <a:solidFill>
                  <a:srgbClr val="FF0000"/>
                </a:solidFill>
              </a:rPr>
              <a:t>interglacialu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eem</a:t>
            </a:r>
            <a:r>
              <a:rPr lang="cs-CZ" b="1" dirty="0" smtClean="0">
                <a:solidFill>
                  <a:srgbClr val="FF0000"/>
                </a:solidFill>
              </a:rPr>
              <a:t> (110-135 </a:t>
            </a:r>
            <a:r>
              <a:rPr lang="cs-CZ" b="1" dirty="0" err="1">
                <a:solidFill>
                  <a:srgbClr val="FF0000"/>
                </a:solidFill>
              </a:rPr>
              <a:t>ka</a:t>
            </a:r>
            <a:r>
              <a:rPr lang="cs-CZ" b="1" dirty="0">
                <a:solidFill>
                  <a:srgbClr val="FF0000"/>
                </a:solidFill>
              </a:rPr>
              <a:t> BP</a:t>
            </a:r>
            <a:r>
              <a:rPr lang="cs-CZ" b="1" dirty="0" smtClean="0">
                <a:solidFill>
                  <a:srgbClr val="FF0000"/>
                </a:solidFill>
              </a:rPr>
              <a:t>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53224" y="116632"/>
            <a:ext cx="4058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Kompletní profil ledovcového vrtu </a:t>
            </a:r>
            <a:r>
              <a:rPr lang="cs-CZ" b="1" u="sng" dirty="0" smtClean="0">
                <a:solidFill>
                  <a:srgbClr val="0B3491"/>
                </a:solidFill>
              </a:rPr>
              <a:t>GRIP</a:t>
            </a:r>
            <a:endParaRPr lang="en-US" b="1" u="sng" dirty="0">
              <a:solidFill>
                <a:srgbClr val="0B349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716016" y="188640"/>
            <a:ext cx="338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GRIP – reference pro všechny </a:t>
            </a:r>
            <a:r>
              <a:rPr lang="cs-CZ" b="1" dirty="0" err="1" smtClean="0">
                <a:solidFill>
                  <a:srgbClr val="0B3491"/>
                </a:solidFill>
              </a:rPr>
              <a:t>paleoklimatické</a:t>
            </a:r>
            <a:r>
              <a:rPr lang="cs-CZ" b="1" dirty="0" smtClean="0">
                <a:solidFill>
                  <a:srgbClr val="0B3491"/>
                </a:solidFill>
              </a:rPr>
              <a:t> studie na severní polokouli do 100 </a:t>
            </a:r>
            <a:r>
              <a:rPr lang="cs-CZ" b="1" dirty="0" err="1" smtClean="0">
                <a:solidFill>
                  <a:srgbClr val="0B3491"/>
                </a:solidFill>
              </a:rPr>
              <a:t>ky</a:t>
            </a:r>
            <a:r>
              <a:rPr lang="cs-CZ" b="1" dirty="0" smtClean="0">
                <a:solidFill>
                  <a:srgbClr val="0B3491"/>
                </a:solidFill>
              </a:rPr>
              <a:t> BP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711970" y="2350621"/>
            <a:ext cx="379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B3491"/>
                </a:solidFill>
              </a:rPr>
              <a:t>Holocén (0-11.7 </a:t>
            </a:r>
            <a:r>
              <a:rPr lang="cs-CZ" b="1" dirty="0" err="1" smtClean="0">
                <a:solidFill>
                  <a:srgbClr val="0B3491"/>
                </a:solidFill>
              </a:rPr>
              <a:t>ky</a:t>
            </a:r>
            <a:r>
              <a:rPr lang="cs-CZ" b="1" dirty="0" smtClean="0">
                <a:solidFill>
                  <a:srgbClr val="0B3491"/>
                </a:solidFill>
              </a:rPr>
              <a:t> </a:t>
            </a:r>
            <a:r>
              <a:rPr lang="cs-CZ" b="1" dirty="0">
                <a:solidFill>
                  <a:srgbClr val="0B3491"/>
                </a:solidFill>
              </a:rPr>
              <a:t>BP</a:t>
            </a:r>
            <a:r>
              <a:rPr lang="cs-CZ" b="1" dirty="0" smtClean="0">
                <a:solidFill>
                  <a:srgbClr val="0B3491"/>
                </a:solidFill>
              </a:rPr>
              <a:t>) – velmi stabilní interglaciální klima</a:t>
            </a:r>
            <a:endParaRPr lang="cs-CZ" dirty="0">
              <a:solidFill>
                <a:srgbClr val="0B349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398" y="4074856"/>
            <a:ext cx="3735611" cy="250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59832" y="5517232"/>
            <a:ext cx="648072" cy="50405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12"/>
          <p:cNvCxnSpPr/>
          <p:nvPr/>
        </p:nvCxnSpPr>
        <p:spPr>
          <a:xfrm flipV="1">
            <a:off x="3707904" y="4293096"/>
            <a:ext cx="1008112" cy="122413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3707904" y="6021288"/>
            <a:ext cx="1008112" cy="36004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5681856" y="5085184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chemeClr val="accent6">
                    <a:lumMod val="50000"/>
                  </a:schemeClr>
                </a:solidFill>
              </a:rPr>
              <a:t>planktonní</a:t>
            </a:r>
          </a:p>
          <a:p>
            <a:r>
              <a:rPr lang="cs-CZ" sz="1000" b="1" dirty="0" err="1" smtClean="0">
                <a:solidFill>
                  <a:schemeClr val="accent6">
                    <a:lumMod val="50000"/>
                  </a:schemeClr>
                </a:solidFill>
              </a:rPr>
              <a:t>foraminirery</a:t>
            </a:r>
            <a:endParaRPr lang="cs-CZ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34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délník 39"/>
          <p:cNvSpPr/>
          <p:nvPr/>
        </p:nvSpPr>
        <p:spPr>
          <a:xfrm>
            <a:off x="2771800" y="3212976"/>
            <a:ext cx="6334670" cy="23572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Neporušené</a:t>
            </a:r>
            <a:endParaRPr lang="cs-CZ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8518"/>
            <a:ext cx="2626219" cy="4370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79511" y="129186"/>
            <a:ext cx="68407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GRIP vs. GISP2, problém vizuálního záznamu </a:t>
            </a:r>
            <a:r>
              <a:rPr lang="cs-CZ" b="1" dirty="0" err="1" smtClean="0">
                <a:solidFill>
                  <a:srgbClr val="0B3491"/>
                </a:solidFill>
              </a:rPr>
              <a:t>eemského</a:t>
            </a:r>
            <a:r>
              <a:rPr lang="cs-CZ" b="1" dirty="0" smtClean="0">
                <a:solidFill>
                  <a:srgbClr val="0B3491"/>
                </a:solidFill>
              </a:rPr>
              <a:t> interglaciálu</a:t>
            </a:r>
            <a:endParaRPr lang="en-US" b="1" u="sng" dirty="0">
              <a:solidFill>
                <a:srgbClr val="0B349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171" y="585850"/>
            <a:ext cx="3346558" cy="247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997" y="479934"/>
            <a:ext cx="2886377" cy="170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délník 15"/>
          <p:cNvSpPr/>
          <p:nvPr/>
        </p:nvSpPr>
        <p:spPr>
          <a:xfrm>
            <a:off x="2252876" y="2276872"/>
            <a:ext cx="288032" cy="72008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2157615" y="2552204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2155478" y="241771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2158653" y="2724795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2045370" y="2483371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2045370" y="2657996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Šipka doprava 28"/>
          <p:cNvSpPr/>
          <p:nvPr/>
        </p:nvSpPr>
        <p:spPr>
          <a:xfrm>
            <a:off x="2701826" y="2182004"/>
            <a:ext cx="256282" cy="386519"/>
          </a:xfrm>
          <a:prstGeom prst="rightArrow">
            <a:avLst>
              <a:gd name="adj1" fmla="val 50000"/>
              <a:gd name="adj2" fmla="val 4412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3372480" y="1082286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3371240" y="1395121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3383940" y="191047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/>
        </p:nvSpPr>
        <p:spPr>
          <a:xfrm>
            <a:off x="1420613" y="2621037"/>
            <a:ext cx="199059" cy="28485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Šipka doprava 34"/>
          <p:cNvSpPr/>
          <p:nvPr/>
        </p:nvSpPr>
        <p:spPr>
          <a:xfrm>
            <a:off x="5952688" y="961034"/>
            <a:ext cx="256282" cy="386519"/>
          </a:xfrm>
          <a:prstGeom prst="rightArrow">
            <a:avLst>
              <a:gd name="adj1" fmla="val 50000"/>
              <a:gd name="adj2" fmla="val 4412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053" y="3307052"/>
            <a:ext cx="1106489" cy="177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7" b="4387"/>
          <a:stretch/>
        </p:blipFill>
        <p:spPr bwMode="auto">
          <a:xfrm>
            <a:off x="4137918" y="3307052"/>
            <a:ext cx="1142600" cy="177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" t="2202" r="49980" b="12054"/>
          <a:stretch/>
        </p:blipFill>
        <p:spPr bwMode="auto">
          <a:xfrm>
            <a:off x="5506070" y="3345090"/>
            <a:ext cx="1183560" cy="177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3" r="1212" b="2930"/>
          <a:stretch/>
        </p:blipFill>
        <p:spPr bwMode="auto">
          <a:xfrm>
            <a:off x="6946230" y="3307052"/>
            <a:ext cx="1943814" cy="184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ovéPole 40"/>
          <p:cNvSpPr txBox="1"/>
          <p:nvPr/>
        </p:nvSpPr>
        <p:spPr>
          <a:xfrm>
            <a:off x="2805588" y="5144680"/>
            <a:ext cx="1156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Neporušené vrstvy nad hl. 2500 m</a:t>
            </a:r>
            <a:endParaRPr lang="cs-CZ" sz="1000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4065910" y="516373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Ukloněné vrstvy v hloubce 2757 m (GRIP)</a:t>
            </a:r>
            <a:endParaRPr lang="cs-CZ" sz="1000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5408662" y="517008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Porušená vrstva v hloubce 2873 m.</a:t>
            </a:r>
            <a:endParaRPr lang="cs-CZ" sz="1000" dirty="0"/>
          </a:p>
        </p:txBody>
      </p:sp>
      <p:cxnSp>
        <p:nvCxnSpPr>
          <p:cNvPr id="45" name="Přímá spojnice se šipkou 44"/>
          <p:cNvCxnSpPr/>
          <p:nvPr/>
        </p:nvCxnSpPr>
        <p:spPr>
          <a:xfrm flipV="1">
            <a:off x="5939135" y="4293096"/>
            <a:ext cx="271140" cy="858292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6848822" y="5179953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Zvrásněná vrstva v hloubce 2923 m.</a:t>
            </a:r>
            <a:endParaRPr lang="cs-CZ" sz="1000" dirty="0"/>
          </a:p>
        </p:txBody>
      </p:sp>
      <p:cxnSp>
        <p:nvCxnSpPr>
          <p:cNvPr id="47" name="Přímá spojnice se šipkou 46"/>
          <p:cNvCxnSpPr>
            <a:stCxn id="46" idx="0"/>
          </p:cNvCxnSpPr>
          <p:nvPr/>
        </p:nvCxnSpPr>
        <p:spPr>
          <a:xfrm flipH="1" flipV="1">
            <a:off x="7665942" y="4671653"/>
            <a:ext cx="226996" cy="508300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ovéPole 52"/>
          <p:cNvSpPr txBox="1"/>
          <p:nvPr/>
        </p:nvSpPr>
        <p:spPr>
          <a:xfrm>
            <a:off x="6160034" y="2182004"/>
            <a:ext cx="2946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0B3491"/>
                </a:solidFill>
              </a:rPr>
              <a:t>Event</a:t>
            </a:r>
            <a:r>
              <a:rPr lang="cs-CZ" b="1" dirty="0" smtClean="0">
                <a:solidFill>
                  <a:srgbClr val="0B3491"/>
                </a:solidFill>
              </a:rPr>
              <a:t> 1 - krátkodobý (20 cm, </a:t>
            </a:r>
            <a:r>
              <a:rPr lang="cs-CZ" b="1" dirty="0" smtClean="0">
                <a:solidFill>
                  <a:srgbClr val="0B3491"/>
                </a:solidFill>
                <a:latin typeface="Arial"/>
                <a:cs typeface="Arial"/>
              </a:rPr>
              <a:t>~</a:t>
            </a:r>
            <a:r>
              <a:rPr lang="cs-CZ" b="1" dirty="0" smtClean="0">
                <a:solidFill>
                  <a:srgbClr val="0B3491"/>
                </a:solidFill>
              </a:rPr>
              <a:t>70 let) chladný výkyv v průběhu MIS 5e1 (114 </a:t>
            </a:r>
            <a:r>
              <a:rPr lang="cs-CZ" b="1" dirty="0" err="1" smtClean="0">
                <a:solidFill>
                  <a:srgbClr val="0B3491"/>
                </a:solidFill>
              </a:rPr>
              <a:t>ky</a:t>
            </a:r>
            <a:r>
              <a:rPr lang="cs-CZ" b="1" dirty="0" smtClean="0">
                <a:solidFill>
                  <a:srgbClr val="0B3491"/>
                </a:solidFill>
              </a:rPr>
              <a:t> BP)</a:t>
            </a:r>
            <a:endParaRPr lang="cs-CZ" b="1" dirty="0">
              <a:solidFill>
                <a:srgbClr val="0B3491"/>
              </a:solidFill>
            </a:endParaRPr>
          </a:p>
        </p:txBody>
      </p:sp>
      <p:pic>
        <p:nvPicPr>
          <p:cNvPr id="54" name="Obrázek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95" y="4797152"/>
            <a:ext cx="1165283" cy="1790165"/>
          </a:xfrm>
          <a:prstGeom prst="rect">
            <a:avLst/>
          </a:prstGeom>
        </p:spPr>
      </p:pic>
      <p:sp>
        <p:nvSpPr>
          <p:cNvPr id="57" name="TextovéPole 56"/>
          <p:cNvSpPr txBox="1"/>
          <p:nvPr/>
        </p:nvSpPr>
        <p:spPr>
          <a:xfrm>
            <a:off x="2771800" y="5733256"/>
            <a:ext cx="5830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V hloubkách pod 2700 m – vrstvy tlakově deformované nejen v mikro-, ale i makroměřítku. Tři teplé výkyvy v rámci MIS 5e (pouze GRIP!)</a:t>
            </a:r>
            <a:endParaRPr lang="cs-CZ" b="1" dirty="0">
              <a:solidFill>
                <a:srgbClr val="C00000"/>
              </a:solidFill>
            </a:endParaRPr>
          </a:p>
        </p:txBody>
      </p:sp>
      <p:cxnSp>
        <p:nvCxnSpPr>
          <p:cNvPr id="60" name="Přímá spojnice se šipkou 59"/>
          <p:cNvCxnSpPr/>
          <p:nvPr/>
        </p:nvCxnSpPr>
        <p:spPr>
          <a:xfrm flipH="1" flipV="1">
            <a:off x="1619672" y="5877272"/>
            <a:ext cx="1082154" cy="317649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48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 20"/>
          <p:cNvSpPr/>
          <p:nvPr/>
        </p:nvSpPr>
        <p:spPr>
          <a:xfrm>
            <a:off x="424763" y="5858688"/>
            <a:ext cx="1770973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323528" y="1196752"/>
            <a:ext cx="4376052" cy="36724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61674" y="476672"/>
            <a:ext cx="4232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rgbClr val="0B3491"/>
                </a:solidFill>
              </a:rPr>
              <a:t>Stabilní izotopy kyslíku a vodíku</a:t>
            </a:r>
            <a:endParaRPr lang="cs-CZ" sz="2400" dirty="0">
              <a:solidFill>
                <a:srgbClr val="0B349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51918" y="1340768"/>
            <a:ext cx="845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Izotop: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3559140" y="1340768"/>
            <a:ext cx="1140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V přírodě: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424763" y="6228020"/>
            <a:ext cx="1323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- </a:t>
            </a:r>
            <a:r>
              <a:rPr lang="cs-CZ" b="1" baseline="30000" dirty="0" smtClean="0"/>
              <a:t>1</a:t>
            </a:r>
            <a:r>
              <a:rPr lang="cs-CZ" b="1" dirty="0" smtClean="0"/>
              <a:t>H</a:t>
            </a:r>
            <a:r>
              <a:rPr lang="cs-CZ" b="1" baseline="-25000" dirty="0" smtClean="0"/>
              <a:t>2</a:t>
            </a:r>
            <a:r>
              <a:rPr lang="cs-CZ" b="1" baseline="30000" dirty="0" smtClean="0"/>
              <a:t>18</a:t>
            </a:r>
            <a:r>
              <a:rPr lang="cs-CZ" b="1" dirty="0" smtClean="0"/>
              <a:t>O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451918" y="1847136"/>
            <a:ext cx="1502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baseline="30000" dirty="0"/>
              <a:t>16</a:t>
            </a:r>
            <a:r>
              <a:rPr lang="pt-BR" b="1" dirty="0"/>
              <a:t>O (8 p + 8 n</a:t>
            </a:r>
            <a:r>
              <a:rPr lang="pt-BR" b="1" dirty="0" smtClean="0"/>
              <a:t>)</a:t>
            </a:r>
            <a:endParaRPr lang="pt-BR" b="1" dirty="0"/>
          </a:p>
        </p:txBody>
      </p:sp>
      <p:sp>
        <p:nvSpPr>
          <p:cNvPr id="9" name="Obdélník 8"/>
          <p:cNvSpPr/>
          <p:nvPr/>
        </p:nvSpPr>
        <p:spPr>
          <a:xfrm>
            <a:off x="3559140" y="1847136"/>
            <a:ext cx="934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99.76 %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51918" y="2348880"/>
            <a:ext cx="1502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baseline="30000" dirty="0"/>
              <a:t>17</a:t>
            </a:r>
            <a:r>
              <a:rPr lang="pt-BR" b="1" dirty="0"/>
              <a:t>O (8 p + 9 </a:t>
            </a:r>
            <a:r>
              <a:rPr lang="pt-BR" b="1" dirty="0" smtClean="0"/>
              <a:t>n</a:t>
            </a:r>
            <a:r>
              <a:rPr lang="cs-CZ" b="1" dirty="0" smtClean="0"/>
              <a:t>)</a:t>
            </a:r>
            <a:endParaRPr lang="pt-BR" b="1" dirty="0"/>
          </a:p>
        </p:txBody>
      </p:sp>
      <p:sp>
        <p:nvSpPr>
          <p:cNvPr id="11" name="Obdélník 10"/>
          <p:cNvSpPr/>
          <p:nvPr/>
        </p:nvSpPr>
        <p:spPr>
          <a:xfrm>
            <a:off x="3559140" y="2348880"/>
            <a:ext cx="817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0</a:t>
            </a:r>
            <a:r>
              <a:rPr lang="pt-BR" b="1" dirty="0" smtClean="0"/>
              <a:t>.04 </a:t>
            </a:r>
            <a:r>
              <a:rPr lang="pt-BR" b="1" dirty="0"/>
              <a:t>%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24764" y="2849900"/>
            <a:ext cx="1619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baseline="30000" dirty="0"/>
              <a:t>18</a:t>
            </a:r>
            <a:r>
              <a:rPr lang="pt-BR" b="1" dirty="0"/>
              <a:t>O (8 p + 10 n</a:t>
            </a:r>
            <a:r>
              <a:rPr lang="pt-BR" b="1" dirty="0" smtClean="0"/>
              <a:t>)</a:t>
            </a:r>
            <a:endParaRPr lang="pt-BR" b="1" dirty="0"/>
          </a:p>
        </p:txBody>
      </p:sp>
      <p:sp>
        <p:nvSpPr>
          <p:cNvPr id="13" name="Obdélník 12"/>
          <p:cNvSpPr/>
          <p:nvPr/>
        </p:nvSpPr>
        <p:spPr>
          <a:xfrm>
            <a:off x="3559140" y="2849900"/>
            <a:ext cx="817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0.20 %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24763" y="3527368"/>
            <a:ext cx="899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baseline="30000" dirty="0"/>
              <a:t>1</a:t>
            </a:r>
            <a:r>
              <a:rPr lang="cs-CZ" b="1" dirty="0"/>
              <a:t>H (1 p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15" name="Obdélník 14"/>
          <p:cNvSpPr/>
          <p:nvPr/>
        </p:nvSpPr>
        <p:spPr>
          <a:xfrm>
            <a:off x="3559140" y="3526893"/>
            <a:ext cx="998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99.984%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424763" y="3946943"/>
            <a:ext cx="2831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baseline="30000" dirty="0"/>
              <a:t>2</a:t>
            </a:r>
            <a:r>
              <a:rPr lang="cs-CZ" b="1" dirty="0"/>
              <a:t>H (1 p + 1 n; deuterium, </a:t>
            </a:r>
            <a:r>
              <a:rPr lang="cs-CZ" b="1" dirty="0" smtClean="0"/>
              <a:t>D)</a:t>
            </a:r>
            <a:endParaRPr lang="cs-CZ" b="1" dirty="0"/>
          </a:p>
        </p:txBody>
      </p:sp>
      <p:sp>
        <p:nvSpPr>
          <p:cNvPr id="17" name="Obdélník 16"/>
          <p:cNvSpPr/>
          <p:nvPr/>
        </p:nvSpPr>
        <p:spPr>
          <a:xfrm>
            <a:off x="3559139" y="3946943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0.016</a:t>
            </a:r>
            <a:r>
              <a:rPr lang="cs-CZ" b="1" dirty="0"/>
              <a:t>%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424764" y="4355812"/>
            <a:ext cx="2852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(</a:t>
            </a:r>
            <a:r>
              <a:rPr lang="cs-CZ" b="1" baseline="30000" dirty="0"/>
              <a:t>3</a:t>
            </a:r>
            <a:r>
              <a:rPr lang="cs-CZ" b="1" dirty="0"/>
              <a:t>H = tritium, </a:t>
            </a:r>
            <a:r>
              <a:rPr lang="cs-CZ" b="1" dirty="0" err="1"/>
              <a:t>is</a:t>
            </a:r>
            <a:r>
              <a:rPr lang="cs-CZ" b="1" dirty="0"/>
              <a:t> </a:t>
            </a:r>
            <a:r>
              <a:rPr lang="cs-CZ" b="1" dirty="0" err="1"/>
              <a:t>radioactive</a:t>
            </a:r>
            <a:r>
              <a:rPr lang="cs-CZ" b="1" dirty="0"/>
              <a:t>)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424764" y="5085184"/>
            <a:ext cx="8672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Existuje </a:t>
            </a:r>
            <a:r>
              <a:rPr lang="en-US" b="1" dirty="0" smtClean="0">
                <a:solidFill>
                  <a:srgbClr val="0B3491"/>
                </a:solidFill>
              </a:rPr>
              <a:t>9 </a:t>
            </a:r>
            <a:r>
              <a:rPr lang="cs-CZ" b="1" dirty="0" smtClean="0">
                <a:solidFill>
                  <a:srgbClr val="0B3491"/>
                </a:solidFill>
              </a:rPr>
              <a:t>možných kombinací </a:t>
            </a:r>
            <a:r>
              <a:rPr lang="en-US" b="1" dirty="0" smtClean="0">
                <a:solidFill>
                  <a:srgbClr val="0B3491"/>
                </a:solidFill>
              </a:rPr>
              <a:t>H</a:t>
            </a:r>
            <a:r>
              <a:rPr lang="en-US" b="1" baseline="-25000" dirty="0" smtClean="0">
                <a:solidFill>
                  <a:srgbClr val="0B3491"/>
                </a:solidFill>
              </a:rPr>
              <a:t>2</a:t>
            </a:r>
            <a:r>
              <a:rPr lang="en-US" b="1" dirty="0" smtClean="0">
                <a:solidFill>
                  <a:srgbClr val="0B3491"/>
                </a:solidFill>
              </a:rPr>
              <a:t>O</a:t>
            </a:r>
            <a:r>
              <a:rPr lang="cs-CZ" b="1" dirty="0" smtClean="0">
                <a:solidFill>
                  <a:srgbClr val="0B3491"/>
                </a:solidFill>
              </a:rPr>
              <a:t>, pouze 2 kombinace jsou důležité z </a:t>
            </a:r>
            <a:r>
              <a:rPr lang="cs-CZ" b="1" dirty="0" err="1" smtClean="0">
                <a:solidFill>
                  <a:srgbClr val="0B3491"/>
                </a:solidFill>
              </a:rPr>
              <a:t>paleoklimatického</a:t>
            </a:r>
            <a:r>
              <a:rPr lang="cs-CZ" b="1" dirty="0">
                <a:solidFill>
                  <a:srgbClr val="0B3491"/>
                </a:solidFill>
              </a:rPr>
              <a:t> </a:t>
            </a:r>
            <a:endParaRPr lang="cs-CZ" b="1" dirty="0" smtClean="0">
              <a:solidFill>
                <a:srgbClr val="0B3491"/>
              </a:solidFill>
            </a:endParaRPr>
          </a:p>
          <a:p>
            <a:r>
              <a:rPr lang="cs-CZ" b="1" dirty="0" smtClean="0">
                <a:solidFill>
                  <a:srgbClr val="0B3491"/>
                </a:solidFill>
              </a:rPr>
              <a:t>hlediska: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24763" y="5858688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- </a:t>
            </a:r>
            <a:r>
              <a:rPr lang="cs-CZ" b="1" baseline="30000" dirty="0"/>
              <a:t>1</a:t>
            </a:r>
            <a:r>
              <a:rPr lang="cs-CZ" b="1" dirty="0"/>
              <a:t>H</a:t>
            </a:r>
            <a:r>
              <a:rPr lang="cs-CZ" b="1" baseline="30000" dirty="0"/>
              <a:t>2</a:t>
            </a:r>
            <a:r>
              <a:rPr lang="cs-CZ" b="1" dirty="0"/>
              <a:t>H</a:t>
            </a:r>
            <a:r>
              <a:rPr lang="cs-CZ" b="1" baseline="30000" dirty="0"/>
              <a:t>16</a:t>
            </a:r>
            <a:r>
              <a:rPr lang="cs-CZ" b="1" dirty="0"/>
              <a:t>O (HDO)</a:t>
            </a:r>
          </a:p>
        </p:txBody>
      </p:sp>
      <p:pic>
        <p:nvPicPr>
          <p:cNvPr id="1026" name="Picture 2" descr="http://www.suntrek.org/blog/wp-content/uploads/2012/04/ice-c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08" y="1196752"/>
            <a:ext cx="4059060" cy="257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62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526016"/>
            <a:ext cx="4680521" cy="293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8006"/>
            <a:ext cx="3744416" cy="305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9552" y="3502749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Srovnání záznamů z vrtů 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NGRIP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(Grónsko) a Vostok (Antarktida).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354609" y="3502749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Srovnání záznamů z vrtů 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NGRIP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(Grónsko) a </a:t>
            </a:r>
            <a:r>
              <a:rPr lang="el-GR" sz="1200" dirty="0" smtClean="0">
                <a:solidFill>
                  <a:schemeClr val="accent5">
                    <a:lumMod val="50000"/>
                  </a:schemeClr>
                </a:solidFill>
              </a:rPr>
              <a:t>δ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18O planktonních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foraminifer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z vrtu u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potrugalského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pobřeží.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15286" y="4224570"/>
            <a:ext cx="8418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Vzrůst </a:t>
            </a:r>
            <a:r>
              <a:rPr lang="el-GR" b="1" dirty="0" smtClean="0">
                <a:solidFill>
                  <a:srgbClr val="0B3491"/>
                </a:solidFill>
              </a:rPr>
              <a:t>δ</a:t>
            </a:r>
            <a:r>
              <a:rPr lang="cs-CZ" b="1" baseline="30000" dirty="0" smtClean="0">
                <a:solidFill>
                  <a:srgbClr val="0B3491"/>
                </a:solidFill>
              </a:rPr>
              <a:t>15</a:t>
            </a:r>
            <a:r>
              <a:rPr lang="cs-CZ" b="1" dirty="0" smtClean="0">
                <a:solidFill>
                  <a:srgbClr val="0B3491"/>
                </a:solidFill>
              </a:rPr>
              <a:t>N a koncentrace CH</a:t>
            </a:r>
            <a:r>
              <a:rPr lang="cs-CZ" b="1" baseline="-25000" dirty="0" smtClean="0">
                <a:solidFill>
                  <a:srgbClr val="0B3491"/>
                </a:solidFill>
              </a:rPr>
              <a:t>4</a:t>
            </a:r>
            <a:r>
              <a:rPr lang="cs-CZ" b="1" dirty="0" smtClean="0">
                <a:solidFill>
                  <a:srgbClr val="0B3491"/>
                </a:solidFill>
              </a:rPr>
              <a:t> je v NGRIP je o 7 m hlouběji než odpovídající vzrůst teplot odvozený z </a:t>
            </a:r>
            <a:r>
              <a:rPr lang="el-GR" b="1" dirty="0" smtClean="0">
                <a:solidFill>
                  <a:srgbClr val="0B3491"/>
                </a:solidFill>
              </a:rPr>
              <a:t>δ</a:t>
            </a:r>
            <a:r>
              <a:rPr lang="cs-CZ" b="1" baseline="30000" dirty="0" smtClean="0">
                <a:solidFill>
                  <a:srgbClr val="0B3491"/>
                </a:solidFill>
              </a:rPr>
              <a:t>18</a:t>
            </a:r>
            <a:r>
              <a:rPr lang="cs-CZ" b="1" dirty="0" smtClean="0">
                <a:solidFill>
                  <a:srgbClr val="0B3491"/>
                </a:solidFill>
              </a:rPr>
              <a:t>O - přirozený rozdíl mezi daty z ledu a vzduchových bublin uvnitř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23528" y="5075892"/>
            <a:ext cx="841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V NGRIP není zaznamenána nestabilita klimatu jako v GRIP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20975" y="59492"/>
            <a:ext cx="841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NGRIP – </a:t>
            </a:r>
            <a:r>
              <a:rPr lang="cs-CZ" b="1" dirty="0" err="1" smtClean="0">
                <a:solidFill>
                  <a:srgbClr val="0B3491"/>
                </a:solidFill>
              </a:rPr>
              <a:t>North</a:t>
            </a:r>
            <a:r>
              <a:rPr lang="cs-CZ" b="1" dirty="0" smtClean="0">
                <a:solidFill>
                  <a:srgbClr val="0B3491"/>
                </a:solidFill>
              </a:rPr>
              <a:t> </a:t>
            </a:r>
            <a:r>
              <a:rPr lang="cs-CZ" b="1" dirty="0" err="1" smtClean="0">
                <a:solidFill>
                  <a:srgbClr val="0B3491"/>
                </a:solidFill>
              </a:rPr>
              <a:t>Greenland</a:t>
            </a:r>
            <a:r>
              <a:rPr lang="cs-CZ" b="1" dirty="0" smtClean="0">
                <a:solidFill>
                  <a:srgbClr val="0B3491"/>
                </a:solidFill>
              </a:rPr>
              <a:t> </a:t>
            </a:r>
            <a:r>
              <a:rPr lang="cs-CZ" b="1" dirty="0" err="1" smtClean="0">
                <a:solidFill>
                  <a:srgbClr val="0B3491"/>
                </a:solidFill>
              </a:rPr>
              <a:t>Ice</a:t>
            </a:r>
            <a:r>
              <a:rPr lang="cs-CZ" b="1" dirty="0" smtClean="0">
                <a:solidFill>
                  <a:srgbClr val="0B3491"/>
                </a:solidFill>
              </a:rPr>
              <a:t> </a:t>
            </a:r>
            <a:r>
              <a:rPr lang="cs-CZ" b="1" dirty="0" err="1" smtClean="0">
                <a:solidFill>
                  <a:srgbClr val="0B3491"/>
                </a:solidFill>
              </a:rPr>
              <a:t>Core</a:t>
            </a:r>
            <a:r>
              <a:rPr lang="cs-CZ" b="1" dirty="0" smtClean="0">
                <a:solidFill>
                  <a:srgbClr val="0B3491"/>
                </a:solidFill>
              </a:rPr>
              <a:t> Project 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47337" y="5733256"/>
            <a:ext cx="8418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Vrt </a:t>
            </a:r>
            <a:r>
              <a:rPr lang="en-US" b="1" dirty="0" smtClean="0">
                <a:solidFill>
                  <a:srgbClr val="0B3491"/>
                </a:solidFill>
              </a:rPr>
              <a:t>NGRIP </a:t>
            </a:r>
            <a:r>
              <a:rPr lang="cs-CZ" b="1" dirty="0" smtClean="0">
                <a:solidFill>
                  <a:srgbClr val="0B3491"/>
                </a:solidFill>
              </a:rPr>
              <a:t>prodloužil záznam </a:t>
            </a:r>
            <a:r>
              <a:rPr lang="en-US" b="1" dirty="0" err="1" smtClean="0">
                <a:solidFill>
                  <a:srgbClr val="0B3491"/>
                </a:solidFill>
              </a:rPr>
              <a:t>i</a:t>
            </a:r>
            <a:r>
              <a:rPr lang="cs-CZ" b="1" dirty="0" err="1" smtClean="0">
                <a:solidFill>
                  <a:srgbClr val="0B3491"/>
                </a:solidFill>
              </a:rPr>
              <a:t>zotopické</a:t>
            </a:r>
            <a:r>
              <a:rPr lang="cs-CZ" b="1" dirty="0" smtClean="0">
                <a:solidFill>
                  <a:srgbClr val="0B3491"/>
                </a:solidFill>
              </a:rPr>
              <a:t> klimatické křivky z </a:t>
            </a:r>
            <a:r>
              <a:rPr lang="en-US" b="1" dirty="0" smtClean="0">
                <a:solidFill>
                  <a:srgbClr val="0B3491"/>
                </a:solidFill>
              </a:rPr>
              <a:t>90 </a:t>
            </a:r>
            <a:r>
              <a:rPr lang="en-US" b="1" dirty="0" err="1">
                <a:solidFill>
                  <a:srgbClr val="0B3491"/>
                </a:solidFill>
              </a:rPr>
              <a:t>ka</a:t>
            </a:r>
            <a:r>
              <a:rPr lang="en-US" b="1" dirty="0">
                <a:solidFill>
                  <a:srgbClr val="0B3491"/>
                </a:solidFill>
              </a:rPr>
              <a:t> </a:t>
            </a:r>
            <a:r>
              <a:rPr lang="cs-CZ" b="1" dirty="0" smtClean="0">
                <a:solidFill>
                  <a:srgbClr val="0B3491"/>
                </a:solidFill>
              </a:rPr>
              <a:t>BP na </a:t>
            </a:r>
            <a:r>
              <a:rPr lang="en-US" b="1" dirty="0" smtClean="0">
                <a:solidFill>
                  <a:srgbClr val="0B3491"/>
                </a:solidFill>
              </a:rPr>
              <a:t>123 </a:t>
            </a:r>
            <a:r>
              <a:rPr lang="en-US" b="1" dirty="0" err="1" smtClean="0">
                <a:solidFill>
                  <a:srgbClr val="0B3491"/>
                </a:solidFill>
              </a:rPr>
              <a:t>ka</a:t>
            </a:r>
            <a:r>
              <a:rPr lang="cs-CZ" b="1" dirty="0" smtClean="0">
                <a:solidFill>
                  <a:srgbClr val="0B3491"/>
                </a:solidFill>
              </a:rPr>
              <a:t> BP</a:t>
            </a:r>
            <a:r>
              <a:rPr lang="en-US" b="1" dirty="0" smtClean="0">
                <a:solidFill>
                  <a:srgbClr val="0B3491"/>
                </a:solidFill>
              </a:rPr>
              <a:t>, </a:t>
            </a:r>
            <a:r>
              <a:rPr lang="cs-CZ" b="1" dirty="0" smtClean="0">
                <a:solidFill>
                  <a:srgbClr val="0B3491"/>
                </a:solidFill>
              </a:rPr>
              <a:t>zachycena konec </a:t>
            </a:r>
            <a:r>
              <a:rPr lang="cs-CZ" b="1" dirty="0" err="1" smtClean="0">
                <a:solidFill>
                  <a:srgbClr val="0B3491"/>
                </a:solidFill>
              </a:rPr>
              <a:t>eemu</a:t>
            </a:r>
            <a:r>
              <a:rPr lang="cs-CZ" b="1" dirty="0" smtClean="0">
                <a:solidFill>
                  <a:srgbClr val="0B3491"/>
                </a:solidFill>
              </a:rPr>
              <a:t>, ne však celý </a:t>
            </a:r>
            <a:r>
              <a:rPr lang="cs-CZ" b="1" dirty="0" err="1" smtClean="0">
                <a:solidFill>
                  <a:srgbClr val="0B3491"/>
                </a:solidFill>
              </a:rPr>
              <a:t>eemský</a:t>
            </a:r>
            <a:r>
              <a:rPr lang="cs-CZ" b="1" dirty="0" smtClean="0">
                <a:solidFill>
                  <a:srgbClr val="0B3491"/>
                </a:solidFill>
              </a:rPr>
              <a:t> interglaciál!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13" name="Volný tvar 12"/>
          <p:cNvSpPr/>
          <p:nvPr/>
        </p:nvSpPr>
        <p:spPr>
          <a:xfrm>
            <a:off x="7664606" y="481413"/>
            <a:ext cx="311740" cy="685750"/>
          </a:xfrm>
          <a:custGeom>
            <a:avLst/>
            <a:gdLst>
              <a:gd name="connsiteX0" fmla="*/ 0 w 237893"/>
              <a:gd name="connsiteY0" fmla="*/ 0 h 557561"/>
              <a:gd name="connsiteX1" fmla="*/ 7434 w 237893"/>
              <a:gd name="connsiteY1" fmla="*/ 416312 h 557561"/>
              <a:gd name="connsiteX2" fmla="*/ 237893 w 237893"/>
              <a:gd name="connsiteY2" fmla="*/ 557561 h 55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893" h="557561">
                <a:moveTo>
                  <a:pt x="0" y="0"/>
                </a:moveTo>
                <a:lnTo>
                  <a:pt x="7434" y="416312"/>
                </a:lnTo>
                <a:lnTo>
                  <a:pt x="237893" y="557561"/>
                </a:lnTo>
              </a:path>
            </a:pathLst>
          </a:custGeom>
          <a:noFill/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6883690" y="216653"/>
            <a:ext cx="15680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rgbClr val="C00000"/>
                </a:solidFill>
              </a:rPr>
              <a:t>postupné snižování teplot</a:t>
            </a:r>
            <a:endParaRPr lang="cs-CZ" sz="1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4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5" t="2038" b="980"/>
          <a:stretch/>
        </p:blipFill>
        <p:spPr bwMode="auto">
          <a:xfrm>
            <a:off x="703634" y="533399"/>
            <a:ext cx="3004269" cy="612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03859" y="97200"/>
            <a:ext cx="7204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Klimatický vývoj ve viselském glaciálu a ledovcový pokryv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978431" y="1735770"/>
            <a:ext cx="388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</a:rPr>
              <a:t>H1</a:t>
            </a:r>
            <a:endParaRPr lang="cs-CZ" sz="1400" b="1" dirty="0">
              <a:solidFill>
                <a:srgbClr val="0070C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68213" y="1092903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</a:rPr>
              <a:t>H0</a:t>
            </a:r>
            <a:endParaRPr lang="cs-CZ" sz="1400" b="1" dirty="0">
              <a:solidFill>
                <a:srgbClr val="0070C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14777" y="2718446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</a:rPr>
              <a:t>H3</a:t>
            </a:r>
            <a:endParaRPr lang="cs-CZ" sz="1400" b="1" dirty="0">
              <a:solidFill>
                <a:srgbClr val="0070C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03635" y="2372565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</a:rPr>
              <a:t>H2</a:t>
            </a:r>
            <a:endParaRPr lang="cs-CZ" sz="1400" b="1" dirty="0">
              <a:solidFill>
                <a:srgbClr val="0070C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05837" y="3356299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</a:rPr>
              <a:t>H4</a:t>
            </a:r>
            <a:endParaRPr lang="cs-CZ" sz="1400" b="1" dirty="0">
              <a:solidFill>
                <a:srgbClr val="0070C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24666" y="4274044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</a:rPr>
              <a:t>H6</a:t>
            </a:r>
            <a:endParaRPr lang="cs-CZ" sz="1400" b="1" dirty="0">
              <a:solidFill>
                <a:srgbClr val="0070C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51954" y="3679231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</a:rPr>
              <a:t>H5</a:t>
            </a:r>
            <a:endParaRPr lang="cs-CZ" sz="1400" b="1" dirty="0">
              <a:solidFill>
                <a:srgbClr val="0070C0"/>
              </a:solidFill>
            </a:endParaRPr>
          </a:p>
        </p:txBody>
      </p:sp>
      <p:sp>
        <p:nvSpPr>
          <p:cNvPr id="3" name="Ovál 2"/>
          <p:cNvSpPr/>
          <p:nvPr/>
        </p:nvSpPr>
        <p:spPr>
          <a:xfrm>
            <a:off x="1198374" y="1210788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1314286" y="1853655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1039453" y="2497088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1056405" y="2843843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148081" y="3474183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1193835" y="3795015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1151350" y="4390888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2475376" y="685262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>
                <a:solidFill>
                  <a:srgbClr val="FF0000"/>
                </a:solidFill>
              </a:rPr>
              <a:t>interstadiály</a:t>
            </a:r>
          </a:p>
          <a:p>
            <a:r>
              <a:rPr lang="cs-CZ" sz="800" b="1" dirty="0" smtClean="0">
                <a:solidFill>
                  <a:srgbClr val="FF0000"/>
                </a:solidFill>
              </a:rPr>
              <a:t>(kontinentální </a:t>
            </a:r>
          </a:p>
          <a:p>
            <a:r>
              <a:rPr lang="cs-CZ" sz="800" b="1" dirty="0" smtClean="0">
                <a:solidFill>
                  <a:srgbClr val="FF0000"/>
                </a:solidFill>
              </a:rPr>
              <a:t>Evropa)</a:t>
            </a:r>
            <a:endParaRPr lang="cs-CZ" sz="800" b="1" dirty="0">
              <a:solidFill>
                <a:srgbClr val="FF0000"/>
              </a:solidFill>
            </a:endParaRPr>
          </a:p>
        </p:txBody>
      </p:sp>
      <p:sp>
        <p:nvSpPr>
          <p:cNvPr id="20" name="Šipka dolů 19"/>
          <p:cNvSpPr/>
          <p:nvPr/>
        </p:nvSpPr>
        <p:spPr>
          <a:xfrm>
            <a:off x="2798246" y="1146927"/>
            <a:ext cx="144016" cy="13586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2372466" y="2996953"/>
            <a:ext cx="69932" cy="144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2371449" y="3523966"/>
            <a:ext cx="69932" cy="1232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2375417" y="4018623"/>
            <a:ext cx="69932" cy="751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2375722" y="4302471"/>
            <a:ext cx="69932" cy="751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/>
        </p:nvSpPr>
        <p:spPr>
          <a:xfrm>
            <a:off x="2540862" y="4768580"/>
            <a:ext cx="69932" cy="751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35" y="2060848"/>
            <a:ext cx="5092027" cy="317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8" t="18967" r="1182" b="2551"/>
          <a:stretch/>
        </p:blipFill>
        <p:spPr bwMode="auto">
          <a:xfrm>
            <a:off x="6197703" y="141392"/>
            <a:ext cx="2561921" cy="188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Přímá spojnice se šipkou 33"/>
          <p:cNvCxnSpPr/>
          <p:nvPr/>
        </p:nvCxnSpPr>
        <p:spPr>
          <a:xfrm>
            <a:off x="535106" y="1700808"/>
            <a:ext cx="0" cy="2762088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 flipH="1">
            <a:off x="525105" y="4461496"/>
            <a:ext cx="7620" cy="1055736"/>
          </a:xfrm>
          <a:prstGeom prst="straightConnector1">
            <a:avLst/>
          </a:prstGeom>
          <a:ln w="5715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se šipkou 41"/>
          <p:cNvCxnSpPr/>
          <p:nvPr/>
        </p:nvCxnSpPr>
        <p:spPr>
          <a:xfrm>
            <a:off x="539552" y="1132059"/>
            <a:ext cx="0" cy="568749"/>
          </a:xfrm>
          <a:prstGeom prst="straightConnector1">
            <a:avLst/>
          </a:prstGeom>
          <a:ln w="5715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 flipV="1">
            <a:off x="1646118" y="3596639"/>
            <a:ext cx="2349818" cy="140080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bdélník 56"/>
          <p:cNvSpPr/>
          <p:nvPr/>
        </p:nvSpPr>
        <p:spPr>
          <a:xfrm>
            <a:off x="3995937" y="6021288"/>
            <a:ext cx="4608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První hlavní růst ledovců – 90 až 80 </a:t>
            </a:r>
            <a:r>
              <a:rPr lang="cs-CZ" b="1" dirty="0" err="1" smtClean="0">
                <a:solidFill>
                  <a:srgbClr val="0B3491"/>
                </a:solidFill>
              </a:rPr>
              <a:t>ky</a:t>
            </a:r>
            <a:r>
              <a:rPr lang="cs-CZ" b="1" dirty="0" smtClean="0">
                <a:solidFill>
                  <a:srgbClr val="0B3491"/>
                </a:solidFill>
              </a:rPr>
              <a:t> BP, IRD v Severním ledovém oceánu (HS8 + HS9)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58" name="Obdélník 57"/>
          <p:cNvSpPr/>
          <p:nvPr/>
        </p:nvSpPr>
        <p:spPr>
          <a:xfrm>
            <a:off x="3563888" y="5301208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Euroasijský ledovcový pokryv glaciálního maxima časného viselského glaciálu (90-80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ky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BP). Ledovec pokrýval severní Skandinávii,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Barensovo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a Karské moře včetně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Svalbardu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, Země Fr. Josefa, Severní země a sahal až na Sibiř (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Svendsen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et al. 2004).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0" name="Obdélník 59"/>
          <p:cNvSpPr/>
          <p:nvPr/>
        </p:nvSpPr>
        <p:spPr>
          <a:xfrm>
            <a:off x="4034037" y="1570362"/>
            <a:ext cx="2304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Časové zařazení Heinrichových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eventů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 rot="16200000">
            <a:off x="-329886" y="4838150"/>
            <a:ext cx="13019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/>
              <a:t>Časný viselský glaciál</a:t>
            </a:r>
            <a:endParaRPr lang="cs-CZ" sz="1000" b="1" dirty="0"/>
          </a:p>
        </p:txBody>
      </p:sp>
      <p:sp>
        <p:nvSpPr>
          <p:cNvPr id="62" name="TextovéPole 61"/>
          <p:cNvSpPr txBox="1"/>
          <p:nvPr/>
        </p:nvSpPr>
        <p:spPr>
          <a:xfrm rot="16200000">
            <a:off x="-293017" y="2829918"/>
            <a:ext cx="12282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/>
              <a:t>viselský </a:t>
            </a:r>
            <a:r>
              <a:rPr lang="cs-CZ" sz="1000" b="1" dirty="0" err="1" smtClean="0"/>
              <a:t>pleniglaciál</a:t>
            </a:r>
            <a:endParaRPr lang="cs-CZ" sz="1000" b="1" dirty="0"/>
          </a:p>
        </p:txBody>
      </p:sp>
      <p:sp>
        <p:nvSpPr>
          <p:cNvPr id="63" name="TextovéPole 62"/>
          <p:cNvSpPr txBox="1"/>
          <p:nvPr/>
        </p:nvSpPr>
        <p:spPr>
          <a:xfrm rot="16200000">
            <a:off x="-163198" y="1278323"/>
            <a:ext cx="9076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/>
              <a:t>p</a:t>
            </a:r>
            <a:r>
              <a:rPr lang="cs-CZ" sz="1000" b="1" dirty="0" smtClean="0"/>
              <a:t>ozdní glaciál</a:t>
            </a:r>
            <a:endParaRPr lang="cs-CZ" sz="1000" b="1" dirty="0"/>
          </a:p>
        </p:txBody>
      </p:sp>
      <p:sp>
        <p:nvSpPr>
          <p:cNvPr id="64" name="TextovéPole 63"/>
          <p:cNvSpPr txBox="1"/>
          <p:nvPr/>
        </p:nvSpPr>
        <p:spPr>
          <a:xfrm>
            <a:off x="945536" y="4903068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HS8</a:t>
            </a:r>
            <a:endParaRPr lang="cs-CZ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5" name="Ovál 64"/>
          <p:cNvSpPr/>
          <p:nvPr/>
        </p:nvSpPr>
        <p:spPr>
          <a:xfrm>
            <a:off x="1363660" y="5019912"/>
            <a:ext cx="72008" cy="7200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TextovéPole 65"/>
          <p:cNvSpPr txBox="1"/>
          <p:nvPr/>
        </p:nvSpPr>
        <p:spPr>
          <a:xfrm>
            <a:off x="1115616" y="5010196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HS9</a:t>
            </a:r>
            <a:endParaRPr lang="cs-CZ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7" name="Ovál 66"/>
          <p:cNvSpPr/>
          <p:nvPr/>
        </p:nvSpPr>
        <p:spPr>
          <a:xfrm>
            <a:off x="1531423" y="5127040"/>
            <a:ext cx="72008" cy="7200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TextovéPole 67"/>
          <p:cNvSpPr txBox="1"/>
          <p:nvPr/>
        </p:nvSpPr>
        <p:spPr>
          <a:xfrm>
            <a:off x="642040" y="4625771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HS7</a:t>
            </a:r>
            <a:endParaRPr lang="cs-CZ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9" name="Ovál 68"/>
          <p:cNvSpPr/>
          <p:nvPr/>
        </p:nvSpPr>
        <p:spPr>
          <a:xfrm>
            <a:off x="975028" y="4627108"/>
            <a:ext cx="72008" cy="7200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Ovál 69"/>
          <p:cNvSpPr/>
          <p:nvPr/>
        </p:nvSpPr>
        <p:spPr>
          <a:xfrm>
            <a:off x="1081708" y="4733788"/>
            <a:ext cx="72008" cy="7200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TextovéPole 70"/>
          <p:cNvSpPr txBox="1"/>
          <p:nvPr/>
        </p:nvSpPr>
        <p:spPr>
          <a:xfrm>
            <a:off x="1283256" y="5239935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HS10</a:t>
            </a:r>
            <a:endParaRPr lang="cs-CZ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2" name="Ovál 71"/>
          <p:cNvSpPr/>
          <p:nvPr/>
        </p:nvSpPr>
        <p:spPr>
          <a:xfrm>
            <a:off x="1790740" y="5357976"/>
            <a:ext cx="72008" cy="7200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1310675" y="4904804"/>
            <a:ext cx="350683" cy="35068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3" name="Přímá spojnice se šipkou 72"/>
          <p:cNvCxnSpPr/>
          <p:nvPr/>
        </p:nvCxnSpPr>
        <p:spPr>
          <a:xfrm>
            <a:off x="5292080" y="3068960"/>
            <a:ext cx="216024" cy="360040"/>
          </a:xfrm>
          <a:prstGeom prst="straightConnector1">
            <a:avLst/>
          </a:prstGeom>
          <a:ln w="190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bdélník 75"/>
          <p:cNvSpPr/>
          <p:nvPr/>
        </p:nvSpPr>
        <p:spPr>
          <a:xfrm>
            <a:off x="4880796" y="2584739"/>
            <a:ext cx="103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 smtClean="0">
                <a:solidFill>
                  <a:srgbClr val="FFFF00"/>
                </a:solidFill>
              </a:rPr>
              <a:t>Skandinávský</a:t>
            </a:r>
          </a:p>
          <a:p>
            <a:r>
              <a:rPr lang="cs-CZ" sz="1200" b="1" dirty="0" smtClean="0">
                <a:solidFill>
                  <a:srgbClr val="FFFF00"/>
                </a:solidFill>
              </a:rPr>
              <a:t>ledovec</a:t>
            </a:r>
            <a:endParaRPr lang="cs-CZ" sz="1200" b="1" dirty="0">
              <a:solidFill>
                <a:srgbClr val="FFFF00"/>
              </a:solidFill>
            </a:endParaRPr>
          </a:p>
        </p:txBody>
      </p:sp>
      <p:sp>
        <p:nvSpPr>
          <p:cNvPr id="77" name="Obdélník 76"/>
          <p:cNvSpPr/>
          <p:nvPr/>
        </p:nvSpPr>
        <p:spPr>
          <a:xfrm>
            <a:off x="6915096" y="2258635"/>
            <a:ext cx="1185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 err="1" smtClean="0">
                <a:solidFill>
                  <a:srgbClr val="FFFF00"/>
                </a:solidFill>
              </a:rPr>
              <a:t>Barenstsko</a:t>
            </a:r>
            <a:r>
              <a:rPr lang="cs-CZ" sz="1200" b="1" dirty="0" smtClean="0">
                <a:solidFill>
                  <a:srgbClr val="FFFF00"/>
                </a:solidFill>
              </a:rPr>
              <a:t>-karský ledovec</a:t>
            </a:r>
            <a:endParaRPr lang="cs-CZ" sz="1200" b="1" dirty="0">
              <a:solidFill>
                <a:srgbClr val="FFFF00"/>
              </a:solidFill>
            </a:endParaRPr>
          </a:p>
        </p:txBody>
      </p:sp>
      <p:cxnSp>
        <p:nvCxnSpPr>
          <p:cNvPr id="78" name="Přímá spojnice se šipkou 77"/>
          <p:cNvCxnSpPr/>
          <p:nvPr/>
        </p:nvCxnSpPr>
        <p:spPr>
          <a:xfrm flipH="1">
            <a:off x="6804248" y="2718446"/>
            <a:ext cx="595484" cy="530534"/>
          </a:xfrm>
          <a:prstGeom prst="straightConnector1">
            <a:avLst/>
          </a:prstGeom>
          <a:ln w="190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>
            <a:off x="7399732" y="2720300"/>
            <a:ext cx="196604" cy="681080"/>
          </a:xfrm>
          <a:prstGeom prst="straightConnector1">
            <a:avLst/>
          </a:prstGeom>
          <a:ln w="190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1763688" y="1628800"/>
            <a:ext cx="945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nejstarší </a:t>
            </a:r>
            <a:r>
              <a:rPr lang="cs-CZ" sz="1000" dirty="0" err="1" smtClean="0"/>
              <a:t>dryas</a:t>
            </a:r>
            <a:endParaRPr lang="cs-CZ" sz="1000" dirty="0"/>
          </a:p>
        </p:txBody>
      </p:sp>
      <p:grpSp>
        <p:nvGrpSpPr>
          <p:cNvPr id="30" name="Skupina 29"/>
          <p:cNvGrpSpPr/>
          <p:nvPr/>
        </p:nvGrpSpPr>
        <p:grpSpPr>
          <a:xfrm>
            <a:off x="1702927" y="1064281"/>
            <a:ext cx="945702" cy="246221"/>
            <a:chOff x="4442270" y="562151"/>
            <a:chExt cx="945702" cy="246221"/>
          </a:xfrm>
        </p:grpSpPr>
        <p:sp>
          <p:nvSpPr>
            <p:cNvPr id="21" name="Obdélník 20"/>
            <p:cNvSpPr/>
            <p:nvPr/>
          </p:nvSpPr>
          <p:spPr>
            <a:xfrm>
              <a:off x="4542008" y="641099"/>
              <a:ext cx="648073" cy="113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TextovéPole 52"/>
            <p:cNvSpPr txBox="1"/>
            <p:nvPr/>
          </p:nvSpPr>
          <p:spPr>
            <a:xfrm>
              <a:off x="4442270" y="562151"/>
              <a:ext cx="9457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mladší </a:t>
              </a:r>
              <a:r>
                <a:rPr lang="cs-CZ" sz="1000" dirty="0" err="1" smtClean="0"/>
                <a:t>dryas</a:t>
              </a:r>
              <a:endParaRPr lang="cs-CZ" sz="1000" dirty="0"/>
            </a:p>
          </p:txBody>
        </p:sp>
      </p:grpSp>
      <p:sp>
        <p:nvSpPr>
          <p:cNvPr id="75" name="TextovéPole 74"/>
          <p:cNvSpPr txBox="1"/>
          <p:nvPr/>
        </p:nvSpPr>
        <p:spPr>
          <a:xfrm>
            <a:off x="989518" y="1345354"/>
            <a:ext cx="852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starší </a:t>
            </a:r>
            <a:r>
              <a:rPr lang="cs-CZ" sz="1000" dirty="0" err="1" smtClean="0"/>
              <a:t>dryas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92903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5" t="2038" b="980"/>
          <a:stretch/>
        </p:blipFill>
        <p:spPr bwMode="auto">
          <a:xfrm>
            <a:off x="703634" y="533399"/>
            <a:ext cx="3004269" cy="612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03859" y="97200"/>
            <a:ext cx="7204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Klimatický vývoj ve viselském glaciálu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68213" y="1092903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</a:rPr>
              <a:t>H0</a:t>
            </a:r>
            <a:endParaRPr lang="cs-CZ" sz="1400" b="1" dirty="0">
              <a:solidFill>
                <a:srgbClr val="0070C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14777" y="2718446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</a:rPr>
              <a:t>H3</a:t>
            </a:r>
            <a:endParaRPr lang="cs-CZ" sz="1400" b="1" dirty="0">
              <a:solidFill>
                <a:srgbClr val="0070C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03635" y="2372565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</a:rPr>
              <a:t>H2</a:t>
            </a:r>
            <a:endParaRPr lang="cs-CZ" sz="1400" b="1" dirty="0">
              <a:solidFill>
                <a:srgbClr val="0070C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05837" y="3356299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</a:rPr>
              <a:t>H4</a:t>
            </a:r>
            <a:endParaRPr lang="cs-CZ" sz="1400" b="1" dirty="0">
              <a:solidFill>
                <a:srgbClr val="0070C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47526" y="4274044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</a:rPr>
              <a:t>H6</a:t>
            </a:r>
            <a:endParaRPr lang="cs-CZ" sz="1400" b="1" dirty="0">
              <a:solidFill>
                <a:srgbClr val="0070C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51954" y="3679231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</a:rPr>
              <a:t>H5</a:t>
            </a:r>
            <a:endParaRPr lang="cs-CZ" sz="1400" b="1" dirty="0">
              <a:solidFill>
                <a:srgbClr val="0070C0"/>
              </a:solidFill>
            </a:endParaRPr>
          </a:p>
        </p:txBody>
      </p:sp>
      <p:sp>
        <p:nvSpPr>
          <p:cNvPr id="3" name="Ovál 2"/>
          <p:cNvSpPr/>
          <p:nvPr/>
        </p:nvSpPr>
        <p:spPr>
          <a:xfrm>
            <a:off x="1198374" y="1210788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1039453" y="2497088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1056405" y="2843843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148081" y="3474183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1193835" y="3795015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1174210" y="4390888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2475376" y="685262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>
                <a:solidFill>
                  <a:srgbClr val="FF0000"/>
                </a:solidFill>
              </a:rPr>
              <a:t>interstadiály</a:t>
            </a:r>
          </a:p>
          <a:p>
            <a:r>
              <a:rPr lang="cs-CZ" sz="800" b="1" dirty="0" smtClean="0">
                <a:solidFill>
                  <a:srgbClr val="FF0000"/>
                </a:solidFill>
              </a:rPr>
              <a:t>(kontinentální </a:t>
            </a:r>
          </a:p>
          <a:p>
            <a:r>
              <a:rPr lang="cs-CZ" sz="800" b="1" dirty="0" smtClean="0">
                <a:solidFill>
                  <a:srgbClr val="FF0000"/>
                </a:solidFill>
              </a:rPr>
              <a:t>Evropa)</a:t>
            </a:r>
            <a:endParaRPr lang="cs-CZ" sz="800" b="1" dirty="0">
              <a:solidFill>
                <a:srgbClr val="FF0000"/>
              </a:solidFill>
            </a:endParaRPr>
          </a:p>
        </p:txBody>
      </p:sp>
      <p:sp>
        <p:nvSpPr>
          <p:cNvPr id="20" name="Šipka dolů 19"/>
          <p:cNvSpPr/>
          <p:nvPr/>
        </p:nvSpPr>
        <p:spPr>
          <a:xfrm>
            <a:off x="2798246" y="1146927"/>
            <a:ext cx="144016" cy="13586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2372466" y="2996953"/>
            <a:ext cx="69932" cy="144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2371449" y="3523966"/>
            <a:ext cx="69932" cy="1232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2375417" y="4018623"/>
            <a:ext cx="69932" cy="751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2375722" y="4302471"/>
            <a:ext cx="69932" cy="751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/>
        </p:nvSpPr>
        <p:spPr>
          <a:xfrm>
            <a:off x="2540862" y="4768580"/>
            <a:ext cx="69932" cy="751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906555" y="4251550"/>
            <a:ext cx="350683" cy="35068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se šipkou 33"/>
          <p:cNvCxnSpPr/>
          <p:nvPr/>
        </p:nvCxnSpPr>
        <p:spPr>
          <a:xfrm>
            <a:off x="535106" y="1700808"/>
            <a:ext cx="0" cy="2762088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 flipH="1">
            <a:off x="525105" y="4461496"/>
            <a:ext cx="7620" cy="1055736"/>
          </a:xfrm>
          <a:prstGeom prst="straightConnector1">
            <a:avLst/>
          </a:prstGeom>
          <a:ln w="5715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se šipkou 41"/>
          <p:cNvCxnSpPr/>
          <p:nvPr/>
        </p:nvCxnSpPr>
        <p:spPr>
          <a:xfrm>
            <a:off x="539552" y="1132059"/>
            <a:ext cx="0" cy="568749"/>
          </a:xfrm>
          <a:prstGeom prst="straightConnector1">
            <a:avLst/>
          </a:prstGeom>
          <a:ln w="5715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bdélník 57"/>
          <p:cNvSpPr/>
          <p:nvPr/>
        </p:nvSpPr>
        <p:spPr>
          <a:xfrm>
            <a:off x="3563888" y="6102471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Euroasijský ledovcový pokryv maxima středně viselského glaciálu (60-50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ky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BP). Ledovec pokrýval severní Skandinávii,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Barensovo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a Karské moře včetně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Svalbardu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, Země Fr. Josefa, Severní země, ústup zalednění Sibiře (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Svendsen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et al. 2004).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 rot="16200000">
            <a:off x="-329886" y="4838150"/>
            <a:ext cx="13019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/>
              <a:t>Časný viselský glaciál</a:t>
            </a:r>
            <a:endParaRPr lang="cs-CZ" sz="1000" b="1" dirty="0"/>
          </a:p>
        </p:txBody>
      </p:sp>
      <p:sp>
        <p:nvSpPr>
          <p:cNvPr id="62" name="TextovéPole 61"/>
          <p:cNvSpPr txBox="1"/>
          <p:nvPr/>
        </p:nvSpPr>
        <p:spPr>
          <a:xfrm rot="16200000">
            <a:off x="-293017" y="2829918"/>
            <a:ext cx="12282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/>
              <a:t>viselský </a:t>
            </a:r>
            <a:r>
              <a:rPr lang="cs-CZ" sz="1000" b="1" dirty="0" err="1" smtClean="0"/>
              <a:t>pleniglaciál</a:t>
            </a:r>
            <a:endParaRPr lang="cs-CZ" sz="1000" b="1" dirty="0"/>
          </a:p>
        </p:txBody>
      </p:sp>
      <p:sp>
        <p:nvSpPr>
          <p:cNvPr id="63" name="TextovéPole 62"/>
          <p:cNvSpPr txBox="1"/>
          <p:nvPr/>
        </p:nvSpPr>
        <p:spPr>
          <a:xfrm rot="16200000">
            <a:off x="-163198" y="1278323"/>
            <a:ext cx="9076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/>
              <a:t>p</a:t>
            </a:r>
            <a:r>
              <a:rPr lang="cs-CZ" sz="1000" b="1" dirty="0" smtClean="0"/>
              <a:t>ozdní glaciál</a:t>
            </a:r>
            <a:endParaRPr lang="cs-CZ" sz="1000" b="1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19" y="3151288"/>
            <a:ext cx="4732037" cy="299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Přímá spojnice 50"/>
          <p:cNvCxnSpPr/>
          <p:nvPr/>
        </p:nvCxnSpPr>
        <p:spPr>
          <a:xfrm>
            <a:off x="1241804" y="4509119"/>
            <a:ext cx="2797562" cy="108012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783" y="162179"/>
            <a:ext cx="4693673" cy="295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Ovál 51"/>
          <p:cNvSpPr/>
          <p:nvPr/>
        </p:nvSpPr>
        <p:spPr>
          <a:xfrm>
            <a:off x="953071" y="2060848"/>
            <a:ext cx="350683" cy="35068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7" name="Přímá spojnice se šipkou 46"/>
          <p:cNvCxnSpPr/>
          <p:nvPr/>
        </p:nvCxnSpPr>
        <p:spPr>
          <a:xfrm flipV="1">
            <a:off x="4659248" y="2076088"/>
            <a:ext cx="0" cy="27807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ovéPole 47"/>
          <p:cNvSpPr txBox="1"/>
          <p:nvPr/>
        </p:nvSpPr>
        <p:spPr>
          <a:xfrm>
            <a:off x="4477132" y="2318400"/>
            <a:ext cx="340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</a:rPr>
              <a:t>CZ</a:t>
            </a:r>
            <a:endParaRPr lang="cs-CZ" sz="1200" b="1" dirty="0">
              <a:solidFill>
                <a:schemeClr val="bg1"/>
              </a:solidFill>
            </a:endParaRPr>
          </a:p>
        </p:txBody>
      </p:sp>
      <p:cxnSp>
        <p:nvCxnSpPr>
          <p:cNvPr id="61" name="Přímá spojnice 60"/>
          <p:cNvCxnSpPr/>
          <p:nvPr/>
        </p:nvCxnSpPr>
        <p:spPr>
          <a:xfrm flipV="1">
            <a:off x="1302036" y="1551680"/>
            <a:ext cx="2797562" cy="659352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ovéPole 63"/>
          <p:cNvSpPr txBox="1"/>
          <p:nvPr/>
        </p:nvSpPr>
        <p:spPr>
          <a:xfrm>
            <a:off x="945536" y="4903068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HS8</a:t>
            </a:r>
            <a:endParaRPr lang="cs-CZ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5" name="Ovál 64"/>
          <p:cNvSpPr/>
          <p:nvPr/>
        </p:nvSpPr>
        <p:spPr>
          <a:xfrm>
            <a:off x="1363660" y="5019912"/>
            <a:ext cx="72008" cy="7200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TextovéPole 65"/>
          <p:cNvSpPr txBox="1"/>
          <p:nvPr/>
        </p:nvSpPr>
        <p:spPr>
          <a:xfrm>
            <a:off x="1115616" y="5010196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HS9</a:t>
            </a:r>
            <a:endParaRPr lang="cs-CZ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7" name="Ovál 66"/>
          <p:cNvSpPr/>
          <p:nvPr/>
        </p:nvSpPr>
        <p:spPr>
          <a:xfrm>
            <a:off x="1531423" y="5127040"/>
            <a:ext cx="72008" cy="7200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TextovéPole 67"/>
          <p:cNvSpPr txBox="1"/>
          <p:nvPr/>
        </p:nvSpPr>
        <p:spPr>
          <a:xfrm>
            <a:off x="642040" y="4625771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HS7</a:t>
            </a:r>
            <a:endParaRPr lang="cs-CZ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9" name="Ovál 68"/>
          <p:cNvSpPr/>
          <p:nvPr/>
        </p:nvSpPr>
        <p:spPr>
          <a:xfrm>
            <a:off x="975028" y="4627108"/>
            <a:ext cx="72008" cy="7200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Ovál 69"/>
          <p:cNvSpPr/>
          <p:nvPr/>
        </p:nvSpPr>
        <p:spPr>
          <a:xfrm>
            <a:off x="1081708" y="4733788"/>
            <a:ext cx="72008" cy="7200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TextovéPole 70"/>
          <p:cNvSpPr txBox="1"/>
          <p:nvPr/>
        </p:nvSpPr>
        <p:spPr>
          <a:xfrm>
            <a:off x="1283256" y="5239935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HS10</a:t>
            </a:r>
            <a:endParaRPr lang="cs-CZ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2" name="Ovál 71"/>
          <p:cNvSpPr/>
          <p:nvPr/>
        </p:nvSpPr>
        <p:spPr>
          <a:xfrm>
            <a:off x="1790740" y="5357976"/>
            <a:ext cx="72008" cy="7200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50" name="Skupina 49"/>
          <p:cNvGrpSpPr/>
          <p:nvPr/>
        </p:nvGrpSpPr>
        <p:grpSpPr>
          <a:xfrm>
            <a:off x="1702927" y="1064281"/>
            <a:ext cx="945702" cy="246221"/>
            <a:chOff x="4442270" y="562151"/>
            <a:chExt cx="945702" cy="246221"/>
          </a:xfrm>
        </p:grpSpPr>
        <p:sp>
          <p:nvSpPr>
            <p:cNvPr id="53" name="Obdélník 52"/>
            <p:cNvSpPr/>
            <p:nvPr/>
          </p:nvSpPr>
          <p:spPr>
            <a:xfrm>
              <a:off x="4542008" y="641099"/>
              <a:ext cx="648073" cy="113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4442270" y="562151"/>
              <a:ext cx="9457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mladší </a:t>
              </a:r>
              <a:r>
                <a:rPr lang="cs-CZ" sz="1000" dirty="0" err="1" smtClean="0"/>
                <a:t>dryas</a:t>
              </a:r>
              <a:endParaRPr lang="cs-CZ" sz="1000" dirty="0"/>
            </a:p>
          </p:txBody>
        </p:sp>
      </p:grpSp>
      <p:sp>
        <p:nvSpPr>
          <p:cNvPr id="55" name="TextovéPole 54"/>
          <p:cNvSpPr txBox="1"/>
          <p:nvPr/>
        </p:nvSpPr>
        <p:spPr>
          <a:xfrm>
            <a:off x="1763688" y="1628800"/>
            <a:ext cx="945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nejstarší </a:t>
            </a:r>
            <a:r>
              <a:rPr lang="cs-CZ" sz="1000" dirty="0" err="1" smtClean="0"/>
              <a:t>dryas</a:t>
            </a:r>
            <a:endParaRPr lang="cs-CZ" sz="1000" dirty="0"/>
          </a:p>
        </p:txBody>
      </p:sp>
      <p:sp>
        <p:nvSpPr>
          <p:cNvPr id="56" name="TextovéPole 55"/>
          <p:cNvSpPr txBox="1"/>
          <p:nvPr/>
        </p:nvSpPr>
        <p:spPr>
          <a:xfrm>
            <a:off x="989518" y="1345354"/>
            <a:ext cx="852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starší </a:t>
            </a:r>
            <a:r>
              <a:rPr lang="cs-CZ" sz="1000" dirty="0" err="1" smtClean="0"/>
              <a:t>dryas</a:t>
            </a:r>
            <a:endParaRPr lang="cs-CZ" sz="1000" dirty="0"/>
          </a:p>
        </p:txBody>
      </p:sp>
      <p:sp>
        <p:nvSpPr>
          <p:cNvPr id="57" name="TextovéPole 56"/>
          <p:cNvSpPr txBox="1"/>
          <p:nvPr/>
        </p:nvSpPr>
        <p:spPr>
          <a:xfrm>
            <a:off x="978431" y="1735770"/>
            <a:ext cx="388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</a:rPr>
              <a:t>H1</a:t>
            </a:r>
            <a:endParaRPr lang="cs-CZ" sz="1400" b="1" dirty="0">
              <a:solidFill>
                <a:srgbClr val="0070C0"/>
              </a:solidFill>
            </a:endParaRPr>
          </a:p>
        </p:txBody>
      </p:sp>
      <p:sp>
        <p:nvSpPr>
          <p:cNvPr id="60" name="Ovál 59"/>
          <p:cNvSpPr/>
          <p:nvPr/>
        </p:nvSpPr>
        <p:spPr>
          <a:xfrm>
            <a:off x="1314286" y="1853655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81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5" t="2038" b="980"/>
          <a:stretch/>
        </p:blipFill>
        <p:spPr bwMode="auto">
          <a:xfrm>
            <a:off x="703634" y="533399"/>
            <a:ext cx="3004269" cy="612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03859" y="97200"/>
            <a:ext cx="4540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Klimatický vývoj ve viselském glaciálu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68213" y="1092903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</a:rPr>
              <a:t>H0</a:t>
            </a:r>
            <a:endParaRPr lang="cs-CZ" sz="1400" b="1" dirty="0">
              <a:solidFill>
                <a:srgbClr val="0070C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14777" y="2718446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</a:rPr>
              <a:t>H3</a:t>
            </a:r>
            <a:endParaRPr lang="cs-CZ" sz="1400" b="1" dirty="0">
              <a:solidFill>
                <a:srgbClr val="0070C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03635" y="2372565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</a:rPr>
              <a:t>H2</a:t>
            </a:r>
            <a:endParaRPr lang="cs-CZ" sz="1400" b="1" dirty="0">
              <a:solidFill>
                <a:srgbClr val="0070C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05837" y="3356299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</a:rPr>
              <a:t>H4</a:t>
            </a:r>
            <a:endParaRPr lang="cs-CZ" sz="1400" b="1" dirty="0">
              <a:solidFill>
                <a:srgbClr val="0070C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47526" y="4274044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</a:rPr>
              <a:t>H6</a:t>
            </a:r>
            <a:endParaRPr lang="cs-CZ" sz="1400" b="1" dirty="0">
              <a:solidFill>
                <a:srgbClr val="0070C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51954" y="3679231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</a:rPr>
              <a:t>H5</a:t>
            </a:r>
            <a:endParaRPr lang="cs-CZ" sz="1400" b="1" dirty="0">
              <a:solidFill>
                <a:srgbClr val="0070C0"/>
              </a:solidFill>
            </a:endParaRPr>
          </a:p>
        </p:txBody>
      </p:sp>
      <p:sp>
        <p:nvSpPr>
          <p:cNvPr id="3" name="Ovál 2"/>
          <p:cNvSpPr/>
          <p:nvPr/>
        </p:nvSpPr>
        <p:spPr>
          <a:xfrm>
            <a:off x="1198374" y="1210788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1039453" y="2497088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1056405" y="2843843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148081" y="3474183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1193835" y="3795015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1174210" y="4390888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2475376" y="685262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>
                <a:solidFill>
                  <a:srgbClr val="FF0000"/>
                </a:solidFill>
              </a:rPr>
              <a:t>interstadiály</a:t>
            </a:r>
          </a:p>
          <a:p>
            <a:r>
              <a:rPr lang="cs-CZ" sz="800" b="1" dirty="0" smtClean="0">
                <a:solidFill>
                  <a:srgbClr val="FF0000"/>
                </a:solidFill>
              </a:rPr>
              <a:t>(kontinentální </a:t>
            </a:r>
          </a:p>
          <a:p>
            <a:r>
              <a:rPr lang="cs-CZ" sz="800" b="1" dirty="0" smtClean="0">
                <a:solidFill>
                  <a:srgbClr val="FF0000"/>
                </a:solidFill>
              </a:rPr>
              <a:t>Evropa)</a:t>
            </a:r>
            <a:endParaRPr lang="cs-CZ" sz="800" b="1" dirty="0">
              <a:solidFill>
                <a:srgbClr val="FF0000"/>
              </a:solidFill>
            </a:endParaRPr>
          </a:p>
        </p:txBody>
      </p:sp>
      <p:sp>
        <p:nvSpPr>
          <p:cNvPr id="20" name="Šipka dolů 19"/>
          <p:cNvSpPr/>
          <p:nvPr/>
        </p:nvSpPr>
        <p:spPr>
          <a:xfrm>
            <a:off x="2798246" y="1146927"/>
            <a:ext cx="144016" cy="13586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2372466" y="2996953"/>
            <a:ext cx="69932" cy="144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2371449" y="3523966"/>
            <a:ext cx="69932" cy="1232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2375417" y="4018623"/>
            <a:ext cx="69932" cy="751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2375722" y="4302471"/>
            <a:ext cx="69932" cy="751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/>
        </p:nvSpPr>
        <p:spPr>
          <a:xfrm>
            <a:off x="2540862" y="4768580"/>
            <a:ext cx="69932" cy="751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se šipkou 33"/>
          <p:cNvCxnSpPr/>
          <p:nvPr/>
        </p:nvCxnSpPr>
        <p:spPr>
          <a:xfrm>
            <a:off x="535106" y="1700808"/>
            <a:ext cx="0" cy="2762088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 flipH="1">
            <a:off x="525105" y="4461496"/>
            <a:ext cx="7620" cy="1055736"/>
          </a:xfrm>
          <a:prstGeom prst="straightConnector1">
            <a:avLst/>
          </a:prstGeom>
          <a:ln w="5715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se šipkou 41"/>
          <p:cNvCxnSpPr/>
          <p:nvPr/>
        </p:nvCxnSpPr>
        <p:spPr>
          <a:xfrm>
            <a:off x="539552" y="1132059"/>
            <a:ext cx="0" cy="568749"/>
          </a:xfrm>
          <a:prstGeom prst="straightConnector1">
            <a:avLst/>
          </a:prstGeom>
          <a:ln w="5715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ovéPole 58"/>
          <p:cNvSpPr txBox="1"/>
          <p:nvPr/>
        </p:nvSpPr>
        <p:spPr>
          <a:xfrm rot="16200000">
            <a:off x="-329886" y="4838150"/>
            <a:ext cx="13019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/>
              <a:t>Časný viselský glaciál</a:t>
            </a:r>
            <a:endParaRPr lang="cs-CZ" sz="1000" b="1" dirty="0"/>
          </a:p>
        </p:txBody>
      </p:sp>
      <p:sp>
        <p:nvSpPr>
          <p:cNvPr id="62" name="TextovéPole 61"/>
          <p:cNvSpPr txBox="1"/>
          <p:nvPr/>
        </p:nvSpPr>
        <p:spPr>
          <a:xfrm rot="16200000">
            <a:off x="-293017" y="2829918"/>
            <a:ext cx="12282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/>
              <a:t>viselský </a:t>
            </a:r>
            <a:r>
              <a:rPr lang="cs-CZ" sz="1000" b="1" dirty="0" err="1" smtClean="0"/>
              <a:t>pleniglaciál</a:t>
            </a:r>
            <a:endParaRPr lang="cs-CZ" sz="1000" b="1" dirty="0"/>
          </a:p>
        </p:txBody>
      </p:sp>
      <p:sp>
        <p:nvSpPr>
          <p:cNvPr id="63" name="TextovéPole 62"/>
          <p:cNvSpPr txBox="1"/>
          <p:nvPr/>
        </p:nvSpPr>
        <p:spPr>
          <a:xfrm rot="16200000">
            <a:off x="-163198" y="1278323"/>
            <a:ext cx="9076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/>
              <a:t>p</a:t>
            </a:r>
            <a:r>
              <a:rPr lang="cs-CZ" sz="1000" b="1" dirty="0" smtClean="0"/>
              <a:t>ozdní glaciál</a:t>
            </a:r>
            <a:endParaRPr lang="cs-CZ" sz="1000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945536" y="4903068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HS8</a:t>
            </a:r>
            <a:endParaRPr lang="cs-CZ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1" name="Ovál 40"/>
          <p:cNvSpPr/>
          <p:nvPr/>
        </p:nvSpPr>
        <p:spPr>
          <a:xfrm>
            <a:off x="1363660" y="5019912"/>
            <a:ext cx="72008" cy="7200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TextovéPole 43"/>
          <p:cNvSpPr txBox="1"/>
          <p:nvPr/>
        </p:nvSpPr>
        <p:spPr>
          <a:xfrm>
            <a:off x="1115616" y="5010196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HS9</a:t>
            </a:r>
            <a:endParaRPr lang="cs-CZ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5" name="Ovál 44"/>
          <p:cNvSpPr/>
          <p:nvPr/>
        </p:nvSpPr>
        <p:spPr>
          <a:xfrm>
            <a:off x="1531423" y="5127040"/>
            <a:ext cx="72008" cy="7200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TextovéPole 45"/>
          <p:cNvSpPr txBox="1"/>
          <p:nvPr/>
        </p:nvSpPr>
        <p:spPr>
          <a:xfrm>
            <a:off x="642040" y="4625771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HS7</a:t>
            </a:r>
            <a:endParaRPr lang="cs-CZ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9" name="Ovál 48"/>
          <p:cNvSpPr/>
          <p:nvPr/>
        </p:nvSpPr>
        <p:spPr>
          <a:xfrm>
            <a:off x="975028" y="4627108"/>
            <a:ext cx="72008" cy="7200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Ovál 49"/>
          <p:cNvSpPr/>
          <p:nvPr/>
        </p:nvSpPr>
        <p:spPr>
          <a:xfrm>
            <a:off x="1081708" y="4733788"/>
            <a:ext cx="72008" cy="7200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TextovéPole 52"/>
          <p:cNvSpPr txBox="1"/>
          <p:nvPr/>
        </p:nvSpPr>
        <p:spPr>
          <a:xfrm>
            <a:off x="1283256" y="5239935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HS10</a:t>
            </a:r>
            <a:endParaRPr lang="cs-CZ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4" name="Ovál 53"/>
          <p:cNvSpPr/>
          <p:nvPr/>
        </p:nvSpPr>
        <p:spPr>
          <a:xfrm>
            <a:off x="1790740" y="5357976"/>
            <a:ext cx="72008" cy="7200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081" y="643297"/>
            <a:ext cx="5258407" cy="28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Obdélník 55"/>
          <p:cNvSpPr/>
          <p:nvPr/>
        </p:nvSpPr>
        <p:spPr>
          <a:xfrm>
            <a:off x="6300192" y="44624"/>
            <a:ext cx="15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 smtClean="0">
                <a:solidFill>
                  <a:srgbClr val="C00000"/>
                </a:solidFill>
              </a:rPr>
              <a:t>objem ledu euroasijského ledovce</a:t>
            </a:r>
            <a:endParaRPr lang="cs-CZ" sz="1200" b="1" dirty="0">
              <a:solidFill>
                <a:srgbClr val="C00000"/>
              </a:solidFill>
            </a:endParaRPr>
          </a:p>
        </p:txBody>
      </p:sp>
      <p:sp>
        <p:nvSpPr>
          <p:cNvPr id="6" name="Šipka dolů 5"/>
          <p:cNvSpPr/>
          <p:nvPr/>
        </p:nvSpPr>
        <p:spPr>
          <a:xfrm>
            <a:off x="6902544" y="472806"/>
            <a:ext cx="216024" cy="17676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Obdélník 63"/>
          <p:cNvSpPr/>
          <p:nvPr/>
        </p:nvSpPr>
        <p:spPr>
          <a:xfrm>
            <a:off x="4139952" y="44624"/>
            <a:ext cx="1080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 smtClean="0">
                <a:solidFill>
                  <a:srgbClr val="C00000"/>
                </a:solidFill>
              </a:rPr>
              <a:t>skandinávský ledovec</a:t>
            </a:r>
            <a:endParaRPr lang="cs-CZ" sz="1200" b="1" dirty="0">
              <a:solidFill>
                <a:srgbClr val="C00000"/>
              </a:solidFill>
            </a:endParaRPr>
          </a:p>
        </p:txBody>
      </p:sp>
      <p:sp>
        <p:nvSpPr>
          <p:cNvPr id="65" name="Šipka dolů 64"/>
          <p:cNvSpPr/>
          <p:nvPr/>
        </p:nvSpPr>
        <p:spPr>
          <a:xfrm>
            <a:off x="4508376" y="476672"/>
            <a:ext cx="216024" cy="17676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Obdélník 65"/>
          <p:cNvSpPr/>
          <p:nvPr/>
        </p:nvSpPr>
        <p:spPr>
          <a:xfrm>
            <a:off x="4118424" y="1478476"/>
            <a:ext cx="5899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 smtClean="0">
                <a:solidFill>
                  <a:srgbClr val="C00000"/>
                </a:solidFill>
              </a:rPr>
              <a:t>LGM</a:t>
            </a:r>
            <a:endParaRPr lang="cs-CZ" sz="1200" b="1" dirty="0">
              <a:solidFill>
                <a:srgbClr val="C00000"/>
              </a:solidFill>
            </a:endParaRPr>
          </a:p>
        </p:txBody>
      </p:sp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447" y="3667092"/>
            <a:ext cx="4964009" cy="309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Obdélník 68"/>
          <p:cNvSpPr/>
          <p:nvPr/>
        </p:nvSpPr>
        <p:spPr>
          <a:xfrm>
            <a:off x="7349832" y="745257"/>
            <a:ext cx="4320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 smtClean="0">
                <a:solidFill>
                  <a:srgbClr val="C00000"/>
                </a:solidFill>
              </a:rPr>
              <a:t>IRD</a:t>
            </a:r>
            <a:endParaRPr lang="cs-CZ" sz="1200" b="1" dirty="0">
              <a:solidFill>
                <a:srgbClr val="C00000"/>
              </a:solidFill>
            </a:endParaRPr>
          </a:p>
        </p:txBody>
      </p:sp>
      <p:grpSp>
        <p:nvGrpSpPr>
          <p:cNvPr id="48" name="Skupina 47"/>
          <p:cNvGrpSpPr/>
          <p:nvPr/>
        </p:nvGrpSpPr>
        <p:grpSpPr>
          <a:xfrm>
            <a:off x="1702927" y="1064281"/>
            <a:ext cx="945702" cy="246221"/>
            <a:chOff x="4442270" y="562151"/>
            <a:chExt cx="945702" cy="246221"/>
          </a:xfrm>
        </p:grpSpPr>
        <p:sp>
          <p:nvSpPr>
            <p:cNvPr id="51" name="Obdélník 50"/>
            <p:cNvSpPr/>
            <p:nvPr/>
          </p:nvSpPr>
          <p:spPr>
            <a:xfrm>
              <a:off x="4542008" y="641099"/>
              <a:ext cx="648073" cy="113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2" name="TextovéPole 51"/>
            <p:cNvSpPr txBox="1"/>
            <p:nvPr/>
          </p:nvSpPr>
          <p:spPr>
            <a:xfrm>
              <a:off x="4442270" y="562151"/>
              <a:ext cx="9457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mladší </a:t>
              </a:r>
              <a:r>
                <a:rPr lang="cs-CZ" sz="1000" dirty="0" err="1" smtClean="0"/>
                <a:t>dryas</a:t>
              </a:r>
              <a:endParaRPr lang="cs-CZ" sz="1000" dirty="0"/>
            </a:p>
          </p:txBody>
        </p:sp>
      </p:grpSp>
      <p:sp>
        <p:nvSpPr>
          <p:cNvPr id="57" name="TextovéPole 56"/>
          <p:cNvSpPr txBox="1"/>
          <p:nvPr/>
        </p:nvSpPr>
        <p:spPr>
          <a:xfrm>
            <a:off x="1763688" y="1628800"/>
            <a:ext cx="945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nejstarší </a:t>
            </a:r>
            <a:r>
              <a:rPr lang="cs-CZ" sz="1000" dirty="0" err="1" smtClean="0"/>
              <a:t>dryas</a:t>
            </a:r>
            <a:endParaRPr lang="cs-CZ" sz="1000" dirty="0"/>
          </a:p>
        </p:txBody>
      </p:sp>
      <p:sp>
        <p:nvSpPr>
          <p:cNvPr id="58" name="TextovéPole 57"/>
          <p:cNvSpPr txBox="1"/>
          <p:nvPr/>
        </p:nvSpPr>
        <p:spPr>
          <a:xfrm>
            <a:off x="989518" y="1345354"/>
            <a:ext cx="852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starší </a:t>
            </a:r>
            <a:r>
              <a:rPr lang="cs-CZ" sz="1000" dirty="0" err="1" smtClean="0"/>
              <a:t>dryas</a:t>
            </a:r>
            <a:endParaRPr lang="cs-CZ" sz="1000" dirty="0"/>
          </a:p>
        </p:txBody>
      </p:sp>
      <p:sp>
        <p:nvSpPr>
          <p:cNvPr id="60" name="TextovéPole 59"/>
          <p:cNvSpPr txBox="1"/>
          <p:nvPr/>
        </p:nvSpPr>
        <p:spPr>
          <a:xfrm>
            <a:off x="978431" y="1735770"/>
            <a:ext cx="388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</a:rPr>
              <a:t>H1</a:t>
            </a:r>
            <a:endParaRPr lang="cs-CZ" sz="1400" b="1" dirty="0">
              <a:solidFill>
                <a:srgbClr val="0070C0"/>
              </a:solidFill>
            </a:endParaRPr>
          </a:p>
        </p:txBody>
      </p:sp>
      <p:sp>
        <p:nvSpPr>
          <p:cNvPr id="61" name="Ovál 60"/>
          <p:cNvSpPr/>
          <p:nvPr/>
        </p:nvSpPr>
        <p:spPr>
          <a:xfrm>
            <a:off x="1314286" y="1853655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143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2828925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6152"/>
            <a:ext cx="540060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020272" y="5480675"/>
            <a:ext cx="16868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>
                <a:solidFill>
                  <a:schemeClr val="accent5">
                    <a:lumMod val="50000"/>
                  </a:schemeClr>
                </a:solidFill>
              </a:rPr>
              <a:t>Svendsen</a:t>
            </a:r>
            <a:r>
              <a:rPr lang="cs-CZ" sz="1400" dirty="0">
                <a:solidFill>
                  <a:schemeClr val="accent5">
                    <a:lumMod val="50000"/>
                  </a:schemeClr>
                </a:solidFill>
              </a:rPr>
              <a:t> et al. 2004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1211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95"/>
          <a:stretch/>
        </p:blipFill>
        <p:spPr bwMode="auto">
          <a:xfrm>
            <a:off x="854841" y="3933056"/>
            <a:ext cx="5195214" cy="255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620688"/>
            <a:ext cx="353867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19802"/>
            <a:ext cx="2429567" cy="460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08472" y="433016"/>
            <a:ext cx="460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Deglaciace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03859" y="99906"/>
            <a:ext cx="5980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Konec LGM a klimatický vývoj na hranici pleistocén/holocén 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014641" y="779572"/>
            <a:ext cx="48058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Severní polokoule:</a:t>
            </a:r>
            <a:r>
              <a:rPr lang="cs-CZ" b="1" dirty="0" smtClean="0">
                <a:solidFill>
                  <a:srgbClr val="0B3491"/>
                </a:solidFill>
              </a:rPr>
              <a:t> H1 (17,5‒16 </a:t>
            </a:r>
            <a:r>
              <a:rPr lang="cs-CZ" b="1" dirty="0" err="1" smtClean="0">
                <a:solidFill>
                  <a:srgbClr val="0B3491"/>
                </a:solidFill>
              </a:rPr>
              <a:t>ky</a:t>
            </a:r>
            <a:r>
              <a:rPr lang="cs-CZ" b="1" dirty="0" smtClean="0">
                <a:solidFill>
                  <a:srgbClr val="0B3491"/>
                </a:solidFill>
              </a:rPr>
              <a:t> BP), nejstarší </a:t>
            </a:r>
            <a:r>
              <a:rPr lang="cs-CZ" b="1" dirty="0" err="1" smtClean="0">
                <a:solidFill>
                  <a:srgbClr val="0B3491"/>
                </a:solidFill>
              </a:rPr>
              <a:t>dryas</a:t>
            </a:r>
            <a:r>
              <a:rPr lang="cs-CZ" b="1" dirty="0" smtClean="0">
                <a:solidFill>
                  <a:srgbClr val="0B3491"/>
                </a:solidFill>
              </a:rPr>
              <a:t> (OD</a:t>
            </a:r>
            <a:r>
              <a:rPr lang="cs-CZ" b="1" dirty="0">
                <a:solidFill>
                  <a:srgbClr val="0B3491"/>
                </a:solidFill>
              </a:rPr>
              <a:t>, 18‒14,7 </a:t>
            </a:r>
            <a:r>
              <a:rPr lang="cs-CZ" b="1" dirty="0" err="1" smtClean="0">
                <a:solidFill>
                  <a:srgbClr val="0B3491"/>
                </a:solidFill>
              </a:rPr>
              <a:t>ky</a:t>
            </a:r>
            <a:r>
              <a:rPr lang="cs-CZ" b="1" dirty="0" smtClean="0">
                <a:solidFill>
                  <a:srgbClr val="0B3491"/>
                </a:solidFill>
              </a:rPr>
              <a:t> BP), </a:t>
            </a:r>
            <a:r>
              <a:rPr lang="cs-CZ" b="1" dirty="0" err="1" smtClean="0">
                <a:solidFill>
                  <a:srgbClr val="0B3491"/>
                </a:solidFill>
              </a:rPr>
              <a:t>Bölling</a:t>
            </a:r>
            <a:r>
              <a:rPr lang="cs-CZ" b="1" dirty="0" smtClean="0">
                <a:solidFill>
                  <a:srgbClr val="0B3491"/>
                </a:solidFill>
              </a:rPr>
              <a:t>/</a:t>
            </a:r>
            <a:r>
              <a:rPr lang="cs-CZ" b="1" dirty="0" err="1" smtClean="0">
                <a:solidFill>
                  <a:srgbClr val="0B3491"/>
                </a:solidFill>
              </a:rPr>
              <a:t>Alleröd</a:t>
            </a:r>
            <a:r>
              <a:rPr lang="cs-CZ" b="1" dirty="0" smtClean="0">
                <a:solidFill>
                  <a:srgbClr val="0B3491"/>
                </a:solidFill>
              </a:rPr>
              <a:t> (BA</a:t>
            </a:r>
            <a:r>
              <a:rPr lang="cs-CZ" b="1" dirty="0">
                <a:solidFill>
                  <a:srgbClr val="0B3491"/>
                </a:solidFill>
              </a:rPr>
              <a:t>, 14,7‒12,9 </a:t>
            </a:r>
            <a:r>
              <a:rPr lang="cs-CZ" b="1" dirty="0" err="1" smtClean="0">
                <a:solidFill>
                  <a:srgbClr val="0B3491"/>
                </a:solidFill>
              </a:rPr>
              <a:t>Ky</a:t>
            </a:r>
            <a:r>
              <a:rPr lang="cs-CZ" b="1" dirty="0" smtClean="0">
                <a:solidFill>
                  <a:srgbClr val="0B3491"/>
                </a:solidFill>
              </a:rPr>
              <a:t> BP), mladší </a:t>
            </a:r>
            <a:r>
              <a:rPr lang="cs-CZ" b="1" dirty="0" err="1" smtClean="0">
                <a:solidFill>
                  <a:srgbClr val="0B3491"/>
                </a:solidFill>
              </a:rPr>
              <a:t>dryas</a:t>
            </a:r>
            <a:r>
              <a:rPr lang="cs-CZ" b="1" dirty="0" smtClean="0">
                <a:solidFill>
                  <a:srgbClr val="0B3491"/>
                </a:solidFill>
              </a:rPr>
              <a:t> (YD</a:t>
            </a:r>
            <a:r>
              <a:rPr lang="cs-CZ" b="1" dirty="0">
                <a:solidFill>
                  <a:srgbClr val="0B3491"/>
                </a:solidFill>
              </a:rPr>
              <a:t>, 12,9‒11,7 </a:t>
            </a:r>
            <a:r>
              <a:rPr lang="cs-CZ" b="1" dirty="0" err="1" smtClean="0">
                <a:solidFill>
                  <a:srgbClr val="0B3491"/>
                </a:solidFill>
              </a:rPr>
              <a:t>Ky</a:t>
            </a:r>
            <a:r>
              <a:rPr lang="cs-CZ" b="1" dirty="0" smtClean="0">
                <a:solidFill>
                  <a:srgbClr val="0B3491"/>
                </a:solidFill>
              </a:rPr>
              <a:t> BP) 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014842" y="1931700"/>
            <a:ext cx="25236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Jižní polokoule:</a:t>
            </a:r>
            <a:r>
              <a:rPr lang="cs-CZ" b="1" dirty="0" smtClean="0">
                <a:solidFill>
                  <a:srgbClr val="0B3491"/>
                </a:solidFill>
              </a:rPr>
              <a:t> ACR (</a:t>
            </a:r>
            <a:r>
              <a:rPr lang="cs-CZ" b="1" dirty="0" err="1" smtClean="0">
                <a:solidFill>
                  <a:srgbClr val="0B3491"/>
                </a:solidFill>
              </a:rPr>
              <a:t>Antarctic</a:t>
            </a:r>
            <a:r>
              <a:rPr lang="cs-CZ" b="1" dirty="0" smtClean="0">
                <a:solidFill>
                  <a:srgbClr val="0B3491"/>
                </a:solidFill>
              </a:rPr>
              <a:t> </a:t>
            </a:r>
            <a:r>
              <a:rPr lang="cs-CZ" b="1" dirty="0" err="1" smtClean="0">
                <a:solidFill>
                  <a:srgbClr val="0B3491"/>
                </a:solidFill>
              </a:rPr>
              <a:t>Cold</a:t>
            </a:r>
            <a:r>
              <a:rPr lang="cs-CZ" b="1" dirty="0" smtClean="0">
                <a:solidFill>
                  <a:srgbClr val="0B3491"/>
                </a:solidFill>
              </a:rPr>
              <a:t> </a:t>
            </a:r>
            <a:r>
              <a:rPr lang="cs-CZ" b="1" dirty="0" err="1" smtClean="0">
                <a:solidFill>
                  <a:srgbClr val="0B3491"/>
                </a:solidFill>
              </a:rPr>
              <a:t>Reversal</a:t>
            </a:r>
            <a:r>
              <a:rPr lang="cs-CZ" b="1" dirty="0">
                <a:solidFill>
                  <a:srgbClr val="0B3491"/>
                </a:solidFill>
              </a:rPr>
              <a:t>, 15‒13 </a:t>
            </a:r>
            <a:r>
              <a:rPr lang="cs-CZ" b="1" dirty="0" err="1" smtClean="0">
                <a:solidFill>
                  <a:srgbClr val="0B3491"/>
                </a:solidFill>
              </a:rPr>
              <a:t>Ky</a:t>
            </a:r>
            <a:r>
              <a:rPr lang="cs-CZ" b="1" dirty="0" smtClean="0">
                <a:solidFill>
                  <a:srgbClr val="0B3491"/>
                </a:solidFill>
              </a:rPr>
              <a:t> BP)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066588" y="146991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chemeClr val="accent1">
                    <a:lumMod val="75000"/>
                  </a:schemeClr>
                </a:solidFill>
              </a:rPr>
              <a:t>starší </a:t>
            </a:r>
            <a:r>
              <a:rPr lang="cs-CZ" sz="1000" b="1" dirty="0" err="1" smtClean="0">
                <a:solidFill>
                  <a:schemeClr val="accent1">
                    <a:lumMod val="75000"/>
                  </a:schemeClr>
                </a:solidFill>
              </a:rPr>
              <a:t>dryas</a:t>
            </a:r>
            <a:endParaRPr lang="cs-CZ" sz="1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7377387" y="6525344"/>
            <a:ext cx="16591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Shakun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Carlson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2010)</a:t>
            </a:r>
            <a:endParaRPr lang="cs-CZ" sz="1200" dirty="0"/>
          </a:p>
        </p:txBody>
      </p:sp>
      <p:sp>
        <p:nvSpPr>
          <p:cNvPr id="21" name="Obdélník 20"/>
          <p:cNvSpPr/>
          <p:nvPr/>
        </p:nvSpPr>
        <p:spPr>
          <a:xfrm>
            <a:off x="838611" y="6511871"/>
            <a:ext cx="59817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Vzrůst rozdílů teplot mezi glaciálem a interglaciálem směrem k pólům (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Shakun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Carlson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2010).</a:t>
            </a:r>
            <a:endParaRPr lang="cs-CZ" sz="12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7335850" y="2204864"/>
            <a:ext cx="462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/>
              <a:t>22,1</a:t>
            </a:r>
            <a:endParaRPr lang="cs-CZ" sz="1200" b="1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8246871" y="2208463"/>
            <a:ext cx="422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/>
              <a:t>8,0</a:t>
            </a:r>
            <a:endParaRPr lang="cs-CZ" sz="1200" b="1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7338557" y="4236299"/>
            <a:ext cx="462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/>
              <a:t>22,3</a:t>
            </a:r>
            <a:endParaRPr lang="cs-CZ" sz="1200" b="1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8286748" y="4232464"/>
            <a:ext cx="422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/>
              <a:t>7,4</a:t>
            </a:r>
            <a:endParaRPr lang="cs-CZ" sz="1200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843772" y="3966036"/>
            <a:ext cx="1058303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~ ‒</a:t>
            </a:r>
            <a:r>
              <a:rPr lang="cs-CZ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4,9 °C</a:t>
            </a:r>
            <a:endParaRPr lang="cs-CZ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743764" y="3685793"/>
            <a:ext cx="153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5">
                    <a:lumMod val="50000"/>
                  </a:schemeClr>
                </a:solidFill>
              </a:rPr>
              <a:t>Glaciály celosvětově:</a:t>
            </a:r>
            <a:endParaRPr lang="cs-CZ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" t="39620" r="12003" b="372"/>
          <a:stretch/>
        </p:blipFill>
        <p:spPr bwMode="auto">
          <a:xfrm>
            <a:off x="4166541" y="2924945"/>
            <a:ext cx="2146187" cy="20051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3" name="Obousměrná svislá šipka 16"/>
          <p:cNvSpPr/>
          <p:nvPr/>
        </p:nvSpPr>
        <p:spPr>
          <a:xfrm>
            <a:off x="251520" y="4065798"/>
            <a:ext cx="432048" cy="2027498"/>
          </a:xfrm>
          <a:custGeom>
            <a:avLst/>
            <a:gdLst>
              <a:gd name="connsiteX0" fmla="*/ 0 w 620668"/>
              <a:gd name="connsiteY0" fmla="*/ 310334 h 1728192"/>
              <a:gd name="connsiteX1" fmla="*/ 310334 w 620668"/>
              <a:gd name="connsiteY1" fmla="*/ 0 h 1728192"/>
              <a:gd name="connsiteX2" fmla="*/ 620668 w 620668"/>
              <a:gd name="connsiteY2" fmla="*/ 310334 h 1728192"/>
              <a:gd name="connsiteX3" fmla="*/ 465501 w 620668"/>
              <a:gd name="connsiteY3" fmla="*/ 310334 h 1728192"/>
              <a:gd name="connsiteX4" fmla="*/ 465501 w 620668"/>
              <a:gd name="connsiteY4" fmla="*/ 1417858 h 1728192"/>
              <a:gd name="connsiteX5" fmla="*/ 620668 w 620668"/>
              <a:gd name="connsiteY5" fmla="*/ 1417858 h 1728192"/>
              <a:gd name="connsiteX6" fmla="*/ 310334 w 620668"/>
              <a:gd name="connsiteY6" fmla="*/ 1728192 h 1728192"/>
              <a:gd name="connsiteX7" fmla="*/ 0 w 620668"/>
              <a:gd name="connsiteY7" fmla="*/ 1417858 h 1728192"/>
              <a:gd name="connsiteX8" fmla="*/ 155167 w 620668"/>
              <a:gd name="connsiteY8" fmla="*/ 1417858 h 1728192"/>
              <a:gd name="connsiteX9" fmla="*/ 155167 w 620668"/>
              <a:gd name="connsiteY9" fmla="*/ 310334 h 1728192"/>
              <a:gd name="connsiteX10" fmla="*/ 0 w 620668"/>
              <a:gd name="connsiteY10" fmla="*/ 310334 h 1728192"/>
              <a:gd name="connsiteX0" fmla="*/ 0 w 620668"/>
              <a:gd name="connsiteY0" fmla="*/ 310334 h 1728192"/>
              <a:gd name="connsiteX1" fmla="*/ 310334 w 620668"/>
              <a:gd name="connsiteY1" fmla="*/ 0 h 1728192"/>
              <a:gd name="connsiteX2" fmla="*/ 620668 w 620668"/>
              <a:gd name="connsiteY2" fmla="*/ 310334 h 1728192"/>
              <a:gd name="connsiteX3" fmla="*/ 465501 w 620668"/>
              <a:gd name="connsiteY3" fmla="*/ 310334 h 1728192"/>
              <a:gd name="connsiteX4" fmla="*/ 465501 w 620668"/>
              <a:gd name="connsiteY4" fmla="*/ 1417858 h 1728192"/>
              <a:gd name="connsiteX5" fmla="*/ 620668 w 620668"/>
              <a:gd name="connsiteY5" fmla="*/ 1417858 h 1728192"/>
              <a:gd name="connsiteX6" fmla="*/ 310334 w 620668"/>
              <a:gd name="connsiteY6" fmla="*/ 1728192 h 1728192"/>
              <a:gd name="connsiteX7" fmla="*/ 0 w 620668"/>
              <a:gd name="connsiteY7" fmla="*/ 1417858 h 1728192"/>
              <a:gd name="connsiteX8" fmla="*/ 155167 w 620668"/>
              <a:gd name="connsiteY8" fmla="*/ 1417858 h 1728192"/>
              <a:gd name="connsiteX9" fmla="*/ 159048 w 620668"/>
              <a:gd name="connsiteY9" fmla="*/ 864302 h 1728192"/>
              <a:gd name="connsiteX10" fmla="*/ 155167 w 620668"/>
              <a:gd name="connsiteY10" fmla="*/ 310334 h 1728192"/>
              <a:gd name="connsiteX11" fmla="*/ 0 w 620668"/>
              <a:gd name="connsiteY11" fmla="*/ 310334 h 1728192"/>
              <a:gd name="connsiteX0" fmla="*/ 0 w 620668"/>
              <a:gd name="connsiteY0" fmla="*/ 310334 h 1728192"/>
              <a:gd name="connsiteX1" fmla="*/ 310334 w 620668"/>
              <a:gd name="connsiteY1" fmla="*/ 0 h 1728192"/>
              <a:gd name="connsiteX2" fmla="*/ 620668 w 620668"/>
              <a:gd name="connsiteY2" fmla="*/ 310334 h 1728192"/>
              <a:gd name="connsiteX3" fmla="*/ 465501 w 620668"/>
              <a:gd name="connsiteY3" fmla="*/ 310334 h 1728192"/>
              <a:gd name="connsiteX4" fmla="*/ 465501 w 620668"/>
              <a:gd name="connsiteY4" fmla="*/ 1417858 h 1728192"/>
              <a:gd name="connsiteX5" fmla="*/ 620668 w 620668"/>
              <a:gd name="connsiteY5" fmla="*/ 1417858 h 1728192"/>
              <a:gd name="connsiteX6" fmla="*/ 310334 w 620668"/>
              <a:gd name="connsiteY6" fmla="*/ 1728192 h 1728192"/>
              <a:gd name="connsiteX7" fmla="*/ 0 w 620668"/>
              <a:gd name="connsiteY7" fmla="*/ 1417858 h 1728192"/>
              <a:gd name="connsiteX8" fmla="*/ 155167 w 620668"/>
              <a:gd name="connsiteY8" fmla="*/ 1417858 h 1728192"/>
              <a:gd name="connsiteX9" fmla="*/ 159048 w 620668"/>
              <a:gd name="connsiteY9" fmla="*/ 864302 h 1728192"/>
              <a:gd name="connsiteX10" fmla="*/ 155167 w 620668"/>
              <a:gd name="connsiteY10" fmla="*/ 310334 h 1728192"/>
              <a:gd name="connsiteX11" fmla="*/ 0 w 620668"/>
              <a:gd name="connsiteY11" fmla="*/ 310334 h 1728192"/>
              <a:gd name="connsiteX0" fmla="*/ 0 w 709177"/>
              <a:gd name="connsiteY0" fmla="*/ 310334 h 1728192"/>
              <a:gd name="connsiteX1" fmla="*/ 310334 w 709177"/>
              <a:gd name="connsiteY1" fmla="*/ 0 h 1728192"/>
              <a:gd name="connsiteX2" fmla="*/ 620668 w 709177"/>
              <a:gd name="connsiteY2" fmla="*/ 310334 h 1728192"/>
              <a:gd name="connsiteX3" fmla="*/ 465501 w 709177"/>
              <a:gd name="connsiteY3" fmla="*/ 310334 h 1728192"/>
              <a:gd name="connsiteX4" fmla="*/ 465501 w 709177"/>
              <a:gd name="connsiteY4" fmla="*/ 1417858 h 1728192"/>
              <a:gd name="connsiteX5" fmla="*/ 620668 w 709177"/>
              <a:gd name="connsiteY5" fmla="*/ 1417858 h 1728192"/>
              <a:gd name="connsiteX6" fmla="*/ 310334 w 709177"/>
              <a:gd name="connsiteY6" fmla="*/ 1728192 h 1728192"/>
              <a:gd name="connsiteX7" fmla="*/ 0 w 709177"/>
              <a:gd name="connsiteY7" fmla="*/ 1417858 h 1728192"/>
              <a:gd name="connsiteX8" fmla="*/ 155167 w 709177"/>
              <a:gd name="connsiteY8" fmla="*/ 1417858 h 1728192"/>
              <a:gd name="connsiteX9" fmla="*/ 709175 w 709177"/>
              <a:gd name="connsiteY9" fmla="*/ 849434 h 1728192"/>
              <a:gd name="connsiteX10" fmla="*/ 155167 w 709177"/>
              <a:gd name="connsiteY10" fmla="*/ 310334 h 1728192"/>
              <a:gd name="connsiteX11" fmla="*/ 0 w 709177"/>
              <a:gd name="connsiteY11" fmla="*/ 310334 h 1728192"/>
              <a:gd name="connsiteX0" fmla="*/ 0 w 709175"/>
              <a:gd name="connsiteY0" fmla="*/ 310334 h 1728192"/>
              <a:gd name="connsiteX1" fmla="*/ 310334 w 709175"/>
              <a:gd name="connsiteY1" fmla="*/ 0 h 1728192"/>
              <a:gd name="connsiteX2" fmla="*/ 620668 w 709175"/>
              <a:gd name="connsiteY2" fmla="*/ 310334 h 1728192"/>
              <a:gd name="connsiteX3" fmla="*/ 465501 w 709175"/>
              <a:gd name="connsiteY3" fmla="*/ 310334 h 1728192"/>
              <a:gd name="connsiteX4" fmla="*/ 465501 w 709175"/>
              <a:gd name="connsiteY4" fmla="*/ 1417858 h 1728192"/>
              <a:gd name="connsiteX5" fmla="*/ 620668 w 709175"/>
              <a:gd name="connsiteY5" fmla="*/ 1417858 h 1728192"/>
              <a:gd name="connsiteX6" fmla="*/ 310334 w 709175"/>
              <a:gd name="connsiteY6" fmla="*/ 1728192 h 1728192"/>
              <a:gd name="connsiteX7" fmla="*/ 0 w 709175"/>
              <a:gd name="connsiteY7" fmla="*/ 1417858 h 1728192"/>
              <a:gd name="connsiteX8" fmla="*/ 155167 w 709175"/>
              <a:gd name="connsiteY8" fmla="*/ 1417858 h 1728192"/>
              <a:gd name="connsiteX9" fmla="*/ 709175 w 709175"/>
              <a:gd name="connsiteY9" fmla="*/ 849434 h 1728192"/>
              <a:gd name="connsiteX10" fmla="*/ 155167 w 709175"/>
              <a:gd name="connsiteY10" fmla="*/ 310334 h 1728192"/>
              <a:gd name="connsiteX11" fmla="*/ 0 w 709175"/>
              <a:gd name="connsiteY11" fmla="*/ 310334 h 1728192"/>
              <a:gd name="connsiteX0" fmla="*/ 0 w 709175"/>
              <a:gd name="connsiteY0" fmla="*/ 310334 h 1728192"/>
              <a:gd name="connsiteX1" fmla="*/ 310334 w 709175"/>
              <a:gd name="connsiteY1" fmla="*/ 0 h 1728192"/>
              <a:gd name="connsiteX2" fmla="*/ 620668 w 709175"/>
              <a:gd name="connsiteY2" fmla="*/ 310334 h 1728192"/>
              <a:gd name="connsiteX3" fmla="*/ 465501 w 709175"/>
              <a:gd name="connsiteY3" fmla="*/ 310334 h 1728192"/>
              <a:gd name="connsiteX4" fmla="*/ 465501 w 709175"/>
              <a:gd name="connsiteY4" fmla="*/ 1417858 h 1728192"/>
              <a:gd name="connsiteX5" fmla="*/ 620668 w 709175"/>
              <a:gd name="connsiteY5" fmla="*/ 1417858 h 1728192"/>
              <a:gd name="connsiteX6" fmla="*/ 310334 w 709175"/>
              <a:gd name="connsiteY6" fmla="*/ 1728192 h 1728192"/>
              <a:gd name="connsiteX7" fmla="*/ 0 w 709175"/>
              <a:gd name="connsiteY7" fmla="*/ 1417858 h 1728192"/>
              <a:gd name="connsiteX8" fmla="*/ 155167 w 709175"/>
              <a:gd name="connsiteY8" fmla="*/ 1417858 h 1728192"/>
              <a:gd name="connsiteX9" fmla="*/ 709175 w 709175"/>
              <a:gd name="connsiteY9" fmla="*/ 849434 h 1728192"/>
              <a:gd name="connsiteX10" fmla="*/ 155167 w 709175"/>
              <a:gd name="connsiteY10" fmla="*/ 310334 h 1728192"/>
              <a:gd name="connsiteX11" fmla="*/ 0 w 709175"/>
              <a:gd name="connsiteY11" fmla="*/ 310334 h 1728192"/>
              <a:gd name="connsiteX0" fmla="*/ 0 w 709175"/>
              <a:gd name="connsiteY0" fmla="*/ 310334 h 1728192"/>
              <a:gd name="connsiteX1" fmla="*/ 310334 w 709175"/>
              <a:gd name="connsiteY1" fmla="*/ 0 h 1728192"/>
              <a:gd name="connsiteX2" fmla="*/ 620668 w 709175"/>
              <a:gd name="connsiteY2" fmla="*/ 310334 h 1728192"/>
              <a:gd name="connsiteX3" fmla="*/ 465501 w 709175"/>
              <a:gd name="connsiteY3" fmla="*/ 310334 h 1728192"/>
              <a:gd name="connsiteX4" fmla="*/ 465501 w 709175"/>
              <a:gd name="connsiteY4" fmla="*/ 1417858 h 1728192"/>
              <a:gd name="connsiteX5" fmla="*/ 620668 w 709175"/>
              <a:gd name="connsiteY5" fmla="*/ 1417858 h 1728192"/>
              <a:gd name="connsiteX6" fmla="*/ 310334 w 709175"/>
              <a:gd name="connsiteY6" fmla="*/ 1728192 h 1728192"/>
              <a:gd name="connsiteX7" fmla="*/ 0 w 709175"/>
              <a:gd name="connsiteY7" fmla="*/ 1417858 h 1728192"/>
              <a:gd name="connsiteX8" fmla="*/ 155167 w 709175"/>
              <a:gd name="connsiteY8" fmla="*/ 1417858 h 1728192"/>
              <a:gd name="connsiteX9" fmla="*/ 709175 w 709175"/>
              <a:gd name="connsiteY9" fmla="*/ 849434 h 1728192"/>
              <a:gd name="connsiteX10" fmla="*/ 155167 w 709175"/>
              <a:gd name="connsiteY10" fmla="*/ 310334 h 1728192"/>
              <a:gd name="connsiteX11" fmla="*/ 0 w 709175"/>
              <a:gd name="connsiteY11" fmla="*/ 310334 h 1728192"/>
              <a:gd name="connsiteX0" fmla="*/ 0 w 620668"/>
              <a:gd name="connsiteY0" fmla="*/ 310334 h 1728192"/>
              <a:gd name="connsiteX1" fmla="*/ 310334 w 620668"/>
              <a:gd name="connsiteY1" fmla="*/ 0 h 1728192"/>
              <a:gd name="connsiteX2" fmla="*/ 620668 w 620668"/>
              <a:gd name="connsiteY2" fmla="*/ 310334 h 1728192"/>
              <a:gd name="connsiteX3" fmla="*/ 465501 w 620668"/>
              <a:gd name="connsiteY3" fmla="*/ 310334 h 1728192"/>
              <a:gd name="connsiteX4" fmla="*/ 465501 w 620668"/>
              <a:gd name="connsiteY4" fmla="*/ 1417858 h 1728192"/>
              <a:gd name="connsiteX5" fmla="*/ 620668 w 620668"/>
              <a:gd name="connsiteY5" fmla="*/ 1417858 h 1728192"/>
              <a:gd name="connsiteX6" fmla="*/ 310334 w 620668"/>
              <a:gd name="connsiteY6" fmla="*/ 1728192 h 1728192"/>
              <a:gd name="connsiteX7" fmla="*/ 0 w 620668"/>
              <a:gd name="connsiteY7" fmla="*/ 1417858 h 1728192"/>
              <a:gd name="connsiteX8" fmla="*/ 155167 w 620668"/>
              <a:gd name="connsiteY8" fmla="*/ 1417858 h 1728192"/>
              <a:gd name="connsiteX9" fmla="*/ 352336 w 620668"/>
              <a:gd name="connsiteY9" fmla="*/ 834565 h 1728192"/>
              <a:gd name="connsiteX10" fmla="*/ 155167 w 620668"/>
              <a:gd name="connsiteY10" fmla="*/ 310334 h 1728192"/>
              <a:gd name="connsiteX11" fmla="*/ 0 w 620668"/>
              <a:gd name="connsiteY11" fmla="*/ 310334 h 1728192"/>
              <a:gd name="connsiteX0" fmla="*/ 0 w 620668"/>
              <a:gd name="connsiteY0" fmla="*/ 310334 h 1728192"/>
              <a:gd name="connsiteX1" fmla="*/ 310334 w 620668"/>
              <a:gd name="connsiteY1" fmla="*/ 0 h 1728192"/>
              <a:gd name="connsiteX2" fmla="*/ 620668 w 620668"/>
              <a:gd name="connsiteY2" fmla="*/ 310334 h 1728192"/>
              <a:gd name="connsiteX3" fmla="*/ 465501 w 620668"/>
              <a:gd name="connsiteY3" fmla="*/ 310334 h 1728192"/>
              <a:gd name="connsiteX4" fmla="*/ 465501 w 620668"/>
              <a:gd name="connsiteY4" fmla="*/ 1417858 h 1728192"/>
              <a:gd name="connsiteX5" fmla="*/ 620668 w 620668"/>
              <a:gd name="connsiteY5" fmla="*/ 1417858 h 1728192"/>
              <a:gd name="connsiteX6" fmla="*/ 310334 w 620668"/>
              <a:gd name="connsiteY6" fmla="*/ 1728192 h 1728192"/>
              <a:gd name="connsiteX7" fmla="*/ 0 w 620668"/>
              <a:gd name="connsiteY7" fmla="*/ 1417858 h 1728192"/>
              <a:gd name="connsiteX8" fmla="*/ 155167 w 620668"/>
              <a:gd name="connsiteY8" fmla="*/ 1417858 h 1728192"/>
              <a:gd name="connsiteX9" fmla="*/ 352336 w 620668"/>
              <a:gd name="connsiteY9" fmla="*/ 834565 h 1728192"/>
              <a:gd name="connsiteX10" fmla="*/ 155167 w 620668"/>
              <a:gd name="connsiteY10" fmla="*/ 310334 h 1728192"/>
              <a:gd name="connsiteX11" fmla="*/ 0 w 620668"/>
              <a:gd name="connsiteY11" fmla="*/ 310334 h 1728192"/>
              <a:gd name="connsiteX0" fmla="*/ 0 w 620668"/>
              <a:gd name="connsiteY0" fmla="*/ 310334 h 1728192"/>
              <a:gd name="connsiteX1" fmla="*/ 310334 w 620668"/>
              <a:gd name="connsiteY1" fmla="*/ 0 h 1728192"/>
              <a:gd name="connsiteX2" fmla="*/ 620668 w 620668"/>
              <a:gd name="connsiteY2" fmla="*/ 310334 h 1728192"/>
              <a:gd name="connsiteX3" fmla="*/ 465501 w 620668"/>
              <a:gd name="connsiteY3" fmla="*/ 310334 h 1728192"/>
              <a:gd name="connsiteX4" fmla="*/ 344902 w 620668"/>
              <a:gd name="connsiteY4" fmla="*/ 841999 h 1728192"/>
              <a:gd name="connsiteX5" fmla="*/ 465501 w 620668"/>
              <a:gd name="connsiteY5" fmla="*/ 1417858 h 1728192"/>
              <a:gd name="connsiteX6" fmla="*/ 620668 w 620668"/>
              <a:gd name="connsiteY6" fmla="*/ 1417858 h 1728192"/>
              <a:gd name="connsiteX7" fmla="*/ 310334 w 620668"/>
              <a:gd name="connsiteY7" fmla="*/ 1728192 h 1728192"/>
              <a:gd name="connsiteX8" fmla="*/ 0 w 620668"/>
              <a:gd name="connsiteY8" fmla="*/ 1417858 h 1728192"/>
              <a:gd name="connsiteX9" fmla="*/ 155167 w 620668"/>
              <a:gd name="connsiteY9" fmla="*/ 1417858 h 1728192"/>
              <a:gd name="connsiteX10" fmla="*/ 352336 w 620668"/>
              <a:gd name="connsiteY10" fmla="*/ 834565 h 1728192"/>
              <a:gd name="connsiteX11" fmla="*/ 155167 w 620668"/>
              <a:gd name="connsiteY11" fmla="*/ 310334 h 1728192"/>
              <a:gd name="connsiteX12" fmla="*/ 0 w 620668"/>
              <a:gd name="connsiteY12" fmla="*/ 310334 h 1728192"/>
              <a:gd name="connsiteX0" fmla="*/ 0 w 620668"/>
              <a:gd name="connsiteY0" fmla="*/ 310334 h 1728192"/>
              <a:gd name="connsiteX1" fmla="*/ 310334 w 620668"/>
              <a:gd name="connsiteY1" fmla="*/ 0 h 1728192"/>
              <a:gd name="connsiteX2" fmla="*/ 620668 w 620668"/>
              <a:gd name="connsiteY2" fmla="*/ 310334 h 1728192"/>
              <a:gd name="connsiteX3" fmla="*/ 465501 w 620668"/>
              <a:gd name="connsiteY3" fmla="*/ 310334 h 1728192"/>
              <a:gd name="connsiteX4" fmla="*/ 344902 w 620668"/>
              <a:gd name="connsiteY4" fmla="*/ 841999 h 1728192"/>
              <a:gd name="connsiteX5" fmla="*/ 465501 w 620668"/>
              <a:gd name="connsiteY5" fmla="*/ 1417858 h 1728192"/>
              <a:gd name="connsiteX6" fmla="*/ 620668 w 620668"/>
              <a:gd name="connsiteY6" fmla="*/ 1417858 h 1728192"/>
              <a:gd name="connsiteX7" fmla="*/ 310334 w 620668"/>
              <a:gd name="connsiteY7" fmla="*/ 1728192 h 1728192"/>
              <a:gd name="connsiteX8" fmla="*/ 0 w 620668"/>
              <a:gd name="connsiteY8" fmla="*/ 1417858 h 1728192"/>
              <a:gd name="connsiteX9" fmla="*/ 155167 w 620668"/>
              <a:gd name="connsiteY9" fmla="*/ 1417858 h 1728192"/>
              <a:gd name="connsiteX10" fmla="*/ 352336 w 620668"/>
              <a:gd name="connsiteY10" fmla="*/ 834565 h 1728192"/>
              <a:gd name="connsiteX11" fmla="*/ 155167 w 620668"/>
              <a:gd name="connsiteY11" fmla="*/ 310334 h 1728192"/>
              <a:gd name="connsiteX12" fmla="*/ 0 w 620668"/>
              <a:gd name="connsiteY12" fmla="*/ 310334 h 1728192"/>
              <a:gd name="connsiteX0" fmla="*/ 0 w 620668"/>
              <a:gd name="connsiteY0" fmla="*/ 310334 h 1728192"/>
              <a:gd name="connsiteX1" fmla="*/ 310334 w 620668"/>
              <a:gd name="connsiteY1" fmla="*/ 0 h 1728192"/>
              <a:gd name="connsiteX2" fmla="*/ 620668 w 620668"/>
              <a:gd name="connsiteY2" fmla="*/ 310334 h 1728192"/>
              <a:gd name="connsiteX3" fmla="*/ 465501 w 620668"/>
              <a:gd name="connsiteY3" fmla="*/ 310334 h 1728192"/>
              <a:gd name="connsiteX4" fmla="*/ 344902 w 620668"/>
              <a:gd name="connsiteY4" fmla="*/ 841999 h 1728192"/>
              <a:gd name="connsiteX5" fmla="*/ 465501 w 620668"/>
              <a:gd name="connsiteY5" fmla="*/ 1417858 h 1728192"/>
              <a:gd name="connsiteX6" fmla="*/ 620668 w 620668"/>
              <a:gd name="connsiteY6" fmla="*/ 1417858 h 1728192"/>
              <a:gd name="connsiteX7" fmla="*/ 310334 w 620668"/>
              <a:gd name="connsiteY7" fmla="*/ 1728192 h 1728192"/>
              <a:gd name="connsiteX8" fmla="*/ 0 w 620668"/>
              <a:gd name="connsiteY8" fmla="*/ 1417858 h 1728192"/>
              <a:gd name="connsiteX9" fmla="*/ 155167 w 620668"/>
              <a:gd name="connsiteY9" fmla="*/ 1417858 h 1728192"/>
              <a:gd name="connsiteX10" fmla="*/ 330033 w 620668"/>
              <a:gd name="connsiteY10" fmla="*/ 827131 h 1728192"/>
              <a:gd name="connsiteX11" fmla="*/ 155167 w 620668"/>
              <a:gd name="connsiteY11" fmla="*/ 310334 h 1728192"/>
              <a:gd name="connsiteX12" fmla="*/ 0 w 620668"/>
              <a:gd name="connsiteY12" fmla="*/ 310334 h 1728192"/>
              <a:gd name="connsiteX0" fmla="*/ 0 w 620668"/>
              <a:gd name="connsiteY0" fmla="*/ 310334 h 1728192"/>
              <a:gd name="connsiteX1" fmla="*/ 310334 w 620668"/>
              <a:gd name="connsiteY1" fmla="*/ 0 h 1728192"/>
              <a:gd name="connsiteX2" fmla="*/ 620668 w 620668"/>
              <a:gd name="connsiteY2" fmla="*/ 310334 h 1728192"/>
              <a:gd name="connsiteX3" fmla="*/ 465501 w 620668"/>
              <a:gd name="connsiteY3" fmla="*/ 310334 h 1728192"/>
              <a:gd name="connsiteX4" fmla="*/ 344902 w 620668"/>
              <a:gd name="connsiteY4" fmla="*/ 841999 h 1728192"/>
              <a:gd name="connsiteX5" fmla="*/ 465501 w 620668"/>
              <a:gd name="connsiteY5" fmla="*/ 1417858 h 1728192"/>
              <a:gd name="connsiteX6" fmla="*/ 620668 w 620668"/>
              <a:gd name="connsiteY6" fmla="*/ 1417858 h 1728192"/>
              <a:gd name="connsiteX7" fmla="*/ 310334 w 620668"/>
              <a:gd name="connsiteY7" fmla="*/ 1728192 h 1728192"/>
              <a:gd name="connsiteX8" fmla="*/ 0 w 620668"/>
              <a:gd name="connsiteY8" fmla="*/ 1417858 h 1728192"/>
              <a:gd name="connsiteX9" fmla="*/ 155167 w 620668"/>
              <a:gd name="connsiteY9" fmla="*/ 1417858 h 1728192"/>
              <a:gd name="connsiteX10" fmla="*/ 307731 w 620668"/>
              <a:gd name="connsiteY10" fmla="*/ 834565 h 1728192"/>
              <a:gd name="connsiteX11" fmla="*/ 155167 w 620668"/>
              <a:gd name="connsiteY11" fmla="*/ 310334 h 1728192"/>
              <a:gd name="connsiteX12" fmla="*/ 0 w 620668"/>
              <a:gd name="connsiteY12" fmla="*/ 310334 h 1728192"/>
              <a:gd name="connsiteX0" fmla="*/ 0 w 620668"/>
              <a:gd name="connsiteY0" fmla="*/ 310334 h 1728192"/>
              <a:gd name="connsiteX1" fmla="*/ 310334 w 620668"/>
              <a:gd name="connsiteY1" fmla="*/ 0 h 1728192"/>
              <a:gd name="connsiteX2" fmla="*/ 620668 w 620668"/>
              <a:gd name="connsiteY2" fmla="*/ 310334 h 1728192"/>
              <a:gd name="connsiteX3" fmla="*/ 465501 w 620668"/>
              <a:gd name="connsiteY3" fmla="*/ 310334 h 1728192"/>
              <a:gd name="connsiteX4" fmla="*/ 344902 w 620668"/>
              <a:gd name="connsiteY4" fmla="*/ 827130 h 1728192"/>
              <a:gd name="connsiteX5" fmla="*/ 465501 w 620668"/>
              <a:gd name="connsiteY5" fmla="*/ 1417858 h 1728192"/>
              <a:gd name="connsiteX6" fmla="*/ 620668 w 620668"/>
              <a:gd name="connsiteY6" fmla="*/ 1417858 h 1728192"/>
              <a:gd name="connsiteX7" fmla="*/ 310334 w 620668"/>
              <a:gd name="connsiteY7" fmla="*/ 1728192 h 1728192"/>
              <a:gd name="connsiteX8" fmla="*/ 0 w 620668"/>
              <a:gd name="connsiteY8" fmla="*/ 1417858 h 1728192"/>
              <a:gd name="connsiteX9" fmla="*/ 155167 w 620668"/>
              <a:gd name="connsiteY9" fmla="*/ 1417858 h 1728192"/>
              <a:gd name="connsiteX10" fmla="*/ 307731 w 620668"/>
              <a:gd name="connsiteY10" fmla="*/ 834565 h 1728192"/>
              <a:gd name="connsiteX11" fmla="*/ 155167 w 620668"/>
              <a:gd name="connsiteY11" fmla="*/ 310334 h 1728192"/>
              <a:gd name="connsiteX12" fmla="*/ 0 w 620668"/>
              <a:gd name="connsiteY12" fmla="*/ 310334 h 1728192"/>
              <a:gd name="connsiteX0" fmla="*/ 0 w 620668"/>
              <a:gd name="connsiteY0" fmla="*/ 310334 h 1728192"/>
              <a:gd name="connsiteX1" fmla="*/ 310334 w 620668"/>
              <a:gd name="connsiteY1" fmla="*/ 0 h 1728192"/>
              <a:gd name="connsiteX2" fmla="*/ 620668 w 620668"/>
              <a:gd name="connsiteY2" fmla="*/ 310334 h 1728192"/>
              <a:gd name="connsiteX3" fmla="*/ 465501 w 620668"/>
              <a:gd name="connsiteY3" fmla="*/ 310334 h 1728192"/>
              <a:gd name="connsiteX4" fmla="*/ 302184 w 620668"/>
              <a:gd name="connsiteY4" fmla="*/ 846141 h 1728192"/>
              <a:gd name="connsiteX5" fmla="*/ 465501 w 620668"/>
              <a:gd name="connsiteY5" fmla="*/ 1417858 h 1728192"/>
              <a:gd name="connsiteX6" fmla="*/ 620668 w 620668"/>
              <a:gd name="connsiteY6" fmla="*/ 1417858 h 1728192"/>
              <a:gd name="connsiteX7" fmla="*/ 310334 w 620668"/>
              <a:gd name="connsiteY7" fmla="*/ 1728192 h 1728192"/>
              <a:gd name="connsiteX8" fmla="*/ 0 w 620668"/>
              <a:gd name="connsiteY8" fmla="*/ 1417858 h 1728192"/>
              <a:gd name="connsiteX9" fmla="*/ 155167 w 620668"/>
              <a:gd name="connsiteY9" fmla="*/ 1417858 h 1728192"/>
              <a:gd name="connsiteX10" fmla="*/ 307731 w 620668"/>
              <a:gd name="connsiteY10" fmla="*/ 834565 h 1728192"/>
              <a:gd name="connsiteX11" fmla="*/ 155167 w 620668"/>
              <a:gd name="connsiteY11" fmla="*/ 310334 h 1728192"/>
              <a:gd name="connsiteX12" fmla="*/ 0 w 620668"/>
              <a:gd name="connsiteY12" fmla="*/ 310334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0668" h="1728192">
                <a:moveTo>
                  <a:pt x="0" y="310334"/>
                </a:moveTo>
                <a:lnTo>
                  <a:pt x="310334" y="0"/>
                </a:lnTo>
                <a:lnTo>
                  <a:pt x="620668" y="310334"/>
                </a:lnTo>
                <a:lnTo>
                  <a:pt x="465501" y="310334"/>
                </a:lnTo>
                <a:lnTo>
                  <a:pt x="302184" y="846141"/>
                </a:lnTo>
                <a:lnTo>
                  <a:pt x="465501" y="1417858"/>
                </a:lnTo>
                <a:lnTo>
                  <a:pt x="620668" y="1417858"/>
                </a:lnTo>
                <a:lnTo>
                  <a:pt x="310334" y="1728192"/>
                </a:lnTo>
                <a:lnTo>
                  <a:pt x="0" y="1417858"/>
                </a:lnTo>
                <a:lnTo>
                  <a:pt x="155167" y="1417858"/>
                </a:lnTo>
                <a:lnTo>
                  <a:pt x="307731" y="834565"/>
                </a:lnTo>
                <a:lnTo>
                  <a:pt x="155167" y="310334"/>
                </a:lnTo>
                <a:lnTo>
                  <a:pt x="0" y="310334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nice se šipkou 31"/>
          <p:cNvCxnSpPr/>
          <p:nvPr/>
        </p:nvCxnSpPr>
        <p:spPr>
          <a:xfrm flipH="1">
            <a:off x="3078774" y="3315464"/>
            <a:ext cx="1709252" cy="757954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3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/>
        </p:nvSpPr>
        <p:spPr>
          <a:xfrm>
            <a:off x="459924" y="5448652"/>
            <a:ext cx="8280920" cy="792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103859" y="99906"/>
            <a:ext cx="5980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Konec LGM a klimatický vývoj na hranici pleistocén/holocén </a:t>
            </a:r>
            <a:endParaRPr lang="en-US" b="1" dirty="0">
              <a:solidFill>
                <a:srgbClr val="0B349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7" y="565072"/>
            <a:ext cx="3907075" cy="459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65464"/>
            <a:ext cx="4373213" cy="393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19964" y="752892"/>
            <a:ext cx="1663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rgbClr val="C00000"/>
                </a:solidFill>
              </a:rPr>
              <a:t>klimatická variabilita</a:t>
            </a:r>
          </a:p>
          <a:p>
            <a:r>
              <a:rPr lang="cs-CZ" sz="1200" b="1" dirty="0" smtClean="0">
                <a:solidFill>
                  <a:srgbClr val="C00000"/>
                </a:solidFill>
              </a:rPr>
              <a:t>(</a:t>
            </a:r>
            <a:r>
              <a:rPr lang="cs-CZ" sz="1200" b="1" dirty="0" err="1" smtClean="0">
                <a:solidFill>
                  <a:srgbClr val="C00000"/>
                </a:solidFill>
              </a:rPr>
              <a:t>proxy</a:t>
            </a:r>
            <a:r>
              <a:rPr lang="cs-CZ" sz="1200" b="1" dirty="0" smtClean="0">
                <a:solidFill>
                  <a:srgbClr val="C00000"/>
                </a:solidFill>
              </a:rPr>
              <a:t> data, 71 lokalit)</a:t>
            </a:r>
            <a:endParaRPr lang="cs-CZ" sz="1200" b="1" dirty="0">
              <a:solidFill>
                <a:srgbClr val="C00000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1691680" y="1196752"/>
            <a:ext cx="288032" cy="28803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2483768" y="2060848"/>
            <a:ext cx="0" cy="32952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1862257" y="2352308"/>
            <a:ext cx="126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rgbClr val="C00000"/>
                </a:solidFill>
              </a:rPr>
              <a:t>koncentrace CO</a:t>
            </a:r>
            <a:r>
              <a:rPr lang="cs-CZ" sz="1200" b="1" baseline="-25000" dirty="0" smtClean="0">
                <a:solidFill>
                  <a:srgbClr val="C00000"/>
                </a:solidFill>
              </a:rPr>
              <a:t>2</a:t>
            </a:r>
          </a:p>
          <a:p>
            <a:r>
              <a:rPr lang="cs-CZ" sz="1200" b="1" dirty="0" smtClean="0">
                <a:solidFill>
                  <a:srgbClr val="C00000"/>
                </a:solidFill>
              </a:rPr>
              <a:t>(atmosféra)</a:t>
            </a:r>
            <a:endParaRPr lang="cs-CZ" sz="1200" b="1" dirty="0">
              <a:solidFill>
                <a:srgbClr val="C00000"/>
              </a:solidFill>
            </a:endParaRPr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1862257" y="3284984"/>
            <a:ext cx="288032" cy="288032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1045845" y="3008431"/>
            <a:ext cx="1408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5">
                    <a:lumMod val="50000"/>
                  </a:schemeClr>
                </a:solidFill>
              </a:rPr>
              <a:t>hladina světového oceánu</a:t>
            </a:r>
            <a:endParaRPr lang="cs-CZ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8" name="Přímá spojnice se šipkou 17"/>
          <p:cNvCxnSpPr/>
          <p:nvPr/>
        </p:nvCxnSpPr>
        <p:spPr>
          <a:xfrm flipV="1">
            <a:off x="2483768" y="3721264"/>
            <a:ext cx="0" cy="329520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1862257" y="4047455"/>
            <a:ext cx="1368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5">
                    <a:lumMod val="50000"/>
                  </a:schemeClr>
                </a:solidFill>
              </a:rPr>
              <a:t>insolace (červen, severní polokoule)</a:t>
            </a:r>
            <a:endParaRPr lang="cs-CZ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6444208" y="1484784"/>
            <a:ext cx="288032" cy="28803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5796136" y="988348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rgbClr val="C00000"/>
                </a:solidFill>
              </a:rPr>
              <a:t>klimatická variabilita</a:t>
            </a:r>
          </a:p>
        </p:txBody>
      </p:sp>
      <p:cxnSp>
        <p:nvCxnSpPr>
          <p:cNvPr id="22" name="Přímá spojnice se šipkou 21"/>
          <p:cNvCxnSpPr/>
          <p:nvPr/>
        </p:nvCxnSpPr>
        <p:spPr>
          <a:xfrm>
            <a:off x="6502170" y="2788979"/>
            <a:ext cx="288032" cy="28803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5602972" y="2342544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rgbClr val="C00000"/>
                </a:solidFill>
              </a:rPr>
              <a:t>síla atlantického proudění (AMOC)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548483" y="5517232"/>
            <a:ext cx="8199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Klimatická variabilita - nejvíce </a:t>
            </a:r>
            <a:r>
              <a:rPr lang="cs-CZ" b="1" i="1" dirty="0" smtClean="0">
                <a:solidFill>
                  <a:srgbClr val="0B3491"/>
                </a:solidFill>
              </a:rPr>
              <a:t>koreluje se změnami koncentrace atmosférického CO</a:t>
            </a:r>
            <a:r>
              <a:rPr lang="cs-CZ" b="1" i="1" baseline="-25000" dirty="0" smtClean="0">
                <a:solidFill>
                  <a:srgbClr val="0B3491"/>
                </a:solidFill>
              </a:rPr>
              <a:t>2</a:t>
            </a:r>
            <a:r>
              <a:rPr lang="cs-CZ" b="1" dirty="0" smtClean="0">
                <a:solidFill>
                  <a:srgbClr val="0B3491"/>
                </a:solidFill>
              </a:rPr>
              <a:t> a </a:t>
            </a:r>
            <a:r>
              <a:rPr lang="cs-CZ" b="1" i="1" dirty="0" smtClean="0">
                <a:solidFill>
                  <a:srgbClr val="0B3491"/>
                </a:solidFill>
              </a:rPr>
              <a:t>silou atlantického proudění</a:t>
            </a:r>
            <a:endParaRPr lang="en-US" b="1" i="1" dirty="0">
              <a:solidFill>
                <a:srgbClr val="0B3491"/>
              </a:solidFill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4283968" y="4492425"/>
            <a:ext cx="16591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Shakun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Carlson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2010)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52612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03858" y="5661248"/>
            <a:ext cx="43241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Skleníkové plyny a stabilní izotopy z měření na Antarktidě a v Grónsku.  a – </a:t>
            </a:r>
            <a:r>
              <a:rPr lang="el-GR" sz="1200" dirty="0" smtClean="0">
                <a:solidFill>
                  <a:schemeClr val="accent5">
                    <a:lumMod val="50000"/>
                  </a:schemeClr>
                </a:solidFill>
              </a:rPr>
              <a:t>δ</a:t>
            </a:r>
            <a:r>
              <a:rPr lang="cs-CZ" sz="1200" baseline="30000" dirty="0" smtClean="0">
                <a:solidFill>
                  <a:schemeClr val="accent5">
                    <a:lumMod val="50000"/>
                  </a:schemeClr>
                </a:solidFill>
              </a:rPr>
              <a:t>18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O z WDC (Antarktida) a odvozené teploty ve východní Antarktidě; b – Atmosférické koncentrace CO2; c – přímý radiační nárůst CO</a:t>
            </a:r>
            <a:r>
              <a:rPr lang="cs-CZ" sz="1200" baseline="-25000" dirty="0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, CH</a:t>
            </a:r>
            <a:r>
              <a:rPr lang="cs-CZ" sz="1200" baseline="-25000" dirty="0" smtClean="0">
                <a:solidFill>
                  <a:schemeClr val="accent5">
                    <a:lumMod val="50000"/>
                  </a:schemeClr>
                </a:solidFill>
              </a:rPr>
              <a:t>4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a N</a:t>
            </a:r>
            <a:r>
              <a:rPr lang="cs-CZ" sz="1200" baseline="-25000" dirty="0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O; d – Atmosférické koncentrace CH</a:t>
            </a:r>
            <a:r>
              <a:rPr lang="cs-CZ" sz="1200" baseline="-25000" dirty="0" smtClean="0">
                <a:solidFill>
                  <a:schemeClr val="accent5">
                    <a:lumMod val="50000"/>
                  </a:schemeClr>
                </a:solidFill>
              </a:rPr>
              <a:t>4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; e - </a:t>
            </a:r>
            <a:r>
              <a:rPr lang="el-GR" sz="1200" dirty="0">
                <a:solidFill>
                  <a:schemeClr val="accent5">
                    <a:lumMod val="50000"/>
                  </a:schemeClr>
                </a:solidFill>
              </a:rPr>
              <a:t>δ</a:t>
            </a:r>
            <a:r>
              <a:rPr lang="cs-CZ" sz="1200" baseline="30000" dirty="0">
                <a:solidFill>
                  <a:schemeClr val="accent5">
                    <a:lumMod val="50000"/>
                  </a:schemeClr>
                </a:solidFill>
              </a:rPr>
              <a:t>18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O z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NGRIP (Grónsko). Dle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Macrott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et al. (2014).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03859" y="97200"/>
            <a:ext cx="5980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Konec LGM a klimatický vývoj na hranici pleistocén/holocén </a:t>
            </a:r>
            <a:endParaRPr lang="en-US" b="1" dirty="0">
              <a:solidFill>
                <a:srgbClr val="0B3491"/>
              </a:solidFill>
            </a:endParaRPr>
          </a:p>
        </p:txBody>
      </p:sp>
      <p:grpSp>
        <p:nvGrpSpPr>
          <p:cNvPr id="1044" name="Skupina 1043"/>
          <p:cNvGrpSpPr/>
          <p:nvPr/>
        </p:nvGrpSpPr>
        <p:grpSpPr>
          <a:xfrm>
            <a:off x="4716016" y="2222768"/>
            <a:ext cx="4337043" cy="2748424"/>
            <a:chOff x="4780007" y="1762437"/>
            <a:chExt cx="4337043" cy="2748424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" t="2755" b="42895"/>
            <a:stretch/>
          </p:blipFill>
          <p:spPr bwMode="auto">
            <a:xfrm>
              <a:off x="4780007" y="1887528"/>
              <a:ext cx="4337043" cy="2623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Přímá spojnice se šipkou 2"/>
            <p:cNvCxnSpPr/>
            <p:nvPr/>
          </p:nvCxnSpPr>
          <p:spPr>
            <a:xfrm flipH="1" flipV="1">
              <a:off x="7111330" y="3083401"/>
              <a:ext cx="360040" cy="288032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7020272" y="334819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800" b="1" dirty="0" smtClean="0">
                  <a:solidFill>
                    <a:srgbClr val="0B3491"/>
                  </a:solidFill>
                </a:rPr>
                <a:t>globální teploty</a:t>
              </a:r>
            </a:p>
            <a:p>
              <a:r>
                <a:rPr lang="cs-CZ" sz="800" b="1" dirty="0" smtClean="0">
                  <a:solidFill>
                    <a:srgbClr val="0B3491"/>
                  </a:solidFill>
                </a:rPr>
                <a:t>(odchylky od průměru pro časný holocén)</a:t>
              </a:r>
              <a:endParaRPr lang="cs-CZ" sz="800" b="1" dirty="0">
                <a:solidFill>
                  <a:srgbClr val="0B3491"/>
                </a:solidFill>
              </a:endParaRP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7862085" y="3672165"/>
              <a:ext cx="47285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Early</a:t>
              </a:r>
              <a:endParaRPr lang="cs-CZ" sz="1000" dirty="0"/>
            </a:p>
          </p:txBody>
        </p:sp>
        <p:cxnSp>
          <p:nvCxnSpPr>
            <p:cNvPr id="12" name="Přímá spojnice se šipkou 11"/>
            <p:cNvCxnSpPr/>
            <p:nvPr/>
          </p:nvCxnSpPr>
          <p:spPr>
            <a:xfrm>
              <a:off x="6660232" y="2568808"/>
              <a:ext cx="288296" cy="22107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ovéPole 19"/>
            <p:cNvSpPr txBox="1"/>
            <p:nvPr/>
          </p:nvSpPr>
          <p:spPr>
            <a:xfrm>
              <a:off x="5706935" y="2230254"/>
              <a:ext cx="1585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800" b="1" dirty="0" smtClean="0">
                  <a:solidFill>
                    <a:srgbClr val="FF0000"/>
                  </a:solidFill>
                </a:rPr>
                <a:t>teploty zjištěné z kompozitních dat  antarktických vrtů (EPICA, Dome C)</a:t>
              </a:r>
              <a:endParaRPr lang="cs-CZ" sz="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Přímá spojnice se šipkou 17"/>
            <p:cNvCxnSpPr/>
            <p:nvPr/>
          </p:nvCxnSpPr>
          <p:spPr>
            <a:xfrm flipH="1">
              <a:off x="7291350" y="1990581"/>
              <a:ext cx="711" cy="648072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ovéPole 24"/>
            <p:cNvSpPr txBox="1"/>
            <p:nvPr/>
          </p:nvSpPr>
          <p:spPr>
            <a:xfrm>
              <a:off x="6495008" y="1762437"/>
              <a:ext cx="158512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800" b="1" dirty="0" smtClean="0">
                  <a:solidFill>
                    <a:schemeClr val="accent6">
                      <a:lumMod val="75000"/>
                    </a:schemeClr>
                  </a:solidFill>
                </a:rPr>
                <a:t>koncentrace atmosférického CO</a:t>
              </a:r>
              <a:r>
                <a:rPr lang="cs-CZ" sz="800" b="1" baseline="-25000" dirty="0" smtClean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endParaRPr lang="cs-CZ" sz="800" b="1" baseline="-25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9" name="TextovéPole 68"/>
            <p:cNvSpPr txBox="1"/>
            <p:nvPr/>
          </p:nvSpPr>
          <p:spPr>
            <a:xfrm>
              <a:off x="5552188" y="3001203"/>
              <a:ext cx="12140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800" b="1" dirty="0" smtClean="0">
                  <a:solidFill>
                    <a:schemeClr val="accent3">
                      <a:lumMod val="50000"/>
                    </a:schemeClr>
                  </a:solidFill>
                </a:rPr>
                <a:t>17,5 </a:t>
              </a:r>
              <a:r>
                <a:rPr lang="cs-CZ" sz="800" b="1" dirty="0" err="1" smtClean="0">
                  <a:solidFill>
                    <a:schemeClr val="accent3">
                      <a:lumMod val="50000"/>
                    </a:schemeClr>
                  </a:solidFill>
                </a:rPr>
                <a:t>ky</a:t>
              </a:r>
              <a:r>
                <a:rPr lang="cs-CZ" sz="800" b="1" dirty="0" smtClean="0">
                  <a:solidFill>
                    <a:schemeClr val="accent3">
                      <a:lumMod val="50000"/>
                    </a:schemeClr>
                  </a:solidFill>
                </a:rPr>
                <a:t> BP – </a:t>
              </a:r>
              <a:r>
                <a:rPr lang="cs-CZ" sz="800" b="1" dirty="0" err="1" smtClean="0">
                  <a:solidFill>
                    <a:schemeClr val="accent3">
                      <a:lumMod val="50000"/>
                    </a:schemeClr>
                  </a:solidFill>
                </a:rPr>
                <a:t>vzůst</a:t>
              </a:r>
              <a:r>
                <a:rPr lang="cs-CZ" sz="800" b="1" dirty="0" smtClean="0">
                  <a:solidFill>
                    <a:schemeClr val="accent3">
                      <a:lumMod val="50000"/>
                    </a:schemeClr>
                  </a:solidFill>
                </a:rPr>
                <a:t> teplot dříve než vzrůst CO2!</a:t>
              </a:r>
              <a:endParaRPr lang="cs-CZ" sz="8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1045" name="Skupina 1044"/>
          <p:cNvGrpSpPr/>
          <p:nvPr/>
        </p:nvGrpSpPr>
        <p:grpSpPr>
          <a:xfrm>
            <a:off x="16002" y="466532"/>
            <a:ext cx="4650866" cy="5248360"/>
            <a:chOff x="137158" y="466532"/>
            <a:chExt cx="4650866" cy="524836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" t="2149" r="2631"/>
            <a:stretch/>
          </p:blipFill>
          <p:spPr bwMode="auto">
            <a:xfrm>
              <a:off x="137158" y="466532"/>
              <a:ext cx="4650866" cy="5248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3" name="Přímá spojnice se šipkou 22"/>
            <p:cNvCxnSpPr/>
            <p:nvPr/>
          </p:nvCxnSpPr>
          <p:spPr>
            <a:xfrm>
              <a:off x="2411760" y="2852936"/>
              <a:ext cx="144016" cy="601325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se šipkou 25"/>
            <p:cNvCxnSpPr/>
            <p:nvPr/>
          </p:nvCxnSpPr>
          <p:spPr>
            <a:xfrm>
              <a:off x="2411760" y="2852936"/>
              <a:ext cx="432048" cy="408674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se šipkou 29"/>
            <p:cNvCxnSpPr/>
            <p:nvPr/>
          </p:nvCxnSpPr>
          <p:spPr>
            <a:xfrm>
              <a:off x="2411760" y="2852936"/>
              <a:ext cx="1080120" cy="72008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ovéPole 43"/>
            <p:cNvSpPr txBox="1"/>
            <p:nvPr/>
          </p:nvSpPr>
          <p:spPr>
            <a:xfrm>
              <a:off x="1320218" y="2683659"/>
              <a:ext cx="15851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800" b="1" dirty="0" smtClean="0">
                  <a:solidFill>
                    <a:schemeClr val="accent6">
                      <a:lumMod val="75000"/>
                    </a:schemeClr>
                  </a:solidFill>
                </a:rPr>
                <a:t>prudký nárůst koncentrace </a:t>
              </a:r>
            </a:p>
            <a:p>
              <a:r>
                <a:rPr lang="cs-CZ" sz="800" b="1" dirty="0" smtClean="0">
                  <a:solidFill>
                    <a:srgbClr val="C00000"/>
                  </a:solidFill>
                </a:rPr>
                <a:t>CO</a:t>
              </a:r>
              <a:r>
                <a:rPr lang="cs-CZ" sz="800" b="1" baseline="-25000" dirty="0" smtClean="0">
                  <a:solidFill>
                    <a:srgbClr val="C00000"/>
                  </a:solidFill>
                </a:rPr>
                <a:t>2</a:t>
              </a:r>
              <a:r>
                <a:rPr lang="cs-CZ" sz="800" b="1" baseline="-250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cs-CZ" sz="800" b="1" dirty="0" smtClean="0">
                  <a:solidFill>
                    <a:schemeClr val="accent6">
                      <a:lumMod val="75000"/>
                    </a:schemeClr>
                  </a:solidFill>
                </a:rPr>
                <a:t>v atmosféře</a:t>
              </a:r>
              <a:r>
                <a:rPr lang="cs-CZ" sz="800" b="1" baseline="-250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endParaRPr lang="cs-CZ" sz="800" b="1" baseline="-25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4067944" y="542132"/>
              <a:ext cx="6471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b="1" dirty="0" smtClean="0">
                  <a:solidFill>
                    <a:srgbClr val="C00000"/>
                  </a:solidFill>
                </a:rPr>
                <a:t>oteplení</a:t>
              </a:r>
              <a:endParaRPr lang="cs-CZ" sz="1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035" name="Přímá spojnice se šipkou 1034"/>
            <p:cNvCxnSpPr/>
            <p:nvPr/>
          </p:nvCxnSpPr>
          <p:spPr>
            <a:xfrm flipH="1">
              <a:off x="3491880" y="788353"/>
              <a:ext cx="648072" cy="264383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8" name="Přímá spojnice se šipkou 1037"/>
            <p:cNvCxnSpPr/>
            <p:nvPr/>
          </p:nvCxnSpPr>
          <p:spPr>
            <a:xfrm flipH="1">
              <a:off x="2905344" y="788353"/>
              <a:ext cx="1234608" cy="264383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ovéPole 50"/>
            <p:cNvSpPr txBox="1"/>
            <p:nvPr/>
          </p:nvSpPr>
          <p:spPr>
            <a:xfrm>
              <a:off x="1320218" y="1757293"/>
              <a:ext cx="15851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800" b="1" dirty="0" smtClean="0">
                  <a:solidFill>
                    <a:schemeClr val="accent6">
                      <a:lumMod val="75000"/>
                    </a:schemeClr>
                  </a:solidFill>
                </a:rPr>
                <a:t>prudký nárůst koncentrace </a:t>
              </a:r>
            </a:p>
            <a:p>
              <a:r>
                <a:rPr lang="cs-CZ" sz="800" b="1" dirty="0" smtClean="0">
                  <a:solidFill>
                    <a:srgbClr val="C00000"/>
                  </a:solidFill>
                </a:rPr>
                <a:t>CH</a:t>
              </a:r>
              <a:r>
                <a:rPr lang="cs-CZ" sz="800" b="1" baseline="-25000" dirty="0" smtClean="0">
                  <a:solidFill>
                    <a:srgbClr val="C00000"/>
                  </a:solidFill>
                </a:rPr>
                <a:t>4</a:t>
              </a:r>
              <a:r>
                <a:rPr lang="cs-CZ" sz="800" b="1" baseline="-250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cs-CZ" sz="800" b="1" dirty="0" smtClean="0">
                  <a:solidFill>
                    <a:schemeClr val="accent6">
                      <a:lumMod val="75000"/>
                    </a:schemeClr>
                  </a:solidFill>
                </a:rPr>
                <a:t>v atmosféře</a:t>
              </a:r>
              <a:r>
                <a:rPr lang="cs-CZ" sz="800" b="1" baseline="-250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endParaRPr lang="cs-CZ" sz="800" b="1" baseline="-25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52" name="Přímá spojnice se šipkou 51"/>
            <p:cNvCxnSpPr/>
            <p:nvPr/>
          </p:nvCxnSpPr>
          <p:spPr>
            <a:xfrm>
              <a:off x="2405410" y="1985947"/>
              <a:ext cx="129456" cy="30066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se šipkou 52"/>
            <p:cNvCxnSpPr/>
            <p:nvPr/>
          </p:nvCxnSpPr>
          <p:spPr>
            <a:xfrm>
              <a:off x="2399060" y="1985947"/>
              <a:ext cx="493584" cy="10990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nice se šipkou 53"/>
            <p:cNvCxnSpPr/>
            <p:nvPr/>
          </p:nvCxnSpPr>
          <p:spPr>
            <a:xfrm flipV="1">
              <a:off x="2403550" y="1750943"/>
              <a:ext cx="1080120" cy="228654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Obdélník 59"/>
          <p:cNvSpPr/>
          <p:nvPr/>
        </p:nvSpPr>
        <p:spPr>
          <a:xfrm>
            <a:off x="4577656" y="5092804"/>
            <a:ext cx="439248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Vzrůst koncentrace skleníkových plynů (</a:t>
            </a:r>
            <a:r>
              <a:rPr lang="cs-CZ" b="1" u="sng" dirty="0" smtClean="0">
                <a:solidFill>
                  <a:srgbClr val="0B3491"/>
                </a:solidFill>
              </a:rPr>
              <a:t>CO</a:t>
            </a:r>
            <a:r>
              <a:rPr lang="cs-CZ" b="1" u="sng" baseline="-25000" dirty="0" smtClean="0">
                <a:solidFill>
                  <a:srgbClr val="0B3491"/>
                </a:solidFill>
              </a:rPr>
              <a:t>2</a:t>
            </a:r>
            <a:r>
              <a:rPr lang="cs-CZ" b="1" dirty="0" smtClean="0">
                <a:solidFill>
                  <a:srgbClr val="0B3491"/>
                </a:solidFill>
              </a:rPr>
              <a:t>, CH</a:t>
            </a:r>
            <a:r>
              <a:rPr lang="cs-CZ" b="1" baseline="-25000" dirty="0" smtClean="0">
                <a:solidFill>
                  <a:srgbClr val="0B3491"/>
                </a:solidFill>
              </a:rPr>
              <a:t>4</a:t>
            </a:r>
            <a:r>
              <a:rPr lang="cs-CZ" b="1" dirty="0" smtClean="0">
                <a:solidFill>
                  <a:srgbClr val="0B3491"/>
                </a:solidFill>
              </a:rPr>
              <a:t>) předchází globální oteplování!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61" name="Obdélník 60"/>
          <p:cNvSpPr/>
          <p:nvPr/>
        </p:nvSpPr>
        <p:spPr>
          <a:xfrm>
            <a:off x="4572000" y="5805264"/>
            <a:ext cx="4392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Rozdíly mezi intenzitou teplotních změn na severní a jižní polokouli  - dány změnami AMOC (Atlantická </a:t>
            </a:r>
            <a:r>
              <a:rPr lang="cs-CZ" b="1" dirty="0" err="1" smtClean="0">
                <a:solidFill>
                  <a:srgbClr val="0B3491"/>
                </a:solidFill>
              </a:rPr>
              <a:t>meridionální</a:t>
            </a:r>
            <a:r>
              <a:rPr lang="cs-CZ" b="1" dirty="0" smtClean="0">
                <a:solidFill>
                  <a:srgbClr val="0B3491"/>
                </a:solidFill>
              </a:rPr>
              <a:t> cirkulace)</a:t>
            </a:r>
            <a:endParaRPr lang="cs-CZ" dirty="0">
              <a:solidFill>
                <a:srgbClr val="0B3491"/>
              </a:solidFill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r="15501" b="16272"/>
          <a:stretch/>
        </p:blipFill>
        <p:spPr bwMode="auto">
          <a:xfrm>
            <a:off x="5171313" y="359391"/>
            <a:ext cx="3721166" cy="186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48" name="Přímá spojnice se šipkou 1047"/>
          <p:cNvCxnSpPr/>
          <p:nvPr/>
        </p:nvCxnSpPr>
        <p:spPr>
          <a:xfrm>
            <a:off x="6174844" y="3816142"/>
            <a:ext cx="144016" cy="230832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" name="Obdélník 1048"/>
          <p:cNvSpPr/>
          <p:nvPr/>
        </p:nvSpPr>
        <p:spPr>
          <a:xfrm>
            <a:off x="7420308" y="4797152"/>
            <a:ext cx="1464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Shakun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et al. (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2011)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96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836"/>
            <a:ext cx="4032448" cy="52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42608" y="5240233"/>
            <a:ext cx="1464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Shakun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et al. (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2011)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355976" y="101392"/>
            <a:ext cx="4392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Rozsah ledovcových štítů se zmenšoval nejvíce v průběhu stagnace globálních teplot (19 </a:t>
            </a:r>
            <a:r>
              <a:rPr lang="cs-CZ" b="1" dirty="0" err="1" smtClean="0">
                <a:solidFill>
                  <a:srgbClr val="0B3491"/>
                </a:solidFill>
              </a:rPr>
              <a:t>ky</a:t>
            </a:r>
            <a:r>
              <a:rPr lang="cs-CZ" b="1" dirty="0" smtClean="0">
                <a:solidFill>
                  <a:srgbClr val="0B3491"/>
                </a:solidFill>
              </a:rPr>
              <a:t> BP, mladší </a:t>
            </a:r>
            <a:r>
              <a:rPr lang="cs-CZ" b="1" dirty="0" err="1" smtClean="0">
                <a:solidFill>
                  <a:srgbClr val="0B3491"/>
                </a:solidFill>
              </a:rPr>
              <a:t>dryas</a:t>
            </a:r>
            <a:r>
              <a:rPr lang="cs-CZ" b="1" dirty="0" smtClean="0">
                <a:solidFill>
                  <a:srgbClr val="0B3491"/>
                </a:solidFill>
              </a:rPr>
              <a:t>, holocén)</a:t>
            </a:r>
            <a:endParaRPr lang="cs-CZ" dirty="0">
              <a:solidFill>
                <a:srgbClr val="0B3491"/>
              </a:solidFill>
            </a:endParaRPr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1088212" y="574953"/>
            <a:ext cx="518708" cy="936104"/>
          </a:xfrm>
          <a:prstGeom prst="line">
            <a:avLst/>
          </a:prstGeom>
          <a:ln w="127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H="1" flipV="1">
            <a:off x="1606920" y="574953"/>
            <a:ext cx="673361" cy="360040"/>
          </a:xfrm>
          <a:prstGeom prst="line">
            <a:avLst/>
          </a:prstGeom>
          <a:ln w="127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791796" y="295871"/>
            <a:ext cx="1585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solidFill>
                  <a:srgbClr val="C00000"/>
                </a:solidFill>
              </a:rPr>
              <a:t>nejrychlejší  ztráta objemu ledovců</a:t>
            </a:r>
            <a:endParaRPr lang="cs-CZ" sz="800" b="1" baseline="-25000" dirty="0">
              <a:solidFill>
                <a:srgbClr val="C00000"/>
              </a:solidFill>
            </a:endParaRPr>
          </a:p>
        </p:txBody>
      </p:sp>
      <p:cxnSp>
        <p:nvCxnSpPr>
          <p:cNvPr id="19" name="Přímá spojnice 18"/>
          <p:cNvCxnSpPr/>
          <p:nvPr/>
        </p:nvCxnSpPr>
        <p:spPr>
          <a:xfrm>
            <a:off x="1088212" y="1367041"/>
            <a:ext cx="0" cy="36724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2280280" y="845507"/>
            <a:ext cx="0" cy="40499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délník 30"/>
          <p:cNvSpPr/>
          <p:nvPr/>
        </p:nvSpPr>
        <p:spPr>
          <a:xfrm>
            <a:off x="4355976" y="1124744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Globální průměrné oteplování se různou měrou projevovalo v různých oblastech</a:t>
            </a:r>
            <a:endParaRPr lang="cs-CZ" dirty="0">
              <a:solidFill>
                <a:srgbClr val="0B3491"/>
              </a:solidFill>
            </a:endParaRPr>
          </a:p>
        </p:txBody>
      </p:sp>
      <p:cxnSp>
        <p:nvCxnSpPr>
          <p:cNvPr id="32" name="Přímá spojnice 31"/>
          <p:cNvCxnSpPr/>
          <p:nvPr/>
        </p:nvCxnSpPr>
        <p:spPr>
          <a:xfrm>
            <a:off x="2963190" y="341451"/>
            <a:ext cx="24634" cy="188968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V="1">
            <a:off x="1606920" y="430937"/>
            <a:ext cx="1356270" cy="144016"/>
          </a:xfrm>
          <a:prstGeom prst="line">
            <a:avLst/>
          </a:prstGeom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/>
          <p:cNvCxnSpPr/>
          <p:nvPr/>
        </p:nvCxnSpPr>
        <p:spPr>
          <a:xfrm>
            <a:off x="539552" y="1138243"/>
            <a:ext cx="432048" cy="444822"/>
          </a:xfrm>
          <a:prstGeom prst="straightConnector1">
            <a:avLst/>
          </a:prstGeom>
          <a:ln w="9525">
            <a:solidFill>
              <a:schemeClr val="accent3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 flipH="1" flipV="1">
            <a:off x="2605482" y="774179"/>
            <a:ext cx="1008112" cy="298562"/>
          </a:xfrm>
          <a:prstGeom prst="straightConnector1">
            <a:avLst/>
          </a:prstGeom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ovéPole 53"/>
          <p:cNvSpPr txBox="1"/>
          <p:nvPr/>
        </p:nvSpPr>
        <p:spPr>
          <a:xfrm>
            <a:off x="1043608" y="2013716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/>
              <a:t>CO</a:t>
            </a:r>
            <a:r>
              <a:rPr lang="cs-CZ" sz="1000" b="1" baseline="-25000" dirty="0" smtClean="0"/>
              <a:t>2</a:t>
            </a:r>
            <a:endParaRPr lang="cs-CZ" sz="1000" b="1" baseline="-25000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2411760" y="2201520"/>
            <a:ext cx="97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/>
              <a:t>globální teploty</a:t>
            </a:r>
          </a:p>
          <a:p>
            <a:r>
              <a:rPr lang="cs-CZ" sz="800" b="1" dirty="0" smtClean="0"/>
              <a:t>odchylka od časného holocénu</a:t>
            </a:r>
            <a:endParaRPr lang="cs-CZ" sz="800" b="1" dirty="0"/>
          </a:p>
        </p:txBody>
      </p:sp>
      <p:cxnSp>
        <p:nvCxnSpPr>
          <p:cNvPr id="57" name="Přímá spojnice se šipkou 56"/>
          <p:cNvCxnSpPr/>
          <p:nvPr/>
        </p:nvCxnSpPr>
        <p:spPr>
          <a:xfrm>
            <a:off x="1574851" y="3376334"/>
            <a:ext cx="309277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>
            <a:off x="1280333" y="2233159"/>
            <a:ext cx="134466" cy="223424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ovéPole 60"/>
          <p:cNvSpPr txBox="1"/>
          <p:nvPr/>
        </p:nvSpPr>
        <p:spPr>
          <a:xfrm>
            <a:off x="2411760" y="304552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u="sng" dirty="0" smtClean="0"/>
              <a:t>model</a:t>
            </a:r>
            <a:r>
              <a:rPr lang="cs-CZ" sz="800" b="1" dirty="0" smtClean="0"/>
              <a:t> globální teploty odchylka od časného holocénu</a:t>
            </a:r>
            <a:endParaRPr lang="cs-CZ" sz="800" b="1" dirty="0"/>
          </a:p>
        </p:txBody>
      </p:sp>
      <p:sp>
        <p:nvSpPr>
          <p:cNvPr id="62" name="TextovéPole 61"/>
          <p:cNvSpPr txBox="1"/>
          <p:nvPr/>
        </p:nvSpPr>
        <p:spPr>
          <a:xfrm>
            <a:off x="1241314" y="3246623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/>
              <a:t>CO</a:t>
            </a:r>
            <a:r>
              <a:rPr lang="cs-CZ" sz="1000" b="1" baseline="-25000" dirty="0" smtClean="0"/>
              <a:t>2</a:t>
            </a:r>
            <a:endParaRPr lang="cs-CZ" sz="1000" b="1" baseline="-25000" dirty="0"/>
          </a:p>
        </p:txBody>
      </p:sp>
      <p:cxnSp>
        <p:nvCxnSpPr>
          <p:cNvPr id="67" name="Přímá spojnice se šipkou 66"/>
          <p:cNvCxnSpPr/>
          <p:nvPr/>
        </p:nvCxnSpPr>
        <p:spPr>
          <a:xfrm flipH="1" flipV="1">
            <a:off x="2836374" y="2772915"/>
            <a:ext cx="55839" cy="28750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se šipkou 68"/>
          <p:cNvCxnSpPr/>
          <p:nvPr/>
        </p:nvCxnSpPr>
        <p:spPr>
          <a:xfrm flipH="1" flipV="1">
            <a:off x="2981340" y="3614681"/>
            <a:ext cx="55839" cy="28750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H="1" flipV="1">
            <a:off x="2780535" y="1955914"/>
            <a:ext cx="55839" cy="28750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70257"/>
            <a:ext cx="2920360" cy="206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Obdélník 32"/>
          <p:cNvSpPr/>
          <p:nvPr/>
        </p:nvSpPr>
        <p:spPr>
          <a:xfrm>
            <a:off x="4382264" y="1924452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Stratigrafie pozdního glaciálu až holocénu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216" y="4334500"/>
            <a:ext cx="4515154" cy="23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bdélník 33"/>
          <p:cNvSpPr/>
          <p:nvPr/>
        </p:nvSpPr>
        <p:spPr>
          <a:xfrm>
            <a:off x="165010" y="6021288"/>
            <a:ext cx="4262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Srovnání 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interstadiálu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bølling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allerød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na základě klimatické křivky z pylových analýz (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arboreální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druhy), </a:t>
            </a:r>
            <a:r>
              <a:rPr lang="el-GR" sz="1200" dirty="0" smtClean="0">
                <a:solidFill>
                  <a:schemeClr val="accent5">
                    <a:lumMod val="50000"/>
                  </a:schemeClr>
                </a:solidFill>
              </a:rPr>
              <a:t>δ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18O (GRIP) a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coelopter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(Britské ostrovy) (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Hoek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2009).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427984" y="4406632"/>
            <a:ext cx="504056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/>
          <p:cNvCxnSpPr/>
          <p:nvPr/>
        </p:nvCxnSpPr>
        <p:spPr>
          <a:xfrm flipH="1">
            <a:off x="3923928" y="4694664"/>
            <a:ext cx="504056" cy="34478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3192436" y="5013176"/>
            <a:ext cx="1197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rgbClr val="C00000"/>
                </a:solidFill>
              </a:rPr>
              <a:t>Nekalibrovaná data!!!</a:t>
            </a:r>
            <a:endParaRPr lang="cs-CZ" sz="1200" b="1" baseline="-25000" dirty="0">
              <a:solidFill>
                <a:srgbClr val="C00000"/>
              </a:solidFill>
            </a:endParaRPr>
          </a:p>
        </p:txBody>
      </p:sp>
      <p:sp>
        <p:nvSpPr>
          <p:cNvPr id="40" name="Obdélník 39"/>
          <p:cNvSpPr/>
          <p:nvPr/>
        </p:nvSpPr>
        <p:spPr>
          <a:xfrm>
            <a:off x="4406456" y="2484883"/>
            <a:ext cx="504056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12"/>
          <p:cNvCxnSpPr/>
          <p:nvPr/>
        </p:nvCxnSpPr>
        <p:spPr>
          <a:xfrm flipH="1">
            <a:off x="3923928" y="2772915"/>
            <a:ext cx="482528" cy="226653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85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8" y="188640"/>
            <a:ext cx="2899712" cy="411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07504" y="4467592"/>
            <a:ext cx="4907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Pozdní glaciál ve střední Evropě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13420" y="4958325"/>
            <a:ext cx="516171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400" dirty="0" err="1" smtClean="0"/>
              <a:t>Bølling</a:t>
            </a:r>
            <a:r>
              <a:rPr lang="cs-CZ" sz="1400" dirty="0" smtClean="0"/>
              <a:t>/</a:t>
            </a:r>
            <a:r>
              <a:rPr lang="cs-CZ" sz="1400" dirty="0" err="1" smtClean="0"/>
              <a:t>allerød</a:t>
            </a:r>
            <a:r>
              <a:rPr lang="cs-CZ" sz="1400" dirty="0" smtClean="0"/>
              <a:t> - </a:t>
            </a:r>
            <a:r>
              <a:rPr lang="cs-CZ" sz="1400" dirty="0" err="1" smtClean="0"/>
              <a:t>interstadiální</a:t>
            </a:r>
            <a:r>
              <a:rPr lang="cs-CZ" sz="1400" dirty="0" smtClean="0"/>
              <a:t> </a:t>
            </a:r>
            <a:r>
              <a:rPr lang="cs-CZ" sz="1400" dirty="0"/>
              <a:t>výkyv (</a:t>
            </a:r>
            <a:r>
              <a:rPr lang="cs-CZ" sz="1400" dirty="0" smtClean="0"/>
              <a:t>14,7‒12,9 </a:t>
            </a:r>
            <a:r>
              <a:rPr lang="cs-CZ" sz="1400" dirty="0" err="1"/>
              <a:t>Ky</a:t>
            </a:r>
            <a:r>
              <a:rPr lang="cs-CZ" sz="1400" dirty="0"/>
              <a:t> BP</a:t>
            </a:r>
            <a:r>
              <a:rPr lang="cs-CZ" sz="1400" dirty="0" smtClean="0"/>
              <a:t>), iniciální teplá fáze viselského pozdního glaciálu, následuje mladší </a:t>
            </a:r>
            <a:r>
              <a:rPr lang="cs-CZ" sz="1400" dirty="0" err="1" smtClean="0"/>
              <a:t>dryas</a:t>
            </a:r>
            <a:r>
              <a:rPr lang="cs-CZ" sz="1400" dirty="0" smtClean="0"/>
              <a:t>.    </a:t>
            </a:r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47172" y="2777499"/>
            <a:ext cx="1132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C00000"/>
                </a:solidFill>
              </a:rPr>
              <a:t>starší </a:t>
            </a:r>
            <a:r>
              <a:rPr lang="cs-CZ" sz="1000" b="1" dirty="0" err="1" smtClean="0">
                <a:solidFill>
                  <a:srgbClr val="C00000"/>
                </a:solidFill>
              </a:rPr>
              <a:t>dryas</a:t>
            </a:r>
            <a:r>
              <a:rPr lang="cs-CZ" sz="1000" b="1" dirty="0" smtClean="0">
                <a:solidFill>
                  <a:srgbClr val="C00000"/>
                </a:solidFill>
              </a:rPr>
              <a:t> (13,9‒13,7 </a:t>
            </a:r>
            <a:r>
              <a:rPr lang="cs-CZ" sz="1000" b="1" dirty="0" err="1" smtClean="0">
                <a:solidFill>
                  <a:srgbClr val="C00000"/>
                </a:solidFill>
              </a:rPr>
              <a:t>ky</a:t>
            </a:r>
            <a:r>
              <a:rPr lang="cs-CZ" sz="1000" b="1" dirty="0" smtClean="0">
                <a:solidFill>
                  <a:srgbClr val="C00000"/>
                </a:solidFill>
              </a:rPr>
              <a:t> BP)</a:t>
            </a:r>
            <a:endParaRPr lang="cs-CZ" sz="1000" b="1" baseline="-25000" dirty="0">
              <a:solidFill>
                <a:srgbClr val="C0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359184" y="3141251"/>
            <a:ext cx="566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err="1" smtClean="0">
                <a:solidFill>
                  <a:srgbClr val="C00000"/>
                </a:solidFill>
              </a:rPr>
              <a:t>bølling</a:t>
            </a:r>
            <a:endParaRPr lang="cs-CZ" sz="1000" b="1" baseline="-25000" dirty="0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334444" y="2348880"/>
            <a:ext cx="591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err="1" smtClean="0">
                <a:solidFill>
                  <a:srgbClr val="C00000"/>
                </a:solidFill>
              </a:rPr>
              <a:t>allerød</a:t>
            </a:r>
            <a:endParaRPr lang="cs-CZ" sz="1000" b="1" baseline="-25000" dirty="0">
              <a:solidFill>
                <a:srgbClr val="C000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07504" y="5590981"/>
            <a:ext cx="8317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 smtClean="0">
                <a:solidFill>
                  <a:srgbClr val="0B3491"/>
                </a:solidFill>
              </a:rPr>
              <a:t>Bølling</a:t>
            </a:r>
            <a:r>
              <a:rPr lang="cs-CZ" b="1" dirty="0">
                <a:solidFill>
                  <a:srgbClr val="0B3491"/>
                </a:solidFill>
              </a:rPr>
              <a:t> </a:t>
            </a:r>
            <a:r>
              <a:rPr lang="cs-CZ" b="1" dirty="0" smtClean="0">
                <a:solidFill>
                  <a:srgbClr val="0B3491"/>
                </a:solidFill>
              </a:rPr>
              <a:t>(14,7‒13,9 </a:t>
            </a:r>
            <a:r>
              <a:rPr lang="cs-CZ" b="1" dirty="0" err="1" smtClean="0">
                <a:solidFill>
                  <a:srgbClr val="0B3491"/>
                </a:solidFill>
              </a:rPr>
              <a:t>ky</a:t>
            </a:r>
            <a:r>
              <a:rPr lang="cs-CZ" b="1" dirty="0" smtClean="0">
                <a:solidFill>
                  <a:srgbClr val="0B3491"/>
                </a:solidFill>
              </a:rPr>
              <a:t> BP) – koncová fáze zániku permafrostu, MAT 2 °C, v lednu -10 °C, červenec 13 °C. Parkové lesy s borovicí, aktivita svahových procesu nižší (vegetace)</a:t>
            </a:r>
            <a:endParaRPr lang="cs-CZ" b="1" dirty="0">
              <a:solidFill>
                <a:srgbClr val="0B349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259632" y="1228690"/>
            <a:ext cx="1132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C00000"/>
                </a:solidFill>
              </a:rPr>
              <a:t>mladší </a:t>
            </a:r>
            <a:r>
              <a:rPr lang="cs-CZ" sz="1000" b="1" dirty="0" err="1" smtClean="0">
                <a:solidFill>
                  <a:srgbClr val="C00000"/>
                </a:solidFill>
              </a:rPr>
              <a:t>dryas</a:t>
            </a:r>
            <a:r>
              <a:rPr lang="cs-CZ" sz="1000" b="1" dirty="0" smtClean="0">
                <a:solidFill>
                  <a:srgbClr val="C00000"/>
                </a:solidFill>
              </a:rPr>
              <a:t> (12,9‒11,7 </a:t>
            </a:r>
            <a:r>
              <a:rPr lang="cs-CZ" sz="1000" b="1" dirty="0" err="1" smtClean="0">
                <a:solidFill>
                  <a:srgbClr val="C00000"/>
                </a:solidFill>
              </a:rPr>
              <a:t>ky</a:t>
            </a:r>
            <a:r>
              <a:rPr lang="cs-CZ" sz="1000" b="1" dirty="0" smtClean="0">
                <a:solidFill>
                  <a:srgbClr val="C00000"/>
                </a:solidFill>
              </a:rPr>
              <a:t> BP)</a:t>
            </a:r>
            <a:endParaRPr lang="cs-CZ" sz="1000" b="1" baseline="-25000" dirty="0">
              <a:solidFill>
                <a:srgbClr val="C00000"/>
              </a:solidFill>
            </a:endParaRPr>
          </a:p>
        </p:txBody>
      </p:sp>
      <p:pic>
        <p:nvPicPr>
          <p:cNvPr id="14" name="Picture 3" descr="Holocén_stratigr"/>
          <p:cNvPicPr>
            <a:picLocks noChangeAspect="1" noChangeArrowheads="1"/>
          </p:cNvPicPr>
          <p:nvPr/>
        </p:nvPicPr>
        <p:blipFill rotWithShape="1"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" t="1813" r="1255" b="2040"/>
          <a:stretch/>
        </p:blipFill>
        <p:spPr bwMode="auto">
          <a:xfrm>
            <a:off x="3649980" y="406337"/>
            <a:ext cx="5170492" cy="390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3563888" y="44624"/>
            <a:ext cx="5364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Stratigrafický záznam holocénu v kontinentální Evropě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305844" y="3793619"/>
            <a:ext cx="9525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cs-CZ" sz="1200" dirty="0" err="1">
                <a:solidFill>
                  <a:schemeClr val="accent5">
                    <a:lumMod val="50000"/>
                  </a:schemeClr>
                </a:solidFill>
              </a:rPr>
              <a:t>Hoek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 2009)</a:t>
            </a:r>
            <a:endParaRPr lang="cs-CZ" sz="1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399538" y="103406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0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3254954" y="3580636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11,7</a:t>
            </a:r>
            <a:endParaRPr lang="cs-CZ" sz="1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3219088" y="548680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ky</a:t>
            </a:r>
            <a:r>
              <a:rPr lang="cs-CZ" sz="1200" dirty="0" smtClean="0"/>
              <a:t> BP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82907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61628" y="1628800"/>
            <a:ext cx="8327072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361628" y="188640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 smtClean="0">
                <a:solidFill>
                  <a:srgbClr val="0B3491"/>
                </a:solidFill>
              </a:rPr>
              <a:t>Paleoklimatické</a:t>
            </a:r>
            <a:r>
              <a:rPr lang="cs-CZ" b="1" dirty="0" smtClean="0">
                <a:solidFill>
                  <a:srgbClr val="0B3491"/>
                </a:solidFill>
              </a:rPr>
              <a:t> studie na základě izotopů O</a:t>
            </a:r>
            <a:r>
              <a:rPr lang="cs-CZ" b="1" baseline="-25000" dirty="0" smtClean="0">
                <a:solidFill>
                  <a:srgbClr val="0B3491"/>
                </a:solidFill>
              </a:rPr>
              <a:t>2</a:t>
            </a:r>
            <a:r>
              <a:rPr lang="cs-CZ" b="1" dirty="0" smtClean="0">
                <a:solidFill>
                  <a:srgbClr val="0B3491"/>
                </a:solidFill>
              </a:rPr>
              <a:t> z ledovcových vrtů </a:t>
            </a:r>
          </a:p>
        </p:txBody>
      </p:sp>
      <p:sp>
        <p:nvSpPr>
          <p:cNvPr id="7" name="Obdélník 6"/>
          <p:cNvSpPr/>
          <p:nvPr/>
        </p:nvSpPr>
        <p:spPr>
          <a:xfrm>
            <a:off x="335772" y="162880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Páry uvolněné z vodní masy se vyznačují tím, že jsou </a:t>
            </a:r>
            <a:r>
              <a:rPr lang="cs-CZ" b="1" i="1" dirty="0" smtClean="0"/>
              <a:t>ochuzené</a:t>
            </a:r>
            <a:r>
              <a:rPr lang="cs-CZ" b="1" dirty="0" smtClean="0"/>
              <a:t> o těžší izotopy deuteria a </a:t>
            </a:r>
            <a:r>
              <a:rPr lang="cs-CZ" b="1" baseline="30000" dirty="0" smtClean="0"/>
              <a:t>18</a:t>
            </a:r>
            <a:r>
              <a:rPr lang="cs-CZ" b="1" dirty="0" smtClean="0"/>
              <a:t>O, zatímco neodpařená voda se </a:t>
            </a:r>
            <a:r>
              <a:rPr lang="cs-CZ" b="1" i="1" dirty="0" smtClean="0"/>
              <a:t>obohacuje</a:t>
            </a:r>
            <a:r>
              <a:rPr lang="cs-CZ" b="1" dirty="0" smtClean="0"/>
              <a:t> o D a </a:t>
            </a:r>
            <a:r>
              <a:rPr lang="cs-CZ" b="1" baseline="30000" dirty="0" smtClean="0"/>
              <a:t>18</a:t>
            </a:r>
            <a:r>
              <a:rPr lang="cs-CZ" b="1" dirty="0" smtClean="0"/>
              <a:t>O</a:t>
            </a:r>
            <a:endParaRPr lang="en-US" b="1" dirty="0"/>
          </a:p>
        </p:txBody>
      </p:sp>
      <p:sp>
        <p:nvSpPr>
          <p:cNvPr id="10" name="Obdélník 9"/>
          <p:cNvSpPr/>
          <p:nvPr/>
        </p:nvSpPr>
        <p:spPr>
          <a:xfrm>
            <a:off x="335772" y="548680"/>
            <a:ext cx="68162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Tlak vodních par H</a:t>
            </a:r>
            <a:r>
              <a:rPr lang="cs-CZ" b="1" baseline="-25000" dirty="0" smtClean="0"/>
              <a:t>2</a:t>
            </a:r>
            <a:r>
              <a:rPr lang="en-US" b="1" baseline="30000" dirty="0"/>
              <a:t>16</a:t>
            </a:r>
            <a:r>
              <a:rPr lang="en-US" b="1" dirty="0"/>
              <a:t>O </a:t>
            </a:r>
            <a:r>
              <a:rPr lang="cs-CZ" b="1" dirty="0" smtClean="0"/>
              <a:t>je</a:t>
            </a:r>
            <a:r>
              <a:rPr lang="en-US" b="1" dirty="0" smtClean="0"/>
              <a:t> </a:t>
            </a:r>
            <a:r>
              <a:rPr lang="cs-CZ" b="1" dirty="0" smtClean="0"/>
              <a:t>o:</a:t>
            </a:r>
            <a:endParaRPr lang="cs-CZ" b="1" dirty="0"/>
          </a:p>
          <a:p>
            <a:r>
              <a:rPr lang="en-US" b="1" dirty="0" smtClean="0"/>
              <a:t>10</a:t>
            </a:r>
            <a:r>
              <a:rPr lang="cs-CZ" b="1" dirty="0" smtClean="0"/>
              <a:t> </a:t>
            </a:r>
            <a:r>
              <a:rPr lang="en-US" b="1" dirty="0" smtClean="0"/>
              <a:t>% </a:t>
            </a:r>
            <a:r>
              <a:rPr lang="cs-CZ" b="1" dirty="0" smtClean="0"/>
              <a:t>vyšší než tlak vodních par </a:t>
            </a:r>
            <a:r>
              <a:rPr lang="en-US" b="1" dirty="0" smtClean="0"/>
              <a:t>HDO</a:t>
            </a:r>
            <a:endParaRPr lang="en-US" b="1" dirty="0"/>
          </a:p>
          <a:p>
            <a:r>
              <a:rPr lang="en-US" b="1" dirty="0" smtClean="0"/>
              <a:t>1</a:t>
            </a:r>
            <a:r>
              <a:rPr lang="cs-CZ" b="1" dirty="0" smtClean="0"/>
              <a:t> </a:t>
            </a:r>
            <a:r>
              <a:rPr lang="en-US" b="1" dirty="0" smtClean="0"/>
              <a:t>% </a:t>
            </a:r>
            <a:r>
              <a:rPr lang="cs-CZ" b="1" dirty="0" smtClean="0"/>
              <a:t>vyšší než tlak vodních par </a:t>
            </a:r>
            <a:r>
              <a:rPr lang="en-US" b="1" dirty="0" smtClean="0"/>
              <a:t>H</a:t>
            </a:r>
            <a:r>
              <a:rPr lang="en-US" b="1" baseline="-25000" dirty="0" smtClean="0"/>
              <a:t>2</a:t>
            </a:r>
            <a:r>
              <a:rPr lang="cs-CZ" b="1" baseline="30000" dirty="0"/>
              <a:t>18</a:t>
            </a:r>
            <a:r>
              <a:rPr lang="cs-CZ" b="1" dirty="0"/>
              <a:t>O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335771" y="2404100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Rovnovážný stav – atmosférické srážky obsahují o 10 </a:t>
            </a:r>
            <a:r>
              <a:rPr lang="en-US" b="1" dirty="0" smtClean="0">
                <a:solidFill>
                  <a:srgbClr val="0B3491"/>
                </a:solidFill>
              </a:rPr>
              <a:t>‰</a:t>
            </a:r>
            <a:r>
              <a:rPr lang="cs-CZ" b="1" dirty="0" smtClean="0">
                <a:solidFill>
                  <a:srgbClr val="0B3491"/>
                </a:solidFill>
              </a:rPr>
              <a:t> méně </a:t>
            </a:r>
            <a:r>
              <a:rPr lang="cs-CZ" b="1" baseline="30000" dirty="0" smtClean="0">
                <a:solidFill>
                  <a:srgbClr val="0B3491"/>
                </a:solidFill>
              </a:rPr>
              <a:t>18</a:t>
            </a:r>
            <a:r>
              <a:rPr lang="cs-CZ" b="1" dirty="0" smtClean="0">
                <a:solidFill>
                  <a:srgbClr val="0B3491"/>
                </a:solidFill>
              </a:rPr>
              <a:t>O a o 100 </a:t>
            </a:r>
            <a:r>
              <a:rPr lang="en-US" b="1" dirty="0" smtClean="0">
                <a:solidFill>
                  <a:srgbClr val="0B3491"/>
                </a:solidFill>
              </a:rPr>
              <a:t>‰</a:t>
            </a:r>
            <a:r>
              <a:rPr lang="cs-CZ" b="1" dirty="0" smtClean="0">
                <a:solidFill>
                  <a:srgbClr val="0B3491"/>
                </a:solidFill>
              </a:rPr>
              <a:t> méně D než průměrná oceánská voda   </a:t>
            </a:r>
            <a:endParaRPr lang="en-US" b="1" dirty="0">
              <a:solidFill>
                <a:srgbClr val="0B3491"/>
              </a:solidFill>
            </a:endParaRPr>
          </a:p>
        </p:txBody>
      </p:sp>
      <p:pic>
        <p:nvPicPr>
          <p:cNvPr id="2052" name="Picture 4" descr="http://www.ux1.eiu.edu/~cfjps/1400/O-isotop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87" y="3808692"/>
            <a:ext cx="3158401" cy="236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eb.sahra.arizona.edu/programs/isotopes/images/diagram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447" y="3279244"/>
            <a:ext cx="46672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91680" y="6237312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Vodní páry se v čase čím dál víc ochuzují o těžší izotopy!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23527" y="312418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Kondenzace par – HDO a H</a:t>
            </a:r>
            <a:r>
              <a:rPr lang="cs-CZ" b="1" baseline="-25000" dirty="0" smtClean="0">
                <a:solidFill>
                  <a:srgbClr val="0B3491"/>
                </a:solidFill>
              </a:rPr>
              <a:t>2</a:t>
            </a:r>
            <a:r>
              <a:rPr lang="cs-CZ" b="1" baseline="30000" dirty="0" smtClean="0">
                <a:solidFill>
                  <a:srgbClr val="0B3491"/>
                </a:solidFill>
              </a:rPr>
              <a:t>18</a:t>
            </a:r>
            <a:r>
              <a:rPr lang="cs-CZ" b="1" dirty="0" smtClean="0">
                <a:solidFill>
                  <a:srgbClr val="0B3491"/>
                </a:solidFill>
              </a:rPr>
              <a:t>O se z vodních par kondenzují mnohem snáze do kapalného stavu a srážky jsou </a:t>
            </a:r>
            <a:r>
              <a:rPr lang="cs-CZ" b="1" u="sng" dirty="0" smtClean="0">
                <a:solidFill>
                  <a:srgbClr val="0B3491"/>
                </a:solidFill>
              </a:rPr>
              <a:t>obohacené</a:t>
            </a:r>
            <a:r>
              <a:rPr lang="cs-CZ" b="1" dirty="0" smtClean="0">
                <a:solidFill>
                  <a:srgbClr val="0B3491"/>
                </a:solidFill>
              </a:rPr>
              <a:t> o těžké izotopy</a:t>
            </a:r>
            <a:endParaRPr lang="en-US" b="1" dirty="0">
              <a:solidFill>
                <a:srgbClr val="0B34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3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4221088"/>
            <a:ext cx="8317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 smtClean="0">
                <a:solidFill>
                  <a:srgbClr val="0B3491"/>
                </a:solidFill>
              </a:rPr>
              <a:t>Allerød</a:t>
            </a:r>
            <a:r>
              <a:rPr lang="cs-CZ" b="1" dirty="0" smtClean="0">
                <a:solidFill>
                  <a:srgbClr val="0B3491"/>
                </a:solidFill>
              </a:rPr>
              <a:t> (13,7‒12.9 </a:t>
            </a:r>
            <a:r>
              <a:rPr lang="cs-CZ" b="1" dirty="0" err="1" smtClean="0">
                <a:solidFill>
                  <a:srgbClr val="0B3491"/>
                </a:solidFill>
              </a:rPr>
              <a:t>ky</a:t>
            </a:r>
            <a:r>
              <a:rPr lang="cs-CZ" b="1" dirty="0" smtClean="0">
                <a:solidFill>
                  <a:srgbClr val="0B3491"/>
                </a:solidFill>
              </a:rPr>
              <a:t> BP) – MAT v níže položených </a:t>
            </a:r>
            <a:r>
              <a:rPr lang="cs-CZ" b="1" dirty="0">
                <a:solidFill>
                  <a:srgbClr val="0B3491"/>
                </a:solidFill>
              </a:rPr>
              <a:t>oblastech </a:t>
            </a:r>
            <a:r>
              <a:rPr lang="cs-CZ" b="1" dirty="0" smtClean="0">
                <a:solidFill>
                  <a:srgbClr val="0B3491"/>
                </a:solidFill>
              </a:rPr>
              <a:t>4‒5 °C, v lednu -8 °C, červenec až 15 °C. Celkový rozpad permafrostu, rozvoj lesní vegetace. V ČR – šíření borovice + břízy. Karpatská oblast – modřín + borovice, stále výrazný podíl tundrových prvků. Vrcholové části hor – </a:t>
            </a:r>
            <a:r>
              <a:rPr lang="cs-CZ" b="1" dirty="0" err="1" smtClean="0">
                <a:solidFill>
                  <a:srgbClr val="0B3491"/>
                </a:solidFill>
              </a:rPr>
              <a:t>periglaciální</a:t>
            </a:r>
            <a:r>
              <a:rPr lang="cs-CZ" b="1" dirty="0" smtClean="0">
                <a:solidFill>
                  <a:srgbClr val="0B3491"/>
                </a:solidFill>
              </a:rPr>
              <a:t> klima, ?ostrovní permafrost</a:t>
            </a:r>
            <a:endParaRPr lang="cs-CZ" b="1" dirty="0">
              <a:solidFill>
                <a:srgbClr val="0B349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07504" y="116632"/>
            <a:ext cx="8317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Starší </a:t>
            </a:r>
            <a:r>
              <a:rPr lang="cs-CZ" b="1" dirty="0" err="1" smtClean="0">
                <a:solidFill>
                  <a:srgbClr val="0B3491"/>
                </a:solidFill>
              </a:rPr>
              <a:t>dryas</a:t>
            </a:r>
            <a:r>
              <a:rPr lang="cs-CZ" b="1" dirty="0" smtClean="0">
                <a:solidFill>
                  <a:srgbClr val="0B3491"/>
                </a:solidFill>
              </a:rPr>
              <a:t> </a:t>
            </a:r>
            <a:r>
              <a:rPr lang="cs-CZ" b="1" dirty="0">
                <a:solidFill>
                  <a:srgbClr val="0B3491"/>
                </a:solidFill>
              </a:rPr>
              <a:t>(</a:t>
            </a:r>
            <a:r>
              <a:rPr lang="cs-CZ" b="1" dirty="0" smtClean="0">
                <a:solidFill>
                  <a:srgbClr val="0B3491"/>
                </a:solidFill>
              </a:rPr>
              <a:t>13,9‒13,7 </a:t>
            </a:r>
            <a:r>
              <a:rPr lang="cs-CZ" b="1" dirty="0" err="1" smtClean="0">
                <a:solidFill>
                  <a:srgbClr val="0B3491"/>
                </a:solidFill>
              </a:rPr>
              <a:t>ky</a:t>
            </a:r>
            <a:r>
              <a:rPr lang="cs-CZ" b="1" dirty="0" smtClean="0">
                <a:solidFill>
                  <a:srgbClr val="0B3491"/>
                </a:solidFill>
              </a:rPr>
              <a:t> BP) – jen asi 200 let, slabé ochlazení, zmenšení srážek, na našem území </a:t>
            </a:r>
            <a:r>
              <a:rPr lang="cs-CZ" b="1" dirty="0" err="1" smtClean="0">
                <a:solidFill>
                  <a:srgbClr val="0B3491"/>
                </a:solidFill>
              </a:rPr>
              <a:t>lesotundra</a:t>
            </a:r>
            <a:r>
              <a:rPr lang="cs-CZ" b="1" dirty="0" smtClean="0">
                <a:solidFill>
                  <a:srgbClr val="0B3491"/>
                </a:solidFill>
              </a:rPr>
              <a:t>, vrcholové partie hor – až subarktické klima  </a:t>
            </a:r>
            <a:endParaRPr lang="cs-CZ" b="1" dirty="0">
              <a:solidFill>
                <a:srgbClr val="0B349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" t="72387"/>
          <a:stretch/>
        </p:blipFill>
        <p:spPr bwMode="auto">
          <a:xfrm>
            <a:off x="197421" y="836712"/>
            <a:ext cx="745618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6764507" y="3645024"/>
            <a:ext cx="9758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Ložek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(2005)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92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116632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Mladší </a:t>
            </a:r>
            <a:r>
              <a:rPr lang="cs-CZ" b="1" dirty="0" err="1" smtClean="0">
                <a:solidFill>
                  <a:srgbClr val="0B3491"/>
                </a:solidFill>
              </a:rPr>
              <a:t>dryas</a:t>
            </a:r>
            <a:r>
              <a:rPr lang="cs-CZ" b="1" dirty="0" smtClean="0">
                <a:solidFill>
                  <a:srgbClr val="0B3491"/>
                </a:solidFill>
              </a:rPr>
              <a:t> (12,9‒11.7 </a:t>
            </a:r>
            <a:r>
              <a:rPr lang="cs-CZ" b="1" dirty="0" err="1" smtClean="0">
                <a:solidFill>
                  <a:srgbClr val="0B3491"/>
                </a:solidFill>
              </a:rPr>
              <a:t>ky</a:t>
            </a:r>
            <a:r>
              <a:rPr lang="cs-CZ" b="1" dirty="0" smtClean="0">
                <a:solidFill>
                  <a:srgbClr val="0B3491"/>
                </a:solidFill>
              </a:rPr>
              <a:t> BP) – poslední výrazně studené období na našem území s </a:t>
            </a:r>
            <a:r>
              <a:rPr lang="cs-CZ" b="1" dirty="0" err="1" smtClean="0">
                <a:solidFill>
                  <a:srgbClr val="0B3491"/>
                </a:solidFill>
              </a:rPr>
              <a:t>periglaciální</a:t>
            </a:r>
            <a:r>
              <a:rPr lang="cs-CZ" b="1" dirty="0" smtClean="0">
                <a:solidFill>
                  <a:srgbClr val="0B3491"/>
                </a:solidFill>
              </a:rPr>
              <a:t> morfogenezí. MAT v níže položených oblastech ČR asi -3 °C, leden -18 °C, červenec asi 10 °C. </a:t>
            </a:r>
            <a:r>
              <a:rPr lang="cs-CZ" b="1" dirty="0">
                <a:solidFill>
                  <a:srgbClr val="0B3491"/>
                </a:solidFill>
              </a:rPr>
              <a:t>Z</a:t>
            </a:r>
            <a:r>
              <a:rPr lang="cs-CZ" b="1" dirty="0" smtClean="0">
                <a:solidFill>
                  <a:srgbClr val="0B3491"/>
                </a:solidFill>
              </a:rPr>
              <a:t>astavení vývoje lesní vegetace, postup tundry, vývoj nesouvislého permafrostu, mrazové zvětrávání kryoturbace, svahové deformace  </a:t>
            </a:r>
            <a:endParaRPr lang="cs-CZ" b="1" dirty="0">
              <a:solidFill>
                <a:srgbClr val="0B349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69564"/>
            <a:ext cx="2899712" cy="411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66564" y="4058423"/>
            <a:ext cx="1132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C00000"/>
                </a:solidFill>
              </a:rPr>
              <a:t>starší </a:t>
            </a:r>
            <a:r>
              <a:rPr lang="cs-CZ" sz="1000" b="1" dirty="0" err="1" smtClean="0">
                <a:solidFill>
                  <a:srgbClr val="C00000"/>
                </a:solidFill>
              </a:rPr>
              <a:t>dryas</a:t>
            </a:r>
            <a:r>
              <a:rPr lang="cs-CZ" sz="1000" b="1" dirty="0" smtClean="0">
                <a:solidFill>
                  <a:srgbClr val="C00000"/>
                </a:solidFill>
              </a:rPr>
              <a:t> (13,9‒13,7 </a:t>
            </a:r>
            <a:r>
              <a:rPr lang="cs-CZ" sz="1000" b="1" dirty="0" err="1" smtClean="0">
                <a:solidFill>
                  <a:srgbClr val="C00000"/>
                </a:solidFill>
              </a:rPr>
              <a:t>ky</a:t>
            </a:r>
            <a:r>
              <a:rPr lang="cs-CZ" sz="1000" b="1" dirty="0" smtClean="0">
                <a:solidFill>
                  <a:srgbClr val="C00000"/>
                </a:solidFill>
              </a:rPr>
              <a:t> BP)</a:t>
            </a:r>
            <a:endParaRPr lang="cs-CZ" sz="1000" b="1" baseline="-25000" dirty="0">
              <a:solidFill>
                <a:srgbClr val="C0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378576" y="4422175"/>
            <a:ext cx="566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err="1" smtClean="0">
                <a:solidFill>
                  <a:srgbClr val="C00000"/>
                </a:solidFill>
              </a:rPr>
              <a:t>bølling</a:t>
            </a:r>
            <a:endParaRPr lang="cs-CZ" sz="1000" b="1" baseline="-25000" dirty="0">
              <a:solidFill>
                <a:srgbClr val="C0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353836" y="3629804"/>
            <a:ext cx="591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err="1" smtClean="0">
                <a:solidFill>
                  <a:srgbClr val="C00000"/>
                </a:solidFill>
              </a:rPr>
              <a:t>allerød</a:t>
            </a:r>
            <a:endParaRPr lang="cs-CZ" sz="1000" b="1" baseline="-25000" dirty="0">
              <a:solidFill>
                <a:srgbClr val="C0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279024" y="2509614"/>
            <a:ext cx="1132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C00000"/>
                </a:solidFill>
              </a:rPr>
              <a:t>mladší </a:t>
            </a:r>
            <a:r>
              <a:rPr lang="cs-CZ" sz="1000" b="1" dirty="0" err="1" smtClean="0">
                <a:solidFill>
                  <a:srgbClr val="C00000"/>
                </a:solidFill>
              </a:rPr>
              <a:t>dryas</a:t>
            </a:r>
            <a:r>
              <a:rPr lang="cs-CZ" sz="1000" b="1" dirty="0" smtClean="0">
                <a:solidFill>
                  <a:srgbClr val="C00000"/>
                </a:solidFill>
              </a:rPr>
              <a:t> (12,9‒11,7 </a:t>
            </a:r>
            <a:r>
              <a:rPr lang="cs-CZ" sz="1000" b="1" dirty="0" err="1" smtClean="0">
                <a:solidFill>
                  <a:srgbClr val="C00000"/>
                </a:solidFill>
              </a:rPr>
              <a:t>ky</a:t>
            </a:r>
            <a:r>
              <a:rPr lang="cs-CZ" sz="1000" b="1" dirty="0" smtClean="0">
                <a:solidFill>
                  <a:srgbClr val="C00000"/>
                </a:solidFill>
              </a:rPr>
              <a:t> BP)</a:t>
            </a:r>
            <a:endParaRPr lang="cs-CZ" sz="1000" b="1" baseline="-25000" dirty="0">
              <a:solidFill>
                <a:srgbClr val="C000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325236" y="5074543"/>
            <a:ext cx="9525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cs-CZ" sz="1200" dirty="0" err="1">
                <a:solidFill>
                  <a:schemeClr val="accent5">
                    <a:lumMod val="50000"/>
                  </a:schemeClr>
                </a:solidFill>
              </a:rPr>
              <a:t>Hoek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 2009)</a:t>
            </a:r>
            <a:endParaRPr lang="cs-CZ" sz="1200" dirty="0"/>
          </a:p>
        </p:txBody>
      </p:sp>
      <p:sp>
        <p:nvSpPr>
          <p:cNvPr id="9" name="Obdélník 8"/>
          <p:cNvSpPr/>
          <p:nvPr/>
        </p:nvSpPr>
        <p:spPr>
          <a:xfrm>
            <a:off x="3779912" y="1628800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Krkonoše, Hrubý Jeseník, Šumava – keřová tundra až arkticko-alpinská poušť, lišejníky, mechy</a:t>
            </a:r>
            <a:endParaRPr lang="cs-CZ" b="1" dirty="0">
              <a:solidFill>
                <a:srgbClr val="0B3491"/>
              </a:solidFill>
            </a:endParaRPr>
          </a:p>
        </p:txBody>
      </p:sp>
      <p:cxnSp>
        <p:nvCxnSpPr>
          <p:cNvPr id="12" name="Přímá spojnice se šipkou 11"/>
          <p:cNvCxnSpPr/>
          <p:nvPr/>
        </p:nvCxnSpPr>
        <p:spPr>
          <a:xfrm flipH="1" flipV="1">
            <a:off x="1701376" y="2060848"/>
            <a:ext cx="782392" cy="448766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2411720" y="2491680"/>
            <a:ext cx="1132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chemeClr val="accent5">
                    <a:lumMod val="50000"/>
                  </a:schemeClr>
                </a:solidFill>
              </a:rPr>
              <a:t>oteplení až o 7 °C za 50 let!</a:t>
            </a:r>
            <a:endParaRPr lang="cs-CZ" sz="1000" b="1" baseline="-25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21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03859" y="84666"/>
            <a:ext cx="2883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Klimatický vývoj v holocénu </a:t>
            </a:r>
            <a:endParaRPr lang="en-US" b="1" dirty="0">
              <a:solidFill>
                <a:srgbClr val="0B349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9" y="510580"/>
            <a:ext cx="4684165" cy="296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99884" y="3596823"/>
            <a:ext cx="4904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Záznam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δ</a:t>
            </a:r>
            <a:r>
              <a:rPr lang="en-US" sz="1200" baseline="30000" dirty="0">
                <a:solidFill>
                  <a:schemeClr val="accent5">
                    <a:lumMod val="50000"/>
                  </a:schemeClr>
                </a:solidFill>
              </a:rPr>
              <a:t>18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O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z ledovcového vrtu GISP2 a vyhlazená časová série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δ</a:t>
            </a:r>
            <a:r>
              <a:rPr lang="en-US" sz="1200" baseline="30000" dirty="0">
                <a:solidFill>
                  <a:schemeClr val="accent5">
                    <a:lumMod val="50000"/>
                  </a:schemeClr>
                </a:solidFill>
              </a:rPr>
              <a:t>18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O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(300 leté průměry). Černé obdélníky nahoře – IRD vrstvičky v vrtů v Severním Atlantiku. Dole záznam jílových minerálů z vrtu v Egejském moři. Holocenní studené intervaly v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Sev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. Atlantiku korelují s chladnými a suchými intervaly na severním okraji východního Středomoří (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Ehrmann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et al. 2007).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2496344" y="829092"/>
            <a:ext cx="0" cy="23762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1044724" y="3360420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C00000"/>
                </a:solidFill>
              </a:rPr>
              <a:t>Holocén</a:t>
            </a:r>
            <a:endParaRPr lang="cs-CZ" sz="1000" b="1" baseline="-25000" dirty="0">
              <a:solidFill>
                <a:srgbClr val="C0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463356" y="692979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C00000"/>
                </a:solidFill>
              </a:rPr>
              <a:t>11,7 </a:t>
            </a:r>
            <a:r>
              <a:rPr lang="cs-CZ" sz="1000" b="1" dirty="0" err="1" smtClean="0">
                <a:solidFill>
                  <a:srgbClr val="C00000"/>
                </a:solidFill>
              </a:rPr>
              <a:t>ky</a:t>
            </a:r>
            <a:r>
              <a:rPr lang="cs-CZ" sz="1000" b="1" dirty="0" smtClean="0">
                <a:solidFill>
                  <a:srgbClr val="C00000"/>
                </a:solidFill>
              </a:rPr>
              <a:t> BP</a:t>
            </a:r>
            <a:endParaRPr lang="cs-CZ" sz="1000" b="1" baseline="-25000" dirty="0">
              <a:solidFill>
                <a:srgbClr val="C00000"/>
              </a:solidFill>
            </a:endParaRPr>
          </a:p>
        </p:txBody>
      </p:sp>
      <p:pic>
        <p:nvPicPr>
          <p:cNvPr id="13" name="Picture 2" descr="http://geology.gsapubs.org/content/35/7/639/F3.large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879632" y="374837"/>
            <a:ext cx="4084856" cy="138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Přímá spojnice se šipkou 9"/>
          <p:cNvCxnSpPr/>
          <p:nvPr/>
        </p:nvCxnSpPr>
        <p:spPr>
          <a:xfrm flipV="1">
            <a:off x="7092280" y="1484784"/>
            <a:ext cx="0" cy="360040"/>
          </a:xfrm>
          <a:prstGeom prst="straightConnector1">
            <a:avLst/>
          </a:prstGeom>
          <a:ln w="127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V="1">
            <a:off x="7092280" y="1556792"/>
            <a:ext cx="576064" cy="288032"/>
          </a:xfrm>
          <a:prstGeom prst="line">
            <a:avLst/>
          </a:prstGeom>
          <a:ln w="127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6610672" y="1806724"/>
            <a:ext cx="1201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70C0"/>
                </a:solidFill>
              </a:rPr>
              <a:t>chladné </a:t>
            </a:r>
            <a:r>
              <a:rPr lang="cs-CZ" sz="1000" b="1" dirty="0" err="1" smtClean="0">
                <a:solidFill>
                  <a:srgbClr val="0070C0"/>
                </a:solidFill>
              </a:rPr>
              <a:t>eventy</a:t>
            </a:r>
            <a:endParaRPr lang="cs-CZ" sz="1000" b="1" baseline="-25000" dirty="0">
              <a:solidFill>
                <a:srgbClr val="0070C0"/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88836" y="4653136"/>
            <a:ext cx="4896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Začátek holocénu – rychlý růst teplot (</a:t>
            </a:r>
            <a:r>
              <a:rPr lang="cs-CZ" b="1" dirty="0" err="1" smtClean="0">
                <a:solidFill>
                  <a:srgbClr val="0B3491"/>
                </a:solidFill>
              </a:rPr>
              <a:t>preboreál</a:t>
            </a:r>
            <a:r>
              <a:rPr lang="cs-CZ" b="1" dirty="0" smtClean="0">
                <a:solidFill>
                  <a:srgbClr val="0B3491"/>
                </a:solidFill>
              </a:rPr>
              <a:t>) poté klima vcelku stabilní</a:t>
            </a:r>
            <a:endParaRPr lang="cs-CZ" b="1" dirty="0">
              <a:solidFill>
                <a:srgbClr val="0B349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57" y="2004080"/>
            <a:ext cx="4198347" cy="459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bdélník 20"/>
          <p:cNvSpPr/>
          <p:nvPr/>
        </p:nvSpPr>
        <p:spPr>
          <a:xfrm>
            <a:off x="107504" y="6135687"/>
            <a:ext cx="4772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Pylová data z různých regionů Evropy ukazují na výraznou časovou a prostorovou diferenciaci (Davis et al. 2003).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88836" y="5373216"/>
            <a:ext cx="4896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Holocenní klimatické optimum – projevilo se v severní Evropě, jižní Evropa - ochlazování</a:t>
            </a:r>
            <a:endParaRPr lang="cs-CZ" b="1" dirty="0">
              <a:solidFill>
                <a:srgbClr val="0B3491"/>
              </a:solidFill>
            </a:endParaRPr>
          </a:p>
        </p:txBody>
      </p:sp>
      <p:cxnSp>
        <p:nvCxnSpPr>
          <p:cNvPr id="17" name="Přímá spojnice se šipkou 16"/>
          <p:cNvCxnSpPr/>
          <p:nvPr/>
        </p:nvCxnSpPr>
        <p:spPr>
          <a:xfrm>
            <a:off x="5220072" y="2052945"/>
            <a:ext cx="276984" cy="267280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5605068" y="1799104"/>
            <a:ext cx="9721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70C0"/>
                </a:solidFill>
              </a:rPr>
              <a:t>zimní odchylky</a:t>
            </a:r>
            <a:endParaRPr lang="cs-CZ" sz="1000" b="1" baseline="-25000" dirty="0">
              <a:solidFill>
                <a:srgbClr val="0070C0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704204" y="1799103"/>
            <a:ext cx="9721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FF0000"/>
                </a:solidFill>
              </a:rPr>
              <a:t>letní odchylky</a:t>
            </a:r>
            <a:endParaRPr lang="cs-CZ" sz="1000" b="1" baseline="-25000" dirty="0">
              <a:solidFill>
                <a:srgbClr val="FF0000"/>
              </a:solidFill>
            </a:endParaRPr>
          </a:p>
        </p:txBody>
      </p:sp>
      <p:cxnSp>
        <p:nvCxnSpPr>
          <p:cNvPr id="31" name="Přímá spojnice se šipkou 30"/>
          <p:cNvCxnSpPr>
            <a:stCxn id="26" idx="2"/>
          </p:cNvCxnSpPr>
          <p:nvPr/>
        </p:nvCxnSpPr>
        <p:spPr>
          <a:xfrm flipH="1">
            <a:off x="5917605" y="2045325"/>
            <a:ext cx="173517" cy="420280"/>
          </a:xfrm>
          <a:prstGeom prst="straightConnector1">
            <a:avLst/>
          </a:prstGeom>
          <a:ln w="127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1882257" y="1791484"/>
            <a:ext cx="733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70C0"/>
                </a:solidFill>
              </a:rPr>
              <a:t>8,2 </a:t>
            </a:r>
            <a:r>
              <a:rPr lang="cs-CZ" sz="1000" b="1" dirty="0" err="1" smtClean="0">
                <a:solidFill>
                  <a:srgbClr val="0070C0"/>
                </a:solidFill>
              </a:rPr>
              <a:t>ky</a:t>
            </a:r>
            <a:r>
              <a:rPr lang="cs-CZ" sz="1000" b="1" dirty="0" smtClean="0">
                <a:solidFill>
                  <a:srgbClr val="0070C0"/>
                </a:solidFill>
              </a:rPr>
              <a:t> BP</a:t>
            </a:r>
            <a:endParaRPr lang="cs-CZ" sz="1000" b="1" baseline="-25000" dirty="0">
              <a:solidFill>
                <a:srgbClr val="0070C0"/>
              </a:solidFill>
            </a:endParaRPr>
          </a:p>
        </p:txBody>
      </p:sp>
      <p:cxnSp>
        <p:nvCxnSpPr>
          <p:cNvPr id="2048" name="Přímá spojnice se šipkou 2047"/>
          <p:cNvCxnSpPr/>
          <p:nvPr/>
        </p:nvCxnSpPr>
        <p:spPr>
          <a:xfrm flipH="1">
            <a:off x="1915324" y="2009604"/>
            <a:ext cx="216024" cy="154121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81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58" y="381664"/>
            <a:ext cx="3660179" cy="333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372" y="205607"/>
            <a:ext cx="5006752" cy="559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44" y="3603496"/>
            <a:ext cx="2533325" cy="311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03859" y="84666"/>
            <a:ext cx="5188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Pylové záznamy z jezerních sedimentů (Skandinávie)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728449" y="3792468"/>
            <a:ext cx="14497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Seppä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et al. (2007).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843808" y="5949280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8,2 </a:t>
            </a:r>
            <a:r>
              <a:rPr lang="cs-CZ" b="1" dirty="0" err="1" smtClean="0">
                <a:solidFill>
                  <a:srgbClr val="0B3491"/>
                </a:solidFill>
              </a:rPr>
              <a:t>ky</a:t>
            </a:r>
            <a:r>
              <a:rPr lang="cs-CZ" b="1" dirty="0" smtClean="0">
                <a:solidFill>
                  <a:srgbClr val="0B3491"/>
                </a:solidFill>
              </a:rPr>
              <a:t> BP – významné </a:t>
            </a:r>
            <a:r>
              <a:rPr lang="cs-CZ" b="1" dirty="0" err="1" smtClean="0">
                <a:solidFill>
                  <a:srgbClr val="0B3491"/>
                </a:solidFill>
              </a:rPr>
              <a:t>ovhlazení</a:t>
            </a:r>
            <a:r>
              <a:rPr lang="cs-CZ" b="1" dirty="0" smtClean="0">
                <a:solidFill>
                  <a:srgbClr val="0B3491"/>
                </a:solidFill>
              </a:rPr>
              <a:t>, v pylových záznamech </a:t>
            </a:r>
            <a:r>
              <a:rPr lang="cs-CZ" b="1" dirty="0" err="1" smtClean="0">
                <a:solidFill>
                  <a:srgbClr val="0B3491"/>
                </a:solidFill>
              </a:rPr>
              <a:t>sev</a:t>
            </a:r>
            <a:r>
              <a:rPr lang="cs-CZ" b="1" dirty="0" smtClean="0">
                <a:solidFill>
                  <a:srgbClr val="0B3491"/>
                </a:solidFill>
              </a:rPr>
              <a:t>. Evropy v době 8,3‒8,0 </a:t>
            </a:r>
            <a:r>
              <a:rPr lang="cs-CZ" b="1" dirty="0" err="1" smtClean="0">
                <a:solidFill>
                  <a:srgbClr val="0B3491"/>
                </a:solidFill>
              </a:rPr>
              <a:t>Ky</a:t>
            </a:r>
            <a:r>
              <a:rPr lang="cs-CZ" b="1" dirty="0" smtClean="0">
                <a:solidFill>
                  <a:srgbClr val="0B3491"/>
                </a:solidFill>
              </a:rPr>
              <a:t> BP </a:t>
            </a:r>
            <a:r>
              <a:rPr lang="cs-CZ" b="1" i="1" u="sng" dirty="0" smtClean="0">
                <a:solidFill>
                  <a:srgbClr val="0B3491"/>
                </a:solidFill>
              </a:rPr>
              <a:t>absence teplomilných dřevin </a:t>
            </a:r>
            <a:endParaRPr lang="en-US" b="1" i="1" u="sng" dirty="0">
              <a:solidFill>
                <a:srgbClr val="0B3491"/>
              </a:solidFill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7861508" y="541060"/>
            <a:ext cx="0" cy="4968552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38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5512"/>
            <a:ext cx="4957504" cy="673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355976" y="5013176"/>
            <a:ext cx="472143" cy="21544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solidFill>
                  <a:srgbClr val="FFC000"/>
                </a:solidFill>
              </a:rPr>
              <a:t>11700</a:t>
            </a:r>
            <a:endParaRPr lang="cs-CZ" sz="800" b="1" dirty="0">
              <a:solidFill>
                <a:srgbClr val="FFC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03859" y="85512"/>
            <a:ext cx="36760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Stratigrafie holocénu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753876" y="6536377"/>
            <a:ext cx="16021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Pokorný et al. (2012).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372200" y="1928644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?</a:t>
            </a:r>
            <a:endParaRPr lang="cs-CZ" b="1" dirty="0">
              <a:solidFill>
                <a:srgbClr val="0070C0"/>
              </a:solidFill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3851920" y="692696"/>
            <a:ext cx="432048" cy="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2465844" y="461863"/>
            <a:ext cx="1602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solidFill>
                  <a:srgbClr val="C00000"/>
                </a:solidFill>
              </a:rPr>
              <a:t>radiometrická data (</a:t>
            </a:r>
            <a:r>
              <a:rPr lang="cs-CZ" sz="1200" baseline="30000" dirty="0" smtClean="0">
                <a:solidFill>
                  <a:srgbClr val="C00000"/>
                </a:solidFill>
              </a:rPr>
              <a:t>14</a:t>
            </a:r>
            <a:r>
              <a:rPr lang="cs-CZ" sz="1200" dirty="0" smtClean="0">
                <a:solidFill>
                  <a:srgbClr val="C00000"/>
                </a:solidFill>
              </a:rPr>
              <a:t>C, nekalibrovaná)</a:t>
            </a:r>
            <a:endParaRPr lang="cs-CZ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3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Holocén_stratigr"/>
          <p:cNvPicPr>
            <a:picLocks noChangeAspect="1" noChangeArrowheads="1"/>
          </p:cNvPicPr>
          <p:nvPr/>
        </p:nvPicPr>
        <p:blipFill rotWithShape="1"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9" t="1782" r="-208" b="2071"/>
          <a:stretch/>
        </p:blipFill>
        <p:spPr bwMode="auto">
          <a:xfrm>
            <a:off x="961531" y="205770"/>
            <a:ext cx="5220546" cy="3942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206956" y="5962580"/>
            <a:ext cx="8284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Atlantik (8,0‒5,1 </a:t>
            </a:r>
            <a:r>
              <a:rPr lang="cs-CZ" b="1" baseline="30000" dirty="0">
                <a:solidFill>
                  <a:srgbClr val="0B3491"/>
                </a:solidFill>
              </a:rPr>
              <a:t>14</a:t>
            </a:r>
            <a:r>
              <a:rPr lang="cs-CZ" b="1" dirty="0">
                <a:solidFill>
                  <a:srgbClr val="0B3491"/>
                </a:solidFill>
              </a:rPr>
              <a:t>C </a:t>
            </a:r>
            <a:r>
              <a:rPr lang="cs-CZ" b="1" dirty="0" err="1" smtClean="0">
                <a:solidFill>
                  <a:srgbClr val="0B3491"/>
                </a:solidFill>
              </a:rPr>
              <a:t>ky</a:t>
            </a:r>
            <a:r>
              <a:rPr lang="cs-CZ" b="1" dirty="0" smtClean="0">
                <a:solidFill>
                  <a:srgbClr val="0B3491"/>
                </a:solidFill>
              </a:rPr>
              <a:t> BP) – v první polovině MAT o 3 °C a srážky až o 100 % vyšší než dnes, rozvoj listnatých lesů, ústup stepí i alpinských holí, rychlý růst rašelin a slatin</a:t>
            </a:r>
            <a:endParaRPr lang="en-US" b="1" i="1" u="sng" dirty="0">
              <a:solidFill>
                <a:srgbClr val="0B349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04272" y="4293096"/>
            <a:ext cx="8317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 smtClean="0">
                <a:solidFill>
                  <a:srgbClr val="0B3491"/>
                </a:solidFill>
              </a:rPr>
              <a:t>Preboreál</a:t>
            </a:r>
            <a:r>
              <a:rPr lang="cs-CZ" b="1" dirty="0" smtClean="0">
                <a:solidFill>
                  <a:srgbClr val="0B3491"/>
                </a:solidFill>
              </a:rPr>
              <a:t> (10‒8,9 </a:t>
            </a:r>
            <a:r>
              <a:rPr lang="cs-CZ" b="1" baseline="30000" dirty="0" smtClean="0">
                <a:solidFill>
                  <a:srgbClr val="0B3491"/>
                </a:solidFill>
              </a:rPr>
              <a:t>14</a:t>
            </a:r>
            <a:r>
              <a:rPr lang="cs-CZ" b="1" dirty="0" smtClean="0">
                <a:solidFill>
                  <a:srgbClr val="0B3491"/>
                </a:solidFill>
              </a:rPr>
              <a:t>C </a:t>
            </a:r>
            <a:r>
              <a:rPr lang="cs-CZ" b="1" dirty="0" err="1" smtClean="0">
                <a:solidFill>
                  <a:srgbClr val="0B3491"/>
                </a:solidFill>
              </a:rPr>
              <a:t>ky</a:t>
            </a:r>
            <a:r>
              <a:rPr lang="cs-CZ" b="1" dirty="0" smtClean="0">
                <a:solidFill>
                  <a:srgbClr val="0B3491"/>
                </a:solidFill>
              </a:rPr>
              <a:t> BP) – MAT asi o 3 °C nižší než dnes, vzestup teplot + vlhkosti, </a:t>
            </a:r>
            <a:r>
              <a:rPr lang="cs-CZ" b="1" dirty="0" err="1" smtClean="0">
                <a:solidFill>
                  <a:srgbClr val="0B3491"/>
                </a:solidFill>
              </a:rPr>
              <a:t>koncen</a:t>
            </a:r>
            <a:r>
              <a:rPr lang="cs-CZ" b="1" dirty="0" smtClean="0">
                <a:solidFill>
                  <a:srgbClr val="0B3491"/>
                </a:solidFill>
              </a:rPr>
              <a:t> </a:t>
            </a:r>
            <a:r>
              <a:rPr lang="cs-CZ" b="1" dirty="0" err="1" smtClean="0">
                <a:solidFill>
                  <a:srgbClr val="0B3491"/>
                </a:solidFill>
              </a:rPr>
              <a:t>preboreálu</a:t>
            </a:r>
            <a:r>
              <a:rPr lang="cs-CZ" b="1" dirty="0" smtClean="0">
                <a:solidFill>
                  <a:srgbClr val="0B3491"/>
                </a:solidFill>
              </a:rPr>
              <a:t> klima srovnatelné s dnešním. Převaha borovice a břízy, dále osika, jalovec vrba, jeřáb. Vysokohorské oblasti - tundra</a:t>
            </a:r>
            <a:endParaRPr lang="cs-CZ" b="1" dirty="0">
              <a:solidFill>
                <a:srgbClr val="0B349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73792" y="5208806"/>
            <a:ext cx="8317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Boreál (8,9‒8,0 </a:t>
            </a:r>
            <a:r>
              <a:rPr lang="cs-CZ" b="1" baseline="30000" dirty="0">
                <a:solidFill>
                  <a:srgbClr val="0B3491"/>
                </a:solidFill>
              </a:rPr>
              <a:t>14</a:t>
            </a:r>
            <a:r>
              <a:rPr lang="cs-CZ" b="1" dirty="0">
                <a:solidFill>
                  <a:srgbClr val="0B3491"/>
                </a:solidFill>
              </a:rPr>
              <a:t>C </a:t>
            </a:r>
            <a:r>
              <a:rPr lang="cs-CZ" b="1" dirty="0" err="1">
                <a:solidFill>
                  <a:srgbClr val="0B3491"/>
                </a:solidFill>
              </a:rPr>
              <a:t>ky</a:t>
            </a:r>
            <a:r>
              <a:rPr lang="cs-CZ" b="1" dirty="0">
                <a:solidFill>
                  <a:srgbClr val="0B3491"/>
                </a:solidFill>
              </a:rPr>
              <a:t> </a:t>
            </a:r>
            <a:r>
              <a:rPr lang="cs-CZ" b="1" dirty="0" smtClean="0">
                <a:solidFill>
                  <a:srgbClr val="0B3491"/>
                </a:solidFill>
              </a:rPr>
              <a:t>BP) – MAT </a:t>
            </a:r>
            <a:r>
              <a:rPr lang="cs-CZ" b="1" dirty="0">
                <a:solidFill>
                  <a:srgbClr val="0B3491"/>
                </a:solidFill>
              </a:rPr>
              <a:t>o 2‒3 </a:t>
            </a:r>
            <a:r>
              <a:rPr lang="cs-CZ" b="1" dirty="0" smtClean="0">
                <a:solidFill>
                  <a:srgbClr val="0B3491"/>
                </a:solidFill>
              </a:rPr>
              <a:t>°C vyšší než dnes, vzestup vlhkosti, borové lesy + líska (</a:t>
            </a:r>
            <a:r>
              <a:rPr lang="cs-CZ" b="1" i="1" dirty="0" smtClean="0">
                <a:solidFill>
                  <a:srgbClr val="0B3491"/>
                </a:solidFill>
              </a:rPr>
              <a:t>zpožděný nástup lesní vegetace</a:t>
            </a:r>
            <a:r>
              <a:rPr lang="cs-CZ" b="1" dirty="0" smtClean="0">
                <a:solidFill>
                  <a:srgbClr val="0B3491"/>
                </a:solidFill>
              </a:rPr>
              <a:t>)</a:t>
            </a:r>
            <a:endParaRPr lang="cs-CZ" b="1" dirty="0">
              <a:solidFill>
                <a:srgbClr val="0B349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52113" y="3444240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10</a:t>
            </a:r>
            <a:endParaRPr lang="cs-CZ" sz="1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552113" y="3198019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8,9</a:t>
            </a:r>
            <a:endParaRPr lang="cs-CZ" sz="10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559733" y="280721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8</a:t>
            </a:r>
            <a:endParaRPr lang="cs-CZ" sz="10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92333" y="2231435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5,1</a:t>
            </a:r>
            <a:endParaRPr lang="cs-CZ" sz="10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92333" y="1352937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2,4</a:t>
            </a:r>
            <a:endParaRPr lang="cs-CZ" sz="1000" dirty="0"/>
          </a:p>
        </p:txBody>
      </p:sp>
      <p:cxnSp>
        <p:nvCxnSpPr>
          <p:cNvPr id="3" name="Přímá spojnice se šipkou 2"/>
          <p:cNvCxnSpPr/>
          <p:nvPr/>
        </p:nvCxnSpPr>
        <p:spPr>
          <a:xfrm flipV="1">
            <a:off x="3145929" y="2996952"/>
            <a:ext cx="648072" cy="36004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2209825" y="2996952"/>
            <a:ext cx="648072" cy="36004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Šipka doleva 3"/>
          <p:cNvSpPr/>
          <p:nvPr/>
        </p:nvSpPr>
        <p:spPr>
          <a:xfrm>
            <a:off x="6181313" y="2503944"/>
            <a:ext cx="348992" cy="348992"/>
          </a:xfrm>
          <a:prstGeom prst="leftArrow">
            <a:avLst>
              <a:gd name="adj1" fmla="val 4341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6623645" y="2416830"/>
            <a:ext cx="1692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Nejvlhčí a nejteplejší</a:t>
            </a:r>
          </a:p>
          <a:p>
            <a:r>
              <a:rPr lang="cs-CZ" sz="1400" dirty="0" smtClean="0"/>
              <a:t>období holocénu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7295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06956" y="260648"/>
            <a:ext cx="8284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 smtClean="0">
                <a:solidFill>
                  <a:srgbClr val="0B3491"/>
                </a:solidFill>
              </a:rPr>
              <a:t>Subboreál</a:t>
            </a:r>
            <a:r>
              <a:rPr lang="cs-CZ" b="1" dirty="0" smtClean="0">
                <a:solidFill>
                  <a:srgbClr val="0B3491"/>
                </a:solidFill>
              </a:rPr>
              <a:t> (5,1‒2,4 </a:t>
            </a:r>
            <a:r>
              <a:rPr lang="cs-CZ" b="1" baseline="30000" dirty="0">
                <a:solidFill>
                  <a:srgbClr val="0B3491"/>
                </a:solidFill>
              </a:rPr>
              <a:t>14</a:t>
            </a:r>
            <a:r>
              <a:rPr lang="cs-CZ" b="1" dirty="0">
                <a:solidFill>
                  <a:srgbClr val="0B3491"/>
                </a:solidFill>
              </a:rPr>
              <a:t>C </a:t>
            </a:r>
            <a:r>
              <a:rPr lang="cs-CZ" b="1" dirty="0" err="1" smtClean="0">
                <a:solidFill>
                  <a:srgbClr val="0B3491"/>
                </a:solidFill>
              </a:rPr>
              <a:t>ky</a:t>
            </a:r>
            <a:r>
              <a:rPr lang="cs-CZ" b="1" dirty="0" smtClean="0">
                <a:solidFill>
                  <a:srgbClr val="0B3491"/>
                </a:solidFill>
              </a:rPr>
              <a:t> BP) – zpočátku MAT o 1 °C vyšší než dnes, střídání sušších a vlhčích i teplejších a chladnějších období, ubývání srážek, zhoršení klimatu</a:t>
            </a:r>
            <a:endParaRPr lang="en-US" b="1" i="1" u="sng" dirty="0">
              <a:solidFill>
                <a:srgbClr val="0B349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06956" y="1052736"/>
            <a:ext cx="8284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 smtClean="0">
                <a:solidFill>
                  <a:srgbClr val="0B3491"/>
                </a:solidFill>
              </a:rPr>
              <a:t>Subatlantik</a:t>
            </a:r>
            <a:r>
              <a:rPr lang="cs-CZ" b="1" dirty="0" smtClean="0">
                <a:solidFill>
                  <a:srgbClr val="0B3491"/>
                </a:solidFill>
              </a:rPr>
              <a:t> (2,4 až dodnes </a:t>
            </a:r>
            <a:r>
              <a:rPr lang="cs-CZ" b="1" baseline="30000" dirty="0">
                <a:solidFill>
                  <a:srgbClr val="0B3491"/>
                </a:solidFill>
              </a:rPr>
              <a:t>14</a:t>
            </a:r>
            <a:r>
              <a:rPr lang="cs-CZ" b="1" dirty="0">
                <a:solidFill>
                  <a:srgbClr val="0B3491"/>
                </a:solidFill>
              </a:rPr>
              <a:t>C </a:t>
            </a:r>
            <a:r>
              <a:rPr lang="cs-CZ" b="1" dirty="0" err="1" smtClean="0">
                <a:solidFill>
                  <a:srgbClr val="0B3491"/>
                </a:solidFill>
              </a:rPr>
              <a:t>ky</a:t>
            </a:r>
            <a:r>
              <a:rPr lang="cs-CZ" b="1" dirty="0" smtClean="0">
                <a:solidFill>
                  <a:srgbClr val="0B3491"/>
                </a:solidFill>
              </a:rPr>
              <a:t> BP) – vzrůstající vliv člověka, na začátku ještě chladněji (asi o 1 °C než dnes), v tomto úseku ve vyšších polohách maximum jedle, buku a smrku, v nižších polohách habr a dub. Středověk – výrazné narušení vegetace</a:t>
            </a:r>
            <a:endParaRPr lang="en-US" b="1" i="1" u="sng" dirty="0">
              <a:solidFill>
                <a:srgbClr val="0B3491"/>
              </a:solidFill>
            </a:endParaRPr>
          </a:p>
        </p:txBody>
      </p:sp>
      <p:pic>
        <p:nvPicPr>
          <p:cNvPr id="4" name="Picture 3" descr="Holocén_stratigr"/>
          <p:cNvPicPr>
            <a:picLocks noChangeAspect="1" noChangeArrowheads="1"/>
          </p:cNvPicPr>
          <p:nvPr/>
        </p:nvPicPr>
        <p:blipFill rotWithShape="1"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9" t="1782" r="-208" b="2071"/>
          <a:stretch/>
        </p:blipFill>
        <p:spPr bwMode="auto">
          <a:xfrm>
            <a:off x="503582" y="2295267"/>
            <a:ext cx="5220546" cy="3942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94164" y="553373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10</a:t>
            </a:r>
            <a:endParaRPr lang="cs-CZ" sz="1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94164" y="5287516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8,9</a:t>
            </a:r>
            <a:endParaRPr lang="cs-CZ" sz="1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101784" y="4896713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8</a:t>
            </a:r>
            <a:endParaRPr lang="cs-CZ" sz="1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34384" y="4320932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5,1</a:t>
            </a:r>
            <a:endParaRPr lang="cs-CZ" sz="1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34384" y="3442434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2,4</a:t>
            </a:r>
            <a:endParaRPr lang="cs-CZ" sz="1000" dirty="0"/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4272156" y="3645024"/>
            <a:ext cx="0" cy="288032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 flipV="1">
            <a:off x="3048020" y="3726755"/>
            <a:ext cx="288032" cy="57763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H="1" flipV="1">
            <a:off x="2039908" y="3743298"/>
            <a:ext cx="288032" cy="57763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https://upload.wikimedia.org/wikipedia/commons/c/c1/2000_Year_Temperature_Compari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61048"/>
            <a:ext cx="3146629" cy="232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6390390" y="2780928"/>
            <a:ext cx="213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„malá doba ledová“ 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25" name="Šipka doprava 24"/>
          <p:cNvSpPr/>
          <p:nvPr/>
        </p:nvSpPr>
        <p:spPr>
          <a:xfrm>
            <a:off x="1483276" y="2727588"/>
            <a:ext cx="216024" cy="288032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6563618" y="3275692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14. až 19. století</a:t>
            </a:r>
            <a:endParaRPr lang="cs-CZ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89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027" y="159878"/>
            <a:ext cx="7696419" cy="578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 doprava 3"/>
          <p:cNvSpPr/>
          <p:nvPr/>
        </p:nvSpPr>
        <p:spPr>
          <a:xfrm>
            <a:off x="1115616" y="4376676"/>
            <a:ext cx="148208" cy="21602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307257" y="4376676"/>
            <a:ext cx="72008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67611" y="4352829"/>
            <a:ext cx="9797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err="1">
                <a:solidFill>
                  <a:schemeClr val="accent6">
                    <a:lumMod val="75000"/>
                  </a:schemeClr>
                </a:solidFill>
              </a:rPr>
              <a:t>bølling</a:t>
            </a:r>
            <a:r>
              <a:rPr lang="cs-CZ" sz="1000" b="1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cs-CZ" sz="1000" b="1" dirty="0" err="1">
                <a:solidFill>
                  <a:schemeClr val="accent6">
                    <a:lumMod val="75000"/>
                  </a:schemeClr>
                </a:solidFill>
              </a:rPr>
              <a:t>allerød</a:t>
            </a:r>
            <a:endParaRPr lang="cs-CZ" sz="1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307257" y="4592700"/>
            <a:ext cx="72008" cy="82623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167611" y="4882707"/>
            <a:ext cx="9701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rgbClr val="0070C0"/>
                </a:solidFill>
              </a:rPr>
              <a:t>nejstarší </a:t>
            </a:r>
            <a:r>
              <a:rPr lang="cs-CZ" sz="1000" b="1" dirty="0" err="1" smtClean="0">
                <a:solidFill>
                  <a:srgbClr val="0070C0"/>
                </a:solidFill>
              </a:rPr>
              <a:t>dryas</a:t>
            </a:r>
            <a:endParaRPr lang="cs-CZ" sz="1000" b="1" dirty="0">
              <a:solidFill>
                <a:srgbClr val="0070C0"/>
              </a:solidFill>
            </a:endParaRPr>
          </a:p>
        </p:txBody>
      </p:sp>
      <p:sp>
        <p:nvSpPr>
          <p:cNvPr id="10" name="Šipka doprava 9"/>
          <p:cNvSpPr/>
          <p:nvPr/>
        </p:nvSpPr>
        <p:spPr>
          <a:xfrm>
            <a:off x="1115616" y="4912904"/>
            <a:ext cx="148208" cy="216024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1307257" y="4273952"/>
            <a:ext cx="72008" cy="1241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170038" y="4210420"/>
            <a:ext cx="8531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rgbClr val="0070C0"/>
                </a:solidFill>
              </a:rPr>
              <a:t>mladší </a:t>
            </a:r>
            <a:r>
              <a:rPr lang="cs-CZ" sz="1000" b="1" dirty="0" err="1" smtClean="0">
                <a:solidFill>
                  <a:srgbClr val="0070C0"/>
                </a:solidFill>
              </a:rPr>
              <a:t>dryas</a:t>
            </a:r>
            <a:endParaRPr lang="cs-CZ" sz="1000" b="1" dirty="0">
              <a:solidFill>
                <a:srgbClr val="0070C0"/>
              </a:solidFill>
            </a:endParaRPr>
          </a:p>
        </p:txBody>
      </p:sp>
      <p:sp>
        <p:nvSpPr>
          <p:cNvPr id="13" name="Šipka doprava 12"/>
          <p:cNvSpPr/>
          <p:nvPr/>
        </p:nvSpPr>
        <p:spPr>
          <a:xfrm>
            <a:off x="1118043" y="4240617"/>
            <a:ext cx="148208" cy="216024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1307257" y="908720"/>
            <a:ext cx="72008" cy="336999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se šipkou 14"/>
          <p:cNvCxnSpPr/>
          <p:nvPr/>
        </p:nvCxnSpPr>
        <p:spPr>
          <a:xfrm flipV="1">
            <a:off x="1907704" y="4836988"/>
            <a:ext cx="1224136" cy="1040284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V="1">
            <a:off x="1907704" y="5445224"/>
            <a:ext cx="1008112" cy="432048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323528" y="5871802"/>
            <a:ext cx="2575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převážně písčitá sedimentace</a:t>
            </a:r>
          </a:p>
          <a:p>
            <a:r>
              <a:rPr lang="cs-CZ" sz="1400" dirty="0" smtClean="0"/>
              <a:t>(</a:t>
            </a:r>
            <a:r>
              <a:rPr lang="cs-CZ" sz="1400" dirty="0" err="1" smtClean="0"/>
              <a:t>glacilimnická</a:t>
            </a:r>
            <a:r>
              <a:rPr lang="cs-CZ" sz="1400" dirty="0" smtClean="0"/>
              <a:t>), absence organiky</a:t>
            </a:r>
            <a:endParaRPr lang="cs-CZ" sz="1400" dirty="0"/>
          </a:p>
        </p:txBody>
      </p:sp>
      <p:cxnSp>
        <p:nvCxnSpPr>
          <p:cNvPr id="25" name="Přímá spojnice se šipkou 24"/>
          <p:cNvCxnSpPr/>
          <p:nvPr/>
        </p:nvCxnSpPr>
        <p:spPr>
          <a:xfrm flipH="1" flipV="1">
            <a:off x="2555776" y="4376676"/>
            <a:ext cx="1152128" cy="1428588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 flipH="1" flipV="1">
            <a:off x="3059832" y="3861048"/>
            <a:ext cx="648072" cy="1944216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3354027" y="5878063"/>
            <a:ext cx="32883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hrubozrnné až velmi jemnozrnné </a:t>
            </a:r>
            <a:r>
              <a:rPr lang="cs-CZ" sz="1400" dirty="0" err="1" smtClean="0"/>
              <a:t>silty</a:t>
            </a:r>
            <a:r>
              <a:rPr lang="cs-CZ" sz="1400" dirty="0" smtClean="0"/>
              <a:t>,</a:t>
            </a:r>
          </a:p>
          <a:p>
            <a:r>
              <a:rPr lang="cs-CZ" sz="1400" dirty="0" smtClean="0"/>
              <a:t>(limnická sedimentace, </a:t>
            </a:r>
            <a:r>
              <a:rPr lang="cs-CZ" sz="1400" dirty="0" err="1" smtClean="0"/>
              <a:t>gyttja</a:t>
            </a:r>
            <a:r>
              <a:rPr lang="cs-CZ" sz="1400" dirty="0" smtClean="0"/>
              <a:t>), přechod do</a:t>
            </a:r>
          </a:p>
          <a:p>
            <a:r>
              <a:rPr lang="cs-CZ" sz="1400" dirty="0" smtClean="0"/>
              <a:t>rašeliniště (slatiny)</a:t>
            </a:r>
            <a:endParaRPr lang="cs-CZ" sz="1400" dirty="0"/>
          </a:p>
        </p:txBody>
      </p:sp>
      <p:sp>
        <p:nvSpPr>
          <p:cNvPr id="30" name="Obdélník 29"/>
          <p:cNvSpPr/>
          <p:nvPr/>
        </p:nvSpPr>
        <p:spPr>
          <a:xfrm>
            <a:off x="7308304" y="5948440"/>
            <a:ext cx="16094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Vočadlová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et al. (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2015)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31" name="Přímá spojnice 30"/>
          <p:cNvCxnSpPr/>
          <p:nvPr/>
        </p:nvCxnSpPr>
        <p:spPr>
          <a:xfrm>
            <a:off x="1223917" y="3955358"/>
            <a:ext cx="2234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ovéPole 34"/>
          <p:cNvSpPr txBox="1"/>
          <p:nvPr/>
        </p:nvSpPr>
        <p:spPr>
          <a:xfrm>
            <a:off x="683568" y="3973723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err="1" smtClean="0"/>
              <a:t>preborál</a:t>
            </a:r>
            <a:endParaRPr lang="cs-CZ" sz="1000" b="1" dirty="0"/>
          </a:p>
        </p:txBody>
      </p:sp>
      <p:cxnSp>
        <p:nvCxnSpPr>
          <p:cNvPr id="36" name="Přímá spojnice 35"/>
          <p:cNvCxnSpPr/>
          <p:nvPr/>
        </p:nvCxnSpPr>
        <p:spPr>
          <a:xfrm>
            <a:off x="1231532" y="2934468"/>
            <a:ext cx="2234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>
            <a:off x="1231532" y="3618833"/>
            <a:ext cx="2234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857749" y="3659310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err="1" smtClean="0"/>
              <a:t>borál</a:t>
            </a:r>
            <a:endParaRPr lang="cs-CZ" sz="1000" b="1" dirty="0"/>
          </a:p>
        </p:txBody>
      </p:sp>
      <p:cxnSp>
        <p:nvCxnSpPr>
          <p:cNvPr id="39" name="Přímá spojnice 38"/>
          <p:cNvCxnSpPr/>
          <p:nvPr/>
        </p:nvCxnSpPr>
        <p:spPr>
          <a:xfrm>
            <a:off x="1223917" y="1700808"/>
            <a:ext cx="2234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ovéPole 39"/>
          <p:cNvSpPr txBox="1"/>
          <p:nvPr/>
        </p:nvSpPr>
        <p:spPr>
          <a:xfrm>
            <a:off x="728807" y="3167159"/>
            <a:ext cx="593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err="1" smtClean="0"/>
              <a:t>atlantik</a:t>
            </a:r>
            <a:endParaRPr lang="cs-CZ" sz="1000" b="1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539552" y="1124744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err="1" smtClean="0"/>
              <a:t>subatlantik</a:t>
            </a:r>
            <a:endParaRPr lang="cs-CZ" sz="1000" b="1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616380" y="2151906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err="1" smtClean="0"/>
              <a:t>subboreál</a:t>
            </a:r>
            <a:endParaRPr lang="cs-CZ" sz="1000" b="1" dirty="0"/>
          </a:p>
        </p:txBody>
      </p:sp>
      <p:sp>
        <p:nvSpPr>
          <p:cNvPr id="1027" name="TextovéPole 1026"/>
          <p:cNvSpPr txBox="1"/>
          <p:nvPr/>
        </p:nvSpPr>
        <p:spPr>
          <a:xfrm rot="16200000">
            <a:off x="-188090" y="2404034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>Holocén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029" name="Přímá spojnice se šipkou 1028"/>
          <p:cNvCxnSpPr/>
          <p:nvPr/>
        </p:nvCxnSpPr>
        <p:spPr>
          <a:xfrm flipH="1">
            <a:off x="3203848" y="692696"/>
            <a:ext cx="1080120" cy="1152128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ovéPole 46"/>
          <p:cNvSpPr txBox="1"/>
          <p:nvPr/>
        </p:nvSpPr>
        <p:spPr>
          <a:xfrm>
            <a:off x="4139952" y="332656"/>
            <a:ext cx="1792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zdvihlá</a:t>
            </a:r>
            <a:r>
              <a:rPr lang="cs-CZ" sz="1400" dirty="0" smtClean="0"/>
              <a:t> rašelinná kupa</a:t>
            </a:r>
            <a:endParaRPr lang="cs-CZ" sz="1400" dirty="0"/>
          </a:p>
        </p:txBody>
      </p:sp>
      <p:sp>
        <p:nvSpPr>
          <p:cNvPr id="48" name="Obdélník 47"/>
          <p:cNvSpPr/>
          <p:nvPr/>
        </p:nvSpPr>
        <p:spPr>
          <a:xfrm>
            <a:off x="6516216" y="44624"/>
            <a:ext cx="2453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Černé jezero (Český les)</a:t>
            </a:r>
            <a:endParaRPr lang="cs-CZ" dirty="0">
              <a:solidFill>
                <a:srgbClr val="0070C0"/>
              </a:solidFill>
            </a:endParaRPr>
          </a:p>
        </p:txBody>
      </p:sp>
      <p:cxnSp>
        <p:nvCxnSpPr>
          <p:cNvPr id="1032" name="Přímá spojnice se šipkou 1031"/>
          <p:cNvCxnSpPr/>
          <p:nvPr/>
        </p:nvCxnSpPr>
        <p:spPr>
          <a:xfrm>
            <a:off x="1147366" y="486544"/>
            <a:ext cx="307624" cy="0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ovéPole 50"/>
          <p:cNvSpPr txBox="1"/>
          <p:nvPr/>
        </p:nvSpPr>
        <p:spPr>
          <a:xfrm>
            <a:off x="208143" y="188640"/>
            <a:ext cx="1039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kalibrovaná</a:t>
            </a:r>
          </a:p>
          <a:p>
            <a:r>
              <a:rPr lang="cs-CZ" sz="1400" dirty="0" smtClean="0"/>
              <a:t>data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2537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r="11509" b="8391"/>
          <a:stretch/>
        </p:blipFill>
        <p:spPr bwMode="auto">
          <a:xfrm>
            <a:off x="107504" y="421781"/>
            <a:ext cx="7560840" cy="643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07504" y="116632"/>
            <a:ext cx="2453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Černé jezero (Český les)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164288" y="6225439"/>
            <a:ext cx="16094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Vočadlová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et al. (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2015)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043608" y="6021288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počátek holocénu – výrazná tvorba jezer, pak </a:t>
            </a:r>
            <a:r>
              <a:rPr lang="cs-CZ" b="1" dirty="0" err="1" smtClean="0">
                <a:solidFill>
                  <a:srgbClr val="0B3491"/>
                </a:solidFill>
              </a:rPr>
              <a:t>zazemňování</a:t>
            </a:r>
            <a:r>
              <a:rPr lang="cs-CZ" b="1" dirty="0" smtClean="0">
                <a:solidFill>
                  <a:srgbClr val="0B3491"/>
                </a:solidFill>
              </a:rPr>
              <a:t>, vznik rašelinných sedimentů</a:t>
            </a:r>
            <a:endParaRPr lang="cs-CZ" dirty="0">
              <a:solidFill>
                <a:srgbClr val="0B34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1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0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37496" y="2492896"/>
            <a:ext cx="5286632" cy="3600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409640" y="332656"/>
            <a:ext cx="8338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Izotopické složení vzorku vody</a:t>
            </a:r>
            <a:r>
              <a:rPr lang="en-US" b="1" dirty="0" smtClean="0">
                <a:solidFill>
                  <a:srgbClr val="0B3491"/>
                </a:solidFill>
              </a:rPr>
              <a:t> </a:t>
            </a:r>
            <a:r>
              <a:rPr lang="cs-CZ" b="1" dirty="0" smtClean="0">
                <a:solidFill>
                  <a:srgbClr val="0B3491"/>
                </a:solidFill>
              </a:rPr>
              <a:t>je vyjádřeno jako odchylka od průměrného složení standardu mořské vody - </a:t>
            </a:r>
            <a:r>
              <a:rPr lang="en-US" b="1" i="1" dirty="0" smtClean="0">
                <a:solidFill>
                  <a:srgbClr val="0B3491"/>
                </a:solidFill>
              </a:rPr>
              <a:t>Standard </a:t>
            </a:r>
            <a:r>
              <a:rPr lang="en-US" b="1" i="1" dirty="0">
                <a:solidFill>
                  <a:srgbClr val="0B3491"/>
                </a:solidFill>
              </a:rPr>
              <a:t>Mean Ocean Water (SMOW):</a:t>
            </a:r>
            <a:endParaRPr lang="cs-CZ" dirty="0">
              <a:solidFill>
                <a:srgbClr val="0B3491"/>
              </a:solidFill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467544" y="1225555"/>
            <a:ext cx="5328592" cy="907301"/>
            <a:chOff x="1259632" y="1124744"/>
            <a:chExt cx="5328592" cy="907301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1124744"/>
              <a:ext cx="5040560" cy="90730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/>
          </p:spPr>
        </p:pic>
        <p:sp>
          <p:nvSpPr>
            <p:cNvPr id="5" name="TextovéPole 4"/>
            <p:cNvSpPr txBox="1"/>
            <p:nvPr/>
          </p:nvSpPr>
          <p:spPr>
            <a:xfrm>
              <a:off x="1259632" y="1316784"/>
              <a:ext cx="349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 smtClean="0"/>
                <a:t>δ</a:t>
              </a:r>
              <a:endParaRPr lang="cs-CZ" sz="2800" dirty="0"/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6372200" y="1494539"/>
            <a:ext cx="186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Totéž platí pro </a:t>
            </a:r>
            <a:r>
              <a:rPr lang="el-GR" b="1" dirty="0" smtClean="0">
                <a:solidFill>
                  <a:srgbClr val="C00000"/>
                </a:solidFill>
              </a:rPr>
              <a:t>δ</a:t>
            </a:r>
            <a:r>
              <a:rPr lang="cs-CZ" b="1" dirty="0" smtClean="0">
                <a:solidFill>
                  <a:srgbClr val="C00000"/>
                </a:solidFill>
              </a:rPr>
              <a:t>D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67544" y="2627020"/>
            <a:ext cx="3814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Měření v hmotnostním spektrometru: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467544" y="3068960"/>
            <a:ext cx="535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5 cm</a:t>
            </a:r>
            <a:r>
              <a:rPr lang="cs-CZ" baseline="30000" dirty="0" smtClean="0"/>
              <a:t>3</a:t>
            </a:r>
            <a:r>
              <a:rPr lang="cs-CZ" dirty="0" smtClean="0"/>
              <a:t> vzorku vody dáno do izotopické rovnováhy s CO</a:t>
            </a:r>
            <a:r>
              <a:rPr lang="cs-CZ" baseline="-25000" dirty="0" smtClean="0"/>
              <a:t>2</a:t>
            </a:r>
            <a:endParaRPr lang="cs-CZ" baseline="-25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67544" y="3501008"/>
            <a:ext cx="4529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H</a:t>
            </a:r>
            <a:r>
              <a:rPr lang="cs-CZ" b="1" baseline="-25000" dirty="0" smtClean="0"/>
              <a:t>2</a:t>
            </a:r>
            <a:r>
              <a:rPr lang="cs-CZ" b="1" baseline="30000" dirty="0" smtClean="0"/>
              <a:t>18</a:t>
            </a:r>
            <a:r>
              <a:rPr lang="cs-CZ" b="1" dirty="0" smtClean="0"/>
              <a:t>O </a:t>
            </a:r>
            <a:r>
              <a:rPr lang="cs-CZ" b="1" dirty="0"/>
              <a:t>+ </a:t>
            </a:r>
            <a:r>
              <a:rPr lang="cs-CZ" b="1" dirty="0" smtClean="0"/>
              <a:t>C</a:t>
            </a:r>
            <a:r>
              <a:rPr lang="cs-CZ" b="1" baseline="30000" dirty="0" smtClean="0"/>
              <a:t>16</a:t>
            </a:r>
            <a:r>
              <a:rPr lang="cs-CZ" b="1" dirty="0" smtClean="0"/>
              <a:t>O</a:t>
            </a:r>
            <a:r>
              <a:rPr lang="cs-CZ" b="1" baseline="-25000" dirty="0" smtClean="0"/>
              <a:t>2</a:t>
            </a:r>
            <a:r>
              <a:rPr lang="cs-CZ" b="1" dirty="0" smtClean="0"/>
              <a:t> </a:t>
            </a:r>
            <a:r>
              <a:rPr lang="cs-CZ" dirty="0" smtClean="0"/>
              <a:t>⇔ </a:t>
            </a:r>
            <a:r>
              <a:rPr lang="cs-CZ" b="1" dirty="0" smtClean="0"/>
              <a:t>H</a:t>
            </a:r>
            <a:r>
              <a:rPr lang="cs-CZ" b="1" baseline="-25000" dirty="0" smtClean="0"/>
              <a:t>2</a:t>
            </a:r>
            <a:r>
              <a:rPr lang="cs-CZ" b="1" baseline="30000" dirty="0" smtClean="0"/>
              <a:t>16</a:t>
            </a:r>
            <a:r>
              <a:rPr lang="cs-CZ" b="1" dirty="0" smtClean="0"/>
              <a:t>O + C</a:t>
            </a:r>
            <a:r>
              <a:rPr lang="cs-CZ" b="1" baseline="30000" dirty="0" smtClean="0"/>
              <a:t>16</a:t>
            </a:r>
            <a:r>
              <a:rPr lang="cs-CZ" b="1" dirty="0" smtClean="0"/>
              <a:t>O</a:t>
            </a:r>
            <a:r>
              <a:rPr lang="cs-CZ" b="1" baseline="30000" dirty="0" smtClean="0"/>
              <a:t>18</a:t>
            </a:r>
            <a:r>
              <a:rPr lang="cs-CZ" b="1" dirty="0" smtClean="0"/>
              <a:t>O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67544" y="4005064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Vzorek s </a:t>
            </a:r>
            <a:r>
              <a:rPr lang="cs-CZ" dirty="0" err="1" smtClean="0"/>
              <a:t>ionozovaným</a:t>
            </a:r>
            <a:r>
              <a:rPr lang="cs-CZ" dirty="0" smtClean="0"/>
              <a:t> CO</a:t>
            </a:r>
            <a:r>
              <a:rPr lang="cs-CZ" baseline="-25000" dirty="0" smtClean="0"/>
              <a:t>2</a:t>
            </a:r>
            <a:r>
              <a:rPr lang="cs-CZ" dirty="0" smtClean="0"/>
              <a:t> je urychlen v magnetickém poli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37496" y="4797152"/>
            <a:ext cx="499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Poměr mezi intenzitou iontových paprsků s hmot-</a:t>
            </a:r>
            <a:r>
              <a:rPr lang="cs-CZ" b="1" dirty="0" err="1" smtClean="0">
                <a:solidFill>
                  <a:srgbClr val="C00000"/>
                </a:solidFill>
              </a:rPr>
              <a:t>nostním</a:t>
            </a:r>
            <a:r>
              <a:rPr lang="cs-CZ" b="1" dirty="0" smtClean="0">
                <a:solidFill>
                  <a:srgbClr val="C00000"/>
                </a:solidFill>
              </a:rPr>
              <a:t> číslem 46 (C</a:t>
            </a:r>
            <a:r>
              <a:rPr lang="cs-CZ" b="1" baseline="30000" dirty="0" smtClean="0">
                <a:solidFill>
                  <a:srgbClr val="C00000"/>
                </a:solidFill>
              </a:rPr>
              <a:t>16</a:t>
            </a:r>
            <a:r>
              <a:rPr lang="cs-CZ" b="1" dirty="0" smtClean="0">
                <a:solidFill>
                  <a:srgbClr val="C00000"/>
                </a:solidFill>
              </a:rPr>
              <a:t>O</a:t>
            </a:r>
            <a:r>
              <a:rPr lang="cs-CZ" b="1" baseline="30000" dirty="0" smtClean="0">
                <a:solidFill>
                  <a:srgbClr val="C00000"/>
                </a:solidFill>
              </a:rPr>
              <a:t>18</a:t>
            </a:r>
            <a:r>
              <a:rPr lang="cs-CZ" b="1" dirty="0" smtClean="0">
                <a:solidFill>
                  <a:srgbClr val="C00000"/>
                </a:solidFill>
              </a:rPr>
              <a:t>O) a 44 (C</a:t>
            </a:r>
            <a:r>
              <a:rPr lang="cs-CZ" b="1" baseline="30000" dirty="0" smtClean="0">
                <a:solidFill>
                  <a:srgbClr val="C00000"/>
                </a:solidFill>
              </a:rPr>
              <a:t>16</a:t>
            </a:r>
            <a:r>
              <a:rPr lang="cs-CZ" b="1" dirty="0" smtClean="0">
                <a:solidFill>
                  <a:srgbClr val="C00000"/>
                </a:solidFill>
              </a:rPr>
              <a:t>O</a:t>
            </a:r>
            <a:r>
              <a:rPr lang="cs-CZ" b="1" baseline="-25000" dirty="0" smtClean="0">
                <a:solidFill>
                  <a:srgbClr val="C00000"/>
                </a:solidFill>
              </a:rPr>
              <a:t>2</a:t>
            </a:r>
            <a:r>
              <a:rPr lang="cs-CZ" b="1" dirty="0" smtClean="0">
                <a:solidFill>
                  <a:srgbClr val="C00000"/>
                </a:solidFill>
              </a:rPr>
              <a:t>) je mírou koncentrace </a:t>
            </a:r>
            <a:r>
              <a:rPr lang="cs-CZ" b="1" baseline="30000" dirty="0" smtClean="0">
                <a:solidFill>
                  <a:srgbClr val="C00000"/>
                </a:solidFill>
              </a:rPr>
              <a:t>18</a:t>
            </a:r>
            <a:r>
              <a:rPr lang="cs-CZ" b="1" dirty="0" smtClean="0">
                <a:solidFill>
                  <a:srgbClr val="C00000"/>
                </a:solidFill>
              </a:rPr>
              <a:t>O ve vzorku!</a:t>
            </a:r>
            <a:endParaRPr lang="cs-CZ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http://static.newworldencyclopedia.org/b/b8/Mass_spectrometer_schematic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364" y="2950046"/>
            <a:ext cx="32194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95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508103" y="1052736"/>
            <a:ext cx="3371951" cy="47525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67544" y="188640"/>
            <a:ext cx="8190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Snižování hodnot</a:t>
            </a:r>
            <a:r>
              <a:rPr lang="en-US" b="1" dirty="0" smtClean="0">
                <a:solidFill>
                  <a:srgbClr val="0B3491"/>
                </a:solidFill>
              </a:rPr>
              <a:t> </a:t>
            </a:r>
            <a:r>
              <a:rPr lang="el-GR" b="1" dirty="0">
                <a:solidFill>
                  <a:srgbClr val="0B3491"/>
                </a:solidFill>
              </a:rPr>
              <a:t>δ</a:t>
            </a:r>
            <a:r>
              <a:rPr lang="en-US" b="1" baseline="30000" dirty="0">
                <a:solidFill>
                  <a:srgbClr val="0B3491"/>
                </a:solidFill>
              </a:rPr>
              <a:t>18</a:t>
            </a:r>
            <a:r>
              <a:rPr lang="en-US" b="1" dirty="0">
                <a:solidFill>
                  <a:srgbClr val="0B3491"/>
                </a:solidFill>
              </a:rPr>
              <a:t>O </a:t>
            </a:r>
            <a:r>
              <a:rPr lang="cs-CZ" b="1" dirty="0" smtClean="0">
                <a:solidFill>
                  <a:srgbClr val="0B3491"/>
                </a:solidFill>
              </a:rPr>
              <a:t>ve vodní páře a kondenzátu v průběhu posunu vzdušné masy z oceánu k horskému ledovci: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92812" y="5951021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Kondenzát je z vodních par odstraněn </a:t>
            </a:r>
            <a:r>
              <a:rPr lang="cs-CZ" b="1" i="1" u="sng" dirty="0" smtClean="0">
                <a:solidFill>
                  <a:srgbClr val="0B3491"/>
                </a:solidFill>
              </a:rPr>
              <a:t>okamžitě</a:t>
            </a:r>
            <a:r>
              <a:rPr lang="cs-CZ" b="1" dirty="0" smtClean="0">
                <a:solidFill>
                  <a:srgbClr val="0B3491"/>
                </a:solidFill>
              </a:rPr>
              <a:t> v podobě vodních srážek!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5508106" y="1124744"/>
            <a:ext cx="3211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Hodnoty </a:t>
            </a:r>
            <a:r>
              <a:rPr lang="el-GR" b="1" dirty="0">
                <a:solidFill>
                  <a:srgbClr val="0B3491"/>
                </a:solidFill>
              </a:rPr>
              <a:t>δ</a:t>
            </a:r>
            <a:r>
              <a:rPr lang="en-US" b="1" baseline="30000" dirty="0">
                <a:solidFill>
                  <a:srgbClr val="0B3491"/>
                </a:solidFill>
              </a:rPr>
              <a:t>18</a:t>
            </a:r>
            <a:r>
              <a:rPr lang="en-US" b="1" dirty="0">
                <a:solidFill>
                  <a:srgbClr val="0B3491"/>
                </a:solidFill>
              </a:rPr>
              <a:t>O</a:t>
            </a:r>
            <a:r>
              <a:rPr lang="cs-CZ" b="1" dirty="0" smtClean="0">
                <a:solidFill>
                  <a:srgbClr val="0B3491"/>
                </a:solidFill>
              </a:rPr>
              <a:t> ve vodních </a:t>
            </a:r>
            <a:r>
              <a:rPr lang="cs-CZ" b="1" dirty="0" err="1" smtClean="0">
                <a:solidFill>
                  <a:srgbClr val="0B3491"/>
                </a:solidFill>
              </a:rPr>
              <a:t>srázkách</a:t>
            </a:r>
            <a:r>
              <a:rPr lang="cs-CZ" b="1" dirty="0" smtClean="0">
                <a:solidFill>
                  <a:srgbClr val="0B3491"/>
                </a:solidFill>
              </a:rPr>
              <a:t> odrážejí změny teplot: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5508105" y="2023650"/>
            <a:ext cx="31500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δ</a:t>
            </a:r>
            <a:r>
              <a:rPr lang="en-US" b="1" baseline="30000" dirty="0">
                <a:solidFill>
                  <a:srgbClr val="C00000"/>
                </a:solidFill>
              </a:rPr>
              <a:t>18</a:t>
            </a:r>
            <a:r>
              <a:rPr lang="en-US" b="1" dirty="0">
                <a:solidFill>
                  <a:srgbClr val="C00000"/>
                </a:solidFill>
              </a:rPr>
              <a:t>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cs-CZ" b="1" dirty="0" smtClean="0">
                <a:solidFill>
                  <a:srgbClr val="C00000"/>
                </a:solidFill>
              </a:rPr>
              <a:t>se snižuje během posunu vzdušné masy do vyšších zeměpisných šířek a vyšších nadmořských výšek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5508106" y="3429000"/>
            <a:ext cx="3371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δ</a:t>
            </a:r>
            <a:r>
              <a:rPr lang="en-US" b="1" baseline="30000" dirty="0">
                <a:solidFill>
                  <a:srgbClr val="C00000"/>
                </a:solidFill>
              </a:rPr>
              <a:t>18</a:t>
            </a:r>
            <a:r>
              <a:rPr lang="en-US" b="1" dirty="0">
                <a:solidFill>
                  <a:srgbClr val="C00000"/>
                </a:solidFill>
              </a:rPr>
              <a:t>O </a:t>
            </a:r>
            <a:r>
              <a:rPr lang="cs-CZ" b="1" dirty="0" smtClean="0">
                <a:solidFill>
                  <a:srgbClr val="C00000"/>
                </a:solidFill>
              </a:rPr>
              <a:t>odráží sezónní výkyvy teplot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5508106" y="4041937"/>
            <a:ext cx="3159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δ</a:t>
            </a:r>
            <a:r>
              <a:rPr lang="en-US" b="1" baseline="30000" dirty="0">
                <a:solidFill>
                  <a:srgbClr val="C00000"/>
                </a:solidFill>
              </a:rPr>
              <a:t>18</a:t>
            </a:r>
            <a:r>
              <a:rPr lang="en-US" b="1" dirty="0">
                <a:solidFill>
                  <a:srgbClr val="C00000"/>
                </a:solidFill>
              </a:rPr>
              <a:t>O </a:t>
            </a:r>
            <a:r>
              <a:rPr lang="cs-CZ" b="1" dirty="0" smtClean="0">
                <a:solidFill>
                  <a:srgbClr val="C00000"/>
                </a:solidFill>
              </a:rPr>
              <a:t>klesá se vzdáleností od zdroje vlhkosti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5508104" y="4941168"/>
            <a:ext cx="3312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δ</a:t>
            </a:r>
            <a:r>
              <a:rPr lang="en-US" b="1" baseline="30000" dirty="0">
                <a:solidFill>
                  <a:srgbClr val="C00000"/>
                </a:solidFill>
              </a:rPr>
              <a:t>18</a:t>
            </a:r>
            <a:r>
              <a:rPr lang="en-US" b="1" dirty="0">
                <a:solidFill>
                  <a:srgbClr val="C00000"/>
                </a:solidFill>
              </a:rPr>
              <a:t>O </a:t>
            </a:r>
            <a:r>
              <a:rPr lang="cs-CZ" b="1" dirty="0" smtClean="0">
                <a:solidFill>
                  <a:srgbClr val="C00000"/>
                </a:solidFill>
              </a:rPr>
              <a:t>odráží dlouhodobé klimatické oscilace</a:t>
            </a:r>
            <a:endParaRPr lang="cs-CZ" b="1" dirty="0">
              <a:solidFill>
                <a:srgbClr val="C00000"/>
              </a:solidFill>
            </a:endParaRPr>
          </a:p>
        </p:txBody>
      </p:sp>
      <p:pic>
        <p:nvPicPr>
          <p:cNvPr id="5124" name="Picture 4" descr="http://web.sahra.arizona.edu/programs/isotopes/images/diagram10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2527"/>
            <a:ext cx="5197876" cy="348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92812" y="4420269"/>
            <a:ext cx="48245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Počáteční stav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l-GR" sz="1400" dirty="0" smtClean="0">
                <a:solidFill>
                  <a:schemeClr val="accent5">
                    <a:lumMod val="50000"/>
                  </a:schemeClr>
                </a:solidFill>
              </a:rPr>
              <a:t>δ</a:t>
            </a:r>
            <a:r>
              <a:rPr lang="en-US" sz="1400" baseline="30000" dirty="0" smtClean="0">
                <a:solidFill>
                  <a:schemeClr val="accent5">
                    <a:lumMod val="50000"/>
                  </a:schemeClr>
                </a:solidFill>
              </a:rPr>
              <a:t>18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O</a:t>
            </a:r>
            <a:r>
              <a:rPr lang="cs-CZ" sz="1400" baseline="-25000" dirty="0" smtClean="0">
                <a:solidFill>
                  <a:schemeClr val="accent5">
                    <a:lumMod val="50000"/>
                  </a:schemeClr>
                </a:solidFill>
              </a:rPr>
              <a:t>páry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= -11‰, </a:t>
            </a:r>
            <a:r>
              <a:rPr lang="en-US" sz="1400" dirty="0" err="1" smtClean="0">
                <a:solidFill>
                  <a:schemeClr val="accent5">
                    <a:lumMod val="50000"/>
                  </a:schemeClr>
                </a:solidFill>
              </a:rPr>
              <a:t>te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plota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=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25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°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C,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finální teplota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30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°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C.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Při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0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°C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je </a:t>
            </a:r>
            <a:r>
              <a:rPr lang="en-US" sz="1400" dirty="0" err="1" smtClean="0">
                <a:solidFill>
                  <a:schemeClr val="accent5">
                    <a:lumMod val="50000"/>
                  </a:schemeClr>
                </a:solidFill>
              </a:rPr>
              <a:t>fra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kcionace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s systému vodní páry-déšť nahrazena frakcionací v systému vodní páry-sněhové srážky. </a:t>
            </a:r>
            <a:r>
              <a:rPr lang="el-GR" sz="1400" dirty="0">
                <a:solidFill>
                  <a:schemeClr val="accent5">
                    <a:lumMod val="50000"/>
                  </a:schemeClr>
                </a:solidFill>
              </a:rPr>
              <a:t>δ</a:t>
            </a:r>
            <a:r>
              <a:rPr lang="en-US" sz="1400" baseline="30000" dirty="0">
                <a:solidFill>
                  <a:schemeClr val="accent5">
                    <a:lumMod val="50000"/>
                  </a:schemeClr>
                </a:solidFill>
              </a:rPr>
              <a:t>18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O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se počítá od počátečního stavu při teplotě 25 °C. Tečkované linie spojují </a:t>
            </a:r>
            <a:r>
              <a:rPr lang="el-GR" sz="1400" dirty="0">
                <a:solidFill>
                  <a:schemeClr val="accent5">
                    <a:lumMod val="50000"/>
                  </a:schemeClr>
                </a:solidFill>
              </a:rPr>
              <a:t>δ</a:t>
            </a:r>
            <a:r>
              <a:rPr lang="en-US" sz="1400" baseline="30000" dirty="0">
                <a:solidFill>
                  <a:schemeClr val="accent5">
                    <a:lumMod val="50000"/>
                  </a:schemeClr>
                </a:solidFill>
              </a:rPr>
              <a:t>18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O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srážek s teplotou kondenzace (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Clark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&amp;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Fritz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1997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 upraveno).</a:t>
            </a:r>
            <a:endParaRPr lang="cs-CZ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04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3224" y="188640"/>
            <a:ext cx="8667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Ledovcové vrty – detailní záznam klimatického vývoje ve svrchním pleistocénu a holocénu</a:t>
            </a:r>
            <a:endParaRPr lang="en-US" b="1" dirty="0">
              <a:solidFill>
                <a:srgbClr val="0B3491"/>
              </a:solidFill>
            </a:endParaRPr>
          </a:p>
        </p:txBody>
      </p:sp>
      <p:pic>
        <p:nvPicPr>
          <p:cNvPr id="7170" name="Picture 2" descr="http://www.volcanocafe.org/wp-content/uploads/2015/06/Albert-National-Ice-Core-Laborator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44" y="3645024"/>
            <a:ext cx="4131820" cy="309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discoveringantarctica.org.uk/wp-content/uploads/2015/11/ice_core_drilling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2" y="672313"/>
            <a:ext cx="4137242" cy="275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washington.edu/news/files/2015/07/IceCor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064" y="3965783"/>
            <a:ext cx="4491231" cy="275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4644008" y="807022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Detailní záznam klimatického vývoje ve svrchním pleistocénu a holocénu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644008" y="1630541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Grónsko – ledovcové vrty ukazují na výraznou klimatickou variabilitu za posledních 250 tisíc let 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638288" y="2782669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Nejstarší led – 740 000 let BP, Dome C (Antarktida) </a:t>
            </a:r>
            <a:endParaRPr lang="en-US" b="1" dirty="0">
              <a:solidFill>
                <a:srgbClr val="0B34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38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3862498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318434" y="4077072"/>
            <a:ext cx="470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Významné elevace na Antarktidě včetně umístění významných ledovcových vrtů (http</a:t>
            </a:r>
            <a:r>
              <a:rPr lang="cs-CZ" sz="1400" dirty="0">
                <a:solidFill>
                  <a:schemeClr val="accent5">
                    <a:lumMod val="50000"/>
                  </a:schemeClr>
                </a:solidFill>
              </a:rPr>
              <a:t>://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cdiac.ornl.gov).</a:t>
            </a:r>
            <a:endParaRPr lang="cs-CZ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4405496" y="598240"/>
            <a:ext cx="4499662" cy="3547725"/>
            <a:chOff x="4405496" y="238200"/>
            <a:chExt cx="4499662" cy="3547725"/>
          </a:xfrm>
        </p:grpSpPr>
        <p:grpSp>
          <p:nvGrpSpPr>
            <p:cNvPr id="16" name="Skupina 15"/>
            <p:cNvGrpSpPr/>
            <p:nvPr/>
          </p:nvGrpSpPr>
          <p:grpSpPr>
            <a:xfrm>
              <a:off x="4405496" y="238200"/>
              <a:ext cx="4499662" cy="3547725"/>
              <a:chOff x="1187624" y="3310275"/>
              <a:chExt cx="4499662" cy="3547725"/>
            </a:xfrm>
          </p:grpSpPr>
          <p:pic>
            <p:nvPicPr>
              <p:cNvPr id="1026" name="Picture 2" descr="image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330"/>
              <a:stretch/>
            </p:blipFill>
            <p:spPr bwMode="auto">
              <a:xfrm>
                <a:off x="1187624" y="3310275"/>
                <a:ext cx="4499662" cy="3547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Ovál 5"/>
              <p:cNvSpPr/>
              <p:nvPr/>
            </p:nvSpPr>
            <p:spPr>
              <a:xfrm>
                <a:off x="3909060" y="4250824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" name="TextovéPole 6"/>
              <p:cNvSpPr txBox="1"/>
              <p:nvPr/>
            </p:nvSpPr>
            <p:spPr>
              <a:xfrm>
                <a:off x="2358420" y="5315173"/>
                <a:ext cx="45557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b="1" dirty="0" err="1" smtClean="0"/>
                  <a:t>Byrd</a:t>
                </a:r>
                <a:endParaRPr lang="cs-CZ" sz="1100" b="1" dirty="0"/>
              </a:p>
            </p:txBody>
          </p:sp>
          <p:sp>
            <p:nvSpPr>
              <p:cNvPr id="9" name="TextovéPole 8"/>
              <p:cNvSpPr txBox="1"/>
              <p:nvPr/>
            </p:nvSpPr>
            <p:spPr>
              <a:xfrm>
                <a:off x="3491880" y="4025218"/>
                <a:ext cx="63030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b="1" dirty="0" smtClean="0"/>
                  <a:t>Dome F</a:t>
                </a:r>
                <a:endParaRPr lang="cs-CZ" sz="1100" b="1" dirty="0"/>
              </a:p>
            </p:txBody>
          </p:sp>
          <p:grpSp>
            <p:nvGrpSpPr>
              <p:cNvPr id="15" name="Skupina 14"/>
              <p:cNvGrpSpPr/>
              <p:nvPr/>
            </p:nvGrpSpPr>
            <p:grpSpPr>
              <a:xfrm>
                <a:off x="4860032" y="6287018"/>
                <a:ext cx="701953" cy="253010"/>
                <a:chOff x="6444208" y="4069822"/>
                <a:chExt cx="701953" cy="253010"/>
              </a:xfrm>
            </p:grpSpPr>
            <p:cxnSp>
              <p:nvCxnSpPr>
                <p:cNvPr id="11" name="Přímá spojnice 10"/>
                <p:cNvCxnSpPr/>
                <p:nvPr/>
              </p:nvCxnSpPr>
              <p:spPr>
                <a:xfrm>
                  <a:off x="6444208" y="4322832"/>
                  <a:ext cx="70195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ovéPole 13"/>
                <p:cNvSpPr txBox="1"/>
                <p:nvPr/>
              </p:nvSpPr>
              <p:spPr>
                <a:xfrm>
                  <a:off x="6473944" y="4069822"/>
                  <a:ext cx="63671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sz="1000" dirty="0" smtClean="0"/>
                    <a:t>1000 km</a:t>
                  </a:r>
                  <a:endParaRPr lang="cs-CZ" sz="1000" dirty="0"/>
                </a:p>
              </p:txBody>
            </p:sp>
          </p:grpSp>
        </p:grpSp>
        <p:sp>
          <p:nvSpPr>
            <p:cNvPr id="17" name="Ovál 16"/>
            <p:cNvSpPr/>
            <p:nvPr/>
          </p:nvSpPr>
          <p:spPr>
            <a:xfrm>
              <a:off x="5724128" y="2494089"/>
              <a:ext cx="72008" cy="7200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0" name="Obdélník 19"/>
          <p:cNvSpPr/>
          <p:nvPr/>
        </p:nvSpPr>
        <p:spPr>
          <a:xfrm>
            <a:off x="153224" y="188640"/>
            <a:ext cx="8667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Ledovcové vrty v Grónsku a na Antarktidě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504881" y="6146140"/>
            <a:ext cx="3339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Umístění ledovcových vrtů v Grónsku (Andersen et al. 2004).</a:t>
            </a:r>
            <a:endParaRPr lang="cs-CZ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4410729" y="4869160"/>
            <a:ext cx="8667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Vrty hluboké až 3600 m!  </a:t>
            </a:r>
            <a:endParaRPr lang="en-US" b="1" dirty="0">
              <a:solidFill>
                <a:srgbClr val="0B34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5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07" y="674792"/>
            <a:ext cx="8883973" cy="534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3224" y="188640"/>
            <a:ext cx="8667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O čem vypovídají záznamy z ledovcových vrtů?</a:t>
            </a:r>
            <a:endParaRPr lang="en-US" b="1" dirty="0">
              <a:solidFill>
                <a:srgbClr val="0B3491"/>
              </a:solidFill>
            </a:endParaRPr>
          </a:p>
        </p:txBody>
      </p:sp>
      <p:cxnSp>
        <p:nvCxnSpPr>
          <p:cNvPr id="3" name="Přímá spojnice se šipkou 2"/>
          <p:cNvCxnSpPr/>
          <p:nvPr/>
        </p:nvCxnSpPr>
        <p:spPr>
          <a:xfrm flipH="1">
            <a:off x="6444208" y="1484784"/>
            <a:ext cx="720080" cy="792088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5652120" y="1484784"/>
            <a:ext cx="1512168" cy="576064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5940152" y="1484784"/>
            <a:ext cx="1224136" cy="1152128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7128794" y="1106160"/>
            <a:ext cx="2016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 smtClean="0">
                <a:solidFill>
                  <a:srgbClr val="FF0000"/>
                </a:solidFill>
              </a:rPr>
              <a:t>Dansgaard-Oeschgerovy</a:t>
            </a:r>
            <a:r>
              <a:rPr lang="cs-CZ" sz="1400" b="1" dirty="0" smtClean="0">
                <a:solidFill>
                  <a:srgbClr val="FF0000"/>
                </a:solidFill>
              </a:rPr>
              <a:t> </a:t>
            </a:r>
            <a:r>
              <a:rPr lang="cs-CZ" sz="1400" b="1" dirty="0" err="1" smtClean="0">
                <a:solidFill>
                  <a:srgbClr val="FF0000"/>
                </a:solidFill>
              </a:rPr>
              <a:t>eventy</a:t>
            </a:r>
            <a:r>
              <a:rPr lang="cs-CZ" sz="1400" b="1" dirty="0" smtClean="0">
                <a:solidFill>
                  <a:srgbClr val="FF0000"/>
                </a:solidFill>
              </a:rPr>
              <a:t> (</a:t>
            </a:r>
            <a:r>
              <a:rPr lang="cs-CZ" sz="1400" b="1" i="1" dirty="0" smtClean="0">
                <a:solidFill>
                  <a:srgbClr val="FF0000"/>
                </a:solidFill>
              </a:rPr>
              <a:t>interstadiály</a:t>
            </a:r>
            <a:r>
              <a:rPr lang="cs-CZ" sz="1400" b="1" dirty="0" smtClean="0">
                <a:solidFill>
                  <a:srgbClr val="FF0000"/>
                </a:solidFill>
              </a:rPr>
              <a:t>) – </a:t>
            </a:r>
            <a:endParaRPr lang="cs-CZ" sz="1400" b="1" dirty="0">
              <a:solidFill>
                <a:srgbClr val="FF0000"/>
              </a:solidFill>
            </a:endParaRPr>
          </a:p>
        </p:txBody>
      </p:sp>
      <p:cxnSp>
        <p:nvCxnSpPr>
          <p:cNvPr id="13" name="Přímá spojnice se šipkou 12"/>
          <p:cNvCxnSpPr/>
          <p:nvPr/>
        </p:nvCxnSpPr>
        <p:spPr>
          <a:xfrm flipH="1">
            <a:off x="4578893" y="2852936"/>
            <a:ext cx="2585395" cy="1512168"/>
          </a:xfrm>
          <a:prstGeom prst="straightConnector1">
            <a:avLst/>
          </a:prstGeom>
          <a:ln w="127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3563888" y="2852936"/>
            <a:ext cx="3600400" cy="1152128"/>
          </a:xfrm>
          <a:prstGeom prst="straightConnector1">
            <a:avLst/>
          </a:prstGeom>
          <a:ln w="127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7128794" y="2329716"/>
            <a:ext cx="19218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rgbClr val="00B050"/>
                </a:solidFill>
              </a:rPr>
              <a:t>Heinrichovy </a:t>
            </a:r>
            <a:r>
              <a:rPr lang="cs-CZ" sz="1400" b="1" dirty="0" err="1" smtClean="0">
                <a:solidFill>
                  <a:srgbClr val="00B050"/>
                </a:solidFill>
              </a:rPr>
              <a:t>eventy</a:t>
            </a:r>
            <a:r>
              <a:rPr lang="cs-CZ" sz="1400" b="1" dirty="0" smtClean="0">
                <a:solidFill>
                  <a:srgbClr val="00B050"/>
                </a:solidFill>
              </a:rPr>
              <a:t> (</a:t>
            </a:r>
            <a:r>
              <a:rPr lang="cs-CZ" sz="1400" b="1" i="1" dirty="0" err="1" smtClean="0">
                <a:solidFill>
                  <a:srgbClr val="00B050"/>
                </a:solidFill>
              </a:rPr>
              <a:t>stadiály</a:t>
            </a:r>
            <a:r>
              <a:rPr lang="cs-CZ" sz="1400" b="1" dirty="0" smtClean="0">
                <a:solidFill>
                  <a:srgbClr val="00B050"/>
                </a:solidFill>
              </a:rPr>
              <a:t>) - doloženy  z hlubokomořských vrtů</a:t>
            </a:r>
            <a:endParaRPr lang="cs-CZ" sz="1400" b="1" dirty="0">
              <a:solidFill>
                <a:srgbClr val="00B050"/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827584" y="6021288"/>
            <a:ext cx="76851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Klimatický záznam viselského glaciálu z ledovcových vrtů v Grónsku (GISP2) a na Antarktidě (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Byrd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).</a:t>
            </a:r>
            <a:endParaRPr lang="cs-CZ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7" name="Přímá spojnice se šipkou 16"/>
          <p:cNvCxnSpPr/>
          <p:nvPr/>
        </p:nvCxnSpPr>
        <p:spPr>
          <a:xfrm flipH="1">
            <a:off x="5652120" y="3789040"/>
            <a:ext cx="1512168" cy="432048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H="1">
            <a:off x="4860032" y="3789040"/>
            <a:ext cx="2304256" cy="1008112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7128794" y="3546418"/>
            <a:ext cx="192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chemeClr val="accent6">
                    <a:lumMod val="75000"/>
                  </a:schemeClr>
                </a:solidFill>
              </a:rPr>
              <a:t>Teplé klimatické výkyvy na </a:t>
            </a:r>
            <a:r>
              <a:rPr lang="cs-CZ" sz="1400" b="1" dirty="0" err="1" smtClean="0">
                <a:solidFill>
                  <a:schemeClr val="accent6">
                    <a:lumMod val="75000"/>
                  </a:schemeClr>
                </a:solidFill>
              </a:rPr>
              <a:t>Antarktide</a:t>
            </a:r>
            <a:endParaRPr lang="cs-CZ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4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earthwise.bgs.ac.uk/images/e/e5/P91527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104456" cy="647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644008" y="3059668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Zjištěno až 24 </a:t>
            </a:r>
            <a:r>
              <a:rPr lang="cs-CZ" b="1" i="1" dirty="0" err="1" smtClean="0">
                <a:solidFill>
                  <a:srgbClr val="0B3491"/>
                </a:solidFill>
              </a:rPr>
              <a:t>interstadiálních</a:t>
            </a:r>
            <a:r>
              <a:rPr lang="cs-CZ" b="1" dirty="0" smtClean="0">
                <a:solidFill>
                  <a:srgbClr val="0B3491"/>
                </a:solidFill>
              </a:rPr>
              <a:t> výkyvů 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644008" y="2636912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Grónsko – GISP2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644007" y="3501008"/>
            <a:ext cx="4346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D-O </a:t>
            </a:r>
            <a:r>
              <a:rPr lang="cs-CZ" b="1" dirty="0" err="1" smtClean="0">
                <a:solidFill>
                  <a:srgbClr val="0B3491"/>
                </a:solidFill>
              </a:rPr>
              <a:t>eventy</a:t>
            </a:r>
            <a:r>
              <a:rPr lang="cs-CZ" b="1" dirty="0" smtClean="0">
                <a:solidFill>
                  <a:srgbClr val="0B3491"/>
                </a:solidFill>
              </a:rPr>
              <a:t> - </a:t>
            </a:r>
            <a:r>
              <a:rPr lang="cs-CZ" b="1" i="1" dirty="0" smtClean="0">
                <a:solidFill>
                  <a:srgbClr val="0B3491"/>
                </a:solidFill>
              </a:rPr>
              <a:t>rychlé oteplení</a:t>
            </a:r>
            <a:r>
              <a:rPr lang="cs-CZ" b="1" dirty="0" smtClean="0">
                <a:solidFill>
                  <a:srgbClr val="0B3491"/>
                </a:solidFill>
              </a:rPr>
              <a:t> (10‒15 °C) v průběhu 20‒50 let, trvá </a:t>
            </a:r>
            <a:r>
              <a:rPr lang="cs-CZ" b="1" dirty="0">
                <a:solidFill>
                  <a:srgbClr val="0B3491"/>
                </a:solidFill>
                <a:latin typeface="Calibri" panose="020F0502020204030204" pitchFamily="34" charset="0"/>
              </a:rPr>
              <a:t>(</a:t>
            </a:r>
            <a:r>
              <a:rPr lang="cs-CZ" b="1" dirty="0">
                <a:solidFill>
                  <a:srgbClr val="0B3491"/>
                </a:solidFill>
                <a:latin typeface="Calibri" panose="020F0502020204030204" pitchFamily="34" charset="0"/>
                <a:cs typeface="Arial"/>
              </a:rPr>
              <a:t>~500‒2000 </a:t>
            </a:r>
            <a:r>
              <a:rPr lang="cs-CZ" b="1" dirty="0" smtClean="0">
                <a:solidFill>
                  <a:srgbClr val="0B3491"/>
                </a:solidFill>
                <a:latin typeface="Calibri" panose="020F0502020204030204" pitchFamily="34" charset="0"/>
                <a:cs typeface="Arial"/>
              </a:rPr>
              <a:t>let)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644008" y="5013176"/>
            <a:ext cx="43469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 smtClean="0">
                <a:solidFill>
                  <a:srgbClr val="0B3491"/>
                </a:solidFill>
              </a:rPr>
              <a:t>Bondův</a:t>
            </a:r>
            <a:r>
              <a:rPr lang="cs-CZ" b="1" dirty="0" smtClean="0">
                <a:solidFill>
                  <a:srgbClr val="0B3491"/>
                </a:solidFill>
              </a:rPr>
              <a:t> cyklus – více D-O cyklů, progresivní pokles teplot mezi dvěma grónskými </a:t>
            </a:r>
            <a:r>
              <a:rPr lang="cs-CZ" b="1" dirty="0" err="1" smtClean="0">
                <a:solidFill>
                  <a:srgbClr val="0B3491"/>
                </a:solidFill>
              </a:rPr>
              <a:t>stadiály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644008" y="6023029"/>
            <a:ext cx="4346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Grónské interstadiály – průměrné teploty 5‒6 °C nižší než na ledovci dnes</a:t>
            </a:r>
            <a:endParaRPr lang="en-US" b="1" dirty="0">
              <a:solidFill>
                <a:srgbClr val="0B3491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74379" y="6278840"/>
            <a:ext cx="43772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Klimatický záznam svrchního pleistocénu z ledovcových vrtů v Grónsku (GISP2) a intenzita růstu ledovcových mas.</a:t>
            </a:r>
            <a:endParaRPr lang="cs-CZ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4584791" y="2330232"/>
            <a:ext cx="43772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D-O cykly, 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bondovy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 cykly a 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heinrichovy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stadiály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cs-CZ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4651628" y="4221088"/>
            <a:ext cx="4346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  <a:latin typeface="Calibri" panose="020F0502020204030204" pitchFamily="34" charset="0"/>
              </a:rPr>
              <a:t>D-O cyklus – </a:t>
            </a:r>
            <a:r>
              <a:rPr lang="cs-CZ" b="1" i="1" dirty="0" smtClean="0">
                <a:solidFill>
                  <a:srgbClr val="0B3491"/>
                </a:solidFill>
                <a:latin typeface="Calibri" panose="020F0502020204030204" pitchFamily="34" charset="0"/>
              </a:rPr>
              <a:t>přetrvání teplejšího klimatu</a:t>
            </a:r>
            <a:r>
              <a:rPr lang="cs-CZ" b="1" dirty="0" smtClean="0">
                <a:solidFill>
                  <a:srgbClr val="0B3491"/>
                </a:solidFill>
                <a:latin typeface="Calibri" panose="020F0502020204030204" pitchFamily="34" charset="0"/>
              </a:rPr>
              <a:t>, v druhé fázi </a:t>
            </a:r>
            <a:r>
              <a:rPr lang="cs-CZ" b="1" i="1" dirty="0" smtClean="0">
                <a:solidFill>
                  <a:srgbClr val="0B3491"/>
                </a:solidFill>
                <a:latin typeface="Calibri" panose="020F0502020204030204" pitchFamily="34" charset="0"/>
                <a:cs typeface="Arial"/>
              </a:rPr>
              <a:t>ochlazení</a:t>
            </a:r>
            <a:r>
              <a:rPr lang="cs-CZ" b="1" dirty="0" smtClean="0">
                <a:solidFill>
                  <a:srgbClr val="0B3491"/>
                </a:solidFill>
                <a:latin typeface="Calibri" panose="020F0502020204030204" pitchFamily="34" charset="0"/>
                <a:cs typeface="Arial"/>
              </a:rPr>
              <a:t> (GS)</a:t>
            </a:r>
            <a:endParaRPr lang="en-US" b="1" dirty="0">
              <a:solidFill>
                <a:srgbClr val="0B349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02" y="0"/>
            <a:ext cx="4722838" cy="2364654"/>
          </a:xfrm>
          <a:prstGeom prst="rect">
            <a:avLst/>
          </a:prstGeom>
        </p:spPr>
      </p:pic>
      <p:cxnSp>
        <p:nvCxnSpPr>
          <p:cNvPr id="16" name="Přímá spojnice 15"/>
          <p:cNvCxnSpPr/>
          <p:nvPr/>
        </p:nvCxnSpPr>
        <p:spPr>
          <a:xfrm flipH="1">
            <a:off x="5803570" y="844146"/>
            <a:ext cx="496622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>
            <a:off x="6600621" y="844146"/>
            <a:ext cx="779691" cy="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 flipH="1">
            <a:off x="7328274" y="772138"/>
            <a:ext cx="302900" cy="288032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5" name="TextovéPole 8194"/>
          <p:cNvSpPr txBox="1"/>
          <p:nvPr/>
        </p:nvSpPr>
        <p:spPr>
          <a:xfrm>
            <a:off x="7596336" y="590491"/>
            <a:ext cx="721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chemeClr val="accent6">
                    <a:lumMod val="75000"/>
                  </a:schemeClr>
                </a:solidFill>
              </a:rPr>
              <a:t>D-O </a:t>
            </a:r>
            <a:r>
              <a:rPr lang="cs-CZ" sz="1000" b="1" dirty="0" err="1" smtClean="0">
                <a:solidFill>
                  <a:schemeClr val="accent6">
                    <a:lumMod val="75000"/>
                  </a:schemeClr>
                </a:solidFill>
              </a:rPr>
              <a:t>event</a:t>
            </a:r>
            <a:endParaRPr lang="cs-CZ" sz="1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8198" name="Přímá spojnice se šipkou 8197"/>
          <p:cNvCxnSpPr/>
          <p:nvPr/>
        </p:nvCxnSpPr>
        <p:spPr>
          <a:xfrm>
            <a:off x="323528" y="772138"/>
            <a:ext cx="0" cy="4457062"/>
          </a:xfrm>
          <a:prstGeom prst="straightConnector1">
            <a:avLst/>
          </a:prstGeom>
          <a:ln w="12700">
            <a:solidFill>
              <a:srgbClr val="0B349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1" name="Přímá spojnice se šipkou 8200"/>
          <p:cNvCxnSpPr/>
          <p:nvPr/>
        </p:nvCxnSpPr>
        <p:spPr>
          <a:xfrm>
            <a:off x="323528" y="5229200"/>
            <a:ext cx="0" cy="288032"/>
          </a:xfrm>
          <a:prstGeom prst="straightConnector1">
            <a:avLst/>
          </a:prstGeom>
          <a:ln w="127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2" name="TextovéPole 8201"/>
          <p:cNvSpPr txBox="1"/>
          <p:nvPr/>
        </p:nvSpPr>
        <p:spPr>
          <a:xfrm rot="16200000">
            <a:off x="-451623" y="3121224"/>
            <a:ext cx="1321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>
                <a:solidFill>
                  <a:srgbClr val="0B3491"/>
                </a:solidFill>
              </a:rPr>
              <a:t>b</a:t>
            </a:r>
            <a:r>
              <a:rPr lang="cs-CZ" sz="1000" b="1" dirty="0" smtClean="0">
                <a:solidFill>
                  <a:srgbClr val="0B3491"/>
                </a:solidFill>
              </a:rPr>
              <a:t>ez deformací vrstev </a:t>
            </a:r>
            <a:endParaRPr lang="cs-CZ" sz="1000" b="1" dirty="0">
              <a:solidFill>
                <a:srgbClr val="0B3491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 rot="16200000">
            <a:off x="-188136" y="5215695"/>
            <a:ext cx="7553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rgbClr val="FF0000"/>
                </a:solidFill>
              </a:rPr>
              <a:t>deformace</a:t>
            </a:r>
            <a:endParaRPr lang="cs-CZ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2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4423</TotalTime>
  <Words>3321</Words>
  <Application>Microsoft Office PowerPoint</Application>
  <PresentationFormat>Předvádění na obrazovce (4:3)</PresentationFormat>
  <Paragraphs>362</Paragraphs>
  <Slides>39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0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Autor</dc:creator>
  <cp:lastModifiedBy>Autor</cp:lastModifiedBy>
  <cp:revision>255</cp:revision>
  <dcterms:created xsi:type="dcterms:W3CDTF">2016-02-02T14:14:49Z</dcterms:created>
  <dcterms:modified xsi:type="dcterms:W3CDTF">2016-05-11T10:25:23Z</dcterms:modified>
</cp:coreProperties>
</file>