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2"/>
  </p:notesMasterIdLst>
  <p:sldIdLst>
    <p:sldId id="499" r:id="rId2"/>
    <p:sldId id="491" r:id="rId3"/>
    <p:sldId id="460" r:id="rId4"/>
    <p:sldId id="466" r:id="rId5"/>
    <p:sldId id="1039" r:id="rId6"/>
    <p:sldId id="1050" r:id="rId7"/>
    <p:sldId id="504" r:id="rId8"/>
    <p:sldId id="512" r:id="rId9"/>
    <p:sldId id="516" r:id="rId10"/>
    <p:sldId id="518" r:id="rId11"/>
    <p:sldId id="470" r:id="rId12"/>
    <p:sldId id="520" r:id="rId13"/>
    <p:sldId id="521" r:id="rId14"/>
    <p:sldId id="1026" r:id="rId15"/>
    <p:sldId id="472" r:id="rId16"/>
    <p:sldId id="525" r:id="rId17"/>
    <p:sldId id="528" r:id="rId18"/>
    <p:sldId id="530" r:id="rId19"/>
    <p:sldId id="494" r:id="rId20"/>
    <p:sldId id="495" r:id="rId21"/>
    <p:sldId id="965" r:id="rId22"/>
    <p:sldId id="533" r:id="rId23"/>
    <p:sldId id="574" r:id="rId24"/>
    <p:sldId id="577" r:id="rId25"/>
    <p:sldId id="1049" r:id="rId26"/>
    <p:sldId id="582" r:id="rId27"/>
    <p:sldId id="587" r:id="rId28"/>
    <p:sldId id="552" r:id="rId29"/>
    <p:sldId id="553" r:id="rId30"/>
    <p:sldId id="555" r:id="rId31"/>
    <p:sldId id="968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655" r:id="rId43"/>
    <p:sldId id="567" r:id="rId44"/>
    <p:sldId id="970" r:id="rId45"/>
    <p:sldId id="638" r:id="rId46"/>
    <p:sldId id="602" r:id="rId47"/>
    <p:sldId id="607" r:id="rId48"/>
    <p:sldId id="612" r:id="rId49"/>
    <p:sldId id="656" r:id="rId50"/>
    <p:sldId id="643" r:id="rId51"/>
    <p:sldId id="617" r:id="rId52"/>
    <p:sldId id="646" r:id="rId53"/>
    <p:sldId id="619" r:id="rId54"/>
    <p:sldId id="657" r:id="rId55"/>
    <p:sldId id="652" r:id="rId56"/>
    <p:sldId id="654" r:id="rId57"/>
    <p:sldId id="622" r:id="rId58"/>
    <p:sldId id="623" r:id="rId59"/>
    <p:sldId id="624" r:id="rId60"/>
    <p:sldId id="625" r:id="rId61"/>
    <p:sldId id="626" r:id="rId62"/>
    <p:sldId id="628" r:id="rId63"/>
    <p:sldId id="629" r:id="rId64"/>
    <p:sldId id="977" r:id="rId65"/>
    <p:sldId id="631" r:id="rId66"/>
    <p:sldId id="658" r:id="rId67"/>
    <p:sldId id="1048" r:id="rId68"/>
    <p:sldId id="734" r:id="rId69"/>
    <p:sldId id="1027" r:id="rId70"/>
    <p:sldId id="1032" r:id="rId71"/>
    <p:sldId id="672" r:id="rId72"/>
    <p:sldId id="673" r:id="rId73"/>
    <p:sldId id="674" r:id="rId74"/>
    <p:sldId id="709" r:id="rId75"/>
    <p:sldId id="677" r:id="rId76"/>
    <p:sldId id="680" r:id="rId77"/>
    <p:sldId id="714" r:id="rId78"/>
    <p:sldId id="689" r:id="rId79"/>
    <p:sldId id="723" r:id="rId80"/>
    <p:sldId id="728" r:id="rId81"/>
    <p:sldId id="703" r:id="rId82"/>
    <p:sldId id="704" r:id="rId83"/>
    <p:sldId id="1029" r:id="rId84"/>
    <p:sldId id="1037" r:id="rId85"/>
    <p:sldId id="1031" r:id="rId86"/>
    <p:sldId id="736" r:id="rId87"/>
    <p:sldId id="741" r:id="rId88"/>
    <p:sldId id="772" r:id="rId89"/>
    <p:sldId id="984" r:id="rId90"/>
    <p:sldId id="992" r:id="rId91"/>
    <p:sldId id="996" r:id="rId92"/>
    <p:sldId id="1020" r:id="rId93"/>
    <p:sldId id="1001" r:id="rId94"/>
    <p:sldId id="1007" r:id="rId95"/>
    <p:sldId id="1008" r:id="rId96"/>
    <p:sldId id="1009" r:id="rId97"/>
    <p:sldId id="1010" r:id="rId98"/>
    <p:sldId id="1017" r:id="rId99"/>
    <p:sldId id="1019" r:id="rId100"/>
    <p:sldId id="774" r:id="rId101"/>
    <p:sldId id="778" r:id="rId102"/>
    <p:sldId id="784" r:id="rId103"/>
    <p:sldId id="790" r:id="rId104"/>
    <p:sldId id="793" r:id="rId105"/>
    <p:sldId id="797" r:id="rId106"/>
    <p:sldId id="800" r:id="rId107"/>
    <p:sldId id="802" r:id="rId108"/>
    <p:sldId id="803" r:id="rId109"/>
    <p:sldId id="804" r:id="rId110"/>
    <p:sldId id="823" r:id="rId111"/>
    <p:sldId id="833" r:id="rId112"/>
    <p:sldId id="845" r:id="rId113"/>
    <p:sldId id="808" r:id="rId114"/>
    <p:sldId id="809" r:id="rId115"/>
    <p:sldId id="847" r:id="rId116"/>
    <p:sldId id="897" r:id="rId117"/>
    <p:sldId id="813" r:id="rId118"/>
    <p:sldId id="901" r:id="rId119"/>
    <p:sldId id="849" r:id="rId120"/>
    <p:sldId id="850" r:id="rId121"/>
    <p:sldId id="851" r:id="rId122"/>
    <p:sldId id="818" r:id="rId123"/>
    <p:sldId id="819" r:id="rId124"/>
    <p:sldId id="820" r:id="rId125"/>
    <p:sldId id="906" r:id="rId126"/>
    <p:sldId id="1040" r:id="rId127"/>
    <p:sldId id="859" r:id="rId128"/>
    <p:sldId id="860" r:id="rId129"/>
    <p:sldId id="861" r:id="rId130"/>
    <p:sldId id="873" r:id="rId131"/>
    <p:sldId id="877" r:id="rId132"/>
    <p:sldId id="879" r:id="rId133"/>
    <p:sldId id="882" r:id="rId134"/>
    <p:sldId id="866" r:id="rId135"/>
    <p:sldId id="885" r:id="rId136"/>
    <p:sldId id="888" r:id="rId137"/>
    <p:sldId id="892" r:id="rId138"/>
    <p:sldId id="923" r:id="rId139"/>
    <p:sldId id="930" r:id="rId140"/>
    <p:sldId id="1021" r:id="rId141"/>
    <p:sldId id="934" r:id="rId142"/>
    <p:sldId id="936" r:id="rId143"/>
    <p:sldId id="907" r:id="rId144"/>
    <p:sldId id="908" r:id="rId145"/>
    <p:sldId id="909" r:id="rId146"/>
    <p:sldId id="947" r:id="rId147"/>
    <p:sldId id="956" r:id="rId148"/>
    <p:sldId id="961" r:id="rId149"/>
    <p:sldId id="952" r:id="rId150"/>
    <p:sldId id="918" r:id="rId151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6600"/>
    <a:srgbClr val="FFFF66"/>
    <a:srgbClr val="FFFF00"/>
    <a:srgbClr val="993300"/>
    <a:srgbClr val="00CCFF"/>
    <a:srgbClr val="3366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79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1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2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3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4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5" name="AutoShape 6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6" name="AutoShape 7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7" name="AutoShape 8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8" name="AutoShape 9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630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4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1787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EF9D3B0-B392-4949-B8A4-E9DE1F202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150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F3669B-B22C-474A-BC76-D8B6DCAC94F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7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7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EB746-6055-41BB-9D7E-23B7B7459F2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8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8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C7E83D-63D7-4949-A974-E96C9A91F9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4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01A45-8BD1-4329-BCC9-F1150E869F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3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3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3A2CFB-6EB5-4C56-8C94-03631FA792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0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0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81978-2806-4201-86C1-54CF7A8302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7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FC4C9-7514-4B3A-B510-8093F1721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84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543C9-CD50-4C1E-8F6A-4AE445E168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94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94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E66F5-668B-4CE9-AD68-674CC0A94A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2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1D02A-9303-48CF-89C4-65822BF1AC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8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BC290-8182-44C6-80A4-92CEE88505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1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8F7AF-A07D-4D75-A663-F8B8A69EC25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6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E47463-52C3-4DFB-86DC-86E33D722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9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9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74B33D-07C7-4B1C-AAD8-434F0B022D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8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32956D-5251-4B10-B8B7-70E5F2E0E11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0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A05FB6-0C5F-4236-9360-4EA325FD649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30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91A401-CDE5-47CD-95C1-AA72D80EBC2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4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BE023-2E28-43D0-B091-DFEB95D3BD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5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22A855-DDF3-4B35-9143-03C4A9290B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6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94FCAE-5D73-44F7-838D-C30D6D4D8E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7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0E289-AFA5-4B3C-874B-04D9F9048A2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1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C5D5-3198-41E7-B39F-108136AA93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4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E79C5-F8FF-4136-BB60-6CD3AB672D7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5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69D9BC-35E9-47D7-8015-1447370177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6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5F890-D481-4144-8E85-9A06A530CE5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0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ED741-05BC-4178-9292-493765E1FA8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6DCBC-497B-4187-8985-FBB039321C6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8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421EF1-666A-49CF-A252-41D9F7D231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2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9613A-9BC0-41D4-A81D-51A31DADB57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3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1B4EA-27F6-4362-A7CA-1CA70229178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7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7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4922C-3A0D-4D26-8B54-F6E2B593F0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1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1C869-1DCC-4AEB-9134-A8F6CF1A46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E20C0-177C-4FDA-807F-32D9E7D54D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216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1BCFA-771E-4814-AD76-8CE9B177F51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3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3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2D53F-3346-468C-8992-D841D83F3B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547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54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4C09A-7A2B-43FD-A633-3AE4D772A7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9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9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9551A-F596-4819-8644-D58396BE6D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0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0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A7641-4E09-4059-9256-67D6C6F7AC9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1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554F2D-7195-474D-A7AE-19688D6F1C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2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2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E906E-D8C5-47DB-AE3C-B244A78717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61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1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C82FE6-4651-498D-947E-7C79B4F2D4C2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6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6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C87-C032-423F-AA3C-FA9EE37BCCB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3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3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D58AD-1562-4B3A-92E0-F74FFA4865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5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5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6E96CC-E388-4C7E-B965-BA56E17238AE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2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2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DEAD3-3307-40C8-A60B-0BE02B4C9F7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83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3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5BA4A-1091-4C5C-863D-66741F046A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8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8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6A1B7-411B-41E0-B3F2-C61718411B2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1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1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DEF17-1347-4E66-8639-C412343476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2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2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783B7-C3A2-4265-82EB-B7DBEFC2B6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1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AD96A8-C09E-4AD2-8006-0C0C6C5511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6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6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01657-A111-4EA1-B15A-D78BB43169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0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FCE3F-3C4B-4668-AC20-B6C56BA6BE2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4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4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084B-975D-43C7-810E-5B0F268A10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0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154D5-2A1F-4F14-A484-937E5F3E71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7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7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5CECA-9722-4F84-9FA5-A2B5A44EB8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8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8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1EC4B-302F-4300-996A-F1D74CF2517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0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0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B3AF5C-01AF-4D20-932F-7100E352FA9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2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8AF64-AB6A-4E2D-B8DA-F21CF5501B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2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2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FEF62-333D-46D9-9909-5C6B8184299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3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3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6D04D-1B1E-434C-9027-E2E3CEBAD3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4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4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E934-9A27-4D9E-B880-F2DE1E03595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5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5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A2BB24-882A-4730-9044-59D431BBA4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6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6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7940-A161-49DB-84FB-5F0347DED4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7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7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250CAA-4D4C-4A5A-AF38-B1B6200325A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8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8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A23D55-F6F5-47DA-BC15-F1EDCA1289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9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9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C7B67-AF2A-4094-85B0-DD1EEF83898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0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0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9DB12C-7741-4208-A88D-4EE83A354A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1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E54E59-C984-4980-A98D-301829984B2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34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B9CC45-EBCB-42E4-BC57-6D2717EDE97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2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4D70B-778E-41C5-80A5-7725E4B1B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3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7ECB9-DEC0-4180-AABA-580E663E056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66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66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3694-D9DA-4352-B384-2C67C2111EB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8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8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62195-8A15-4D8B-A052-203D776B796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3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3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01EB2-5B9D-4D5C-80C0-20EC015E7C9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8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8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8CC42-BE6E-4C1B-947C-DA0E3988EAB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40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40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1C45E-4642-4FE4-B3AF-FB0343ADFC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71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7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A35D44-23E1-4C99-8567-11E855B9FD0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81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8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E3C52-DEAA-49D7-980C-B3C16732DF5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22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2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66F38-C7ED-4718-97F9-FB60A7F9505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32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32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BBD6C-1D16-4A04-9558-14DAFE5AAC0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42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42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654BA-CE82-40B5-94EE-7333F7D40CF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145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E6F77-2933-472C-BF34-425DB48D4EE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453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4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6B3E1-04AA-4E0B-BA20-A6385D69D0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555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55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A223E-3AE1-40EF-95F0-044F44548F7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760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7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55B319-FDC1-416E-ADCE-74C32730860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862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862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45C9A-0AE3-4B40-8ECF-BA0DF081E5D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96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9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FE480-8533-4396-9460-7C3D724687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6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7D123-82C2-4342-8D31-F9E230085D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06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06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F4095-F882-4F12-8FC7-586E6C73B25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16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17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61CBF-6240-44D1-9721-D2634286129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37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37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BE40B-84EF-4AA5-A106-1041B1306B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88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88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805F2-563A-4A4F-B25D-7BAFFA0F76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60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60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22330-E2FD-4840-8846-88489185441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18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18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FF9DD-0F35-48F4-93C3-2298A902F01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5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5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0C8FBC-0E65-47C9-A00F-CE1EB98950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6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6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DB382-838F-40B4-83D8-EA9386B4BD1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8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8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E4062E-8356-4ADA-94A9-727B152407F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9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2C421-308C-491B-95C0-B81D52A984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0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0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7D302-80B7-4123-92ED-E8FE6D75F2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6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6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A3EA4A-E743-4CD1-A1CF-A3781DF23F0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9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9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4FE72-759B-4972-BD51-6A7272E5C1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7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7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69816-DC15-4132-8896-AB1B4BE4101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4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4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0BAA92-2C42-443B-8B74-D360C337EDD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4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4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F6BB7-F837-47B3-8A20-46B98F12C15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5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48F91-9866-48F8-BA6C-C8667F91A6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9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9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475FD6-0992-42C6-AF0D-AE63649051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3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3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231180-54A2-4F54-8894-149E5FB02093}" type="slidenum">
              <a:rPr lang="en-GB" altLang="cs-CZ" smtClean="0"/>
              <a:pPr eaLnBrk="1" hangingPunct="1">
                <a:spcBef>
                  <a:spcPct val="0"/>
                </a:spcBef>
              </a:pPr>
              <a:t>95</a:t>
            </a:fld>
            <a:endParaRPr lang="en-GB" altLang="cs-CZ" smtClean="0"/>
          </a:p>
        </p:txBody>
      </p:sp>
      <p:sp>
        <p:nvSpPr>
          <p:cNvPr id="4904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05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1787" cy="445135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96938D-B736-46D0-928B-64B915FA38FA}" type="slidenum">
              <a:rPr lang="en-GB" altLang="cs-CZ" smtClean="0"/>
              <a:pPr eaLnBrk="1" hangingPunct="1">
                <a:spcBef>
                  <a:spcPct val="0"/>
                </a:spcBef>
              </a:pPr>
              <a:t>96</a:t>
            </a:fld>
            <a:endParaRPr lang="en-GB" altLang="cs-CZ" smtClean="0"/>
          </a:p>
        </p:txBody>
      </p:sp>
      <p:sp>
        <p:nvSpPr>
          <p:cNvPr id="4915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15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1787" cy="445135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7058A5-70B9-4DA9-AE33-28845CE8C30A}" type="slidenum">
              <a:rPr lang="en-GB" altLang="cs-CZ" smtClean="0"/>
              <a:pPr eaLnBrk="1" hangingPunct="1">
                <a:spcBef>
                  <a:spcPct val="0"/>
                </a:spcBef>
              </a:pPr>
              <a:t>97</a:t>
            </a:fld>
            <a:endParaRPr lang="en-GB" altLang="cs-CZ" smtClean="0"/>
          </a:p>
        </p:txBody>
      </p:sp>
      <p:sp>
        <p:nvSpPr>
          <p:cNvPr id="4925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25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1787" cy="445135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97A227-A2F7-470B-8B10-1E79906EA44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59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59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246B24-FD14-4EED-83BE-61F8DE7316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45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45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BF9AB3-714C-4C62-AA0A-F3064D9435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5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5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C8A51-4DAB-4736-9490-A523554E224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9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9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6A64B-9BE1-4D60-B6F2-674FE760C2D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54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54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40CC2A-19E3-40FB-9C1E-F67C7B8DB0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1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1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D4CD4-6583-4C54-A18B-6D34341F0A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4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4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63B7D-47D0-46A2-B794-88805A1B4C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8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8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3987E-C403-46FD-8EB6-AFD2E1A219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1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1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2FF00-36D2-4939-9E53-3E9171E02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28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28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B7F7C-FFD7-4ADA-8312-DB993E5ACC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3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3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04C8-9FCA-4960-924A-C01A8E643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7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14EC-3427-4D1F-8283-82694EDFD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70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33B5-CE74-477F-B736-EAD2187FA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439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7B02F-621E-4D19-85AA-4782B8BC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193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20D2-66F8-4DD5-9C56-4BA10031F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224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32B6-81B9-4FA4-97F3-99B02AC1E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186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97C8-17F7-4C5A-85BA-327C0DBEA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42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18734-B0F7-4CC4-A7FE-368315F1C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834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1C93-E4AC-482C-B7C7-55A3F7C2A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41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B9A79-C747-4DF5-A735-456D7BA04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48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6B7A7E-C172-4B82-88BC-A766F9ECF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92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1A24E01-74E6-4BBE-B8A7-E5B2383EE3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0" r:id="rId4"/>
    <p:sldLayoutId id="2147484121" r:id="rId5"/>
    <p:sldLayoutId id="2147484128" r:id="rId6"/>
    <p:sldLayoutId id="2147484122" r:id="rId7"/>
    <p:sldLayoutId id="2147484129" r:id="rId8"/>
    <p:sldLayoutId id="2147484130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354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skolskareforma/ramcove-vzdelavaci-program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kol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png"/><Relationship Id="rId5" Type="http://schemas.openxmlformats.org/officeDocument/2006/relationships/image" Target="../media/image34.wmf"/><Relationship Id="rId10" Type="http://schemas.openxmlformats.org/officeDocument/2006/relationships/image" Target="../media/image39.png"/><Relationship Id="rId4" Type="http://schemas.openxmlformats.org/officeDocument/2006/relationships/image" Target="../media/image33.wmf"/><Relationship Id="rId9" Type="http://schemas.openxmlformats.org/officeDocument/2006/relationships/image" Target="../media/image3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v_HX2gknA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/>
              <a:t>Mgr. Zdeněk Hromádka, Ph.D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13549@mail.muni.cz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71550" y="260350"/>
            <a:ext cx="7138988" cy="11430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smtClean="0">
                <a:solidFill>
                  <a:schemeClr val="tx1"/>
                </a:solidFill>
              </a:rPr>
              <a:t>Obecná a alternativní didaktika</a:t>
            </a:r>
            <a:endParaRPr lang="cs-CZ" alt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teorie vyučování</a:t>
            </a:r>
            <a:r>
              <a:rPr lang="cs-CZ" altLang="cs-CZ" dirty="0" smtClean="0"/>
              <a:t>... Jejím předmětem se staly </a:t>
            </a:r>
            <a:r>
              <a:rPr lang="cs-CZ" altLang="cs-CZ" i="1" u="sng" dirty="0" smtClean="0"/>
              <a:t>cíle, obsah, metody</a:t>
            </a:r>
            <a:r>
              <a:rPr lang="cs-CZ" altLang="cs-CZ" u="sng" dirty="0" smtClean="0"/>
              <a:t> a </a:t>
            </a:r>
            <a:r>
              <a:rPr lang="cs-CZ" altLang="cs-CZ" i="1" u="sng" dirty="0" smtClean="0"/>
              <a:t>organizační formy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Problémy jednotlivých stupňů a typů vzdělávání se zabývají odpovídající didaktiky, např. didaktika mateřské školy, didaktika základní školy, didaktika odborných škol (</a:t>
            </a:r>
            <a:r>
              <a:rPr lang="cs-CZ" altLang="cs-CZ" i="1" dirty="0" smtClean="0"/>
              <a:t>školská didaktika</a:t>
            </a:r>
            <a:r>
              <a:rPr lang="cs-CZ" altLang="cs-CZ" dirty="0" smtClean="0"/>
              <a:t>).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Specifickými problémy vyučování v jednotlivých vyučovacích předmětech se zabývají </a:t>
            </a:r>
            <a:r>
              <a:rPr lang="cs-CZ" altLang="cs-CZ" i="1" dirty="0" smtClean="0">
                <a:solidFill>
                  <a:srgbClr val="FF6600"/>
                </a:solidFill>
              </a:rPr>
              <a:t>předmětové didaktiky</a:t>
            </a:r>
            <a:r>
              <a:rPr lang="cs-CZ" altLang="cs-CZ" dirty="0" smtClean="0">
                <a:solidFill>
                  <a:srgbClr val="FF6600"/>
                </a:solidFill>
              </a:rPr>
              <a:t> , resp. oborové didaktiky</a:t>
            </a:r>
            <a:r>
              <a:rPr lang="cs-CZ" altLang="cs-CZ" dirty="0" smtClean="0"/>
              <a:t>.“ (Maňák 1993 In Průcha, Walterová, Mareš 2003 s.44)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Vyučování je třeba podřídit (podle aktuálních podmínek a potřeb) vhodné organizační formě.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Volba organizační formy výuky do jisté míry závisí na učiteli a do značné míry na okolnostech.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</a:t>
            </a:r>
            <a:r>
              <a:rPr lang="cs-CZ" sz="2800" dirty="0" smtClean="0"/>
              <a:t>roblém nastává, když sklouzne do situace, kdy učitel předává a žáci pasivně přijímají učivo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Hromadná forma výuky – zapomíná se na individuální přístup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zhodnotit výkon jednotlivých 		žáků (to není zrovna lehké)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Daltonský</a:t>
            </a:r>
            <a:r>
              <a:rPr lang="cs-CZ" sz="2800" dirty="0" smtClean="0"/>
              <a:t> plán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Bloom</a:t>
            </a:r>
            <a:r>
              <a:rPr lang="cs-CZ" sz="2800" dirty="0" smtClean="0"/>
              <a:t> – není dobré rozdělovat žáky podle inteligence (vzdělávání je dobré přizpůsobit individuálnímu tempu žáka)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TV: žáci zpravidla řeší komplexní problémy (musí je nahlížet z mnoha stran – například prizmatem několika různých oborů).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 překonává roztříštěnost jednotlivých poznatků získaných v jednotlivých předmětech. Jevy se zkoumají v kontextu života.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Pak přijde fáze skutečného řešení problému – studium problému, rešerše literatury, cesty do terénu, fotografování, pozorování, studium příslušných dokumentů atd.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závěru projektu pak dojde k zveřejnění výsledků a k promyšlené zpětné vazbě.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iferencované vyučování (vytváření skupin žáků podle určitých vlastností, např. IQ – vždy hrozí nebezpečí segregace, diskriminace či elitářství);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omácí práce žáků; otevřené vyučování (společná činnost v kruhu, svobodná práce, týdenní plánování, řešení projektů, aj.)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ALTERNATIVNÍ ŠKOLA: netradiční škola; volná škola, svobodná škola, otevřená škola, nezávislá škola, experimentální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ALTERNATVNÍ VZDĚLÁVÁNÍ (</a:t>
            </a:r>
            <a:r>
              <a:rPr lang="cs-CZ" altLang="cs-CZ" dirty="0" err="1" smtClean="0"/>
              <a:t>alternative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schooling</a:t>
            </a:r>
            <a:r>
              <a:rPr lang="cs-CZ" altLang="cs-CZ" dirty="0" smtClean="0"/>
              <a:t>):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 obecný termín označující takové školní vzdělávání, které je odlišné od vzdělávání nabízeného státem nebo jinými tradičními institucemi; alternativní školy jsou obvykle (nikoli nezbytně) spojeny s radikálními koncepcemi vzdělávání, jako je např. odmítání formálního kurikula či formálních metod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Alternativní didaktika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VZNIK KLASICKÝCH REFORMNÍCH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Typy alternativních škol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Waldorfská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Montessoriovská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Freinetovská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Jenská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Daltonská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Církevní školy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České alternativy (Zdravá škola, Otevřená škola,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Dnes: Teorie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Monta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 V Německu soukromá škola označovaná </a:t>
            </a:r>
            <a:r>
              <a:rPr lang="cs-CZ" altLang="cs-CZ" sz="2000" dirty="0" err="1" smtClean="0"/>
              <a:t>freie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Schule</a:t>
            </a:r>
            <a:r>
              <a:rPr lang="cs-CZ" altLang="cs-CZ" sz="2000" dirty="0" smtClean="0"/>
              <a:t> svobodná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ČR státem uznávané experimentální školy</a:t>
            </a: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se pokládá za svobodnou – na druhé straně vnucuje žákům určitý styl výchovy, určité světonázorové principy (dogmatická výchova? Příznaky sektářství? „</a:t>
            </a:r>
            <a:r>
              <a:rPr lang="cs-CZ" altLang="cs-CZ" sz="2000" dirty="0" smtClean="0"/>
              <a:t>Okultní </a:t>
            </a:r>
            <a:r>
              <a:rPr lang="cs-CZ" altLang="cs-CZ" sz="2000" dirty="0" smtClean="0"/>
              <a:t>světonázorová výchova“)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 nás kritika ze strany inspekce: učitelé nemohou obsáhnout odbornost všech předmětů – povrchní výuka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 vedení školy neodpovídá ředitel, ale celý učitelský sbor v těsné spolupráci se sdružením rodičů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Důraz na společenství; spolupráce místo konkurence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Antroposofie: více méně esoterická nauka odvozená od teosofie (hnutí esoterické spirituality spojené se jménem H. P. Blavatská, hodně rozšířené v 20. letech 20. století – označilo indického chlapce Krišnamurtu za inkarnaci Krista), víra v reinkarnaci ale i prvky křesťanství; směsice představ náboženských, okultních (např. alchimie, astrologie), historických ale také vědeckých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byl ovlivněn Goethem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Sisyfos – český klub skeptiků: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>
                <a:hlinkClick r:id="rId3"/>
              </a:rPr>
              <a:t>http://www.sysifos.cz/index.php?id=vypis&amp;sec=1165077007</a:t>
            </a:r>
            <a:endParaRPr lang="cs-CZ" altLang="cs-CZ" sz="200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byl nesmírně produktivní (ovlivnil výtvarné umění, dramatické umění, euritmie – speciální rytmický tanec, medicína, pedagogika, založil vlastní křesťanskou společnost – vymyslel pro ní i obřady a liturgii, pokoušel se zasahovat i do matematiky a přírodních věd, ale tam se mu příliš nedařilo)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čerpal poznatky z hlubokého soustředění a meditace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kronika Ákáša – virtuální kosmická kniha poznání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</p:txBody>
      </p:sp>
      <p:pic>
        <p:nvPicPr>
          <p:cNvPr id="110594" name="Picture 2" descr="http://www.torontowaldorfschool.com/why_waldorf/imgpefQgtJA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5904656" cy="32529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smtClean="0"/>
              <a:t>Senzitivní fáze</a:t>
            </a:r>
            <a:r>
              <a:rPr lang="cs-CZ" altLang="cs-CZ" sz="2000" smtClean="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Individualizaci vzdělávání umožňuje předem připravené prostředí (např. školka); zásadní roli hrají speciální pomůcky a činnosti z praktického života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kosmická výchova – povědomí o vzájemných vazbách člověka a přírodního prostředí; budování pocitu zodpovědnosti za důsledky vymožeností uměle vytvořené kultury civilizace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1929  AMI - </a:t>
            </a:r>
            <a:r>
              <a:rPr lang="cs-CZ" altLang="cs-CZ" sz="2000" dirty="0" err="1" smtClean="0"/>
              <a:t>Association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Montessori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Internacionale</a:t>
            </a:r>
            <a:endParaRPr lang="cs-CZ" altLang="cs-CZ" sz="20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ČR – zejména mateřské školy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Podle </a:t>
            </a:r>
            <a:r>
              <a:rPr lang="cs-CZ" altLang="cs-CZ" sz="2000" dirty="0" err="1" smtClean="0"/>
              <a:t>Freineta</a:t>
            </a:r>
            <a:r>
              <a:rPr lang="cs-CZ" altLang="cs-CZ" sz="2000" dirty="0" smtClean="0"/>
              <a:t> jsou nejdůležitější prvky školní práce: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třída jako mnohostranně rozčleněný pracovní prostor pro získávání zkušeností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Individuální týdenní pracovní plán žáka, projednaný na začátku týdne s učitelem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„Pracovní knihovna“, obsahující informativní sešity, která podněcuje k dalším činnostem i k „bádání“, nyní včetně audiovizuálních materiálů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Kartotéka, rozdělující základní učivo pomocí karet s testy a informacemi o úkolech a řešeních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Akustické učební programy, zvláště pro jazykovou výuku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školní tiskárna (např. pro účely školního časopisu aj.)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Nástěnka pro zveřejňování kritik, pochval, přání a pracovních výsledků žáků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Neuplatňuje se známkování a vysvědčení v tradiční formě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Zejména Nizozemsko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Daltonská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Helen </a:t>
            </a:r>
            <a:r>
              <a:rPr lang="cs-CZ" altLang="cs-CZ" sz="1800" dirty="0" err="1" smtClean="0"/>
              <a:t>Parkhurstová</a:t>
            </a:r>
            <a:r>
              <a:rPr lang="cs-CZ" altLang="cs-CZ" sz="1800" dirty="0" smtClean="0"/>
              <a:t> (1887 – 1973); spolupracovala s </a:t>
            </a:r>
            <a:r>
              <a:rPr lang="cs-CZ" altLang="cs-CZ" sz="1800" dirty="0" err="1" smtClean="0"/>
              <a:t>Montessoriovou</a:t>
            </a:r>
            <a:r>
              <a:rPr lang="cs-CZ" altLang="cs-CZ" sz="1800" dirty="0" smtClean="0"/>
              <a:t>; hlavní dílo: </a:t>
            </a:r>
            <a:r>
              <a:rPr lang="cs-CZ" altLang="cs-CZ" sz="1800" dirty="0" err="1" smtClean="0"/>
              <a:t>Education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Dalton </a:t>
            </a:r>
            <a:r>
              <a:rPr lang="cs-CZ" altLang="cs-CZ" sz="1800" dirty="0" err="1" smtClean="0"/>
              <a:t>Plan</a:t>
            </a:r>
            <a:endParaRPr lang="cs-CZ" altLang="cs-CZ" sz="1800" dirty="0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ústřední principy: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Svoboda žáka a jeho vlastní odpovědnost</a:t>
            </a:r>
            <a:r>
              <a:rPr lang="cs-CZ" altLang="cs-CZ" sz="1800" dirty="0" smtClean="0"/>
              <a:t> – </a:t>
            </a:r>
            <a:r>
              <a:rPr lang="cs-CZ" altLang="cs-CZ" sz="1800" dirty="0" smtClean="0">
                <a:solidFill>
                  <a:srgbClr val="FF6600"/>
                </a:solidFill>
              </a:rPr>
              <a:t>každý žák má vytvořen svůj vlastní program práce na jeden měsíc</a:t>
            </a:r>
            <a:r>
              <a:rPr lang="cs-CZ" altLang="cs-CZ" sz="1800" dirty="0" smtClean="0"/>
              <a:t> (zvlášť pro každý předmět), v němž jsou vymezeny výsledky, jichž má v učení dosáhnout. Žák postupuje svým tempem a zodpovídá za úspěch svého učení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Zdůraznění spolupráce</a:t>
            </a:r>
            <a:r>
              <a:rPr lang="cs-CZ" altLang="cs-CZ" sz="1800" dirty="0" smtClean="0"/>
              <a:t> a vytváření sociálního a demokratického vědomí u dětí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Osobní zkušenost na základě samostatné činnosti žáka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Vyvážené střídání mezi výukou v rámci celé třídy a skupinovou a individuální prací na úkolech, jejichž pořadí si žák určuje sám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 </a:t>
            </a:r>
            <a:endParaRPr lang="cs-CZ" alt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Pansofií spasit lidstvo?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Zrada intelektuálů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Způsobilost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vzdělanost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Expertnost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moudrost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- Jaký je tedy účel vzdělávání? (dosažení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sociokulturní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konformity; číst, psát a proč?)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USA, GB, Nizozemsko, ČR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kritika DŠ: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nedostatečné opakování látky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nesystematické získávání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přílišné spoléhání na žákovu aktivitu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EU jsou to zejména školy katolické a evangelické; v USA protestantské, katolické,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ČR: po roce 1989; katolické, evangelické,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specifika: např. rozšíření kurikula (náboženství, latina, aj.); křesťanská etika;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od církevních škol se obvykle očekává vysoká kvalita vzdělávání, proto jsou na ně často přihlašovány i děti bez vyznání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Alternativy z hlediska organizačních forem výuky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Individuální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Vzájemné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Individualizované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Kolektivní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Projektová soustava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Alternativní metody a postupy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Projektová metoda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Metoda diskuse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Brainstorming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Didaktická hra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Inscenační metody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Kritické myšlení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Učení v životních situacích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Televizní výuka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Výuka podporovaná počítačem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Hypnopedie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Použitá literatura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PRŮCHA, J. </a:t>
            </a:r>
            <a:r>
              <a:rPr lang="cs-CZ" altLang="cs-CZ" i="1" dirty="0" smtClean="0"/>
              <a:t>Alternativní školy a inovace ve vzdělávání (2. aktualizované vydání)</a:t>
            </a:r>
            <a:r>
              <a:rPr lang="cs-CZ" altLang="cs-CZ" dirty="0" smtClean="0"/>
              <a:t>. Praha : Portál, 2004. ISBN 80-7178-977-1.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HEŘT, J. </a:t>
            </a:r>
            <a:r>
              <a:rPr lang="cs-CZ" altLang="cs-CZ" i="1" dirty="0" smtClean="0"/>
              <a:t>Antroposofie waldorfské školství</a:t>
            </a:r>
            <a:r>
              <a:rPr lang="cs-CZ" altLang="cs-CZ" dirty="0" smtClean="0"/>
              <a:t>. Praha : Sisyfos, 2006. dostupné na: </a:t>
            </a:r>
            <a:r>
              <a:rPr lang="cs-CZ" altLang="cs-CZ" dirty="0" smtClean="0">
                <a:hlinkClick r:id="rId3"/>
              </a:rPr>
              <a:t>http://www.</a:t>
            </a:r>
            <a:r>
              <a:rPr lang="cs-CZ" altLang="cs-CZ" dirty="0" err="1" smtClean="0">
                <a:hlinkClick r:id="rId3"/>
              </a:rPr>
              <a:t>sysifos.cz</a:t>
            </a:r>
            <a:r>
              <a:rPr lang="cs-CZ" altLang="cs-CZ" dirty="0" smtClean="0">
                <a:hlinkClick r:id="rId3"/>
              </a:rPr>
              <a:t>/index.</a:t>
            </a:r>
            <a:r>
              <a:rPr lang="cs-CZ" altLang="cs-CZ" dirty="0" err="1" smtClean="0">
                <a:hlinkClick r:id="rId3"/>
              </a:rPr>
              <a:t>php</a:t>
            </a:r>
            <a:r>
              <a:rPr lang="cs-CZ" altLang="cs-CZ" dirty="0" smtClean="0">
                <a:hlinkClick r:id="rId3"/>
              </a:rPr>
              <a:t>?id=</a:t>
            </a:r>
            <a:r>
              <a:rPr lang="cs-CZ" altLang="cs-CZ" dirty="0" err="1" smtClean="0">
                <a:hlinkClick r:id="rId3"/>
              </a:rPr>
              <a:t>vypis</a:t>
            </a:r>
            <a:r>
              <a:rPr lang="cs-CZ" altLang="cs-CZ" dirty="0" smtClean="0">
                <a:hlinkClick r:id="rId3"/>
              </a:rPr>
              <a:t>&amp;sec=1165077007</a:t>
            </a:r>
            <a:endParaRPr lang="cs-CZ" altLang="cs-CZ" dirty="0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Vyučování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Etapy vyučovacího procesu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počáteční diagnóza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projektování, plánování, stanovení cílů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regulace učení (korigování plánu, reflexe)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opakování (upevňování již naučeného učiva; nezbytné zejména, když probírané učivo navazuje na předchozí)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expozice (proces seznamování se s novým učivem – výklad, dialog, demonstrace jevů, zápis učiva, aj.)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aplikace (využití získaných vědomostí a dovedností pro samostatné řešení úkolů či v praktických činnostech)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 shrnutí: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 	motivace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 	opakování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 	expozice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 	fixace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 	diagnóza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dirty="0" smtClean="0"/>
              <a:t>- 	aplikace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400" dirty="0" smtClean="0"/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dirty="0" smtClean="0"/>
              <a:t>Výše uvedené pořadí jednotlivých fází výuky není nijak závazné a jednotlivé fáze se mohou i prolínat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Výukové (vyučovací)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1800" dirty="0" smtClean="0"/>
              <a:t>Klasifikace metod:</a:t>
            </a:r>
          </a:p>
          <a:p>
            <a:pPr>
              <a:defRPr/>
            </a:pPr>
            <a:r>
              <a:rPr lang="cs-CZ" sz="1800" dirty="0"/>
              <a:t>Metody z hlediska pramene poznání a typu poznatků – aspekt didaktický (slovní, názorně demonstrační a praktické metody)</a:t>
            </a:r>
          </a:p>
          <a:p>
            <a:pPr>
              <a:defRPr/>
            </a:pPr>
            <a:r>
              <a:rPr lang="cs-CZ" sz="1800" dirty="0"/>
              <a:t>Metody z hlediska aktivity a samostatnosti žáků – aspekt psychologický (sdělovací metody, metody samostatné práce, aj.)</a:t>
            </a:r>
          </a:p>
          <a:p>
            <a:pPr>
              <a:defRPr/>
            </a:pPr>
            <a:r>
              <a:rPr lang="cs-CZ" sz="1800" dirty="0"/>
              <a:t>Charakteristika metod z hlediska myšlenkových operací – aspekt logický (postup induktivní, deduktivní, srovnávací, aj.)</a:t>
            </a:r>
          </a:p>
          <a:p>
            <a:pPr>
              <a:defRPr/>
            </a:pPr>
            <a:r>
              <a:rPr lang="cs-CZ" sz="1800" dirty="0"/>
              <a:t>Varianty metod z hlediska fází výchovně vzdělávacího procesu – aspekt procesuální (metody motivační, expoziční, fixační, diagnostické, aplikační)</a:t>
            </a:r>
          </a:p>
          <a:p>
            <a:pPr>
              <a:defRPr/>
            </a:pPr>
            <a:r>
              <a:rPr lang="cs-CZ" sz="1800" dirty="0"/>
              <a:t>Varianty metod z hlediska výukových forem a prostředků – aspekt organizační (kombinace metod s výukovými formami a pomůckami)</a:t>
            </a:r>
          </a:p>
          <a:p>
            <a:pPr>
              <a:defRPr/>
            </a:pPr>
            <a:r>
              <a:rPr lang="cs-CZ" sz="1800" dirty="0"/>
              <a:t>Aktivizující metody (diskuse, situační metody, didaktické hry, aj.)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(Maňák 1996 In Skalková 2007</a:t>
            </a:r>
            <a:r>
              <a:rPr lang="cs-CZ" sz="1800" dirty="0" smtClean="0"/>
              <a:t>)</a:t>
            </a:r>
            <a:endParaRPr lang="cs-CZ" dirty="0"/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Až v 19. století se v dílech významných pedagogických teoretiků (J.J. </a:t>
            </a:r>
            <a:r>
              <a:rPr lang="cs-CZ" altLang="cs-CZ" sz="2800" dirty="0" err="1" smtClean="0"/>
              <a:t>Pestalozzi</a:t>
            </a:r>
            <a:r>
              <a:rPr lang="cs-CZ" altLang="cs-CZ" sz="2800" dirty="0" smtClean="0"/>
              <a:t>,  J.F. Herbart) vyčlenila didaktika jako do značné míry samostatná část pedagogiky zabývající se systematickým výkladem otázek z teorie vyučování.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>
              <a:defRPr/>
            </a:pPr>
            <a:r>
              <a:rPr lang="cs-CZ" sz="2000" dirty="0"/>
              <a:t>Instruktáž: teoretický (slovní nebo písemný) přenos poznatků, který předchází praktické činnosti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(Kalhous, Obst 2009 s. 317)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>
              <a:defRPr/>
            </a:pPr>
            <a:r>
              <a:rPr lang="cs-CZ" sz="2000" dirty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pPr>
              <a:defRPr/>
            </a:pPr>
            <a:r>
              <a:rPr lang="cs-CZ" sz="2000" dirty="0"/>
              <a:t>Dialog: je to rozvinutější forma, než samotný rozhovor – dochází ke komunikaci učitele a žáka navzájem (předmět dialogu by měl být pro žáky zajímavý;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Diskuse</a:t>
            </a:r>
            <a:r>
              <a:rPr lang="cs-CZ" sz="2000" dirty="0"/>
              <a:t>: vzájemná diskuse, do které jsou zapojeni (pokud možno) všichni členové skupiny.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Brainstorming </a:t>
            </a:r>
            <a:r>
              <a:rPr lang="cs-CZ" sz="2000" dirty="0"/>
              <a:t>(burza nápadů): </a:t>
            </a:r>
            <a:r>
              <a:rPr lang="cs-CZ" sz="2000" dirty="0" smtClean="0"/>
              <a:t>Podpora tvořivosti </a:t>
            </a:r>
            <a:r>
              <a:rPr lang="cs-CZ" sz="2000" dirty="0"/>
              <a:t>při hledání nových řešení problémů prostřednictvím spontánních nápadů, které jsou zapisovány </a:t>
            </a:r>
            <a:r>
              <a:rPr lang="cs-CZ" sz="2000" dirty="0" smtClean="0"/>
              <a:t>a </a:t>
            </a:r>
            <a:r>
              <a:rPr lang="cs-CZ" sz="2000" dirty="0"/>
              <a:t>podněcují tak další myšlenky. Teprve po pauze se nápady analyzují a hledá se jejich racionální základ.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r>
              <a:rPr lang="cs-CZ" altLang="cs-CZ" sz="2000" dirty="0" smtClean="0"/>
              <a:t>Žáci vedeni k jasnému názoru. Důraz na názorné, demonstrační vyučovací metody má tradici už u Jana Amose Komenského. 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</a:t>
            </a:r>
          </a:p>
          <a:p>
            <a:r>
              <a:rPr lang="cs-CZ" altLang="cs-CZ" sz="2000" dirty="0" smtClean="0"/>
              <a:t>Názornosti se dosahuje především prostřednictvím didaktických pomůcek, prostředků (viz Didaktické prostředky).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dirty="0" smtClean="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 dirty="0" smtClean="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  <a:p>
            <a:r>
              <a:rPr lang="cs-CZ" altLang="cs-CZ" sz="2000" dirty="0" smtClean="0"/>
              <a:t>Mezi nezastupitelné metody při přípravě žáků (učňů či studentů) na zaměstnání je </a:t>
            </a:r>
            <a:r>
              <a:rPr lang="cs-CZ" altLang="cs-CZ" sz="2000" b="1" dirty="0" smtClean="0"/>
              <a:t>učení praxí</a:t>
            </a:r>
            <a:r>
              <a:rPr lang="cs-CZ" altLang="cs-CZ" sz="2000" dirty="0" smtClean="0"/>
              <a:t>.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Samotná aktivizace žáků by však neměla být samoúčelná, ale vždy podřízená výukovým cílům. Mezi aktivizační vyučovací metody můžeme (vedle některých výše uvedených – např. diskuse, dialog,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  <a:p>
            <a:r>
              <a:rPr lang="cs-CZ" altLang="cs-CZ" sz="2000" dirty="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 smtClean="0"/>
              <a:t>hra: Správně didakticky připravená hra má velký didaktický význam zejména u dětí předškolního věku. </a:t>
            </a:r>
          </a:p>
          <a:p>
            <a:r>
              <a:rPr lang="cs-CZ" altLang="cs-CZ" sz="2000" dirty="0" smtClean="0"/>
              <a:t>situační: Problém se řeší zpravidla skupinově prostřednictvím výběru nejvhodnějšího z nabídnutých řešení. Konfrontují se názory, postoje, vědomosti a dovednosti aktérů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výuka </a:t>
            </a:r>
            <a:r>
              <a:rPr lang="cs-CZ" sz="2000" dirty="0"/>
              <a:t>podporovaná počítačem: Počítač, projektor a interaktivní tabule jsou dnes běžnými didaktickými </a:t>
            </a:r>
            <a:r>
              <a:rPr lang="cs-CZ" sz="2000" dirty="0" smtClean="0"/>
              <a:t>pomůckami. </a:t>
            </a:r>
            <a:r>
              <a:rPr lang="cs-CZ" sz="2000" dirty="0"/>
              <a:t>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smtClean="0"/>
              <a:t>Už </a:t>
            </a:r>
            <a:r>
              <a:rPr lang="cs-CZ" sz="2000" dirty="0"/>
              <a:t>od šedesátých let se dokonce vytváří kybernetické koncepce vzdělávání (např. teorie programového vyučování), které mají zejména v oblasti výcviku stále slušné uplatnění (více viz. kapitola Didaktické prostředky)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dirty="0" smtClean="0"/>
              <a:t>Učitel by měl vézt žáky k čím dál větší samostatnosti při práci s učebnicí. </a:t>
            </a:r>
          </a:p>
          <a:p>
            <a:r>
              <a:rPr lang="cs-CZ" altLang="cs-CZ" sz="2000" dirty="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 dirty="0" smtClean="0"/>
              <a:t> </a:t>
            </a:r>
            <a:endParaRPr lang="cs-CZ" altLang="cs-CZ" sz="2000" dirty="0" smtClean="0"/>
          </a:p>
          <a:p>
            <a:r>
              <a:rPr lang="cs-CZ" altLang="cs-CZ" sz="2000" dirty="0" smtClean="0"/>
              <a:t>konspektování: pořizování si výpisků z části dané knihy</a:t>
            </a:r>
          </a:p>
          <a:p>
            <a:r>
              <a:rPr lang="cs-CZ" altLang="cs-CZ" sz="2000" dirty="0" smtClean="0"/>
              <a:t>excerpování: pořizování si výpisků z celé knihy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J. A. Komenský, J. H. </a:t>
            </a:r>
            <a:r>
              <a:rPr lang="cs-CZ" altLang="cs-CZ" b="1" dirty="0" err="1" smtClean="0"/>
              <a:t>Pestalozzi</a:t>
            </a:r>
            <a:r>
              <a:rPr lang="cs-CZ" altLang="cs-CZ" b="1" dirty="0" smtClean="0"/>
              <a:t>, H. </a:t>
            </a:r>
            <a:r>
              <a:rPr lang="cs-CZ" altLang="cs-CZ" b="1" dirty="0" err="1" smtClean="0"/>
              <a:t>Spencer</a:t>
            </a:r>
            <a:r>
              <a:rPr lang="cs-CZ" altLang="cs-CZ" b="1" dirty="0" smtClean="0"/>
              <a:t>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zásady jsou formulovány z hlediska určité filozofie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nebyl ještě vytvořen obecně platný systém zásad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postupnosti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soustavnosti (systematičnosti) a přiměřenosti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teaching-learning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evaluation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technology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education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trvalosti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emocionálnosti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zpětné vazby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1630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7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Učitel nechť neučí, kolik sám může </a:t>
            </a:r>
            <a:r>
              <a:rPr lang="cs-CZ" altLang="cs-CZ" b="1" dirty="0" err="1" smtClean="0"/>
              <a:t>učiti</a:t>
            </a:r>
            <a:r>
              <a:rPr lang="cs-CZ" altLang="cs-CZ" b="1" dirty="0" smtClean="0"/>
              <a:t>, nýbrž kolik může žák </a:t>
            </a:r>
            <a:r>
              <a:rPr lang="cs-CZ" altLang="cs-CZ" b="1" dirty="0" err="1" smtClean="0"/>
              <a:t>pochopiti</a:t>
            </a:r>
            <a:endParaRPr lang="cs-CZ" altLang="cs-CZ" b="1" dirty="0" smtClean="0"/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Všemu se vyučuje a učí příklady, ukázkami a cvičeními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dirty="0" smtClean="0"/>
              <a:t>Nechť se vyučuje a učí: Nečetným před četným. Krátkým před obšírným.  Jednoduchým před složenými. Obecným před zvláštními. Blízkým před odlehlejšími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předchozích znalostí (zajišťuje vhodnou reflexi dosavadních znalostí žáků, na kterých je třeba stavět nebo je vhodně rekonstruovat)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rozmanitosti (zajišťuje přizpůsobení výuky různým učebním stylům, potřebám a preferencím žáků)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dirty="0" smtClean="0"/>
              <a:t>(Pasch 1998 In Průcha 2000)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1656184" cy="1327249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1800" b="1" dirty="0" smtClean="0">
                <a:solidFill>
                  <a:schemeClr val="tx1"/>
                </a:solidFill>
              </a:rPr>
              <a:t>Hygiena</a:t>
            </a:r>
            <a:br>
              <a:rPr lang="cs-CZ" altLang="cs-CZ" sz="1800" b="1" dirty="0" smtClean="0">
                <a:solidFill>
                  <a:schemeClr val="tx1"/>
                </a:solidFill>
              </a:rPr>
            </a:br>
            <a:r>
              <a:rPr lang="cs-CZ" altLang="cs-CZ" sz="1800" b="1" dirty="0" smtClean="0">
                <a:solidFill>
                  <a:schemeClr val="tx1"/>
                </a:solidFill>
              </a:rPr>
              <a:t>vyučování</a:t>
            </a:r>
          </a:p>
        </p:txBody>
      </p:sp>
      <p:pic>
        <p:nvPicPr>
          <p:cNvPr id="4" name="Obrázek 3" descr="hygiena vyucovani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440" y="0"/>
            <a:ext cx="7076742" cy="3284984"/>
          </a:xfrm>
          <a:prstGeom prst="rect">
            <a:avLst/>
          </a:prstGeom>
        </p:spPr>
      </p:pic>
      <p:pic>
        <p:nvPicPr>
          <p:cNvPr id="5" name="Obrázek 4" descr="hygiena vyucovan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6408712" cy="336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5068888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</a:pPr>
            <a:r>
              <a:rPr lang="cs-CZ" altLang="cs-CZ" sz="2800" dirty="0" smtClean="0"/>
              <a:t>Originální předměty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dirty="0" smtClean="0"/>
              <a:t>přírodniny (nerosty, sloučeniny, preparovaní živočichové,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dirty="0" smtClean="0"/>
              <a:t>výrobky (měřící přístroje, umělecká díla, historické artefakty, součástky,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endParaRPr lang="cs-CZ" altLang="cs-CZ" sz="2000" dirty="0" smtClean="0"/>
          </a:p>
        </p:txBody>
      </p:sp>
      <p:pic>
        <p:nvPicPr>
          <p:cNvPr id="363524" name="Picture 4" descr="DSCN1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5" name="Picture 6" descr="DSCN1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/>
              <a:t>Znázornění předmětů a skutečnosti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Modely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Znázornění jevů</a:t>
            </a:r>
          </a:p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endParaRPr lang="cs-CZ" altLang="cs-CZ" sz="2800" dirty="0" smtClean="0"/>
          </a:p>
        </p:txBody>
      </p:sp>
      <p:pic>
        <p:nvPicPr>
          <p:cNvPr id="364548" name="Picture 5" descr="DSCN13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43263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DSCN1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600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psací a rýsovací pomůcky, kalkulačky, pomůcky na výtvarnou výchovu, apod.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vyrobené žáky (např. postery, prezentace, přístroje – např. elektromotor)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 smtClean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první typ: blesková příprava (Co?, Jak?; Obsah, Neformulují se cíle – předpokládá se, že jsou v učebnici – příprava podle učebnice)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druhý typ: Co už bylo? Čeho chci dosáhnout? Jak a čím toho dosáhnout? Jaké bude mít tato hodina důsledky?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organizace podmínek výuky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časový projekt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Raport-úvod</a:t>
            </a:r>
          </a:p>
          <a:p>
            <a:pPr eaLnBrk="1" hangingPunct="1"/>
            <a:r>
              <a:rPr lang="cs-CZ" altLang="cs-CZ" dirty="0" smtClean="0"/>
              <a:t>Osnova</a:t>
            </a:r>
          </a:p>
          <a:p>
            <a:pPr eaLnBrk="1" hangingPunct="1"/>
            <a:r>
              <a:rPr lang="cs-CZ" altLang="cs-CZ" dirty="0" smtClean="0"/>
              <a:t>Jen body – text umíme nazpaměť</a:t>
            </a:r>
          </a:p>
          <a:p>
            <a:pPr eaLnBrk="1" hangingPunct="1"/>
            <a:r>
              <a:rPr lang="cs-CZ" altLang="cs-CZ" dirty="0" smtClean="0"/>
              <a:t>Využít všech možností názornosti (vedoucích k výukovému cíli)</a:t>
            </a:r>
          </a:p>
          <a:p>
            <a:pPr eaLnBrk="1" hangingPunct="1"/>
            <a:r>
              <a:rPr lang="cs-CZ" altLang="cs-CZ" dirty="0" smtClean="0"/>
              <a:t>Zpětná vazba</a:t>
            </a:r>
          </a:p>
          <a:p>
            <a:pPr eaLnBrk="1" hangingPunct="1"/>
            <a:r>
              <a:rPr lang="cs-CZ" altLang="cs-CZ" dirty="0" smtClean="0"/>
              <a:t>Závěr (shrnutí, opakování, procvičování)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Didaktiku můžeme chápat jako relativně samostatnou oblast mezi jednotlivými oblastmi pedagogiky jako jsou například 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obecná pedagogika; dějiny pedagogiky a dějiny školství; srovnávací (komparativní) pedagogika; filozofie výchovy; teorie výchovy; sociologie výchovy; pedagogická antropologie; ekonomie vzdělávání; pedagogická psychologie; sociální pedagogika; speciální pedagogika; pedagogika volného času; andragogika aj</a:t>
            </a:r>
            <a:r>
              <a:rPr lang="cs-CZ" altLang="cs-CZ" dirty="0" smtClean="0"/>
              <a:t>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Nicméně je neustále třeba si uvědomovat, že didaktiku nelze zcela izolovat od ostatních součástí pedagogiky a je často třeba hledat vztahy mezi jednotlivými oblastmi.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CHRÁSKA, M. </a:t>
            </a:r>
            <a:r>
              <a:rPr lang="cs-CZ" altLang="cs-CZ" i="1" dirty="0" smtClean="0"/>
              <a:t>Didaktické testy</a:t>
            </a:r>
            <a:r>
              <a:rPr lang="cs-CZ" altLang="cs-CZ" dirty="0" smtClean="0"/>
              <a:t>. Brno : </a:t>
            </a:r>
            <a:r>
              <a:rPr lang="cs-CZ" altLang="cs-CZ" dirty="0" err="1" smtClean="0"/>
              <a:t>Paido</a:t>
            </a:r>
            <a:r>
              <a:rPr lang="cs-CZ" altLang="cs-CZ" dirty="0" smtClean="0"/>
              <a:t>, 1999. ISBN 80-85931-68-0.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KALHOUS, Z., OBST, O. a kol. </a:t>
            </a:r>
            <a:r>
              <a:rPr lang="cs-CZ" altLang="cs-CZ" i="1" dirty="0" smtClean="0"/>
              <a:t>Školní didaktika</a:t>
            </a:r>
            <a:r>
              <a:rPr lang="cs-CZ" altLang="cs-CZ" dirty="0" smtClean="0"/>
              <a:t>. Praha : Portál, 2002. ISBN 80-7178-253-X.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PRŮCHA, J.; WALTEROVÁ, E.; MAREŠ, J. </a:t>
            </a:r>
            <a:r>
              <a:rPr lang="cs-CZ" altLang="cs-CZ" i="1" dirty="0" smtClean="0"/>
              <a:t>Pedagogický slovník</a:t>
            </a:r>
            <a:r>
              <a:rPr lang="cs-CZ" altLang="cs-CZ" dirty="0" smtClean="0"/>
              <a:t>. Praha : Portál, 2003.  ISBN 80-7178-772-8.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SKALKOVÁ, J. </a:t>
            </a:r>
            <a:r>
              <a:rPr lang="cs-CZ" altLang="cs-CZ" i="1" dirty="0" smtClean="0"/>
              <a:t>Obecná didaktika</a:t>
            </a:r>
            <a:r>
              <a:rPr lang="cs-CZ" altLang="cs-CZ" dirty="0" smtClean="0"/>
              <a:t>. Praha : </a:t>
            </a:r>
            <a:r>
              <a:rPr lang="cs-CZ" altLang="cs-CZ" dirty="0" err="1" smtClean="0"/>
              <a:t>Grada</a:t>
            </a:r>
            <a:r>
              <a:rPr lang="cs-CZ" altLang="cs-CZ" dirty="0" smtClean="0"/>
              <a:t>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 smtClean="0"/>
              <a:t>Def</a:t>
            </a:r>
            <a:r>
              <a:rPr lang="cs-CZ" altLang="cs-CZ" sz="2800" b="1" dirty="0" smtClean="0"/>
              <a:t>.: oborové didaktiky jsou „</a:t>
            </a:r>
            <a:r>
              <a:rPr lang="cs-CZ" altLang="cs-CZ" sz="2800" dirty="0" smtClean="0"/>
              <a:t>teorie o vzdělávání týkající se skupin předmětů, např. didaktika přírodovědných předmětů (Co matematika?). Je to interdisciplinární teorie zabývající se celkovou </a:t>
            </a:r>
            <a:r>
              <a:rPr lang="cs-CZ" altLang="cs-CZ" sz="2800" dirty="0" err="1" smtClean="0"/>
              <a:t>kurikulární</a:t>
            </a:r>
            <a:r>
              <a:rPr lang="cs-CZ" altLang="cs-CZ" sz="2800" dirty="0" smtClean="0"/>
              <a:t> koncepcí určité skupiny předmětů (někdy i jednotlivých předmětů)-…,“ (Průcha, Walterová, Mareš 2003 s. 141)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Předmětové didaktiky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(didaktika matematiky, biologie, fyziky, atd.)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Do některých pojetí oborových didaktik se někdy zařazují i tzv. </a:t>
            </a:r>
            <a:r>
              <a:rPr lang="cs-CZ" altLang="cs-CZ" sz="2800" dirty="0" err="1" smtClean="0"/>
              <a:t>psychodidaktické</a:t>
            </a:r>
            <a:r>
              <a:rPr lang="cs-CZ" altLang="cs-CZ" sz="2800" dirty="0" smtClean="0"/>
              <a:t> faktory spojené s interakcí subjektů edukačních procesů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Např.: učení (např. osvojování fyzikálních pojmů dětmi, apod.),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sdělitelnost (problémy převodu poznatků vědy do obsahů vyučovacích předmětů, apod.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Jedná se o teorii, která se opírá o rozumnou představu, že didaktické procesy musí vycházet zejména z psychologických determinant subjektů edukace.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Teorií se zabývali např. B. S. Bloom, N. F. Talizinová, u nás např. V. Kulič. (srv. Průcha, Walterová, Mareš 2003 s. 192, 142)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ŠKODA, D.; DOULÍK, P. </a:t>
            </a:r>
            <a:r>
              <a:rPr lang="cs-CZ" altLang="cs-CZ" sz="2800" i="1" dirty="0" smtClean="0"/>
              <a:t>Psychodidaktika</a:t>
            </a:r>
            <a:r>
              <a:rPr lang="cs-CZ" altLang="cs-CZ" sz="2800" dirty="0" smtClean="0"/>
              <a:t>. Praha: </a:t>
            </a:r>
            <a:r>
              <a:rPr lang="cs-CZ" altLang="cs-CZ" sz="2800" dirty="0" err="1" smtClean="0"/>
              <a:t>Grada</a:t>
            </a:r>
            <a:r>
              <a:rPr lang="cs-CZ" altLang="cs-CZ" sz="2800" dirty="0" smtClean="0"/>
              <a:t>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Motivace pro čtení knížky (citace: str. 7)</a:t>
            </a:r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57563"/>
            <a:ext cx="8258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ŠKODA, D.; DOULÍK, P. </a:t>
            </a:r>
            <a:r>
              <a:rPr lang="cs-CZ" altLang="cs-CZ" sz="2000" i="1" smtClean="0"/>
              <a:t>Psychodidaktika</a:t>
            </a:r>
            <a:r>
              <a:rPr lang="cs-CZ" altLang="cs-CZ" sz="2000" smtClean="0"/>
              <a:t>. Praha : Granada, 2011. (dohledatelné na Google books)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(citace: str. 47)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smtClean="0"/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63706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Vizuální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Auditivní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Haptický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Behavioristická psychologie (kognitivní psychologie, </a:t>
            </a:r>
            <a:r>
              <a:rPr lang="cs-CZ" altLang="cs-CZ" sz="2800" dirty="0" err="1" smtClean="0"/>
              <a:t>psychologie</a:t>
            </a:r>
            <a:r>
              <a:rPr lang="cs-CZ" altLang="cs-CZ" sz="2800" dirty="0" smtClean="0"/>
              <a:t> učení)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Vývojová psychologie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Edukace – </a:t>
            </a:r>
            <a:r>
              <a:rPr lang="cs-CZ" altLang="cs-CZ" sz="2800" dirty="0" smtClean="0"/>
              <a:t>z latinského </a:t>
            </a:r>
            <a:r>
              <a:rPr lang="cs-CZ" altLang="cs-CZ" sz="2800" dirty="0" err="1" smtClean="0"/>
              <a:t>educatio</a:t>
            </a:r>
            <a:r>
              <a:rPr lang="cs-CZ" altLang="cs-CZ" sz="2800" dirty="0" smtClean="0"/>
              <a:t>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	V češtině má pojem edukace stejný význam jako anglické </a:t>
            </a:r>
            <a:r>
              <a:rPr lang="cs-CZ" altLang="cs-CZ" sz="2800" dirty="0" err="1" smtClean="0"/>
              <a:t>education</a:t>
            </a:r>
            <a:r>
              <a:rPr lang="cs-CZ" altLang="cs-CZ" sz="2800" dirty="0" smtClean="0"/>
              <a:t> (popř. slovenské </a:t>
            </a:r>
            <a:r>
              <a:rPr lang="cs-CZ" altLang="cs-CZ" sz="2800" dirty="0" err="1" smtClean="0"/>
              <a:t>edukácia</a:t>
            </a:r>
            <a:r>
              <a:rPr lang="cs-CZ" altLang="cs-CZ" sz="28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err="1" smtClean="0"/>
              <a:t>Edukant</a:t>
            </a:r>
            <a:r>
              <a:rPr lang="cs-CZ" altLang="cs-CZ" sz="2800" dirty="0" smtClean="0"/>
              <a:t> </a:t>
            </a:r>
            <a:r>
              <a:rPr lang="cs-CZ" altLang="cs-CZ" sz="2800" dirty="0" smtClean="0"/>
              <a:t>(žák) a </a:t>
            </a:r>
            <a:r>
              <a:rPr lang="cs-CZ" altLang="cs-CZ" sz="2800" dirty="0" err="1" smtClean="0"/>
              <a:t>edukátor</a:t>
            </a:r>
            <a:r>
              <a:rPr lang="cs-CZ" altLang="cs-CZ" sz="2800" dirty="0" smtClean="0"/>
              <a:t> (učitel)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3. obsah veškeré zkušenosti, kterou žáci  získávají ve škole a v činnostech vztahujících se ke školnímu vzdělávání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4. seznam vyučovacích předmětů a jejich časové dotace pro pravidelné vyučování na daném typu vzdělávací instituce (srv. Průcha 2002 s.237; Průcha, Walterová, Mareš 2003 s. 110)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není formálně zařazeno do obsahu učiva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žáka ve výuce ovlivňuje, aniž by to bylo výukovým nebo vzdělávacím cílem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7056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seberealizace dítěte - dát žákovi prostor, aby objevoval svět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nápravy společnosti - vzděláním je možnost řešit nešvary společnosti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(Průcha 2002 s. 239)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projekty </a:t>
            </a:r>
            <a:r>
              <a:rPr lang="cs-CZ" altLang="cs-CZ" sz="2800" dirty="0" smtClean="0">
                <a:solidFill>
                  <a:schemeClr val="tx1"/>
                </a:solidFill>
              </a:rPr>
              <a:t>(podle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Bertranda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  <a:endParaRPr lang="cs-CZ" alt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err="1" smtClean="0"/>
              <a:t>Psychokognitivní</a:t>
            </a:r>
            <a:r>
              <a:rPr lang="cs-CZ" altLang="cs-CZ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Sociální koncepce (výchova má umožnit řešení </a:t>
            </a:r>
            <a:r>
              <a:rPr lang="cs-CZ" altLang="cs-CZ" dirty="0" err="1" smtClean="0"/>
              <a:t>soc</a:t>
            </a:r>
            <a:r>
              <a:rPr lang="cs-CZ" altLang="cs-CZ" dirty="0" smtClean="0"/>
              <a:t>. problémů)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Akademické koncepce (tradicionalistické, klasické; předávání trvalých hodnot, znalostí a dovedností; důraz na klasické vzdělání)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vzdělávání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Obsah školního vzdělávání: strukturovaný a funkčně uspořádaný výběr obsahu vzdělávání, odpovídající cílům příslušného stupně/typu školy (Průcha 2003 s. 142)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výuky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RVP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3"/>
              </a:rPr>
              <a:t>http</a:t>
            </a:r>
            <a:r>
              <a:rPr lang="cs-CZ" altLang="cs-CZ" sz="2800" dirty="0">
                <a:hlinkClick r:id="rId3"/>
              </a:rPr>
              <a:t>://</a:t>
            </a:r>
            <a:r>
              <a:rPr lang="cs-CZ" altLang="cs-CZ" sz="2800" dirty="0" smtClean="0">
                <a:hlinkClick r:id="rId3"/>
              </a:rPr>
              <a:t>www.msmt.cz/vzdelavani/skolstvi-v-cr/skolskareforma/ramcove-vzdelavaci-programy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/>
              <a:t>ŠVP 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4"/>
              </a:rPr>
              <a:t>http</a:t>
            </a:r>
            <a:r>
              <a:rPr lang="cs-CZ" altLang="cs-CZ" sz="2800" dirty="0">
                <a:hlinkClick r:id="rId4"/>
              </a:rPr>
              <a:t>://www.maskola.cz</a:t>
            </a:r>
            <a:r>
              <a:rPr lang="cs-CZ" altLang="cs-CZ" sz="2800" dirty="0" smtClean="0">
                <a:hlinkClick r:id="rId4"/>
              </a:rPr>
              <a:t>/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GB" u="sng" dirty="0" err="1" smtClean="0"/>
              <a:t>Hlavní</a:t>
            </a:r>
            <a:r>
              <a:rPr lang="en-GB" u="sng" dirty="0" smtClean="0"/>
              <a:t> </a:t>
            </a:r>
            <a:r>
              <a:rPr lang="en-GB" u="sng" dirty="0" err="1" smtClean="0"/>
              <a:t>literární</a:t>
            </a:r>
            <a:r>
              <a:rPr lang="en-GB" u="sng" dirty="0" smtClean="0"/>
              <a:t> </a:t>
            </a:r>
            <a:r>
              <a:rPr lang="en-GB" u="sng" dirty="0" err="1" smtClean="0"/>
              <a:t>zdroj</a:t>
            </a:r>
            <a:r>
              <a:rPr lang="cs-CZ" u="sng" dirty="0" smtClean="0"/>
              <a:t>e</a:t>
            </a:r>
            <a:r>
              <a:rPr lang="en-GB" u="sng" dirty="0" smtClean="0"/>
              <a:t>:</a:t>
            </a:r>
            <a:endParaRPr lang="en-GB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CHRÁSKA, M. </a:t>
            </a:r>
            <a:r>
              <a:rPr lang="cs-CZ" i="1" dirty="0" smtClean="0"/>
              <a:t>Didaktické testy</a:t>
            </a:r>
            <a:r>
              <a:rPr lang="cs-CZ" dirty="0" smtClean="0"/>
              <a:t>. Brno : </a:t>
            </a:r>
            <a:r>
              <a:rPr lang="cs-CZ" dirty="0" err="1" smtClean="0"/>
              <a:t>Paido</a:t>
            </a:r>
            <a:r>
              <a:rPr lang="cs-CZ" dirty="0" smtClean="0"/>
              <a:t>, 1999. ISBN 80-85931-68-0.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KALHOUS, Z., OBST, O. a kol. </a:t>
            </a:r>
            <a:r>
              <a:rPr lang="cs-CZ" i="1" dirty="0" smtClean="0">
                <a:solidFill>
                  <a:srgbClr val="C00000"/>
                </a:solidFill>
              </a:rPr>
              <a:t>Školní didaktika</a:t>
            </a:r>
            <a:r>
              <a:rPr lang="cs-CZ" dirty="0" smtClean="0">
                <a:solidFill>
                  <a:srgbClr val="C00000"/>
                </a:solidFill>
              </a:rPr>
              <a:t>. Praha : Portál, 2002. ISBN 80-7178-253-X.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PRŮCHA, J.; WALTEROVÁ, E.; MAREŠ, J. </a:t>
            </a:r>
            <a:r>
              <a:rPr lang="cs-CZ" i="1" dirty="0" smtClean="0"/>
              <a:t>Pedagogický slovník</a:t>
            </a:r>
            <a:r>
              <a:rPr lang="cs-CZ" dirty="0" smtClean="0"/>
              <a:t>. Praha : Portál, 2003.  ISBN 80-7178-772-8.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SKALKOVÁ, J. </a:t>
            </a:r>
            <a:r>
              <a:rPr lang="cs-CZ" i="1" dirty="0" smtClean="0">
                <a:solidFill>
                  <a:srgbClr val="C00000"/>
                </a:solidFill>
              </a:rPr>
              <a:t>Obecná didaktika</a:t>
            </a:r>
            <a:r>
              <a:rPr lang="cs-CZ" dirty="0" smtClean="0">
                <a:solidFill>
                  <a:srgbClr val="C00000"/>
                </a:solidFill>
              </a:rPr>
              <a:t>. Praha : </a:t>
            </a:r>
            <a:r>
              <a:rPr lang="cs-CZ" dirty="0" err="1" smtClean="0">
                <a:solidFill>
                  <a:srgbClr val="C00000"/>
                </a:solidFill>
              </a:rPr>
              <a:t>Grada</a:t>
            </a:r>
            <a:r>
              <a:rPr lang="cs-CZ" dirty="0" smtClean="0">
                <a:solidFill>
                  <a:srgbClr val="C00000"/>
                </a:solidFill>
              </a:rPr>
              <a:t>, 2007. ISBN 978-80-247-1821-7.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HALIŠKA, J. – elektronická skripta (v Učebních materiálech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HROMÁDKA, Z. – elektronická skripta (v Učebních materiálech </a:t>
            </a:r>
            <a:r>
              <a:rPr lang="cs-CZ" dirty="0" err="1" smtClean="0">
                <a:solidFill>
                  <a:srgbClr val="C00000"/>
                </a:solidFill>
              </a:rPr>
              <a:t>ISu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3534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755576" y="2924944"/>
            <a:ext cx="64807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Nejsou vázány na jednotlivé předměty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Součást obecného základu vzdělávání</a:t>
            </a:r>
          </a:p>
        </p:txBody>
      </p:sp>
    </p:spTree>
    <p:extLst>
      <p:ext uri="{BB962C8B-B14F-4D97-AF65-F5344CB8AC3E}">
        <p14:creationId xmlns="" xmlns:p14="http://schemas.microsoft.com/office/powerpoint/2010/main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cs-CZ" altLang="cs-CZ" b="1" dirty="0" smtClean="0"/>
              <a:t>„Na čtyřletých gymnáziích a na vyšším stupni víceletých gymnázií by si žák měl osvojit: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učení,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řešení problémů,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komunikativní,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sociální a personální,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občanskou,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 podnikavosti“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učení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9113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řešení problémů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4248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komunikativní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3518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personální a sociální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496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8496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občanská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4963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Kompetence k podnikavosti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1359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dirty="0" smtClean="0"/>
              <a:t>5. 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5.1 Jazyk a jazyková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5.2 Matematika a její aplikace</a:t>
            </a:r>
            <a:endParaRPr lang="pl-PL" altLang="cs-CZ" sz="1800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dirty="0" smtClean="0"/>
              <a:t>5.3 Člověk a příroda</a:t>
            </a:r>
            <a:endParaRPr lang="cs-CZ" altLang="cs-CZ" sz="1800" b="1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5.3.1 Fyzika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5.3.2Chemie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5.3.3Biologie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5.3.4Geografie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5.3.5Geologie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5.4 Člověk a společnost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5.5 Člověk a svět práce</a:t>
            </a: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TÉMATA PŘEDNÁŠEK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23</a:t>
            </a:r>
            <a:r>
              <a:rPr lang="en-GB" sz="2400" kern="0" dirty="0" smtClean="0">
                <a:solidFill>
                  <a:schemeClr val="tx1"/>
                </a:solidFill>
              </a:rPr>
              <a:t>.</a:t>
            </a:r>
            <a:r>
              <a:rPr lang="cs-CZ" sz="2400" kern="0" dirty="0">
                <a:solidFill>
                  <a:schemeClr val="tx1"/>
                </a:solidFill>
              </a:rPr>
              <a:t>2	</a:t>
            </a:r>
            <a:r>
              <a:rPr lang="cs-CZ" sz="2400" kern="0" dirty="0" smtClean="0">
                <a:solidFill>
                  <a:schemeClr val="tx1"/>
                </a:solidFill>
              </a:rPr>
              <a:t>Úvod, organizace předmětu; pojetí didaktiky, 		</a:t>
            </a:r>
            <a:r>
              <a:rPr lang="cs-CZ" sz="2400" kern="0" dirty="0">
                <a:solidFill>
                  <a:schemeClr val="tx1"/>
                </a:solidFill>
              </a:rPr>
              <a:t>	</a:t>
            </a:r>
            <a:r>
              <a:rPr lang="cs-CZ" sz="2400" kern="0" dirty="0" smtClean="0">
                <a:solidFill>
                  <a:schemeClr val="tx1"/>
                </a:solidFill>
              </a:rPr>
              <a:t>původ pojmu; oblasti didaktiky; Didaktika - 			vědecká disciplína (1)</a:t>
            </a:r>
            <a:endParaRPr lang="en-GB" sz="2400" kern="0" dirty="0" smtClean="0">
              <a:solidFill>
                <a:schemeClr val="tx1"/>
              </a:solidFill>
            </a:endParaRP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1</a:t>
            </a:r>
            <a:r>
              <a:rPr lang="en-GB" sz="2400" kern="0" dirty="0" smtClean="0">
                <a:solidFill>
                  <a:schemeClr val="tx1"/>
                </a:solidFill>
              </a:rPr>
              <a:t>.</a:t>
            </a:r>
            <a:r>
              <a:rPr lang="cs-CZ" sz="2400" kern="0" dirty="0" smtClean="0">
                <a:solidFill>
                  <a:schemeClr val="tx1"/>
                </a:solidFill>
              </a:rPr>
              <a:t>3 	</a:t>
            </a:r>
            <a:r>
              <a:rPr lang="cs-CZ" sz="2400" kern="0" dirty="0">
                <a:solidFill>
                  <a:schemeClr val="tx1"/>
                </a:solidFill>
              </a:rPr>
              <a:t>P</a:t>
            </a:r>
            <a:r>
              <a:rPr lang="cs-CZ" sz="2400" kern="0" dirty="0" smtClean="0">
                <a:solidFill>
                  <a:schemeClr val="tx1"/>
                </a:solidFill>
              </a:rPr>
              <a:t>sychodidaktika</a:t>
            </a:r>
            <a:endParaRPr lang="en-GB" sz="2400" kern="0" dirty="0" smtClean="0">
              <a:solidFill>
                <a:schemeClr val="tx1"/>
              </a:solidFill>
            </a:endParaRP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8</a:t>
            </a:r>
            <a:r>
              <a:rPr lang="en-GB" sz="2400" kern="0" dirty="0" smtClean="0">
                <a:solidFill>
                  <a:schemeClr val="tx1"/>
                </a:solidFill>
              </a:rPr>
              <a:t>.3</a:t>
            </a:r>
            <a:r>
              <a:rPr lang="cs-CZ" sz="2400" kern="0" dirty="0" smtClean="0">
                <a:solidFill>
                  <a:schemeClr val="tx1"/>
                </a:solidFill>
              </a:rPr>
              <a:t>		Edukace; obsah, </a:t>
            </a:r>
            <a:r>
              <a:rPr lang="cs-CZ" sz="2400" kern="0" dirty="0" smtClean="0">
                <a:solidFill>
                  <a:schemeClr val="accent6">
                    <a:lumMod val="75000"/>
                  </a:schemeClr>
                </a:solidFill>
              </a:rPr>
              <a:t>kurikulum, kompetence, 			     			RVP, ŠVP</a:t>
            </a:r>
            <a:r>
              <a:rPr lang="cs-CZ" sz="2400" kern="0" dirty="0" smtClean="0">
                <a:solidFill>
                  <a:schemeClr val="tx1"/>
                </a:solidFill>
              </a:rPr>
              <a:t>, průřezová témata</a:t>
            </a:r>
            <a:endParaRPr lang="en-GB" sz="2400" kern="0" dirty="0" smtClean="0">
              <a:solidFill>
                <a:schemeClr val="tx1"/>
              </a:solidFill>
            </a:endParaRP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15</a:t>
            </a:r>
            <a:r>
              <a:rPr lang="en-GB" sz="2400" kern="0" dirty="0" smtClean="0">
                <a:solidFill>
                  <a:schemeClr val="tx1"/>
                </a:solidFill>
              </a:rPr>
              <a:t>.3</a:t>
            </a:r>
            <a:r>
              <a:rPr lang="cs-CZ" sz="2400" kern="0" dirty="0" smtClean="0">
                <a:solidFill>
                  <a:schemeClr val="tx1"/>
                </a:solidFill>
              </a:rPr>
              <a:t>	</a:t>
            </a:r>
            <a:r>
              <a:rPr lang="cs-CZ" sz="2400" kern="0" dirty="0" smtClean="0">
                <a:solidFill>
                  <a:schemeClr val="accent6">
                    <a:lumMod val="75000"/>
                  </a:schemeClr>
                </a:solidFill>
              </a:rPr>
              <a:t>Didaktické pojetí rolí učitele a žáka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22</a:t>
            </a:r>
            <a:r>
              <a:rPr lang="en-GB" sz="2400" kern="0" dirty="0" smtClean="0">
                <a:solidFill>
                  <a:schemeClr val="tx1"/>
                </a:solidFill>
              </a:rPr>
              <a:t>.3</a:t>
            </a:r>
            <a:r>
              <a:rPr lang="cs-CZ" sz="2400" kern="0" dirty="0" smtClean="0">
                <a:solidFill>
                  <a:schemeClr val="tx1"/>
                </a:solidFill>
              </a:rPr>
              <a:t>	Vzdělávací </a:t>
            </a:r>
            <a:r>
              <a:rPr lang="cs-CZ" sz="2400" kern="0" dirty="0">
                <a:solidFill>
                  <a:schemeClr val="tx1"/>
                </a:solidFill>
              </a:rPr>
              <a:t>a výukové </a:t>
            </a:r>
            <a:r>
              <a:rPr lang="cs-CZ" sz="2400" kern="0" dirty="0" smtClean="0">
                <a:solidFill>
                  <a:schemeClr val="tx1"/>
                </a:solidFill>
              </a:rPr>
              <a:t>cíle</a:t>
            </a:r>
            <a:endParaRPr lang="en-GB" sz="2400" kern="0" dirty="0" smtClean="0">
              <a:solidFill>
                <a:schemeClr val="tx1"/>
              </a:solidFill>
            </a:endParaRP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</a:rPr>
              <a:t>2</a:t>
            </a:r>
            <a:r>
              <a:rPr lang="cs-CZ" sz="2400" kern="0" dirty="0" smtClean="0">
                <a:solidFill>
                  <a:schemeClr val="tx1"/>
                </a:solidFill>
              </a:rPr>
              <a:t>9</a:t>
            </a:r>
            <a:r>
              <a:rPr lang="en-GB" sz="2400" kern="0" dirty="0" smtClean="0">
                <a:solidFill>
                  <a:schemeClr val="tx1"/>
                </a:solidFill>
              </a:rPr>
              <a:t>.3</a:t>
            </a:r>
            <a:r>
              <a:rPr lang="cs-CZ" sz="2400" kern="0" dirty="0" smtClean="0">
                <a:solidFill>
                  <a:schemeClr val="tx1"/>
                </a:solidFill>
              </a:rPr>
              <a:t>	Motivace a motivační činitelé ve vyučování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>
                <a:solidFill>
                  <a:schemeClr val="tx1"/>
                </a:solidFill>
              </a:rPr>
              <a:t>5</a:t>
            </a:r>
            <a:r>
              <a:rPr lang="cs-CZ" sz="2400" kern="0" dirty="0" smtClean="0">
                <a:solidFill>
                  <a:schemeClr val="tx1"/>
                </a:solidFill>
              </a:rPr>
              <a:t>.4		Organizační formy výuky, prvky alternativního 		vyučování</a:t>
            </a:r>
            <a:endParaRPr lang="en-GB" sz="24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smtClean="0"/>
              <a:t>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smtClean="0"/>
              <a:t>5.6 Umění a</a:t>
            </a:r>
            <a:r>
              <a:rPr lang="cs-CZ" altLang="cs-CZ" sz="1800" b="1" smtClean="0"/>
              <a:t> </a:t>
            </a:r>
            <a:r>
              <a:rPr lang="pt-BR" altLang="cs-CZ" sz="1800" b="1" smtClean="0"/>
              <a:t>kultura</a:t>
            </a:r>
            <a:endParaRPr lang="cs-CZ" altLang="cs-CZ" sz="1800" b="1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5.6.1 Hudební obor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5.6.2 Výtvarný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5.7 Člověk a zdraví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5.8 Informatika a informační a komunikační technologie</a:t>
            </a:r>
            <a:endParaRPr lang="cs-CZ" altLang="cs-CZ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496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Přínos průřezového tématu k rozvoji osobnosti žáka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</a:t>
            </a:r>
            <a:r>
              <a:rPr lang="cs-CZ" altLang="cs-CZ" sz="2000" b="1" i="1" dirty="0" smtClean="0"/>
              <a:t>   </a:t>
            </a:r>
            <a:r>
              <a:rPr lang="cs-CZ" altLang="cs-CZ" sz="2000" b="1" dirty="0" smtClean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</a:t>
            </a:r>
            <a:r>
              <a:rPr lang="cs-CZ" altLang="cs-CZ" sz="2000" b="1" dirty="0" smtClean="0"/>
              <a:t>   pomoci: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uvědomovat si specifické postavení člověka v přírodním systému a jeho odpovědnost za další vývoj na planetě; atd.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Tematické okruhy průřezového tématu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 smtClean="0"/>
              <a:t>	</a:t>
            </a:r>
            <a:r>
              <a:rPr lang="cs-CZ" altLang="cs-CZ" sz="1800" b="1" i="1" dirty="0" smtClean="0"/>
              <a:t>- PROBLEMATIKA VZTAHŮ ORGANISMŮ A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 smtClean="0"/>
              <a:t>	- ČLOVĚK A ŽIVOTNÍ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 smtClean="0"/>
              <a:t>	- ŽIVOTNÍ PROSTŘEDÍ REGIONU A ČESKÉ REPUBLIKY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dirty="0" smtClean="0"/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kognitivní (poznávací): zejména </a:t>
            </a:r>
            <a:r>
              <a:rPr lang="cs-CZ" sz="2500" dirty="0" smtClean="0"/>
              <a:t>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</a:t>
            </a:r>
            <a:r>
              <a:rPr lang="cs-CZ" sz="2500" dirty="0" smtClean="0"/>
              <a:t> </a:t>
            </a:r>
            <a:r>
              <a:rPr lang="cs-CZ" sz="2500" dirty="0"/>
              <a:t>charakteristiky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sociokulturní a </a:t>
            </a:r>
            <a:r>
              <a:rPr lang="cs-CZ" sz="2500" dirty="0" smtClean="0"/>
              <a:t>socioekonomické </a:t>
            </a:r>
            <a:r>
              <a:rPr lang="cs-CZ" sz="2500" dirty="0"/>
              <a:t>poměry v rodinách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</a:t>
            </a:r>
            <a:r>
              <a:rPr lang="cs-CZ" sz="28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Tato poměrně dramatická vývojová období kladou značné nároky na </a:t>
            </a:r>
            <a:r>
              <a:rPr lang="cs-CZ" sz="2800" dirty="0" smtClean="0"/>
              <a:t>vychovatele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úniky </a:t>
            </a:r>
            <a:r>
              <a:rPr lang="cs-CZ" sz="2800" dirty="0"/>
              <a:t>do vlastního vnitřního světa </a:t>
            </a:r>
            <a:endParaRPr lang="cs-CZ" sz="28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pasivní nežádoucí </a:t>
            </a:r>
            <a:r>
              <a:rPr lang="cs-CZ" sz="2800" dirty="0"/>
              <a:t>setrvávání v </a:t>
            </a:r>
            <a:r>
              <a:rPr lang="cs-CZ" sz="2800" dirty="0" smtClean="0"/>
              <a:t>roli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dítěte </a:t>
            </a:r>
            <a:r>
              <a:rPr lang="cs-CZ" sz="2800" dirty="0"/>
              <a:t>(infantilní závislost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</a:t>
            </a:r>
            <a:r>
              <a:rPr lang="cs-CZ" sz="2800" dirty="0" smtClean="0"/>
              <a:t>statusem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očekává se přijetí rolí dospělého (odpovědnost)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na druhou stranu status dospívajících je poměrně nízký    (poslušnost, vnější kontrola, ekonomická závislost, aj.)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„</a:t>
            </a:r>
            <a:r>
              <a:rPr lang="cs-CZ" sz="2500" dirty="0"/>
              <a:t>to, co mohou měřit inteligenční testy</a:t>
            </a:r>
            <a:r>
              <a:rPr lang="cs-CZ" sz="2500" dirty="0" smtClean="0"/>
              <a:t>“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Inteligenční test: Alfred </a:t>
            </a:r>
            <a:r>
              <a:rPr lang="cs-CZ" sz="2500" dirty="0" err="1" smtClean="0"/>
              <a:t>Binet</a:t>
            </a:r>
            <a:r>
              <a:rPr lang="cs-CZ" sz="2500" dirty="0" smtClean="0"/>
              <a:t> (1857 - 1911); schopnost logického uvažování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TÉMATA </a:t>
            </a:r>
            <a:r>
              <a:rPr lang="cs-CZ" altLang="cs-CZ" b="1" dirty="0" smtClean="0">
                <a:solidFill>
                  <a:schemeClr val="tx1"/>
                </a:solidFill>
              </a:rPr>
              <a:t>PŘEDNÁŠEK</a:t>
            </a:r>
            <a:endParaRPr lang="cs-CZ" altLang="cs-CZ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19.4	Alternativní pedagogika 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26.4	Vyučovací jednotka; Výukové metody;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			Didaktické principy (zásady)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3.5		Didaktické prostředky; </a:t>
            </a:r>
            <a:r>
              <a:rPr lang="cs-CZ" sz="2400" kern="0" dirty="0" smtClean="0">
                <a:solidFill>
                  <a:schemeClr val="accent6">
                    <a:lumMod val="75000"/>
                  </a:schemeClr>
                </a:solidFill>
              </a:rPr>
              <a:t>Didaktické aspekty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accent6">
                    <a:lumMod val="75000"/>
                  </a:schemeClr>
                </a:solidFill>
              </a:rPr>
              <a:t> 			přípravy </a:t>
            </a:r>
            <a:r>
              <a:rPr lang="cs-CZ" sz="2400" kern="0" dirty="0">
                <a:solidFill>
                  <a:schemeClr val="accent6">
                    <a:lumMod val="75000"/>
                  </a:schemeClr>
                </a:solidFill>
              </a:rPr>
              <a:t>na </a:t>
            </a:r>
            <a:r>
              <a:rPr lang="cs-CZ" sz="2400" kern="0" dirty="0" smtClean="0">
                <a:solidFill>
                  <a:schemeClr val="accent6">
                    <a:lumMod val="75000"/>
                  </a:schemeClr>
                </a:solidFill>
              </a:rPr>
              <a:t>vyučování; </a:t>
            </a:r>
            <a:r>
              <a:rPr lang="cs-CZ" sz="2400" kern="0" dirty="0" smtClean="0">
                <a:solidFill>
                  <a:schemeClr val="tx1"/>
                </a:solidFill>
              </a:rPr>
              <a:t>Pedagogická 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			diagnostika a evaluace</a:t>
            </a:r>
            <a:endParaRPr lang="cs-CZ" sz="2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10.5	Pedagogická diagnostika a evaluace; Pojmy 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			z didaktiky </a:t>
            </a:r>
            <a:r>
              <a:rPr lang="cs-CZ" sz="2400" kern="0" dirty="0">
                <a:solidFill>
                  <a:schemeClr val="tx1"/>
                </a:solidFill>
              </a:rPr>
              <a:t>a pedagogiky</a:t>
            </a:r>
            <a:endParaRPr lang="cs-CZ" sz="2400" kern="0" dirty="0" smtClean="0">
              <a:solidFill>
                <a:schemeClr val="tx1"/>
              </a:solidFill>
            </a:endParaRP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400" kern="0" dirty="0" smtClean="0">
                <a:solidFill>
                  <a:schemeClr val="tx1"/>
                </a:solidFill>
              </a:rPr>
              <a:t>17.5	Didaktické </a:t>
            </a:r>
            <a:r>
              <a:rPr lang="cs-CZ" sz="2400" kern="0" dirty="0">
                <a:solidFill>
                  <a:schemeClr val="tx1"/>
                </a:solidFill>
              </a:rPr>
              <a:t>testy</a:t>
            </a:r>
          </a:p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en-GB" sz="24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pojmy jako debilita, imbecilita a idiocie se dnes již nepoužívají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- velká část inteligenčních schopností je vrozená (82% ze skóre je určeno geneticky)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Prostředí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Je prokázáno, že nedokonalost v užívání jazyka je velmi důležitým brzdícím faktorem školní edukace a že užívání jen omezeného jazykového kódu  je kumulativním deficitem (tj. zábranou, která vytváří začarovaný kruh potíží zvětšujících se v průběhu školních let (</a:t>
            </a:r>
            <a:r>
              <a:rPr lang="cs-CZ" sz="2800" dirty="0" err="1"/>
              <a:t>Lawton</a:t>
            </a:r>
            <a:r>
              <a:rPr lang="cs-CZ" sz="2800" dirty="0"/>
              <a:t> 1968)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Příklad </a:t>
            </a:r>
            <a:r>
              <a:rPr lang="cs-CZ" sz="2800" dirty="0" err="1"/>
              <a:t>Bernsteinova</a:t>
            </a:r>
            <a:r>
              <a:rPr lang="cs-CZ" sz="2800" dirty="0"/>
              <a:t> výzkumu: Průcha 127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podmínky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Problém je, že učitelé často předpokládají, </a:t>
            </a:r>
            <a:r>
              <a:rPr lang="cs-CZ" u="sng" dirty="0"/>
              <a:t>že žáci vstupují do vyučovacího procesu vybaveni jistými znalostmi</a:t>
            </a:r>
            <a:r>
              <a:rPr lang="cs-CZ" dirty="0"/>
              <a:t>, aniž by si to ověřili (např. pokud žák nemá osvojenu schopnost porozumět čtenému textu, bude mít zřejmě problémy v dalším vzdělávání a to i v jiných než jazykových předmětech)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Žáci se speciálními vzdělávacími potřebami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Nadaní žáci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Rozšíření učiva? Demokratické odmítání elitářství?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Učitelská profese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6197" name="Picture 3" descr="C:\Users\Zdenal\AppData\Local\Microsoft\Windows\Temporary Internet Files\Content.IE5\1PRXRB2S\MC900217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284538"/>
            <a:ext cx="285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4" descr="C:\Users\Zdenal\AppData\Local\Microsoft\Windows\Temporary Internet Files\Content.IE5\C176QYP7\MC9002000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800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existence samostatných sdružení (komor) příslušníků profese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cs-CZ" sz="2200" smtClean="0">
                <a:cs typeface="Times New Roman" pitchFamily="16" charset="0"/>
              </a:rPr>
              <a:t>- organizace poskytující akreditace pro individuální </a:t>
            </a:r>
            <a:r>
              <a:rPr lang="cs-CZ" sz="2200" smtClean="0">
                <a:cs typeface="Times New Roman" pitchFamily="16" charset="0"/>
              </a:rPr>
              <a:t>profesionály</a:t>
            </a:r>
            <a:endParaRPr lang="cs-CZ" sz="220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cs-CZ" sz="2200" smtClean="0">
                <a:cs typeface="Times New Roman" pitchFamily="16" charset="0"/>
              </a:rPr>
              <a:t>- etický kodex </a:t>
            </a:r>
            <a:r>
              <a:rPr lang="cs-CZ" sz="2200" smtClean="0">
                <a:cs typeface="Times New Roman" pitchFamily="16" charset="0"/>
              </a:rPr>
              <a:t>profese</a:t>
            </a:r>
            <a:endParaRPr lang="cs-CZ" sz="220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cs-CZ" sz="2200" smtClean="0">
                <a:cs typeface="Times New Roman" pitchFamily="16" charset="0"/>
              </a:rPr>
              <a:t>- vysoká sociální prestiž a vysoký ekonomický status </a:t>
            </a:r>
            <a:r>
              <a:rPr lang="cs-CZ" sz="2200" smtClean="0">
                <a:cs typeface="Times New Roman" pitchFamily="16" charset="0"/>
              </a:rPr>
              <a:t>profesionálů</a:t>
            </a:r>
            <a:endParaRPr lang="cs-CZ" sz="2200" smtClean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>
              <a:cs typeface="Times New Roman" pitchFamily="16" charset="0"/>
            </a:endParaRPr>
          </a:p>
        </p:txBody>
      </p:sp>
      <p:pic>
        <p:nvPicPr>
          <p:cNvPr id="146440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Kategorizace profesí podle složitosti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1. </a:t>
            </a:r>
            <a:r>
              <a:rPr lang="cs-CZ" sz="2200" dirty="0">
                <a:cs typeface="Times New Roman" pitchFamily="16" charset="0"/>
              </a:rPr>
              <a:t>Práce nekvalifikované a pomocné: uklízečky, metaři, pomocní dělníci, pouliční prodavači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2. Práce jednoduché a dílčí: písařky, telefonisté, chovatelé hospodářských zvířat, malíři pokojů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3. Práce </a:t>
            </a:r>
            <a:r>
              <a:rPr lang="cs-CZ" sz="2200" dirty="0" err="1">
                <a:cs typeface="Times New Roman" pitchFamily="16" charset="0"/>
              </a:rPr>
              <a:t>polokvalifikované</a:t>
            </a:r>
            <a:r>
              <a:rPr lang="cs-CZ" sz="2200" dirty="0">
                <a:cs typeface="Times New Roman" pitchFamily="16" charset="0"/>
              </a:rPr>
              <a:t>, rutinní: prodavači a pokladní,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pečovatelky v jeslích</a:t>
            </a:r>
            <a:r>
              <a:rPr lang="cs-CZ" sz="2200" dirty="0">
                <a:cs typeface="Times New Roman" pitchFamily="16" charset="0"/>
              </a:rPr>
              <a:t>, kominíci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4. Práce kvalifikované, specializované, rutinní: sekretářky, policisté, kuchaři, horníci, švadleny, řidiči nákladních automobilů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5. Práce střední složitosti a kvalifikovanosti: knihovníci,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vychovatelé</a:t>
            </a:r>
            <a:r>
              <a:rPr lang="cs-CZ" sz="2200" dirty="0">
                <a:cs typeface="Times New Roman" pitchFamily="16" charset="0"/>
              </a:rPr>
              <a:t>, účetní, sazeči, strojvedoucí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6. Práce vyšší střední složitosti a kvalifikovanosti s omezenou samostatností: laboranti, zdravotní sestry, trenéři, ředitelé malých podniků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Kategorizace profesí podle složitosti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cs typeface="Times New Roman" pitchFamily="16" charset="0"/>
              </a:rPr>
              <a:t>7. </a:t>
            </a:r>
            <a:r>
              <a:rPr lang="cs-CZ" sz="2500" dirty="0">
                <a:cs typeface="Times New Roman" pitchFamily="16" charset="0"/>
              </a:rPr>
              <a:t>Práce vysoce složité a kvalifikované, s omezenou samostatností: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vedoucí pracovníci velkých organizací, učitelé základních</a:t>
            </a:r>
            <a:r>
              <a:rPr lang="cs-CZ" sz="2500" dirty="0">
                <a:cs typeface="Times New Roman" pitchFamily="16" charset="0"/>
              </a:rPr>
              <a:t> škol, personalisté, právní poradci, profesionální sportovci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8. Práce vysoce složité a kvalifikované, mnohostranné a samostatné: velitelé vojenských jednotek, zubní lékaři, tlumočníci,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vysokoškolští a středoškolští učitelé</a:t>
            </a:r>
            <a:r>
              <a:rPr lang="cs-CZ" sz="2500" dirty="0">
                <a:cs typeface="Times New Roman" pitchFamily="16" charset="0"/>
              </a:rPr>
              <a:t>, piloti, policejní inspektoři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9. Práce vysoce složité a kvalifikované, mnohostranné a tvůrčí: vyšší státní úředníci,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vědci</a:t>
            </a:r>
            <a:r>
              <a:rPr lang="cs-CZ" sz="2500" dirty="0">
                <a:cs typeface="Times New Roman" pitchFamily="16" charset="0"/>
              </a:rPr>
              <a:t>, lékaři, advokáti, režiséři, šéfredaktoři aj</a:t>
            </a:r>
            <a:r>
              <a:rPr lang="en-GB" sz="2500" dirty="0">
                <a:cs typeface="Times New Roman" pitchFamily="16" charset="0"/>
              </a:rPr>
              <a:t>. 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Socioprofesní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struktura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učitelů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Školství: cca 298 000 osob z toho cca 176 000 učitelů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Počet učitelů na 1000 obyvatel je 16 (počet lékařů 3,8); statistická ročenka 2000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Více než třetinu učitelů v ČR představují učitelé ZŠ (učitelé VŠ 6%)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Feminizace učitelské profese (disproporce mezi počtem mužů a </a:t>
            </a:r>
            <a:r>
              <a:rPr lang="cs-CZ" dirty="0" smtClean="0">
                <a:cs typeface="Times New Roman" pitchFamily="16" charset="0"/>
              </a:rPr>
              <a:t>žen; </a:t>
            </a: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Nejvíce žen v ČR pracuje ve zdravotnictví (77,9%) a ve školství (75,2%)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 smtClean="0">
                <a:solidFill>
                  <a:schemeClr val="tx1"/>
                </a:solidFill>
              </a:rPr>
              <a:t>Test z didaktiky -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Didaktika</a:t>
            </a:r>
          </a:p>
          <a:p>
            <a:r>
              <a:rPr lang="cs-CZ" dirty="0" smtClean="0"/>
              <a:t>Edukace</a:t>
            </a:r>
          </a:p>
          <a:p>
            <a:r>
              <a:rPr lang="cs-CZ" dirty="0" smtClean="0"/>
              <a:t>Cíle, učivo, struktura učebnice</a:t>
            </a:r>
          </a:p>
          <a:p>
            <a:r>
              <a:rPr lang="cs-CZ" dirty="0" smtClean="0"/>
              <a:t>Didaktické zásady (principy)</a:t>
            </a:r>
          </a:p>
          <a:p>
            <a:r>
              <a:rPr lang="cs-CZ" dirty="0" smtClean="0"/>
              <a:t>Didaktické prostředky</a:t>
            </a:r>
          </a:p>
          <a:p>
            <a:r>
              <a:rPr lang="cs-CZ" dirty="0" smtClean="0"/>
              <a:t>Učitel a žák sekundární školy</a:t>
            </a:r>
          </a:p>
          <a:p>
            <a:r>
              <a:rPr lang="cs-CZ" dirty="0" smtClean="0"/>
              <a:t>Příprava na vyučování</a:t>
            </a:r>
          </a:p>
          <a:p>
            <a:r>
              <a:rPr lang="cs-CZ" dirty="0" smtClean="0"/>
              <a:t>Výukové metody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Organizační formy výuky</a:t>
            </a:r>
          </a:p>
          <a:p>
            <a:r>
              <a:rPr lang="cs-CZ" dirty="0" smtClean="0"/>
              <a:t>Vyučování a jeho podoby</a:t>
            </a:r>
          </a:p>
          <a:p>
            <a:r>
              <a:rPr lang="cs-CZ" dirty="0" smtClean="0"/>
              <a:t>Pedagogická evaluace</a:t>
            </a:r>
          </a:p>
          <a:p>
            <a:r>
              <a:rPr lang="cs-CZ" dirty="0" smtClean="0"/>
              <a:t>Diagnostika výsledku vzdělávání</a:t>
            </a:r>
          </a:p>
          <a:p>
            <a:r>
              <a:rPr lang="cs-CZ" dirty="0" smtClean="0"/>
              <a:t>Motivace ve vyučování</a:t>
            </a:r>
          </a:p>
          <a:p>
            <a:r>
              <a:rPr lang="cs-CZ" dirty="0" smtClean="0"/>
              <a:t>Pojmy z didaktiky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Podíl žen na jednotlivých typech škol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MŠ				</a:t>
            </a:r>
            <a:r>
              <a:rPr lang="cs-CZ" dirty="0" smtClean="0">
                <a:cs typeface="Times New Roman" pitchFamily="16" charset="0"/>
              </a:rPr>
              <a:t>99,8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ZŠ				</a:t>
            </a:r>
            <a:r>
              <a:rPr lang="cs-CZ" dirty="0" smtClean="0">
                <a:cs typeface="Times New Roman" pitchFamily="16" charset="0"/>
              </a:rPr>
              <a:t>84,5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80642" indent="0"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- 1. stupeň 	</a:t>
            </a:r>
            <a:r>
              <a:rPr lang="cs-CZ" dirty="0" smtClean="0">
                <a:cs typeface="Times New Roman" pitchFamily="16" charset="0"/>
              </a:rPr>
              <a:t>	94,0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- 2. stupeň 	</a:t>
            </a:r>
            <a:r>
              <a:rPr lang="cs-CZ" dirty="0" smtClean="0">
                <a:cs typeface="Times New Roman" pitchFamily="16" charset="0"/>
              </a:rPr>
              <a:t>	75,7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lnSpc>
                <a:spcPct val="41000"/>
              </a:lnSpc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GYM				65,1%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SOŠ				57,7%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SOU				44,5%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VŠ				</a:t>
            </a:r>
            <a:r>
              <a:rPr lang="cs-CZ" dirty="0" smtClean="0">
                <a:cs typeface="Times New Roman" pitchFamily="16" charset="0"/>
              </a:rPr>
              <a:t>33,1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SPEC. Š		</a:t>
            </a:r>
            <a:r>
              <a:rPr lang="cs-CZ" dirty="0" smtClean="0">
                <a:cs typeface="Times New Roman" pitchFamily="16" charset="0"/>
              </a:rPr>
              <a:t>80,0</a:t>
            </a:r>
            <a:r>
              <a:rPr lang="cs-CZ" dirty="0">
                <a:cs typeface="Times New Roman" pitchFamily="16" charset="0"/>
              </a:rPr>
              <a:t>%</a:t>
            </a:r>
          </a:p>
        </p:txBody>
      </p:sp>
      <p:pic>
        <p:nvPicPr>
          <p:cNvPr id="1505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392363"/>
            <a:ext cx="32019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Příčiny feminizace ve školství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200" dirty="0"/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Ve všech vyspělých zemích je vysoká </a:t>
            </a:r>
            <a:r>
              <a:rPr lang="cs-CZ" sz="2200" dirty="0">
                <a:solidFill>
                  <a:srgbClr val="FF0000"/>
                </a:solidFill>
              </a:rPr>
              <a:t>převaha žen v předškolní a primární úrovni vzdělávání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nižším a vyšším sekundárním (druhý stupeň ZŠ a SŠ) se podíl mužů zvyšuje. Ve většině zemí i zde převažují ženy. Výjimku představují země: Dánsko (70% mužů), Německo (60% mužů), Švýcarsko (68% mužů), Čína (64% mužů)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ČR převládají ženy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Podíl českých žen na magisterských studijních programech </a:t>
            </a:r>
            <a:r>
              <a:rPr lang="cs-CZ" sz="2200" dirty="0">
                <a:solidFill>
                  <a:srgbClr val="FF0000"/>
                </a:solidFill>
              </a:rPr>
              <a:t>(cca 50%) je v významně vyšší než je obvyklé v jiných zemích EU (Rakousko, Švýcarsko 25% žen; Německo 26% žen, Francie 31% žen, UK 32% žen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Prestiž učitelské profese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7428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Prestiž - vážnost, významnost, důležitost, statusová pozice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Česká škála prestiže povolání (soc. průzkum </a:t>
            </a:r>
            <a:r>
              <a:rPr lang="cs-CZ" sz="1600" dirty="0" err="1"/>
              <a:t>Machonin</a:t>
            </a:r>
            <a:r>
              <a:rPr lang="cs-CZ" sz="1600" dirty="0"/>
              <a:t>; Tuček </a:t>
            </a:r>
            <a:r>
              <a:rPr lang="cs-CZ" sz="1600" dirty="0" smtClean="0"/>
              <a:t>1993!):</a:t>
            </a:r>
            <a:endParaRPr lang="cs-CZ" sz="1600" dirty="0"/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1. lékař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2. ministr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b="1" dirty="0"/>
              <a:t>	3. docent, profesor na VŠ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4. vědec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5. ředitel podniku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6. právník, advokát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b="1" dirty="0"/>
              <a:t>	7. Učitel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8. Zdravotní sestra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9. Konstruktér, projektant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10. Spisovatel.....</a:t>
            </a:r>
          </a:p>
          <a:p>
            <a:pPr marL="0" indent="0">
              <a:lnSpc>
                <a:spcPct val="93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1600" dirty="0"/>
              <a:t>	36. Číšník</a:t>
            </a:r>
          </a:p>
        </p:txBody>
      </p:sp>
      <p:pic>
        <p:nvPicPr>
          <p:cNvPr id="152584" name="Picture 3" descr="C:\Users\Zdenal\AppData\Local\Microsoft\Windows\Temporary Internet Files\Content.IE5\QI1FWA5C\MC9002125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841625"/>
            <a:ext cx="3443288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Prestiž učitelské profese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Průzkumy ukazují, že vysoká feminizace nemá vliv na prestiž učitelské profese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Podobné výsledky (poměrně vysoké hodnocení prestiže učitele) se ukázaly i v jiných zemích (např. v USA)</a:t>
            </a:r>
          </a:p>
          <a:p>
            <a:pPr>
              <a:lnSpc>
                <a:spcPct val="93000"/>
              </a:lnSpc>
              <a:buClrTx/>
              <a:buSz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dirty="0"/>
          </a:p>
        </p:txBody>
      </p:sp>
      <p:pic>
        <p:nvPicPr>
          <p:cNvPr id="153608" name="Picture 2" descr="C:\Users\Zdenal\AppData\Local\Microsoft\Windows\Temporary Internet Files\Content.IE5\QJSC0R5Z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59175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učitele: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stupeň učitelovy kvalifikace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rozsah výcviku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specializace (v předmětech)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věk (jak souvisí s profesní zkušeností;  výzkumy nepotvrzují, že by s věkem dobře korelovaly </a:t>
            </a:r>
            <a:r>
              <a:rPr lang="cs-CZ" sz="2200" dirty="0" smtClean="0"/>
              <a:t>vzdělávací výsledky)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profesní zkušenost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verbální </a:t>
            </a:r>
            <a:r>
              <a:rPr lang="cs-CZ" sz="2200" dirty="0" smtClean="0"/>
              <a:t>schopnosti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postoje</a:t>
            </a:r>
          </a:p>
        </p:txBody>
      </p:sp>
    </p:spTree>
    <p:extLst>
      <p:ext uri="{BB962C8B-B14F-4D97-AF65-F5344CB8AC3E}">
        <p14:creationId xmlns="" xmlns:p14="http://schemas.microsoft.com/office/powerpoint/2010/main" val="2261421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Výzkumy (</a:t>
            </a:r>
            <a:r>
              <a:rPr lang="cs-CZ" sz="2500" dirty="0" err="1"/>
              <a:t>metaanalýza</a:t>
            </a:r>
            <a:r>
              <a:rPr lang="cs-CZ" sz="2500" dirty="0"/>
              <a:t>) ukazují, že osobnostní charakteristiky nejsou významně silným determinujícím faktorem určující edukační výsledky edukačních procesů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Rozhodující jsou </a:t>
            </a:r>
            <a:r>
              <a:rPr lang="cs-CZ" sz="2500" u="sng" dirty="0"/>
              <a:t>aktivity</a:t>
            </a:r>
            <a:r>
              <a:rPr lang="cs-CZ" sz="2500" dirty="0"/>
              <a:t> této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3.	výzkumné dovednosti (schopnost empirického zkoumání vlastní činnosti vedoucí k jejímu zlepšování</a:t>
            </a:r>
            <a:r>
              <a:rPr lang="cs-CZ" sz="2500" dirty="0" smtClean="0"/>
              <a:t>) 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Vysoká odpovědnost, nízké pravomoci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Příznaky: apatie, deprese, vyčerpání, psychosomatické problémy, sociální problémy, drogy, ztráta zájmu o vše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možnost profesionálního růstu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Nenechat společnost, aby nás pohltila a přizpůsobila svým potřebám? (Bělohradský, </a:t>
            </a:r>
            <a:r>
              <a:rPr lang="cs-CZ" altLang="cs-CZ" dirty="0" err="1" smtClean="0"/>
              <a:t>Rogers</a:t>
            </a:r>
            <a:r>
              <a:rPr lang="cs-CZ" altLang="cs-CZ" dirty="0" smtClean="0"/>
              <a:t>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Dobrý zaměstnanec?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dirty="0" err="1" smtClean="0"/>
              <a:t>Michel</a:t>
            </a:r>
            <a:r>
              <a:rPr lang="cs-CZ" dirty="0" smtClean="0"/>
              <a:t> de </a:t>
            </a:r>
            <a:r>
              <a:rPr lang="cs-CZ" dirty="0" err="1" smtClean="0"/>
              <a:t>Montaigne</a:t>
            </a:r>
            <a:endParaRPr lang="cs-CZ" dirty="0" smtClean="0"/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Nižší ročníky - socializace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Vyšší stupeň - rozvoj individuálních kvalit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Jaký je účel vyučování?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dirty="0" smtClean="0"/>
              <a:t>Zprostředkující model</a:t>
            </a:r>
            <a:r>
              <a:rPr lang="cs-CZ" altLang="cs-CZ" dirty="0" smtClean="0"/>
              <a:t> (manipulativní)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versus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</a:t>
            </a:r>
            <a:r>
              <a:rPr lang="cs-CZ" altLang="cs-CZ" u="sng" dirty="0" smtClean="0"/>
              <a:t>Vstřícný model (</a:t>
            </a:r>
            <a:r>
              <a:rPr lang="cs-CZ" altLang="cs-CZ" dirty="0" smtClean="0"/>
              <a:t>zaměřený na proces)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 typeface="Wingdings" pitchFamily="2" charset="2"/>
              <a:buNone/>
              <a:defRPr/>
            </a:pPr>
            <a:r>
              <a:rPr lang="cs-CZ" altLang="cs-CZ" sz="4000" dirty="0" smtClean="0"/>
              <a:t>Dělení podle míry obecnosti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	</a:t>
            </a:r>
            <a:r>
              <a:rPr lang="cs-CZ" altLang="cs-CZ" sz="2800" dirty="0" smtClean="0"/>
              <a:t>obecné (vzdělávací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specifické (výukové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konkrétní (učební cíle)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Vzděláváním na čtyřletých gymnáziích a na vyšším stupni víceletých gymnázií se usiluje o naplnění těchto cílů: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klíčovými kompetencemi na úrovni, kterou předpokládá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širokým vzdělanostním základem na úrovni, kterou popisuje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připravit žáky k celoživotnímu učení, profesnímu, občanskému i osobnímu uplatnění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/>
            </a:pPr>
            <a:r>
              <a:rPr lang="cs-CZ" altLang="cs-CZ" dirty="0" smtClean="0"/>
              <a:t>Specifické cíle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Vysvětlit žákům základní principy parního stroje.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Přezkoumat hlavní události, které vedly ke druhé světové válce.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            vágní              		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 výkonové</a:t>
            </a:r>
          </a:p>
        </p:txBody>
      </p:sp>
      <p:graphicFrame>
        <p:nvGraphicFramePr>
          <p:cNvPr id="455756" name="Group 76"/>
          <p:cNvGraphicFramePr>
            <a:graphicFrameLocks noGrp="1"/>
          </p:cNvGraphicFramePr>
          <p:nvPr>
            <p:ph type="body" idx="1"/>
          </p:nvPr>
        </p:nvGraphicFramePr>
        <p:xfrm>
          <a:off x="250825" y="1916113"/>
          <a:ext cx="8281988" cy="3154362"/>
        </p:xfrm>
        <a:graphic>
          <a:graphicData uri="http://schemas.openxmlformats.org/drawingml/2006/table">
            <a:tbl>
              <a:tblPr/>
              <a:tblGrid>
                <a:gridCol w="4136992"/>
                <a:gridCol w="4144996"/>
              </a:tblGrid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Vědět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Napsat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Porozumět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Vysvětlit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4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si jistý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Demonstrovat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79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Ocenit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Vyhodnotit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48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seznámen s něčím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Vyjmenovat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3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Pochopit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Vytvořit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Obecný, nevýkonový, výkonový cíl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smtClean="0">
                <a:cs typeface="Times New Roman" pitchFamily="18" charset="0"/>
              </a:rPr>
              <a:t>1. Obecný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smtClean="0">
                <a:cs typeface="Times New Roman" pitchFamily="18" charset="0"/>
              </a:rPr>
              <a:t>Zlepšit žákovské porozumění významu propagandy v 20. stol.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smtClean="0">
                <a:cs typeface="Times New Roman" pitchFamily="18" charset="0"/>
              </a:rPr>
              <a:t>2. Nevýkonový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smtClean="0">
                <a:cs typeface="Times New Roman" pitchFamily="18" charset="0"/>
              </a:rPr>
              <a:t>Rozvinout povědomí žáků o autorově předpojatosti ve vybraných článcích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smtClean="0">
                <a:cs typeface="Times New Roman" pitchFamily="18" charset="0"/>
              </a:rPr>
              <a:t>3. 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smtClean="0">
                <a:cs typeface="Times New Roman" pitchFamily="18" charset="0"/>
              </a:rPr>
              <a:t>Žák </a:t>
            </a:r>
            <a:r>
              <a:rPr lang="cs-CZ" altLang="cs-CZ" i="1" smtClean="0">
                <a:cs typeface="Times New Roman" pitchFamily="18" charset="0"/>
              </a:rPr>
              <a:t>vyjmenuje</a:t>
            </a:r>
            <a:r>
              <a:rPr lang="cs-CZ" altLang="cs-CZ" smtClean="0">
                <a:cs typeface="Times New Roman" pitchFamily="18" charset="0"/>
              </a:rPr>
              <a:t> šest vět z pasáže o propagandě, které ukazují předpojatost a vyjadřují úhel pohledu autora textu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jasné učitelům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evaluaci a hodnocení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Albert Einstein</a:t>
            </a:r>
          </a:p>
        </p:txBody>
      </p:sp>
      <p:pic>
        <p:nvPicPr>
          <p:cNvPr id="191491" name="Picture 5" descr="http://artinvestment.ru/content/download/news/20090105_andy_warhol_albert_eins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679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Rozeznat prvky pop </a:t>
            </a:r>
            <a:r>
              <a:rPr lang="cs-CZ" altLang="cs-CZ" sz="2200" dirty="0" err="1" smtClean="0">
                <a:cs typeface="Times New Roman" pitchFamily="18" charset="0"/>
              </a:rPr>
              <a:t>artu</a:t>
            </a:r>
            <a:endParaRPr lang="cs-CZ" altLang="cs-CZ" sz="2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Popsat osobní pohled na obraz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Prestiž?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Stres, hrozba vyhoření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Atomizují učivo na malé celky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 pochopení dělají výkon, předvedení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Revidovaný systém Boomovy taxonomie</a:t>
            </a:r>
          </a:p>
        </p:txBody>
      </p:sp>
      <p:grpSp>
        <p:nvGrpSpPr>
          <p:cNvPr id="206851" name="Group 4"/>
          <p:cNvGrpSpPr>
            <a:grpSpLocks/>
          </p:cNvGrpSpPr>
          <p:nvPr/>
        </p:nvGrpSpPr>
        <p:grpSpPr bwMode="auto">
          <a:xfrm>
            <a:off x="468313" y="1722438"/>
            <a:ext cx="8448675" cy="4454525"/>
            <a:chOff x="385" y="1117"/>
            <a:chExt cx="5552" cy="2806"/>
          </a:xfrm>
        </p:grpSpPr>
        <p:sp>
          <p:nvSpPr>
            <p:cNvPr id="206852" name="AutoShape 5"/>
            <p:cNvSpPr>
              <a:spLocks noChangeArrowheads="1"/>
            </p:cNvSpPr>
            <p:nvPr/>
          </p:nvSpPr>
          <p:spPr bwMode="auto">
            <a:xfrm>
              <a:off x="385" y="1117"/>
              <a:ext cx="5553" cy="2807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53" name="Rectangle 6"/>
            <p:cNvSpPr>
              <a:spLocks noChangeArrowheads="1"/>
            </p:cNvSpPr>
            <p:nvPr/>
          </p:nvSpPr>
          <p:spPr bwMode="auto">
            <a:xfrm>
              <a:off x="441" y="1302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hodnocení</a:t>
              </a:r>
            </a:p>
          </p:txBody>
        </p:sp>
        <p:sp>
          <p:nvSpPr>
            <p:cNvPr id="206854" name="Rectangle 7"/>
            <p:cNvSpPr>
              <a:spLocks noChangeArrowheads="1"/>
            </p:cNvSpPr>
            <p:nvPr/>
          </p:nvSpPr>
          <p:spPr bwMode="auto">
            <a:xfrm>
              <a:off x="3104" y="1302"/>
              <a:ext cx="2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tvořit</a:t>
              </a:r>
            </a:p>
          </p:txBody>
        </p:sp>
        <p:sp>
          <p:nvSpPr>
            <p:cNvPr id="206855" name="Rectangle 8"/>
            <p:cNvSpPr>
              <a:spLocks noChangeArrowheads="1"/>
            </p:cNvSpPr>
            <p:nvPr/>
          </p:nvSpPr>
          <p:spPr bwMode="auto">
            <a:xfrm>
              <a:off x="441" y="1646"/>
              <a:ext cx="2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syntéza</a:t>
              </a:r>
            </a:p>
          </p:txBody>
        </p:sp>
        <p:sp>
          <p:nvSpPr>
            <p:cNvPr id="206856" name="Rectangle 9"/>
            <p:cNvSpPr>
              <a:spLocks noChangeArrowheads="1"/>
            </p:cNvSpPr>
            <p:nvPr/>
          </p:nvSpPr>
          <p:spPr bwMode="auto">
            <a:xfrm>
              <a:off x="3114" y="1646"/>
              <a:ext cx="32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hodnotit</a:t>
              </a:r>
            </a:p>
          </p:txBody>
        </p:sp>
        <p:sp>
          <p:nvSpPr>
            <p:cNvPr id="206857" name="Rectangle 10"/>
            <p:cNvSpPr>
              <a:spLocks noChangeArrowheads="1"/>
            </p:cNvSpPr>
            <p:nvPr/>
          </p:nvSpPr>
          <p:spPr bwMode="auto">
            <a:xfrm>
              <a:off x="437" y="1991"/>
              <a:ext cx="29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analýza</a:t>
              </a:r>
            </a:p>
          </p:txBody>
        </p:sp>
        <p:sp>
          <p:nvSpPr>
            <p:cNvPr id="206858" name="Rectangle 11"/>
            <p:cNvSpPr>
              <a:spLocks noChangeArrowheads="1"/>
            </p:cNvSpPr>
            <p:nvPr/>
          </p:nvSpPr>
          <p:spPr bwMode="auto">
            <a:xfrm>
              <a:off x="3125" y="1991"/>
              <a:ext cx="41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analyzovat</a:t>
              </a:r>
            </a:p>
          </p:txBody>
        </p:sp>
        <p:sp>
          <p:nvSpPr>
            <p:cNvPr id="206859" name="Rectangle 12"/>
            <p:cNvSpPr>
              <a:spLocks noChangeArrowheads="1"/>
            </p:cNvSpPr>
            <p:nvPr/>
          </p:nvSpPr>
          <p:spPr bwMode="auto">
            <a:xfrm>
              <a:off x="433" y="2336"/>
              <a:ext cx="31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aplikace</a:t>
              </a:r>
            </a:p>
          </p:txBody>
        </p:sp>
        <p:sp>
          <p:nvSpPr>
            <p:cNvPr id="206860" name="Rectangle 13"/>
            <p:cNvSpPr>
              <a:spLocks noChangeArrowheads="1"/>
            </p:cNvSpPr>
            <p:nvPr/>
          </p:nvSpPr>
          <p:spPr bwMode="auto">
            <a:xfrm>
              <a:off x="3113" y="2336"/>
              <a:ext cx="35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aplikovat</a:t>
              </a:r>
            </a:p>
          </p:txBody>
        </p:sp>
        <p:sp>
          <p:nvSpPr>
            <p:cNvPr id="206861" name="Rectangle 14"/>
            <p:cNvSpPr>
              <a:spLocks noChangeArrowheads="1"/>
            </p:cNvSpPr>
            <p:nvPr/>
          </p:nvSpPr>
          <p:spPr bwMode="auto">
            <a:xfrm>
              <a:off x="441" y="2681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pochopení</a:t>
              </a:r>
            </a:p>
          </p:txBody>
        </p:sp>
        <p:sp>
          <p:nvSpPr>
            <p:cNvPr id="206862" name="Rectangle 15"/>
            <p:cNvSpPr>
              <a:spLocks noChangeArrowheads="1"/>
            </p:cNvSpPr>
            <p:nvPr/>
          </p:nvSpPr>
          <p:spPr bwMode="auto">
            <a:xfrm>
              <a:off x="3119" y="2681"/>
              <a:ext cx="3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rozumět</a:t>
              </a:r>
            </a:p>
          </p:txBody>
        </p:sp>
        <p:sp>
          <p:nvSpPr>
            <p:cNvPr id="206863" name="Rectangle 16"/>
            <p:cNvSpPr>
              <a:spLocks noChangeArrowheads="1"/>
            </p:cNvSpPr>
            <p:nvPr/>
          </p:nvSpPr>
          <p:spPr bwMode="auto">
            <a:xfrm>
              <a:off x="433" y="3025"/>
              <a:ext cx="27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znalost</a:t>
              </a:r>
            </a:p>
          </p:txBody>
        </p:sp>
        <p:sp>
          <p:nvSpPr>
            <p:cNvPr id="206864" name="Rectangle 17"/>
            <p:cNvSpPr>
              <a:spLocks noChangeArrowheads="1"/>
            </p:cNvSpPr>
            <p:nvPr/>
          </p:nvSpPr>
          <p:spPr bwMode="auto">
            <a:xfrm>
              <a:off x="3135" y="3025"/>
              <a:ext cx="48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zapamatovat</a:t>
              </a:r>
            </a:p>
          </p:txBody>
        </p:sp>
        <p:sp>
          <p:nvSpPr>
            <p:cNvPr id="206865" name="Rectangle 18"/>
            <p:cNvSpPr>
              <a:spLocks noChangeArrowheads="1"/>
            </p:cNvSpPr>
            <p:nvPr/>
          </p:nvSpPr>
          <p:spPr bwMode="auto">
            <a:xfrm>
              <a:off x="3158" y="3372"/>
              <a:ext cx="82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samostatná znalostní </a:t>
              </a:r>
            </a:p>
          </p:txBody>
        </p:sp>
        <p:sp>
          <p:nvSpPr>
            <p:cNvPr id="206866" name="Rectangle 19"/>
            <p:cNvSpPr>
              <a:spLocks noChangeArrowheads="1"/>
            </p:cNvSpPr>
            <p:nvPr/>
          </p:nvSpPr>
          <p:spPr bwMode="auto">
            <a:xfrm>
              <a:off x="3121" y="3543"/>
              <a:ext cx="32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</a:t>
              </a:r>
            </a:p>
          </p:txBody>
        </p:sp>
        <p:sp>
          <p:nvSpPr>
            <p:cNvPr id="206867" name="Line 20"/>
            <p:cNvSpPr>
              <a:spLocks noChangeShapeType="1"/>
            </p:cNvSpPr>
            <p:nvPr/>
          </p:nvSpPr>
          <p:spPr bwMode="auto">
            <a:xfrm>
              <a:off x="398" y="1289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68" name="Rectangle 21"/>
            <p:cNvSpPr>
              <a:spLocks noChangeArrowheads="1"/>
            </p:cNvSpPr>
            <p:nvPr/>
          </p:nvSpPr>
          <p:spPr bwMode="auto">
            <a:xfrm>
              <a:off x="398" y="1289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69" name="Line 22"/>
            <p:cNvSpPr>
              <a:spLocks noChangeShapeType="1"/>
            </p:cNvSpPr>
            <p:nvPr/>
          </p:nvSpPr>
          <p:spPr bwMode="auto">
            <a:xfrm>
              <a:off x="398" y="146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0" name="Rectangle 23"/>
            <p:cNvSpPr>
              <a:spLocks noChangeArrowheads="1"/>
            </p:cNvSpPr>
            <p:nvPr/>
          </p:nvSpPr>
          <p:spPr bwMode="auto">
            <a:xfrm>
              <a:off x="398" y="146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1" name="Line 24"/>
            <p:cNvSpPr>
              <a:spLocks noChangeShapeType="1"/>
            </p:cNvSpPr>
            <p:nvPr/>
          </p:nvSpPr>
          <p:spPr bwMode="auto">
            <a:xfrm>
              <a:off x="385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2" name="Rectangle 25"/>
            <p:cNvSpPr>
              <a:spLocks noChangeArrowheads="1"/>
            </p:cNvSpPr>
            <p:nvPr/>
          </p:nvSpPr>
          <p:spPr bwMode="auto">
            <a:xfrm>
              <a:off x="385" y="1289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3" name="Line 26"/>
            <p:cNvSpPr>
              <a:spLocks noChangeShapeType="1"/>
            </p:cNvSpPr>
            <p:nvPr/>
          </p:nvSpPr>
          <p:spPr bwMode="auto">
            <a:xfrm>
              <a:off x="1652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4" name="Rectangle 27"/>
            <p:cNvSpPr>
              <a:spLocks noChangeArrowheads="1"/>
            </p:cNvSpPr>
            <p:nvPr/>
          </p:nvSpPr>
          <p:spPr bwMode="auto">
            <a:xfrm>
              <a:off x="1652" y="1302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5" name="Line 28"/>
            <p:cNvSpPr>
              <a:spLocks noChangeShapeType="1"/>
            </p:cNvSpPr>
            <p:nvPr/>
          </p:nvSpPr>
          <p:spPr bwMode="auto">
            <a:xfrm>
              <a:off x="398" y="163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6" name="Rectangle 29"/>
            <p:cNvSpPr>
              <a:spLocks noChangeArrowheads="1"/>
            </p:cNvSpPr>
            <p:nvPr/>
          </p:nvSpPr>
          <p:spPr bwMode="auto">
            <a:xfrm>
              <a:off x="398" y="163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7" name="Line 30"/>
            <p:cNvSpPr>
              <a:spLocks noChangeShapeType="1"/>
            </p:cNvSpPr>
            <p:nvPr/>
          </p:nvSpPr>
          <p:spPr bwMode="auto">
            <a:xfrm>
              <a:off x="3072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8" name="Rectangle 31"/>
            <p:cNvSpPr>
              <a:spLocks noChangeArrowheads="1"/>
            </p:cNvSpPr>
            <p:nvPr/>
          </p:nvSpPr>
          <p:spPr bwMode="auto">
            <a:xfrm>
              <a:off x="3072" y="1289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9" name="Line 32"/>
            <p:cNvSpPr>
              <a:spLocks noChangeShapeType="1"/>
            </p:cNvSpPr>
            <p:nvPr/>
          </p:nvSpPr>
          <p:spPr bwMode="auto">
            <a:xfrm>
              <a:off x="4538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0" name="Rectangle 33"/>
            <p:cNvSpPr>
              <a:spLocks noChangeArrowheads="1"/>
            </p:cNvSpPr>
            <p:nvPr/>
          </p:nvSpPr>
          <p:spPr bwMode="auto">
            <a:xfrm>
              <a:off x="4538" y="1302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1" name="Line 34"/>
            <p:cNvSpPr>
              <a:spLocks noChangeShapeType="1"/>
            </p:cNvSpPr>
            <p:nvPr/>
          </p:nvSpPr>
          <p:spPr bwMode="auto">
            <a:xfrm>
              <a:off x="398" y="180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2" name="Rectangle 35"/>
            <p:cNvSpPr>
              <a:spLocks noChangeArrowheads="1"/>
            </p:cNvSpPr>
            <p:nvPr/>
          </p:nvSpPr>
          <p:spPr bwMode="auto">
            <a:xfrm>
              <a:off x="398" y="1806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3" name="Line 36"/>
            <p:cNvSpPr>
              <a:spLocks noChangeShapeType="1"/>
            </p:cNvSpPr>
            <p:nvPr/>
          </p:nvSpPr>
          <p:spPr bwMode="auto">
            <a:xfrm>
              <a:off x="385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4" name="Rectangle 37"/>
            <p:cNvSpPr>
              <a:spLocks noChangeArrowheads="1"/>
            </p:cNvSpPr>
            <p:nvPr/>
          </p:nvSpPr>
          <p:spPr bwMode="auto">
            <a:xfrm>
              <a:off x="385" y="1633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5" name="Line 38"/>
            <p:cNvSpPr>
              <a:spLocks noChangeShapeType="1"/>
            </p:cNvSpPr>
            <p:nvPr/>
          </p:nvSpPr>
          <p:spPr bwMode="auto">
            <a:xfrm>
              <a:off x="1652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6" name="Rectangle 39"/>
            <p:cNvSpPr>
              <a:spLocks noChangeArrowheads="1"/>
            </p:cNvSpPr>
            <p:nvPr/>
          </p:nvSpPr>
          <p:spPr bwMode="auto">
            <a:xfrm>
              <a:off x="1652" y="164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7" name="Line 40"/>
            <p:cNvSpPr>
              <a:spLocks noChangeShapeType="1"/>
            </p:cNvSpPr>
            <p:nvPr/>
          </p:nvSpPr>
          <p:spPr bwMode="auto">
            <a:xfrm>
              <a:off x="398" y="197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8" name="Rectangle 41"/>
            <p:cNvSpPr>
              <a:spLocks noChangeArrowheads="1"/>
            </p:cNvSpPr>
            <p:nvPr/>
          </p:nvSpPr>
          <p:spPr bwMode="auto">
            <a:xfrm>
              <a:off x="398" y="1978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9" name="Line 42"/>
            <p:cNvSpPr>
              <a:spLocks noChangeShapeType="1"/>
            </p:cNvSpPr>
            <p:nvPr/>
          </p:nvSpPr>
          <p:spPr bwMode="auto">
            <a:xfrm>
              <a:off x="3072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0" name="Rectangle 43"/>
            <p:cNvSpPr>
              <a:spLocks noChangeArrowheads="1"/>
            </p:cNvSpPr>
            <p:nvPr/>
          </p:nvSpPr>
          <p:spPr bwMode="auto">
            <a:xfrm>
              <a:off x="3072" y="1633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1" name="Line 44"/>
            <p:cNvSpPr>
              <a:spLocks noChangeShapeType="1"/>
            </p:cNvSpPr>
            <p:nvPr/>
          </p:nvSpPr>
          <p:spPr bwMode="auto">
            <a:xfrm>
              <a:off x="4538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2" name="Rectangle 45"/>
            <p:cNvSpPr>
              <a:spLocks noChangeArrowheads="1"/>
            </p:cNvSpPr>
            <p:nvPr/>
          </p:nvSpPr>
          <p:spPr bwMode="auto">
            <a:xfrm>
              <a:off x="4538" y="164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3" name="Line 46"/>
            <p:cNvSpPr>
              <a:spLocks noChangeShapeType="1"/>
            </p:cNvSpPr>
            <p:nvPr/>
          </p:nvSpPr>
          <p:spPr bwMode="auto">
            <a:xfrm>
              <a:off x="398" y="2150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4" name="Rectangle 47"/>
            <p:cNvSpPr>
              <a:spLocks noChangeArrowheads="1"/>
            </p:cNvSpPr>
            <p:nvPr/>
          </p:nvSpPr>
          <p:spPr bwMode="auto">
            <a:xfrm>
              <a:off x="398" y="2150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5" name="Line 48"/>
            <p:cNvSpPr>
              <a:spLocks noChangeShapeType="1"/>
            </p:cNvSpPr>
            <p:nvPr/>
          </p:nvSpPr>
          <p:spPr bwMode="auto">
            <a:xfrm>
              <a:off x="385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6" name="Rectangle 49"/>
            <p:cNvSpPr>
              <a:spLocks noChangeArrowheads="1"/>
            </p:cNvSpPr>
            <p:nvPr/>
          </p:nvSpPr>
          <p:spPr bwMode="auto">
            <a:xfrm>
              <a:off x="385" y="1978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7" name="Line 50"/>
            <p:cNvSpPr>
              <a:spLocks noChangeShapeType="1"/>
            </p:cNvSpPr>
            <p:nvPr/>
          </p:nvSpPr>
          <p:spPr bwMode="auto">
            <a:xfrm>
              <a:off x="1652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8" name="Rectangle 51"/>
            <p:cNvSpPr>
              <a:spLocks noChangeArrowheads="1"/>
            </p:cNvSpPr>
            <p:nvPr/>
          </p:nvSpPr>
          <p:spPr bwMode="auto">
            <a:xfrm>
              <a:off x="1652" y="1991"/>
              <a:ext cx="14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9" name="Line 52"/>
            <p:cNvSpPr>
              <a:spLocks noChangeShapeType="1"/>
            </p:cNvSpPr>
            <p:nvPr/>
          </p:nvSpPr>
          <p:spPr bwMode="auto">
            <a:xfrm>
              <a:off x="398" y="2322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0" name="Rectangle 53"/>
            <p:cNvSpPr>
              <a:spLocks noChangeArrowheads="1"/>
            </p:cNvSpPr>
            <p:nvPr/>
          </p:nvSpPr>
          <p:spPr bwMode="auto">
            <a:xfrm>
              <a:off x="398" y="2322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1" name="Line 54"/>
            <p:cNvSpPr>
              <a:spLocks noChangeShapeType="1"/>
            </p:cNvSpPr>
            <p:nvPr/>
          </p:nvSpPr>
          <p:spPr bwMode="auto">
            <a:xfrm>
              <a:off x="3072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2" name="Rectangle 55"/>
            <p:cNvSpPr>
              <a:spLocks noChangeArrowheads="1"/>
            </p:cNvSpPr>
            <p:nvPr/>
          </p:nvSpPr>
          <p:spPr bwMode="auto">
            <a:xfrm>
              <a:off x="3072" y="1978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3" name="Line 56"/>
            <p:cNvSpPr>
              <a:spLocks noChangeShapeType="1"/>
            </p:cNvSpPr>
            <p:nvPr/>
          </p:nvSpPr>
          <p:spPr bwMode="auto">
            <a:xfrm>
              <a:off x="4538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4" name="Rectangle 57"/>
            <p:cNvSpPr>
              <a:spLocks noChangeArrowheads="1"/>
            </p:cNvSpPr>
            <p:nvPr/>
          </p:nvSpPr>
          <p:spPr bwMode="auto">
            <a:xfrm>
              <a:off x="4538" y="1991"/>
              <a:ext cx="13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5" name="Line 58"/>
            <p:cNvSpPr>
              <a:spLocks noChangeShapeType="1"/>
            </p:cNvSpPr>
            <p:nvPr/>
          </p:nvSpPr>
          <p:spPr bwMode="auto">
            <a:xfrm>
              <a:off x="398" y="2494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6" name="Rectangle 59"/>
            <p:cNvSpPr>
              <a:spLocks noChangeArrowheads="1"/>
            </p:cNvSpPr>
            <p:nvPr/>
          </p:nvSpPr>
          <p:spPr bwMode="auto">
            <a:xfrm>
              <a:off x="398" y="2494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7" name="Line 60"/>
            <p:cNvSpPr>
              <a:spLocks noChangeShapeType="1"/>
            </p:cNvSpPr>
            <p:nvPr/>
          </p:nvSpPr>
          <p:spPr bwMode="auto">
            <a:xfrm>
              <a:off x="385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8" name="Rectangle 61"/>
            <p:cNvSpPr>
              <a:spLocks noChangeArrowheads="1"/>
            </p:cNvSpPr>
            <p:nvPr/>
          </p:nvSpPr>
          <p:spPr bwMode="auto">
            <a:xfrm>
              <a:off x="385" y="2322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9" name="Line 62"/>
            <p:cNvSpPr>
              <a:spLocks noChangeShapeType="1"/>
            </p:cNvSpPr>
            <p:nvPr/>
          </p:nvSpPr>
          <p:spPr bwMode="auto">
            <a:xfrm>
              <a:off x="1652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0" name="Rectangle 63"/>
            <p:cNvSpPr>
              <a:spLocks noChangeArrowheads="1"/>
            </p:cNvSpPr>
            <p:nvPr/>
          </p:nvSpPr>
          <p:spPr bwMode="auto">
            <a:xfrm>
              <a:off x="1652" y="233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1" name="Line 64"/>
            <p:cNvSpPr>
              <a:spLocks noChangeShapeType="1"/>
            </p:cNvSpPr>
            <p:nvPr/>
          </p:nvSpPr>
          <p:spPr bwMode="auto">
            <a:xfrm>
              <a:off x="398" y="266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2" name="Rectangle 65"/>
            <p:cNvSpPr>
              <a:spLocks noChangeArrowheads="1"/>
            </p:cNvSpPr>
            <p:nvPr/>
          </p:nvSpPr>
          <p:spPr bwMode="auto">
            <a:xfrm>
              <a:off x="398" y="2666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3" name="Line 66"/>
            <p:cNvSpPr>
              <a:spLocks noChangeShapeType="1"/>
            </p:cNvSpPr>
            <p:nvPr/>
          </p:nvSpPr>
          <p:spPr bwMode="auto">
            <a:xfrm>
              <a:off x="3072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4" name="Rectangle 67"/>
            <p:cNvSpPr>
              <a:spLocks noChangeArrowheads="1"/>
            </p:cNvSpPr>
            <p:nvPr/>
          </p:nvSpPr>
          <p:spPr bwMode="auto">
            <a:xfrm>
              <a:off x="3072" y="2322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5" name="Line 68"/>
            <p:cNvSpPr>
              <a:spLocks noChangeShapeType="1"/>
            </p:cNvSpPr>
            <p:nvPr/>
          </p:nvSpPr>
          <p:spPr bwMode="auto">
            <a:xfrm>
              <a:off x="4538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6" name="Rectangle 69"/>
            <p:cNvSpPr>
              <a:spLocks noChangeArrowheads="1"/>
            </p:cNvSpPr>
            <p:nvPr/>
          </p:nvSpPr>
          <p:spPr bwMode="auto">
            <a:xfrm>
              <a:off x="4538" y="233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7" name="Line 70"/>
            <p:cNvSpPr>
              <a:spLocks noChangeShapeType="1"/>
            </p:cNvSpPr>
            <p:nvPr/>
          </p:nvSpPr>
          <p:spPr bwMode="auto">
            <a:xfrm>
              <a:off x="398" y="283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8" name="Rectangle 71"/>
            <p:cNvSpPr>
              <a:spLocks noChangeArrowheads="1"/>
            </p:cNvSpPr>
            <p:nvPr/>
          </p:nvSpPr>
          <p:spPr bwMode="auto">
            <a:xfrm>
              <a:off x="398" y="2838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9" name="Line 72"/>
            <p:cNvSpPr>
              <a:spLocks noChangeShapeType="1"/>
            </p:cNvSpPr>
            <p:nvPr/>
          </p:nvSpPr>
          <p:spPr bwMode="auto">
            <a:xfrm>
              <a:off x="385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0" name="Rectangle 73"/>
            <p:cNvSpPr>
              <a:spLocks noChangeArrowheads="1"/>
            </p:cNvSpPr>
            <p:nvPr/>
          </p:nvSpPr>
          <p:spPr bwMode="auto">
            <a:xfrm>
              <a:off x="385" y="2666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1" name="Line 74"/>
            <p:cNvSpPr>
              <a:spLocks noChangeShapeType="1"/>
            </p:cNvSpPr>
            <p:nvPr/>
          </p:nvSpPr>
          <p:spPr bwMode="auto">
            <a:xfrm>
              <a:off x="1652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2" name="Rectangle 75"/>
            <p:cNvSpPr>
              <a:spLocks noChangeArrowheads="1"/>
            </p:cNvSpPr>
            <p:nvPr/>
          </p:nvSpPr>
          <p:spPr bwMode="auto">
            <a:xfrm>
              <a:off x="1652" y="2680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3" name="Line 76"/>
            <p:cNvSpPr>
              <a:spLocks noChangeShapeType="1"/>
            </p:cNvSpPr>
            <p:nvPr/>
          </p:nvSpPr>
          <p:spPr bwMode="auto">
            <a:xfrm>
              <a:off x="398" y="301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4" name="Rectangle 77"/>
            <p:cNvSpPr>
              <a:spLocks noChangeArrowheads="1"/>
            </p:cNvSpPr>
            <p:nvPr/>
          </p:nvSpPr>
          <p:spPr bwMode="auto">
            <a:xfrm>
              <a:off x="398" y="301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5" name="Line 78"/>
            <p:cNvSpPr>
              <a:spLocks noChangeShapeType="1"/>
            </p:cNvSpPr>
            <p:nvPr/>
          </p:nvSpPr>
          <p:spPr bwMode="auto">
            <a:xfrm>
              <a:off x="3072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6" name="Rectangle 79"/>
            <p:cNvSpPr>
              <a:spLocks noChangeArrowheads="1"/>
            </p:cNvSpPr>
            <p:nvPr/>
          </p:nvSpPr>
          <p:spPr bwMode="auto">
            <a:xfrm>
              <a:off x="3072" y="2666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7" name="Line 80"/>
            <p:cNvSpPr>
              <a:spLocks noChangeShapeType="1"/>
            </p:cNvSpPr>
            <p:nvPr/>
          </p:nvSpPr>
          <p:spPr bwMode="auto">
            <a:xfrm>
              <a:off x="4538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8" name="Rectangle 81"/>
            <p:cNvSpPr>
              <a:spLocks noChangeArrowheads="1"/>
            </p:cNvSpPr>
            <p:nvPr/>
          </p:nvSpPr>
          <p:spPr bwMode="auto">
            <a:xfrm>
              <a:off x="4538" y="2680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9" name="Line 82"/>
            <p:cNvSpPr>
              <a:spLocks noChangeShapeType="1"/>
            </p:cNvSpPr>
            <p:nvPr/>
          </p:nvSpPr>
          <p:spPr bwMode="auto">
            <a:xfrm>
              <a:off x="398" y="318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0" name="Rectangle 83"/>
            <p:cNvSpPr>
              <a:spLocks noChangeArrowheads="1"/>
            </p:cNvSpPr>
            <p:nvPr/>
          </p:nvSpPr>
          <p:spPr bwMode="auto">
            <a:xfrm>
              <a:off x="398" y="318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1" name="Line 84"/>
            <p:cNvSpPr>
              <a:spLocks noChangeShapeType="1"/>
            </p:cNvSpPr>
            <p:nvPr/>
          </p:nvSpPr>
          <p:spPr bwMode="auto">
            <a:xfrm>
              <a:off x="3072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2" name="Rectangle 85"/>
            <p:cNvSpPr>
              <a:spLocks noChangeArrowheads="1"/>
            </p:cNvSpPr>
            <p:nvPr/>
          </p:nvSpPr>
          <p:spPr bwMode="auto">
            <a:xfrm>
              <a:off x="3072" y="3011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3" name="Line 86"/>
            <p:cNvSpPr>
              <a:spLocks noChangeShapeType="1"/>
            </p:cNvSpPr>
            <p:nvPr/>
          </p:nvSpPr>
          <p:spPr bwMode="auto">
            <a:xfrm>
              <a:off x="4538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4" name="Rectangle 87"/>
            <p:cNvSpPr>
              <a:spLocks noChangeArrowheads="1"/>
            </p:cNvSpPr>
            <p:nvPr/>
          </p:nvSpPr>
          <p:spPr bwMode="auto">
            <a:xfrm>
              <a:off x="4538" y="3024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5" name="Line 88"/>
            <p:cNvSpPr>
              <a:spLocks noChangeShapeType="1"/>
            </p:cNvSpPr>
            <p:nvPr/>
          </p:nvSpPr>
          <p:spPr bwMode="auto">
            <a:xfrm>
              <a:off x="385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6" name="Rectangle 89"/>
            <p:cNvSpPr>
              <a:spLocks noChangeArrowheads="1"/>
            </p:cNvSpPr>
            <p:nvPr/>
          </p:nvSpPr>
          <p:spPr bwMode="auto">
            <a:xfrm>
              <a:off x="385" y="3011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7" name="Line 90"/>
            <p:cNvSpPr>
              <a:spLocks noChangeShapeType="1"/>
            </p:cNvSpPr>
            <p:nvPr/>
          </p:nvSpPr>
          <p:spPr bwMode="auto">
            <a:xfrm>
              <a:off x="1652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8" name="Rectangle 91"/>
            <p:cNvSpPr>
              <a:spLocks noChangeArrowheads="1"/>
            </p:cNvSpPr>
            <p:nvPr/>
          </p:nvSpPr>
          <p:spPr bwMode="auto">
            <a:xfrm>
              <a:off x="1652" y="3024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9" name="Line 92"/>
            <p:cNvSpPr>
              <a:spLocks noChangeShapeType="1"/>
            </p:cNvSpPr>
            <p:nvPr/>
          </p:nvSpPr>
          <p:spPr bwMode="auto">
            <a:xfrm>
              <a:off x="3072" y="3355"/>
              <a:ext cx="1" cy="3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0" name="Rectangle 93"/>
            <p:cNvSpPr>
              <a:spLocks noChangeArrowheads="1"/>
            </p:cNvSpPr>
            <p:nvPr/>
          </p:nvSpPr>
          <p:spPr bwMode="auto">
            <a:xfrm>
              <a:off x="3072" y="3355"/>
              <a:ext cx="14" cy="3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1" name="Line 94"/>
            <p:cNvSpPr>
              <a:spLocks noChangeShapeType="1"/>
            </p:cNvSpPr>
            <p:nvPr/>
          </p:nvSpPr>
          <p:spPr bwMode="auto">
            <a:xfrm>
              <a:off x="4538" y="3368"/>
              <a:ext cx="1" cy="3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2" name="Rectangle 95"/>
            <p:cNvSpPr>
              <a:spLocks noChangeArrowheads="1"/>
            </p:cNvSpPr>
            <p:nvPr/>
          </p:nvSpPr>
          <p:spPr bwMode="auto">
            <a:xfrm>
              <a:off x="4538" y="3368"/>
              <a:ext cx="13" cy="3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3" name="Line 96"/>
            <p:cNvSpPr>
              <a:spLocks noChangeShapeType="1"/>
            </p:cNvSpPr>
            <p:nvPr/>
          </p:nvSpPr>
          <p:spPr bwMode="auto">
            <a:xfrm>
              <a:off x="3086" y="1289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4" name="Rectangle 97"/>
            <p:cNvSpPr>
              <a:spLocks noChangeArrowheads="1"/>
            </p:cNvSpPr>
            <p:nvPr/>
          </p:nvSpPr>
          <p:spPr bwMode="auto">
            <a:xfrm>
              <a:off x="3086" y="1289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5" name="Line 98"/>
            <p:cNvSpPr>
              <a:spLocks noChangeShapeType="1"/>
            </p:cNvSpPr>
            <p:nvPr/>
          </p:nvSpPr>
          <p:spPr bwMode="auto">
            <a:xfrm>
              <a:off x="3086" y="146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6" name="Rectangle 99"/>
            <p:cNvSpPr>
              <a:spLocks noChangeArrowheads="1"/>
            </p:cNvSpPr>
            <p:nvPr/>
          </p:nvSpPr>
          <p:spPr bwMode="auto">
            <a:xfrm>
              <a:off x="3086" y="146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7" name="Line 100"/>
            <p:cNvSpPr>
              <a:spLocks noChangeShapeType="1"/>
            </p:cNvSpPr>
            <p:nvPr/>
          </p:nvSpPr>
          <p:spPr bwMode="auto">
            <a:xfrm>
              <a:off x="3086" y="163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8" name="Rectangle 101"/>
            <p:cNvSpPr>
              <a:spLocks noChangeArrowheads="1"/>
            </p:cNvSpPr>
            <p:nvPr/>
          </p:nvSpPr>
          <p:spPr bwMode="auto">
            <a:xfrm>
              <a:off x="3086" y="163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9" name="Line 102"/>
            <p:cNvSpPr>
              <a:spLocks noChangeShapeType="1"/>
            </p:cNvSpPr>
            <p:nvPr/>
          </p:nvSpPr>
          <p:spPr bwMode="auto">
            <a:xfrm>
              <a:off x="3086" y="180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0" name="Rectangle 103"/>
            <p:cNvSpPr>
              <a:spLocks noChangeArrowheads="1"/>
            </p:cNvSpPr>
            <p:nvPr/>
          </p:nvSpPr>
          <p:spPr bwMode="auto">
            <a:xfrm>
              <a:off x="3086" y="1806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1" name="Line 104"/>
            <p:cNvSpPr>
              <a:spLocks noChangeShapeType="1"/>
            </p:cNvSpPr>
            <p:nvPr/>
          </p:nvSpPr>
          <p:spPr bwMode="auto">
            <a:xfrm>
              <a:off x="3086" y="197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2" name="Rectangle 105"/>
            <p:cNvSpPr>
              <a:spLocks noChangeArrowheads="1"/>
            </p:cNvSpPr>
            <p:nvPr/>
          </p:nvSpPr>
          <p:spPr bwMode="auto">
            <a:xfrm>
              <a:off x="3086" y="1978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3" name="Line 106"/>
            <p:cNvSpPr>
              <a:spLocks noChangeShapeType="1"/>
            </p:cNvSpPr>
            <p:nvPr/>
          </p:nvSpPr>
          <p:spPr bwMode="auto">
            <a:xfrm>
              <a:off x="3086" y="215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4" name="Rectangle 107"/>
            <p:cNvSpPr>
              <a:spLocks noChangeArrowheads="1"/>
            </p:cNvSpPr>
            <p:nvPr/>
          </p:nvSpPr>
          <p:spPr bwMode="auto">
            <a:xfrm>
              <a:off x="3086" y="2150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5" name="Line 108"/>
            <p:cNvSpPr>
              <a:spLocks noChangeShapeType="1"/>
            </p:cNvSpPr>
            <p:nvPr/>
          </p:nvSpPr>
          <p:spPr bwMode="auto">
            <a:xfrm>
              <a:off x="3086" y="2322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6" name="Rectangle 109"/>
            <p:cNvSpPr>
              <a:spLocks noChangeArrowheads="1"/>
            </p:cNvSpPr>
            <p:nvPr/>
          </p:nvSpPr>
          <p:spPr bwMode="auto">
            <a:xfrm>
              <a:off x="3086" y="2322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7" name="Line 110"/>
            <p:cNvSpPr>
              <a:spLocks noChangeShapeType="1"/>
            </p:cNvSpPr>
            <p:nvPr/>
          </p:nvSpPr>
          <p:spPr bwMode="auto">
            <a:xfrm>
              <a:off x="3086" y="2494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8" name="Rectangle 111"/>
            <p:cNvSpPr>
              <a:spLocks noChangeArrowheads="1"/>
            </p:cNvSpPr>
            <p:nvPr/>
          </p:nvSpPr>
          <p:spPr bwMode="auto">
            <a:xfrm>
              <a:off x="3086" y="2494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9" name="Line 112"/>
            <p:cNvSpPr>
              <a:spLocks noChangeShapeType="1"/>
            </p:cNvSpPr>
            <p:nvPr/>
          </p:nvSpPr>
          <p:spPr bwMode="auto">
            <a:xfrm>
              <a:off x="3086" y="266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0" name="Rectangle 113"/>
            <p:cNvSpPr>
              <a:spLocks noChangeArrowheads="1"/>
            </p:cNvSpPr>
            <p:nvPr/>
          </p:nvSpPr>
          <p:spPr bwMode="auto">
            <a:xfrm>
              <a:off x="3086" y="2666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1" name="Line 114"/>
            <p:cNvSpPr>
              <a:spLocks noChangeShapeType="1"/>
            </p:cNvSpPr>
            <p:nvPr/>
          </p:nvSpPr>
          <p:spPr bwMode="auto">
            <a:xfrm>
              <a:off x="3086" y="283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2" name="Rectangle 115"/>
            <p:cNvSpPr>
              <a:spLocks noChangeArrowheads="1"/>
            </p:cNvSpPr>
            <p:nvPr/>
          </p:nvSpPr>
          <p:spPr bwMode="auto">
            <a:xfrm>
              <a:off x="3086" y="2838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3" name="Line 116"/>
            <p:cNvSpPr>
              <a:spLocks noChangeShapeType="1"/>
            </p:cNvSpPr>
            <p:nvPr/>
          </p:nvSpPr>
          <p:spPr bwMode="auto">
            <a:xfrm>
              <a:off x="3086" y="301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4" name="Rectangle 117"/>
            <p:cNvSpPr>
              <a:spLocks noChangeArrowheads="1"/>
            </p:cNvSpPr>
            <p:nvPr/>
          </p:nvSpPr>
          <p:spPr bwMode="auto">
            <a:xfrm>
              <a:off x="3086" y="301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5" name="Line 118"/>
            <p:cNvSpPr>
              <a:spLocks noChangeShapeType="1"/>
            </p:cNvSpPr>
            <p:nvPr/>
          </p:nvSpPr>
          <p:spPr bwMode="auto">
            <a:xfrm>
              <a:off x="3086" y="318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6" name="Rectangle 119"/>
            <p:cNvSpPr>
              <a:spLocks noChangeArrowheads="1"/>
            </p:cNvSpPr>
            <p:nvPr/>
          </p:nvSpPr>
          <p:spPr bwMode="auto">
            <a:xfrm>
              <a:off x="3086" y="318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7" name="Line 120"/>
            <p:cNvSpPr>
              <a:spLocks noChangeShapeType="1"/>
            </p:cNvSpPr>
            <p:nvPr/>
          </p:nvSpPr>
          <p:spPr bwMode="auto">
            <a:xfrm>
              <a:off x="3086" y="3355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8" name="Rectangle 121"/>
            <p:cNvSpPr>
              <a:spLocks noChangeArrowheads="1"/>
            </p:cNvSpPr>
            <p:nvPr/>
          </p:nvSpPr>
          <p:spPr bwMode="auto">
            <a:xfrm>
              <a:off x="3086" y="3355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9" name="Line 122"/>
            <p:cNvSpPr>
              <a:spLocks noChangeShapeType="1"/>
            </p:cNvSpPr>
            <p:nvPr/>
          </p:nvSpPr>
          <p:spPr bwMode="auto">
            <a:xfrm>
              <a:off x="3086" y="370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70" name="Rectangle 123"/>
            <p:cNvSpPr>
              <a:spLocks noChangeArrowheads="1"/>
            </p:cNvSpPr>
            <p:nvPr/>
          </p:nvSpPr>
          <p:spPr bwMode="auto">
            <a:xfrm>
              <a:off x="3086" y="3700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grpSp>
          <p:nvGrpSpPr>
            <p:cNvPr id="206971" name="Group 124"/>
            <p:cNvGrpSpPr>
              <a:grpSpLocks/>
            </p:cNvGrpSpPr>
            <p:nvPr/>
          </p:nvGrpSpPr>
          <p:grpSpPr bwMode="auto">
            <a:xfrm>
              <a:off x="1643" y="1382"/>
              <a:ext cx="1408" cy="340"/>
              <a:chOff x="1643" y="1382"/>
              <a:chExt cx="1408" cy="340"/>
            </a:xfrm>
          </p:grpSpPr>
          <p:sp>
            <p:nvSpPr>
              <p:cNvPr id="206999" name="Line 125"/>
              <p:cNvSpPr>
                <a:spLocks noChangeShapeType="1"/>
              </p:cNvSpPr>
              <p:nvPr/>
            </p:nvSpPr>
            <p:spPr bwMode="auto">
              <a:xfrm>
                <a:off x="1643" y="1382"/>
                <a:ext cx="1314" cy="288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00" name="Freeform 126"/>
              <p:cNvSpPr>
                <a:spLocks noChangeArrowheads="1"/>
              </p:cNvSpPr>
              <p:nvPr/>
            </p:nvSpPr>
            <p:spPr bwMode="auto">
              <a:xfrm>
                <a:off x="2937" y="1617"/>
                <a:ext cx="115" cy="106"/>
              </a:xfrm>
              <a:custGeom>
                <a:avLst/>
                <a:gdLst>
                  <a:gd name="T0" fmla="*/ 0 w 168"/>
                  <a:gd name="T1" fmla="*/ 1 h 154"/>
                  <a:gd name="T2" fmla="*/ 1 w 168"/>
                  <a:gd name="T3" fmla="*/ 1 h 154"/>
                  <a:gd name="T4" fmla="*/ 1 w 168"/>
                  <a:gd name="T5" fmla="*/ 0 h 154"/>
                  <a:gd name="T6" fmla="*/ 0 w 168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154"/>
                    </a:moveTo>
                    <a:lnTo>
                      <a:pt x="168" y="111"/>
                    </a:lnTo>
                    <a:lnTo>
                      <a:pt x="3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2" name="Group 127"/>
            <p:cNvGrpSpPr>
              <a:grpSpLocks/>
            </p:cNvGrpSpPr>
            <p:nvPr/>
          </p:nvGrpSpPr>
          <p:grpSpPr bwMode="auto">
            <a:xfrm>
              <a:off x="1652" y="1346"/>
              <a:ext cx="1413" cy="387"/>
              <a:chOff x="1652" y="1346"/>
              <a:chExt cx="1413" cy="387"/>
            </a:xfrm>
          </p:grpSpPr>
          <p:sp>
            <p:nvSpPr>
              <p:cNvPr id="206997" name="Line 128"/>
              <p:cNvSpPr>
                <a:spLocks noChangeShapeType="1"/>
              </p:cNvSpPr>
              <p:nvPr/>
            </p:nvSpPr>
            <p:spPr bwMode="auto">
              <a:xfrm flipV="1">
                <a:off x="1652" y="1386"/>
                <a:ext cx="1314" cy="349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8" name="Freeform 129"/>
              <p:cNvSpPr>
                <a:spLocks noChangeArrowheads="1"/>
              </p:cNvSpPr>
              <p:nvPr/>
            </p:nvSpPr>
            <p:spPr bwMode="auto">
              <a:xfrm>
                <a:off x="2947" y="1346"/>
                <a:ext cx="119" cy="106"/>
              </a:xfrm>
              <a:custGeom>
                <a:avLst/>
                <a:gdLst>
                  <a:gd name="T0" fmla="*/ 1 w 173"/>
                  <a:gd name="T1" fmla="*/ 1 h 154"/>
                  <a:gd name="T2" fmla="*/ 1 w 173"/>
                  <a:gd name="T3" fmla="*/ 1 h 154"/>
                  <a:gd name="T4" fmla="*/ 0 w 173"/>
                  <a:gd name="T5" fmla="*/ 0 h 154"/>
                  <a:gd name="T6" fmla="*/ 1 w 173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39" y="154"/>
                    </a:moveTo>
                    <a:lnTo>
                      <a:pt x="173" y="33"/>
                    </a:lnTo>
                    <a:lnTo>
                      <a:pt x="0" y="0"/>
                    </a:lnTo>
                    <a:lnTo>
                      <a:pt x="39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3" name="Group 130"/>
            <p:cNvGrpSpPr>
              <a:grpSpLocks/>
            </p:cNvGrpSpPr>
            <p:nvPr/>
          </p:nvGrpSpPr>
          <p:grpSpPr bwMode="auto">
            <a:xfrm>
              <a:off x="1652" y="2018"/>
              <a:ext cx="1412" cy="108"/>
              <a:chOff x="1652" y="2018"/>
              <a:chExt cx="1412" cy="108"/>
            </a:xfrm>
          </p:grpSpPr>
          <p:sp>
            <p:nvSpPr>
              <p:cNvPr id="206995" name="Line 131"/>
              <p:cNvSpPr>
                <a:spLocks noChangeShapeType="1"/>
              </p:cNvSpPr>
              <p:nvPr/>
            </p:nvSpPr>
            <p:spPr bwMode="auto">
              <a:xfrm>
                <a:off x="1652" y="2070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6" name="Freeform 132"/>
              <p:cNvSpPr>
                <a:spLocks noChangeArrowheads="1"/>
              </p:cNvSpPr>
              <p:nvPr/>
            </p:nvSpPr>
            <p:spPr bwMode="auto">
              <a:xfrm>
                <a:off x="2957" y="2018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4" name="Group 133"/>
            <p:cNvGrpSpPr>
              <a:grpSpLocks/>
            </p:cNvGrpSpPr>
            <p:nvPr/>
          </p:nvGrpSpPr>
          <p:grpSpPr bwMode="auto">
            <a:xfrm>
              <a:off x="1652" y="2349"/>
              <a:ext cx="1400" cy="108"/>
              <a:chOff x="1652" y="2349"/>
              <a:chExt cx="1400" cy="108"/>
            </a:xfrm>
          </p:grpSpPr>
          <p:sp>
            <p:nvSpPr>
              <p:cNvPr id="206993" name="Line 134"/>
              <p:cNvSpPr>
                <a:spLocks noChangeShapeType="1"/>
              </p:cNvSpPr>
              <p:nvPr/>
            </p:nvSpPr>
            <p:spPr bwMode="auto">
              <a:xfrm>
                <a:off x="1652" y="2402"/>
                <a:ext cx="130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4" name="Freeform 135"/>
              <p:cNvSpPr>
                <a:spLocks noChangeArrowheads="1"/>
              </p:cNvSpPr>
              <p:nvPr/>
            </p:nvSpPr>
            <p:spPr bwMode="auto">
              <a:xfrm>
                <a:off x="2947" y="2349"/>
                <a:ext cx="106" cy="109"/>
              </a:xfrm>
              <a:custGeom>
                <a:avLst/>
                <a:gdLst>
                  <a:gd name="T0" fmla="*/ 0 w 154"/>
                  <a:gd name="T1" fmla="*/ 1 h 158"/>
                  <a:gd name="T2" fmla="*/ 1 w 154"/>
                  <a:gd name="T3" fmla="*/ 1 h 158"/>
                  <a:gd name="T4" fmla="*/ 0 w 154"/>
                  <a:gd name="T5" fmla="*/ 0 h 158"/>
                  <a:gd name="T6" fmla="*/ 0 w 154"/>
                  <a:gd name="T7" fmla="*/ 1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158"/>
                    </a:moveTo>
                    <a:lnTo>
                      <a:pt x="154" y="77"/>
                    </a:lnTo>
                    <a:lnTo>
                      <a:pt x="0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5" name="Group 136"/>
            <p:cNvGrpSpPr>
              <a:grpSpLocks/>
            </p:cNvGrpSpPr>
            <p:nvPr/>
          </p:nvGrpSpPr>
          <p:grpSpPr bwMode="auto">
            <a:xfrm>
              <a:off x="1652" y="2706"/>
              <a:ext cx="1412" cy="108"/>
              <a:chOff x="1652" y="2706"/>
              <a:chExt cx="1412" cy="108"/>
            </a:xfrm>
          </p:grpSpPr>
          <p:sp>
            <p:nvSpPr>
              <p:cNvPr id="206991" name="Line 137"/>
              <p:cNvSpPr>
                <a:spLocks noChangeShapeType="1"/>
              </p:cNvSpPr>
              <p:nvPr/>
            </p:nvSpPr>
            <p:spPr bwMode="auto">
              <a:xfrm>
                <a:off x="1652" y="2759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2" name="Freeform 138"/>
              <p:cNvSpPr>
                <a:spLocks noChangeArrowheads="1"/>
              </p:cNvSpPr>
              <p:nvPr/>
            </p:nvSpPr>
            <p:spPr bwMode="auto">
              <a:xfrm>
                <a:off x="2957" y="2706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6" name="Group 139"/>
            <p:cNvGrpSpPr>
              <a:grpSpLocks/>
            </p:cNvGrpSpPr>
            <p:nvPr/>
          </p:nvGrpSpPr>
          <p:grpSpPr bwMode="auto">
            <a:xfrm>
              <a:off x="1652" y="3037"/>
              <a:ext cx="1392" cy="108"/>
              <a:chOff x="1652" y="3037"/>
              <a:chExt cx="1392" cy="108"/>
            </a:xfrm>
          </p:grpSpPr>
          <p:sp>
            <p:nvSpPr>
              <p:cNvPr id="206989" name="Line 140"/>
              <p:cNvSpPr>
                <a:spLocks noChangeShapeType="1"/>
              </p:cNvSpPr>
              <p:nvPr/>
            </p:nvSpPr>
            <p:spPr bwMode="auto">
              <a:xfrm>
                <a:off x="1652" y="3090"/>
                <a:ext cx="129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0" name="Freeform 141"/>
              <p:cNvSpPr>
                <a:spLocks noChangeArrowheads="1"/>
              </p:cNvSpPr>
              <p:nvPr/>
            </p:nvSpPr>
            <p:spPr bwMode="auto">
              <a:xfrm>
                <a:off x="2937" y="3037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7" name="Group 142"/>
            <p:cNvGrpSpPr>
              <a:grpSpLocks/>
            </p:cNvGrpSpPr>
            <p:nvPr/>
          </p:nvGrpSpPr>
          <p:grpSpPr bwMode="auto">
            <a:xfrm>
              <a:off x="1652" y="3103"/>
              <a:ext cx="1400" cy="426"/>
              <a:chOff x="1652" y="3103"/>
              <a:chExt cx="1400" cy="426"/>
            </a:xfrm>
          </p:grpSpPr>
          <p:sp>
            <p:nvSpPr>
              <p:cNvPr id="206987" name="Line 143"/>
              <p:cNvSpPr>
                <a:spLocks noChangeShapeType="1"/>
              </p:cNvSpPr>
              <p:nvPr/>
            </p:nvSpPr>
            <p:spPr bwMode="auto">
              <a:xfrm>
                <a:off x="1652" y="3103"/>
                <a:ext cx="1305" cy="374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88" name="Freeform 144"/>
              <p:cNvSpPr>
                <a:spLocks noChangeArrowheads="1"/>
              </p:cNvSpPr>
              <p:nvPr/>
            </p:nvSpPr>
            <p:spPr bwMode="auto">
              <a:xfrm>
                <a:off x="2934" y="3427"/>
                <a:ext cx="119" cy="103"/>
              </a:xfrm>
              <a:custGeom>
                <a:avLst/>
                <a:gdLst>
                  <a:gd name="T0" fmla="*/ 0 w 173"/>
                  <a:gd name="T1" fmla="*/ 1 h 149"/>
                  <a:gd name="T2" fmla="*/ 1 w 173"/>
                  <a:gd name="T3" fmla="*/ 1 h 149"/>
                  <a:gd name="T4" fmla="*/ 1 w 173"/>
                  <a:gd name="T5" fmla="*/ 0 h 149"/>
                  <a:gd name="T6" fmla="*/ 0 w 173"/>
                  <a:gd name="T7" fmla="*/ 1 h 1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49">
                    <a:moveTo>
                      <a:pt x="0" y="149"/>
                    </a:moveTo>
                    <a:lnTo>
                      <a:pt x="173" y="116"/>
                    </a:lnTo>
                    <a:lnTo>
                      <a:pt x="48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06978" name="Rectangle 145"/>
            <p:cNvSpPr>
              <a:spLocks noChangeArrowheads="1"/>
            </p:cNvSpPr>
            <p:nvPr/>
          </p:nvSpPr>
          <p:spPr bwMode="auto">
            <a:xfrm>
              <a:off x="1838" y="2918"/>
              <a:ext cx="79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79" name="Rectangle 146"/>
            <p:cNvSpPr>
              <a:spLocks noChangeArrowheads="1"/>
            </p:cNvSpPr>
            <p:nvPr/>
          </p:nvSpPr>
          <p:spPr bwMode="auto">
            <a:xfrm>
              <a:off x="1890" y="2934"/>
              <a:ext cx="3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verbální aspekt</a:t>
              </a:r>
            </a:p>
          </p:txBody>
        </p:sp>
        <p:sp>
          <p:nvSpPr>
            <p:cNvPr id="206980" name="Rectangle 147"/>
            <p:cNvSpPr>
              <a:spLocks noChangeArrowheads="1"/>
            </p:cNvSpPr>
            <p:nvPr/>
          </p:nvSpPr>
          <p:spPr bwMode="auto">
            <a:xfrm>
              <a:off x="1705" y="3415"/>
              <a:ext cx="99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1" name="Rectangle 148"/>
            <p:cNvSpPr>
              <a:spLocks noChangeArrowheads="1"/>
            </p:cNvSpPr>
            <p:nvPr/>
          </p:nvSpPr>
          <p:spPr bwMode="auto">
            <a:xfrm>
              <a:off x="1762" y="3432"/>
              <a:ext cx="496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substantivní aspekt</a:t>
              </a:r>
            </a:p>
          </p:txBody>
        </p:sp>
        <p:sp>
          <p:nvSpPr>
            <p:cNvPr id="206982" name="Freeform 149"/>
            <p:cNvSpPr>
              <a:spLocks noChangeArrowheads="1"/>
            </p:cNvSpPr>
            <p:nvPr/>
          </p:nvSpPr>
          <p:spPr bwMode="auto">
            <a:xfrm>
              <a:off x="4614" y="1368"/>
              <a:ext cx="161" cy="1735"/>
            </a:xfrm>
            <a:custGeom>
              <a:avLst/>
              <a:gdLst>
                <a:gd name="T0" fmla="*/ 0 w 235"/>
                <a:gd name="T1" fmla="*/ 0 h 2520"/>
                <a:gd name="T2" fmla="*/ 1 w 235"/>
                <a:gd name="T3" fmla="*/ 1 h 2520"/>
                <a:gd name="T4" fmla="*/ 1 w 235"/>
                <a:gd name="T5" fmla="*/ 1 h 2520"/>
                <a:gd name="T6" fmla="*/ 1 w 235"/>
                <a:gd name="T7" fmla="*/ 1 h 2520"/>
                <a:gd name="T8" fmla="*/ 1 w 235"/>
                <a:gd name="T9" fmla="*/ 1 h 2520"/>
                <a:gd name="T10" fmla="*/ 1 w 235"/>
                <a:gd name="T11" fmla="*/ 1 h 2520"/>
                <a:gd name="T12" fmla="*/ 1 w 235"/>
                <a:gd name="T13" fmla="*/ 1 h 2520"/>
                <a:gd name="T14" fmla="*/ 1 w 235"/>
                <a:gd name="T15" fmla="*/ 1 h 2520"/>
                <a:gd name="T16" fmla="*/ 1 w 235"/>
                <a:gd name="T17" fmla="*/ 1 h 2520"/>
                <a:gd name="T18" fmla="*/ 1 w 235"/>
                <a:gd name="T19" fmla="*/ 1 h 2520"/>
                <a:gd name="T20" fmla="*/ 1 w 235"/>
                <a:gd name="T21" fmla="*/ 1 h 2520"/>
                <a:gd name="T22" fmla="*/ 1 w 235"/>
                <a:gd name="T23" fmla="*/ 1 h 2520"/>
                <a:gd name="T24" fmla="*/ 1 w 235"/>
                <a:gd name="T25" fmla="*/ 1 h 2520"/>
                <a:gd name="T26" fmla="*/ 1 w 235"/>
                <a:gd name="T27" fmla="*/ 1 h 2520"/>
                <a:gd name="T28" fmla="*/ 1 w 235"/>
                <a:gd name="T29" fmla="*/ 1 h 2520"/>
                <a:gd name="T30" fmla="*/ 1 w 235"/>
                <a:gd name="T31" fmla="*/ 1 h 2520"/>
                <a:gd name="T32" fmla="*/ 1 w 235"/>
                <a:gd name="T33" fmla="*/ 1 h 2520"/>
                <a:gd name="T34" fmla="*/ 1 w 235"/>
                <a:gd name="T35" fmla="*/ 1 h 2520"/>
                <a:gd name="T36" fmla="*/ 1 w 235"/>
                <a:gd name="T37" fmla="*/ 1 h 2520"/>
                <a:gd name="T38" fmla="*/ 1 w 235"/>
                <a:gd name="T39" fmla="*/ 1 h 2520"/>
                <a:gd name="T40" fmla="*/ 1 w 235"/>
                <a:gd name="T41" fmla="*/ 1 h 2520"/>
                <a:gd name="T42" fmla="*/ 1 w 235"/>
                <a:gd name="T43" fmla="*/ 2 h 2520"/>
                <a:gd name="T44" fmla="*/ 1 w 235"/>
                <a:gd name="T45" fmla="*/ 2 h 2520"/>
                <a:gd name="T46" fmla="*/ 1 w 235"/>
                <a:gd name="T47" fmla="*/ 2 h 2520"/>
                <a:gd name="T48" fmla="*/ 1 w 235"/>
                <a:gd name="T49" fmla="*/ 2 h 2520"/>
                <a:gd name="T50" fmla="*/ 1 w 235"/>
                <a:gd name="T51" fmla="*/ 3 h 2520"/>
                <a:gd name="T52" fmla="*/ 1 w 235"/>
                <a:gd name="T53" fmla="*/ 3 h 2520"/>
                <a:gd name="T54" fmla="*/ 1 w 235"/>
                <a:gd name="T55" fmla="*/ 3 h 2520"/>
                <a:gd name="T56" fmla="*/ 1 w 235"/>
                <a:gd name="T57" fmla="*/ 3 h 2520"/>
                <a:gd name="T58" fmla="*/ 1 w 235"/>
                <a:gd name="T59" fmla="*/ 3 h 2520"/>
                <a:gd name="T60" fmla="*/ 1 w 235"/>
                <a:gd name="T61" fmla="*/ 3 h 2520"/>
                <a:gd name="T62" fmla="*/ 1 w 235"/>
                <a:gd name="T63" fmla="*/ 3 h 2520"/>
                <a:gd name="T64" fmla="*/ 0 w 235"/>
                <a:gd name="T65" fmla="*/ 3 h 2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5" h="2520">
                  <a:moveTo>
                    <a:pt x="0" y="0"/>
                  </a:moveTo>
                  <a:lnTo>
                    <a:pt x="24" y="5"/>
                  </a:lnTo>
                  <a:lnTo>
                    <a:pt x="48" y="20"/>
                  </a:lnTo>
                  <a:lnTo>
                    <a:pt x="67" y="39"/>
                  </a:lnTo>
                  <a:lnTo>
                    <a:pt x="82" y="63"/>
                  </a:lnTo>
                  <a:lnTo>
                    <a:pt x="96" y="97"/>
                  </a:lnTo>
                  <a:lnTo>
                    <a:pt x="106" y="130"/>
                  </a:lnTo>
                  <a:lnTo>
                    <a:pt x="115" y="212"/>
                  </a:lnTo>
                  <a:lnTo>
                    <a:pt x="115" y="1049"/>
                  </a:lnTo>
                  <a:lnTo>
                    <a:pt x="120" y="1092"/>
                  </a:lnTo>
                  <a:lnTo>
                    <a:pt x="125" y="1130"/>
                  </a:lnTo>
                  <a:lnTo>
                    <a:pt x="134" y="1169"/>
                  </a:lnTo>
                  <a:lnTo>
                    <a:pt x="149" y="1198"/>
                  </a:lnTo>
                  <a:lnTo>
                    <a:pt x="168" y="1222"/>
                  </a:lnTo>
                  <a:lnTo>
                    <a:pt x="187" y="1246"/>
                  </a:lnTo>
                  <a:lnTo>
                    <a:pt x="211" y="1256"/>
                  </a:lnTo>
                  <a:lnTo>
                    <a:pt x="235" y="1260"/>
                  </a:lnTo>
                  <a:lnTo>
                    <a:pt x="211" y="1265"/>
                  </a:lnTo>
                  <a:lnTo>
                    <a:pt x="187" y="1280"/>
                  </a:lnTo>
                  <a:lnTo>
                    <a:pt x="168" y="1299"/>
                  </a:lnTo>
                  <a:lnTo>
                    <a:pt x="149" y="1323"/>
                  </a:lnTo>
                  <a:lnTo>
                    <a:pt x="134" y="1356"/>
                  </a:lnTo>
                  <a:lnTo>
                    <a:pt x="125" y="1390"/>
                  </a:lnTo>
                  <a:lnTo>
                    <a:pt x="120" y="1429"/>
                  </a:lnTo>
                  <a:lnTo>
                    <a:pt x="115" y="1472"/>
                  </a:lnTo>
                  <a:lnTo>
                    <a:pt x="115" y="2309"/>
                  </a:lnTo>
                  <a:lnTo>
                    <a:pt x="106" y="2390"/>
                  </a:lnTo>
                  <a:lnTo>
                    <a:pt x="96" y="2429"/>
                  </a:lnTo>
                  <a:lnTo>
                    <a:pt x="82" y="2458"/>
                  </a:lnTo>
                  <a:lnTo>
                    <a:pt x="67" y="2482"/>
                  </a:lnTo>
                  <a:lnTo>
                    <a:pt x="48" y="2506"/>
                  </a:lnTo>
                  <a:lnTo>
                    <a:pt x="24" y="2515"/>
                  </a:lnTo>
                  <a:lnTo>
                    <a:pt x="0" y="252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983" name="Rectangle 150"/>
            <p:cNvSpPr>
              <a:spLocks noChangeArrowheads="1"/>
            </p:cNvSpPr>
            <p:nvPr/>
          </p:nvSpPr>
          <p:spPr bwMode="auto">
            <a:xfrm>
              <a:off x="4865" y="1938"/>
              <a:ext cx="842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4" name="Rectangle 151"/>
            <p:cNvSpPr>
              <a:spLocks noChangeArrowheads="1"/>
            </p:cNvSpPr>
            <p:nvPr/>
          </p:nvSpPr>
          <p:spPr bwMode="auto">
            <a:xfrm>
              <a:off x="4917" y="1955"/>
              <a:ext cx="3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 </a:t>
              </a:r>
            </a:p>
          </p:txBody>
        </p:sp>
        <p:sp>
          <p:nvSpPr>
            <p:cNvPr id="206985" name="Rectangle 152"/>
            <p:cNvSpPr>
              <a:spLocks noChangeArrowheads="1"/>
            </p:cNvSpPr>
            <p:nvPr/>
          </p:nvSpPr>
          <p:spPr bwMode="auto">
            <a:xfrm>
              <a:off x="4907" y="2127"/>
              <a:ext cx="4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kognitivního</a:t>
              </a:r>
            </a:p>
          </p:txBody>
        </p:sp>
        <p:sp>
          <p:nvSpPr>
            <p:cNvPr id="206986" name="Rectangle 153"/>
            <p:cNvSpPr>
              <a:spLocks noChangeArrowheads="1"/>
            </p:cNvSpPr>
            <p:nvPr/>
          </p:nvSpPr>
          <p:spPr bwMode="auto">
            <a:xfrm>
              <a:off x="4919" y="2299"/>
              <a:ext cx="2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procesu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1871663" cy="741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HODNOCENÍ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136650"/>
            <a:ext cx="1871663" cy="931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SYNTÉZA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50825" y="227488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ANALÝZA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50825" y="341153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APLIKACE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50825" y="4549775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POCHOPENÍ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250825" y="5686425"/>
            <a:ext cx="1871663" cy="117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ZNALOST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3311525" cy="674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itchFamily="18" charset="0"/>
              </a:rPr>
              <a:t>Prozkoumejte všechny části koncepce (pojetí), a proveďte zhodnocení nebo posouzení. Posouzení významu problému.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555875" y="1052513"/>
            <a:ext cx="33115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Zkombinujte nové pojetí s tím, co už víte, a vytvořte novou úroveň znalosti. Sestavte, navrhněte, znovu uspořádejte, naplánujte.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Rozdělte novou koncepci na části a pochopte vzájemné vztahy. Porovnejte, postavte do kontrastu, analyzujte, identifikujte. Rozpoznejte typové vzory.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555875" y="3429000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k řešení problémů. Aplikujte tuto koncepci v nové situaci, odlišné od té, kterou jste právě studoval(a).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5875" y="4581525"/>
            <a:ext cx="3311525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Vysvětlete nebo formulujte vlastními slovy. Přeložte a interpretujte.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jako stavební kámen pro další učení.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555875" y="5734050"/>
            <a:ext cx="3311525" cy="1123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Rozpoznejte a vybavte si fakta. Zopakujte, co jste se naučil(a), anebo použijte daná pravidla.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Materiál naučený tímto způsobem si lze pamatovat až do doby, kdy bude testován, ale pokud mu nerozumíte, nelze ho použít jako základ pro další učení.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27763" y="5686425"/>
            <a:ext cx="2519362" cy="1052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Recitujte všechny části periodické tabulky prvků.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Naučte se zpaměti deset latinských podstatných jmen.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Definujte co je to metafora.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227763" y="4581525"/>
            <a:ext cx="2519362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itchFamily="18" charset="0"/>
              </a:rPr>
              <a:t>Proveďte shrnutí autorova názoru. Zopakujte báseň vlastními slovy.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227763" y="3429000"/>
            <a:ext cx="2519362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Vytvořte tabulku, která znázorní 5 věcí, které počítač umí, ale člověk ne. Použijte německá slovesa, která jste se právě naučil(a), v 5 větách.</a:t>
            </a: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227763" y="2276475"/>
            <a:ext cx="2519362" cy="792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Identifikujte 3 autorovy argumenty (názory) v článku. Rozeberte píseň – rozdělte ji na části.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6227763" y="1052513"/>
            <a:ext cx="2519362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Zkombinujte myšlenky prezentované v několika článcích se svými a vytvořte si vlastní názor.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227763" y="188913"/>
            <a:ext cx="2519362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Přečtěte si článek a zhodnoťte názor autora. Naslouchejte debatě: kdo předložil nejlepší argumenty?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95513" y="4762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2195513" y="16875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2195513" y="27813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2195513" y="39338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2195513" y="50847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2195513" y="62372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5867400" y="4889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5867400" y="17002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867400" y="27940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5867400" y="39465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867400" y="50974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5867400" y="62499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Rozdělení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Kognitivní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Afektivní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Psychomotorické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Didaktická transformace – tvořivá činnost učitele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Interakce odborné a pedagogické přípravy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Vnější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Vnitřní</a:t>
            </a:r>
            <a:endParaRPr lang="cs-CZ" altLang="cs-CZ" sz="2800" smtClean="0"/>
          </a:p>
        </p:txBody>
      </p:sp>
      <p:pic>
        <p:nvPicPr>
          <p:cNvPr id="20890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800"/>
            <a:ext cx="397827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2" descr="C:\Users\Zdenal\AppData\Local\Microsoft\Windows\Temporary Internet Files\Content.IE5\OOV6EHEC\MP9004009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495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Trest – známky, práce, selhání, aj.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Odměna – pochvala, satisfakce, aj.</a:t>
            </a:r>
            <a:endParaRPr lang="cs-CZ" alt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Souvislost s praxí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Efektní jevy – vypučování prostřednictvím zábavy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Metody </a:t>
            </a:r>
            <a:r>
              <a:rPr lang="cs-CZ" dirty="0"/>
              <a:t>motivace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přírodovědných </a:t>
            </a:r>
            <a:r>
              <a:rPr lang="cs-CZ" dirty="0" smtClean="0"/>
              <a:t>předmětech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30" name="Picture 6" descr="http://cdn.themetapicture.com/media/funny-Albert-Einstein-playing-electric-gui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76250"/>
            <a:ext cx="2605087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87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Radost z výuky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Výhody státních zaměstnanců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„trapní doktorandi“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„zlí učitelé“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služby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pokora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moc je pouze nevyhnutelný prostředek k cílům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dobrá příprava, neustálá sebereflexe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3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Udělat dobrou </a:t>
            </a:r>
            <a:r>
              <a:rPr lang="cs-CZ" altLang="cs-CZ" dirty="0" err="1" smtClean="0"/>
              <a:t>šou</a:t>
            </a:r>
            <a:r>
              <a:rPr lang="cs-CZ" altLang="cs-CZ" dirty="0" smtClean="0"/>
              <a:t>!</a:t>
            </a:r>
          </a:p>
          <a:p>
            <a:pPr eaLnBrk="1" hangingPunct="1"/>
            <a:r>
              <a:rPr lang="cs-CZ" altLang="cs-CZ" dirty="0" smtClean="0"/>
              <a:t>„Všudypřítomná skvělá zábava stojí v cestě vzdělávání.“</a:t>
            </a:r>
          </a:p>
          <a:p>
            <a:pPr eaLnBrk="1" hangingPunct="1"/>
            <a:r>
              <a:rPr lang="cs-CZ" altLang="cs-CZ" dirty="0" smtClean="0"/>
              <a:t>„Vzdělávání stojí v cestě skvělé zábavě.“</a:t>
            </a:r>
          </a:p>
          <a:p>
            <a:pPr eaLnBrk="1" hangingPunct="1"/>
            <a:r>
              <a:rPr lang="cs-CZ" altLang="cs-CZ" dirty="0" smtClean="0"/>
              <a:t>Může školní vyučování konkurovat zábavě?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může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škola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konkurovat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zábavě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18"/>
            <a:ext cx="8352928" cy="588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Sociologická kritika společnosti zaměřené </a:t>
            </a:r>
            <a:r>
              <a:rPr lang="cs-CZ" dirty="0"/>
              <a:t>na </a:t>
            </a:r>
            <a:r>
              <a:rPr lang="cs-CZ" dirty="0" smtClean="0"/>
              <a:t>zábavu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err="1" smtClean="0"/>
              <a:t>Edutainment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Některé reformní proudy dokonce navrhují strukturální reformu školy v tom smyslu, že by škola měla těmto sociálním prostředím konkurovat a víc se přizpůsobit potřebám a hodnotám současných </a:t>
            </a:r>
            <a:r>
              <a:rPr lang="cs-CZ" dirty="0" smtClean="0"/>
              <a:t>dětí. </a:t>
            </a:r>
            <a:r>
              <a:rPr lang="cs-CZ" u="sng" dirty="0" smtClean="0"/>
              <a:t>Takovéto </a:t>
            </a:r>
            <a:r>
              <a:rPr lang="cs-CZ" u="sng" dirty="0"/>
              <a:t>zatáhnutí školy do boje s konkurenčním prostředím je ovšem nesmyslné, protože škola stála vždy v diferenci k ostatním sociálním prostředím a mimo toto prostředí by se stala bezmocnou (</a:t>
            </a:r>
            <a:r>
              <a:rPr lang="cs-CZ" u="sng" dirty="0" err="1"/>
              <a:t>Kaščák</a:t>
            </a:r>
            <a:r>
              <a:rPr lang="cs-CZ" u="sng" dirty="0"/>
              <a:t>, 2006, s. 9).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8537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„Ve svém kvetoucím věku se radoval jako veselý mladík, jeho široké k myšlení vybudované čelo bylo sídlem nezničitelného veselí a radosti, řeč překypující myšlenkami plynula z jeho rtů, žert, vtip a rozmar měl pohotově a jeho poučná přednáška byla zároveň skvělou zábavou.“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(Johann Gottfried Herder)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		Immanuel Kant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</p:txBody>
      </p:sp>
      <p:pic>
        <p:nvPicPr>
          <p:cNvPr id="4" name="Picture 2" descr="http://burusi.files.wordpress.com/2010/12/immanuel-k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3815"/>
            <a:ext cx="3528392" cy="2646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01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72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Poznávání může a má být zábava.</a:t>
            </a:r>
          </a:p>
          <a:p>
            <a:pPr eaLnBrk="1" hangingPunct="1"/>
            <a:r>
              <a:rPr lang="cs-CZ" altLang="cs-CZ" dirty="0" smtClean="0"/>
              <a:t>Zábava ve vyučování není na škodu, pokud negeneruje plytkost, nenáročnost -  snižování úrovně vzdělávání.</a:t>
            </a:r>
          </a:p>
          <a:p>
            <a:pPr eaLnBrk="1" hangingPunct="1"/>
            <a:r>
              <a:rPr lang="cs-CZ" altLang="cs-CZ" dirty="0" smtClean="0"/>
              <a:t>Zábava nemá být ve vyučování samoúčelná – měla by vést k cíli vzdělávání (nikoli cíl oddalovat).</a:t>
            </a:r>
          </a:p>
          <a:p>
            <a:pPr eaLnBrk="1" hangingPunct="1"/>
            <a:r>
              <a:rPr lang="cs-CZ" altLang="cs-CZ" dirty="0" smtClean="0"/>
              <a:t>Učitel by neměl v žádném případě zapomínat, že poznávání je také tvrdá práce.</a:t>
            </a:r>
          </a:p>
          <a:p>
            <a:pPr eaLnBrk="1" hangingPunct="1"/>
            <a:r>
              <a:rPr lang="cs-CZ" altLang="cs-CZ" dirty="0" smtClean="0"/>
              <a:t>Je humor jedním z kritérií dobrého učitele?</a:t>
            </a:r>
          </a:p>
          <a:p>
            <a:pPr eaLnBrk="1" hangingPunct="1"/>
            <a:r>
              <a:rPr lang="cs-CZ" altLang="cs-CZ" dirty="0" smtClean="0"/>
              <a:t>Jsou nové, odvážné metody kritériem dobrého učitele?</a:t>
            </a:r>
          </a:p>
          <a:p>
            <a:pPr eaLnBrk="1" hangingPunct="1"/>
            <a:r>
              <a:rPr lang="cs-CZ" altLang="cs-CZ" dirty="0" smtClean="0"/>
              <a:t>Co je kritériem dobrého učitele?</a:t>
            </a:r>
          </a:p>
        </p:txBody>
      </p:sp>
    </p:spTree>
    <p:extLst>
      <p:ext uri="{BB962C8B-B14F-4D97-AF65-F5344CB8AC3E}">
        <p14:creationId xmlns="" xmlns:p14="http://schemas.microsoft.com/office/powerpoint/2010/main" val="24819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„Chemie musí </a:t>
            </a:r>
            <a:r>
              <a:rPr lang="cs-CZ" dirty="0" err="1" smtClean="0"/>
              <a:t>smrdět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273411" name="Picture 7" descr="C:\Users\Zdenal\AppData\Local\Microsoft\Windows\Temporary Internet Files\Content.IE5\TK899UA2\MC9003595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527425"/>
            <a:ext cx="1992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2" name="Picture 8" descr="C:\Users\Zdenal\AppData\Local\Microsoft\Windows\Temporary Internet Files\Content.IE5\WZ7D8NXX\MC9003595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073275"/>
            <a:ext cx="13160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Picture 10" descr="C:\Users\Zdenal\AppData\Local\Microsoft\Windows\Temporary Internet Files\Content.IE5\IOFZM6Q5\MC9002516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18113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4" name="Picture 11" descr="C:\Users\Zdenal\AppData\Local\Microsoft\Windows\Temporary Internet Files\Content.IE5\TK899UA2\MC9002516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149725"/>
            <a:ext cx="182086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3084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 fyzice se musí něco hýbat, svítit nebo dělat rámus</a:t>
            </a:r>
            <a:endParaRPr lang="cs-CZ" dirty="0"/>
          </a:p>
        </p:txBody>
      </p:sp>
      <p:pic>
        <p:nvPicPr>
          <p:cNvPr id="274435" name="Picture 6" descr="C:\Users\Zdenal\AppData\Local\Microsoft\Windows\Temporary Internet Files\Content.IE5\WZ7D8NXX\MC900250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601913"/>
            <a:ext cx="2062162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9" descr="C:\Users\Zdenal\AppData\Local\Microsoft\Windows\Temporary Internet Files\Content.IE5\IOFZM6Q5\MC9003111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5020">
            <a:off x="5907088" y="1120775"/>
            <a:ext cx="9064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7" name="Picture 10" descr="C:\Users\Zdenal\AppData\Local\Microsoft\Windows\Temporary Internet Files\Content.IE5\RNBT96A5\MC9002825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922463"/>
            <a:ext cx="18272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8" name="Picture 11" descr="C:\Users\Zdenal\AppData\Local\Microsoft\Windows\Temporary Internet Files\Content.IE5\IOFZM6Q5\MM90023471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8254">
            <a:off x="1528762" y="165576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9" name="Picture 12" descr="C:\Users\Zdenal\AppData\Local\Microsoft\Windows\Temporary Internet Files\Content.IE5\TK899UA2\MC90031264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18018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Picture 14" descr="C:\Users\Zdenal\AppData\Local\Microsoft\Windows\Temporary Internet Files\Content.IE5\TK899UA2\MC90035694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6635">
            <a:off x="1887538" y="4611688"/>
            <a:ext cx="1831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1" name="Picture 16" descr="C:\Users\Zdenal\AppData\Local\Microsoft\Windows\Temporary Internet Files\Content.IE5\WZ7D8NXX\MC90043709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792663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2" name="Picture 17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119688"/>
            <a:ext cx="258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3" name="Picture 18" descr="C:\Program Files (x86)\Microsoft Office\MEDIA\OFFICE14\Bullets\BD21308_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93888"/>
            <a:ext cx="257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4" name="Picture 19" descr="C:\Users\Zdenal\AppData\Local\Microsoft\Windows\Temporary Internet Files\Content.IE5\WZ7D8NXX\MC90023733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73">
            <a:off x="5895975" y="2166938"/>
            <a:ext cx="181133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10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13" descr="C:\Users\Zdenal\AppData\Local\Microsoft\Windows\Temporary Internet Files\Content.IE5\BPSTNBZM\MP9003902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19125"/>
            <a:ext cx="8440737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59" name="Picture 9" descr="http://www.babyweb.cz/Upload/fotobanka/b633476599926189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071688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Biologie?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75461" name="Picture 6" descr="http://www.myexistenz.com/raisondetre/article3/darw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06045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2" name="Picture 7" descr="C:\Users\Zdenal\AppData\Local\Microsoft\Windows\Temporary Internet Files\Content.IE5\20X5URZD\MC9003707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619125"/>
            <a:ext cx="1104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3" name="Picture 1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888"/>
            <a:ext cx="14398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2607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98" y="1534593"/>
            <a:ext cx="8229600" cy="4877387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82945" tIns="41473" rIns="82945" bIns="41473">
            <a:normAutofit/>
          </a:bodyPr>
          <a:lstStyle/>
          <a:p>
            <a:pPr marL="182882" indent="0" eaLnBrk="1" fontAlgn="auto" hangingPunct="1">
              <a:lnSpc>
                <a:spcPct val="87000"/>
              </a:lnSpc>
              <a:spcAft>
                <a:spcPts val="0"/>
              </a:spcAft>
              <a:buFont typeface="Wingdings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182882" indent="0" eaLnBrk="1" fontAlgn="auto" hangingPunct="1">
              <a:lnSpc>
                <a:spcPct val="87000"/>
              </a:lnSpc>
              <a:spcAft>
                <a:spcPts val="0"/>
              </a:spcAft>
              <a:buFont typeface="Wingdings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https://www.youtube.com/watch?v=sOv_HX2gknA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pPr marL="182882" indent="0" eaLnBrk="1" fontAlgn="auto" hangingPunct="1">
              <a:lnSpc>
                <a:spcPct val="87000"/>
              </a:lnSpc>
              <a:spcAft>
                <a:spcPts val="0"/>
              </a:spcAft>
              <a:buFont typeface="Wingdings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>
              <a:latin typeface="Arial" pitchFamily="34" charset="0"/>
              <a:cs typeface="Arial" pitchFamily="34" charset="0"/>
            </a:endParaRPr>
          </a:p>
          <a:p>
            <a:pPr marL="182882" indent="0" eaLnBrk="1" fontAlgn="auto" hangingPunct="1">
              <a:lnSpc>
                <a:spcPct val="87000"/>
              </a:lnSpc>
              <a:spcAft>
                <a:spcPts val="0"/>
              </a:spcAft>
              <a:buFont typeface="Wingdings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b="1" dirty="0">
              <a:latin typeface="Arial" pitchFamily="34" charset="0"/>
              <a:cs typeface="Arial" pitchFamily="34" charset="0"/>
            </a:endParaRPr>
          </a:p>
          <a:p>
            <a:pPr marL="182882" indent="0" eaLnBrk="1" fontAlgn="auto" hangingPunct="1">
              <a:lnSpc>
                <a:spcPct val="87000"/>
              </a:lnSpc>
              <a:spcAft>
                <a:spcPts val="0"/>
              </a:spcAft>
              <a:buFont typeface="Wingdings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82" name="Picture 2" descr="http://img7.rajce.idnes.cz/d0703/9/9670/9670989_261ca40d902a59ad46190e54b39272ee/images/Dsc_4023.jpg?ver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492896"/>
            <a:ext cx="5761385" cy="382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TELESO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88640"/>
            <a:ext cx="2336754" cy="1756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810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Zdroje: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84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Klipart MS PowerPoint</a:t>
            </a:r>
          </a:p>
          <a:p>
            <a:pPr eaLnBrk="1" hangingPunct="1"/>
            <a:r>
              <a:rPr lang="cs-CZ" altLang="cs-CZ" smtClean="0"/>
              <a:t>ST</a:t>
            </a:r>
            <a:r>
              <a:rPr lang="cs-CZ" altLang="cs-CZ" smtClean="0">
                <a:latin typeface="Arial" pitchFamily="34" charset="0"/>
                <a:cs typeface="Arial" pitchFamily="34" charset="0"/>
              </a:rPr>
              <a:t>ÖRIG, H.J. </a:t>
            </a:r>
            <a:r>
              <a:rPr lang="cs-CZ" altLang="cs-CZ" i="1" smtClean="0">
                <a:latin typeface="Arial" pitchFamily="34" charset="0"/>
                <a:cs typeface="Arial" pitchFamily="34" charset="0"/>
              </a:rPr>
              <a:t>Malé dějiny filozofie</a:t>
            </a:r>
            <a:r>
              <a:rPr lang="cs-CZ" altLang="cs-CZ" smtClean="0">
                <a:latin typeface="Arial" pitchFamily="34" charset="0"/>
                <a:cs typeface="Arial" pitchFamily="34" charset="0"/>
              </a:rPr>
              <a:t>. Praha :Zvon, 1996. ISBN 80-7113-175-X.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</p:txBody>
      </p:sp>
    </p:spTree>
    <p:extLst>
      <p:ext uri="{BB962C8B-B14F-4D97-AF65-F5344CB8AC3E}">
        <p14:creationId xmlns="" xmlns:p14="http://schemas.microsoft.com/office/powerpoint/2010/main" val="32590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5706</TotalTime>
  <Words>6124</Words>
  <Application>Microsoft Office PowerPoint</Application>
  <PresentationFormat>Předvádění na obrazovce (4:3)</PresentationFormat>
  <Paragraphs>1058</Paragraphs>
  <Slides>150</Slides>
  <Notes>141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150</vt:i4>
      </vt:variant>
    </vt:vector>
  </HeadingPairs>
  <TitlesOfParts>
    <vt:vector size="151" baseType="lpstr">
      <vt:lpstr>Arkýř</vt:lpstr>
      <vt:lpstr>Mgr. Zdeněk Hromádka, Ph.D.</vt:lpstr>
      <vt:lpstr>Didaktika</vt:lpstr>
      <vt:lpstr>Literatura</vt:lpstr>
      <vt:lpstr>TÉMATA PŘEDNÁŠEK</vt:lpstr>
      <vt:lpstr>TÉMATA PŘEDNÁŠEK</vt:lpstr>
      <vt:lpstr>Test z didaktiky - oblasti</vt:lpstr>
      <vt:lpstr>Didaktika</vt:lpstr>
      <vt:lpstr>Být učitelem</vt:lpstr>
      <vt:lpstr>Být učitelem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Psychodidaktika</vt:lpstr>
      <vt:lpstr>Psychodidaktika</vt:lpstr>
      <vt:lpstr>Psychodidaktika</vt:lpstr>
      <vt:lpstr>Psychodidaktika</vt:lpstr>
      <vt:lpstr>Psychodidaktika</vt:lpstr>
      <vt:lpstr>Psychologie a vzdělávání</vt:lpstr>
      <vt:lpstr>Edukace</vt:lpstr>
      <vt:lpstr>VÝZNAM POJMU KURIKULUM</vt:lpstr>
      <vt:lpstr>Skryté kurikulum</vt:lpstr>
      <vt:lpstr>Kurikulární projekty</vt:lpstr>
      <vt:lpstr>Kurikulární projekty (podle Bertranda)</vt:lpstr>
      <vt:lpstr>Obsah vzdělávání</vt:lpstr>
      <vt:lpstr>Obsah výuky</vt:lpstr>
      <vt:lpstr>Kompetence</vt:lpstr>
      <vt:lpstr>Klíčové kompetence</vt:lpstr>
      <vt:lpstr>Kompetence</vt:lpstr>
      <vt:lpstr>Kompetence k učení</vt:lpstr>
      <vt:lpstr>Kompetence k řešení problémů</vt:lpstr>
      <vt:lpstr>Kompetence komunikativní</vt:lpstr>
      <vt:lpstr>Kompetence personální a sociální</vt:lpstr>
      <vt:lpstr>Kompetence občanská</vt:lpstr>
      <vt:lpstr>Kompetence k podnikavosti</vt:lpstr>
      <vt:lpstr>Vzdělávací oblasti</vt:lpstr>
      <vt:lpstr>Vzdělávací oblasti</vt:lpstr>
      <vt:lpstr>Vzdělávací obor, předmět</vt:lpstr>
      <vt:lpstr>Vzdělávací obor, předmět</vt:lpstr>
      <vt:lpstr>Vzdělávací obor, předmět</vt:lpstr>
      <vt:lpstr>EVIRONMENTÁLNÍ VÝCHOVA</vt:lpstr>
      <vt:lpstr>Žák: subjekt edukace</vt:lpstr>
      <vt:lpstr>Psychologie a vzdělávání</vt:lpstr>
      <vt:lpstr>Psychologie a vzdělávání</vt:lpstr>
      <vt:lpstr>Psychologie a vzdělávání</vt:lpstr>
      <vt:lpstr>Žák: inteligence</vt:lpstr>
      <vt:lpstr>Žák: inteligence</vt:lpstr>
      <vt:lpstr>Prostředí</vt:lpstr>
      <vt:lpstr>Kognitivní determinanty</vt:lpstr>
      <vt:lpstr>Žáci se speciálními vzdělávacími potřebami</vt:lpstr>
      <vt:lpstr>Učitelská profese</vt:lpstr>
      <vt:lpstr>Čím se vyznačuje profese?</vt:lpstr>
      <vt:lpstr>Vymezení profese učitele</vt:lpstr>
      <vt:lpstr>Kategorizace profesí podle složitosti práce</vt:lpstr>
      <vt:lpstr>Kategorizace profesí podle složitosti práce</vt:lpstr>
      <vt:lpstr>Socioprofesní struktura učitelů</vt:lpstr>
      <vt:lpstr>Podíl žen na jednotlivých typech škol</vt:lpstr>
      <vt:lpstr>Příčiny feminizace ve školství</vt:lpstr>
      <vt:lpstr>Prestiž učitelské profese</vt:lpstr>
      <vt:lpstr>Prestiž učitelské profese</vt:lpstr>
      <vt:lpstr>Osobnostní charakteristiky učitelů</vt:lpstr>
      <vt:lpstr>Osobnostní charakteristiky učitelů</vt:lpstr>
      <vt:lpstr>Kompetence učitele</vt:lpstr>
      <vt:lpstr>Burnout efekt učitele</vt:lpstr>
      <vt:lpstr>Burnout efekt učitele</vt:lpstr>
      <vt:lpstr>Vzdělávací cíle</vt:lpstr>
      <vt:lpstr>Vzdělávací cíle</vt:lpstr>
      <vt:lpstr>Vzdělávací cíle</vt:lpstr>
      <vt:lpstr>Vzdělávací cíle</vt:lpstr>
      <vt:lpstr>Vzdělávací cíle</vt:lpstr>
      <vt:lpstr>Výukové cíle</vt:lpstr>
      <vt:lpstr>            vágní                     výkonové</vt:lpstr>
      <vt:lpstr>Obecný, nevýkonový, výkonový cíl</vt:lpstr>
      <vt:lpstr>Výhody výkonových cílů</vt:lpstr>
      <vt:lpstr>Albert Einstein</vt:lpstr>
      <vt:lpstr>Výkonové a nevýkonové cíle</vt:lpstr>
      <vt:lpstr>Nevýhody výkonových cílů</vt:lpstr>
      <vt:lpstr>Revidovaný systém Boomovy taxonomie</vt:lpstr>
      <vt:lpstr>Snímek 82</vt:lpstr>
      <vt:lpstr>Rozdělení cílů</vt:lpstr>
      <vt:lpstr>Transformace cílů v edukační procesy</vt:lpstr>
      <vt:lpstr>Vzdělávací cíle</vt:lpstr>
      <vt:lpstr>Motivace</vt:lpstr>
      <vt:lpstr>Motivace vnější</vt:lpstr>
      <vt:lpstr>Motivace vnitřní</vt:lpstr>
      <vt:lpstr>Metody motivace  v přírodovědných předmětech </vt:lpstr>
      <vt:lpstr>Role učitele</vt:lpstr>
      <vt:lpstr>Jak může škola konkurovat zábavě?</vt:lpstr>
      <vt:lpstr>Je zábavné vyučování důstojné? </vt:lpstr>
      <vt:lpstr>Je zábavné vyučování důstojné? </vt:lpstr>
      <vt:lpstr>Je zábavné vyučování důstojné? </vt:lpstr>
      <vt:lpstr>„Chemie musí smrdět“</vt:lpstr>
      <vt:lpstr>Ve fyzice se musí něco hýbat, svítit nebo dělat rámus</vt:lpstr>
      <vt:lpstr>Biologie? </vt:lpstr>
      <vt:lpstr>Snímek 98</vt:lpstr>
      <vt:lpstr>     Zdroje: 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Obecná a alternativní didaktika</vt:lpstr>
      <vt:lpstr>Alternativní didaktika</vt:lpstr>
      <vt:lpstr>Typy alternativních škol</vt:lpstr>
      <vt:lpstr>Waldorfská škola</vt:lpstr>
      <vt:lpstr>Waldorfská škola</vt:lpstr>
      <vt:lpstr>Waldorfská škola</vt:lpstr>
      <vt:lpstr>Waldorfská škola</vt:lpstr>
      <vt:lpstr>Waldorfská škola</vt:lpstr>
      <vt:lpstr>Montessoriovská škola</vt:lpstr>
      <vt:lpstr>Montessoriovská škola</vt:lpstr>
      <vt:lpstr>Freinetovská škola</vt:lpstr>
      <vt:lpstr>Jenská škola</vt:lpstr>
      <vt:lpstr>Daltonská škola</vt:lpstr>
      <vt:lpstr>Daltonská škola</vt:lpstr>
      <vt:lpstr>Církevní (konfesní) školy</vt:lpstr>
      <vt:lpstr>Alternativy z hlediska organizačních forem výuky</vt:lpstr>
      <vt:lpstr>Alternativní metody a postupy</vt:lpstr>
      <vt:lpstr>Použitá literatura</vt:lpstr>
      <vt:lpstr>Vyučování</vt:lpstr>
      <vt:lpstr>Vyučovací jednotka</vt:lpstr>
      <vt:lpstr>Vyučovací jednotka</vt:lpstr>
      <vt:lpstr>Vyučovací jednotka</vt:lpstr>
      <vt:lpstr>Výukové (vyučovací) metody</vt:lpstr>
      <vt:lpstr>Slovní metody</vt:lpstr>
      <vt:lpstr>Slovní metody</vt:lpstr>
      <vt:lpstr>Metody názorné, demonstrační</vt:lpstr>
      <vt:lpstr>Metody praktických činností</vt:lpstr>
      <vt:lpstr>Aktivizační výukové metody</vt:lpstr>
      <vt:lpstr>Aktivizační výukové metody</vt:lpstr>
      <vt:lpstr>Aktivizační výukové metody</vt:lpstr>
      <vt:lpstr>Učení z textu</vt:lpstr>
      <vt:lpstr>Pedagogické principy</vt:lpstr>
      <vt:lpstr>Didaktické zásady</vt:lpstr>
      <vt:lpstr>Didaktické zásady</vt:lpstr>
      <vt:lpstr>Didaktické zásady – J.A. KOMENSKÝ</vt:lpstr>
      <vt:lpstr>Jiné didaktické zásady</vt:lpstr>
      <vt:lpstr>Hygiena vyučování</vt:lpstr>
      <vt:lpstr>Didaktické prostředky - pomůcky</vt:lpstr>
      <vt:lpstr>Didaktické prostředky - pomůcky</vt:lpstr>
      <vt:lpstr>Didaktické prostředky - pomůcky</vt:lpstr>
      <vt:lpstr>Příprava na vyučování</vt:lpstr>
      <vt:lpstr>Příprava na vyučování</vt:lpstr>
      <vt:lpstr>Příprava prezentace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a vztahy s rodiči; třídní učitel; principy</dc:title>
  <dc:creator>Zdenal</dc:creator>
  <dc:description>Studijní materiál.</dc:description>
  <cp:lastModifiedBy>Zdenal</cp:lastModifiedBy>
  <cp:revision>314</cp:revision>
  <cp:lastPrinted>1601-01-01T00:00:00Z</cp:lastPrinted>
  <dcterms:created xsi:type="dcterms:W3CDTF">2008-02-26T08:58:38Z</dcterms:created>
  <dcterms:modified xsi:type="dcterms:W3CDTF">2016-04-30T16:58:45Z</dcterms:modified>
</cp:coreProperties>
</file>