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62" r:id="rId13"/>
    <p:sldId id="270" r:id="rId14"/>
    <p:sldId id="275" r:id="rId15"/>
    <p:sldId id="277" r:id="rId16"/>
    <p:sldId id="278" r:id="rId17"/>
    <p:sldId id="271" r:id="rId18"/>
    <p:sldId id="274" r:id="rId19"/>
    <p:sldId id="273" r:id="rId20"/>
    <p:sldId id="264" r:id="rId21"/>
    <p:sldId id="265" r:id="rId22"/>
    <p:sldId id="266" r:id="rId23"/>
    <p:sldId id="267" r:id="rId24"/>
    <p:sldId id="268" r:id="rId25"/>
    <p:sldId id="269" r:id="rId26"/>
    <p:sldId id="289" r:id="rId27"/>
    <p:sldId id="290" r:id="rId28"/>
    <p:sldId id="291" r:id="rId29"/>
    <p:sldId id="292" r:id="rId30"/>
    <p:sldId id="293" r:id="rId31"/>
    <p:sldId id="295" r:id="rId32"/>
    <p:sldId id="294" r:id="rId33"/>
    <p:sldId id="257" r:id="rId34"/>
    <p:sldId id="258" r:id="rId35"/>
    <p:sldId id="263" r:id="rId36"/>
    <p:sldId id="259" r:id="rId37"/>
    <p:sldId id="261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7CAB8C2-6EF7-4CF4-A99F-94C0254BD698}" type="datetimeFigureOut">
              <a:rPr lang="cs-CZ" smtClean="0"/>
              <a:t>29.4.2014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cs-CZ" dirty="0" smtClean="0"/>
              <a:t>Metropolitní regiony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cs-CZ" dirty="0" smtClean="0"/>
              <a:t>GS 10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4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648072"/>
          </a:xfrm>
        </p:spPr>
        <p:txBody>
          <a:bodyPr>
            <a:normAutofit/>
          </a:bodyPr>
          <a:lstStyle/>
          <a:p>
            <a:r>
              <a:rPr lang="cs-CZ" dirty="0" smtClean="0"/>
              <a:t>příklady </a:t>
            </a:r>
            <a:r>
              <a:rPr lang="cs-CZ" dirty="0"/>
              <a:t>a </a:t>
            </a:r>
            <a:r>
              <a:rPr lang="cs-CZ" dirty="0" smtClean="0"/>
              <a:t>modely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8352928" cy="5760640"/>
          </a:xfrm>
        </p:spPr>
        <p:txBody>
          <a:bodyPr>
            <a:normAutofit fontScale="77500" lnSpcReduction="20000"/>
          </a:bodyPr>
          <a:lstStyle/>
          <a:p>
            <a:pPr lvl="0" fontAlgn="auto" hangingPunct="0"/>
            <a:r>
              <a:rPr lang="cs-CZ" dirty="0"/>
              <a:t>spolupráce mezi </a:t>
            </a:r>
            <a:r>
              <a:rPr lang="cs-CZ" b="1" dirty="0"/>
              <a:t>německými </a:t>
            </a:r>
            <a:r>
              <a:rPr lang="cs-CZ" b="1" i="1" dirty="0"/>
              <a:t>„</a:t>
            </a:r>
            <a:r>
              <a:rPr lang="cs-CZ" b="1" i="1" dirty="0" err="1"/>
              <a:t>Metropolregionen</a:t>
            </a:r>
            <a:r>
              <a:rPr lang="cs-CZ" b="1" i="1" dirty="0"/>
              <a:t>“ </a:t>
            </a:r>
            <a:r>
              <a:rPr lang="cs-CZ" dirty="0"/>
              <a:t>nabírá na intenzitě v rámci </a:t>
            </a:r>
            <a:r>
              <a:rPr lang="cs-CZ" i="1" dirty="0"/>
              <a:t>„</a:t>
            </a:r>
            <a:r>
              <a:rPr lang="cs-CZ" i="1" dirty="0" err="1"/>
              <a:t>Initiativkreis</a:t>
            </a:r>
            <a:r>
              <a:rPr lang="cs-CZ" i="1" dirty="0"/>
              <a:t> </a:t>
            </a:r>
            <a:r>
              <a:rPr lang="cs-CZ" i="1" dirty="0" err="1"/>
              <a:t>Europäische</a:t>
            </a:r>
            <a:r>
              <a:rPr lang="cs-CZ" i="1" dirty="0"/>
              <a:t> </a:t>
            </a:r>
            <a:r>
              <a:rPr lang="cs-CZ" i="1" dirty="0" err="1"/>
              <a:t>Metropolregionen</a:t>
            </a:r>
            <a:r>
              <a:rPr lang="cs-CZ" i="1" dirty="0"/>
              <a:t>“</a:t>
            </a:r>
            <a:r>
              <a:rPr lang="cs-CZ" dirty="0"/>
              <a:t>;</a:t>
            </a:r>
          </a:p>
          <a:p>
            <a:pPr lvl="0" fontAlgn="auto" hangingPunct="0"/>
            <a:r>
              <a:rPr lang="cs-CZ" i="1" dirty="0"/>
              <a:t>„</a:t>
            </a:r>
            <a:r>
              <a:rPr lang="cs-CZ" i="1" dirty="0" err="1"/>
              <a:t>pôles</a:t>
            </a:r>
            <a:r>
              <a:rPr lang="cs-CZ" i="1" dirty="0"/>
              <a:t> </a:t>
            </a:r>
            <a:r>
              <a:rPr lang="cs-CZ" i="1" dirty="0" err="1"/>
              <a:t>métropolitaines</a:t>
            </a:r>
            <a:r>
              <a:rPr lang="cs-CZ" i="1" dirty="0"/>
              <a:t>“ </a:t>
            </a:r>
            <a:r>
              <a:rPr lang="cs-CZ" dirty="0"/>
              <a:t>existující ve Francii souběžně </a:t>
            </a:r>
            <a:r>
              <a:rPr lang="cs-CZ" b="1" dirty="0"/>
              <a:t>s </a:t>
            </a:r>
            <a:r>
              <a:rPr lang="cs-CZ" b="1" i="1" dirty="0"/>
              <a:t>„</a:t>
            </a:r>
            <a:r>
              <a:rPr lang="cs-CZ" b="1" i="1" dirty="0" err="1"/>
              <a:t>pôles</a:t>
            </a:r>
            <a:r>
              <a:rPr lang="cs-CZ" b="1" i="1" dirty="0"/>
              <a:t> </a:t>
            </a:r>
            <a:r>
              <a:rPr lang="cs-CZ" b="1" i="1" dirty="0" err="1"/>
              <a:t>d'excellence</a:t>
            </a:r>
            <a:r>
              <a:rPr lang="cs-CZ" b="1" i="1" dirty="0"/>
              <a:t>“</a:t>
            </a:r>
            <a:r>
              <a:rPr lang="cs-CZ" b="1" dirty="0"/>
              <a:t>;</a:t>
            </a:r>
          </a:p>
          <a:p>
            <a:pPr lvl="0" fontAlgn="auto" hangingPunct="0"/>
            <a:r>
              <a:rPr lang="cs-CZ" b="1" i="1" dirty="0"/>
              <a:t>Grand Paris</a:t>
            </a:r>
            <a:r>
              <a:rPr lang="cs-CZ" b="1" dirty="0"/>
              <a:t> </a:t>
            </a:r>
            <a:r>
              <a:rPr lang="cs-CZ" dirty="0"/>
              <a:t>(včetně budoucího spojení s Atlantickým oceánem a se severem);</a:t>
            </a:r>
          </a:p>
          <a:p>
            <a:pPr lvl="0" fontAlgn="auto" hangingPunct="0"/>
            <a:r>
              <a:rPr lang="cs-CZ" dirty="0"/>
              <a:t>očekávané rozšíření regionu </a:t>
            </a:r>
            <a:r>
              <a:rPr lang="cs-CZ" b="1" dirty="0" err="1"/>
              <a:t>Öresund</a:t>
            </a:r>
            <a:r>
              <a:rPr lang="cs-CZ" dirty="0"/>
              <a:t> a posílení Velkého </a:t>
            </a:r>
            <a:r>
              <a:rPr lang="cs-CZ" b="1" dirty="0"/>
              <a:t>Stockholmu</a:t>
            </a:r>
            <a:r>
              <a:rPr lang="cs-CZ" dirty="0"/>
              <a:t>;</a:t>
            </a:r>
          </a:p>
          <a:p>
            <a:pPr lvl="0" fontAlgn="auto" hangingPunct="0"/>
            <a:r>
              <a:rPr lang="cs-CZ" dirty="0"/>
              <a:t>zvýšená intenzita projektů v nizozemském </a:t>
            </a:r>
            <a:r>
              <a:rPr lang="cs-CZ" b="1" dirty="0" err="1"/>
              <a:t>Randstadtu</a:t>
            </a:r>
            <a:r>
              <a:rPr lang="cs-CZ" dirty="0"/>
              <a:t> (okolo Amsterodamu a budoucího dvojměstí Rotterdam – Haag);</a:t>
            </a:r>
          </a:p>
          <a:p>
            <a:pPr lvl="0" fontAlgn="auto" hangingPunct="0"/>
            <a:r>
              <a:rPr lang="cs-CZ" dirty="0"/>
              <a:t>budování metropolitních oblastí </a:t>
            </a:r>
            <a:r>
              <a:rPr lang="cs-CZ" b="1" dirty="0"/>
              <a:t>Barcelony, Valencie a Bilbaa</a:t>
            </a:r>
            <a:r>
              <a:rPr lang="cs-CZ" dirty="0"/>
              <a:t>;</a:t>
            </a:r>
          </a:p>
          <a:p>
            <a:pPr lvl="0" fontAlgn="auto" hangingPunct="0"/>
            <a:r>
              <a:rPr lang="cs-CZ" dirty="0"/>
              <a:t>vznikající zkušenosti s místním partnerstvím podniků (</a:t>
            </a:r>
            <a:r>
              <a:rPr lang="cs-CZ" b="1" i="1" dirty="0" err="1"/>
              <a:t>local</a:t>
            </a:r>
            <a:r>
              <a:rPr lang="cs-CZ" b="1" i="1" dirty="0"/>
              <a:t> </a:t>
            </a:r>
            <a:r>
              <a:rPr lang="cs-CZ" b="1" i="1" dirty="0" err="1"/>
              <a:t>enterprise</a:t>
            </a:r>
            <a:r>
              <a:rPr lang="cs-CZ" b="1" i="1" dirty="0"/>
              <a:t> </a:t>
            </a:r>
            <a:r>
              <a:rPr lang="cs-CZ" b="1" i="1" dirty="0" err="1"/>
              <a:t>partnership</a:t>
            </a:r>
            <a:r>
              <a:rPr lang="cs-CZ" b="1" dirty="0"/>
              <a:t>) </a:t>
            </a:r>
            <a:r>
              <a:rPr lang="cs-CZ" dirty="0"/>
              <a:t>v některých větších </a:t>
            </a:r>
            <a:r>
              <a:rPr lang="cs-CZ" b="1" dirty="0"/>
              <a:t>anglických</a:t>
            </a:r>
            <a:r>
              <a:rPr lang="cs-CZ" dirty="0"/>
              <a:t> městech;</a:t>
            </a:r>
          </a:p>
          <a:p>
            <a:pPr lvl="0" fontAlgn="auto" hangingPunct="0"/>
            <a:r>
              <a:rPr lang="cs-CZ" dirty="0"/>
              <a:t>metropolitní rozvoj městských regionů </a:t>
            </a:r>
            <a:r>
              <a:rPr lang="cs-CZ" b="1" dirty="0"/>
              <a:t>Varšavy, Gdaňsku a Katovic </a:t>
            </a:r>
            <a:r>
              <a:rPr lang="cs-CZ" dirty="0"/>
              <a:t>ve Slezsku; u obou posledně zmíněných příkladů se usiluje o výrazný přeshraniční dopad (Baltské moře a Česká republika); </a:t>
            </a:r>
          </a:p>
          <a:p>
            <a:pPr lvl="0" fontAlgn="auto" hangingPunct="0"/>
            <a:r>
              <a:rPr lang="cs-CZ" dirty="0"/>
              <a:t>metropolitní rozvoj okolo </a:t>
            </a:r>
            <a:r>
              <a:rPr lang="cs-CZ" b="1" dirty="0"/>
              <a:t>Prahy a Budapešti</a:t>
            </a:r>
            <a:r>
              <a:rPr lang="cs-CZ" dirty="0"/>
              <a:t>; </a:t>
            </a:r>
          </a:p>
          <a:p>
            <a:pPr lvl="0" fontAlgn="auto" hangingPunct="0"/>
            <a:r>
              <a:rPr lang="cs-CZ" dirty="0"/>
              <a:t>vznikající dvojměstí </a:t>
            </a:r>
            <a:r>
              <a:rPr lang="cs-CZ" b="1" dirty="0"/>
              <a:t>Vídeň – Bratislava</a:t>
            </a:r>
            <a:r>
              <a:rPr lang="cs-CZ" dirty="0"/>
              <a:t>;</a:t>
            </a:r>
          </a:p>
          <a:p>
            <a:pPr lvl="0" fontAlgn="auto" hangingPunct="0"/>
            <a:r>
              <a:rPr lang="cs-CZ" dirty="0"/>
              <a:t>metropolitní ambice okolo </a:t>
            </a:r>
            <a:r>
              <a:rPr lang="cs-CZ" b="1" dirty="0"/>
              <a:t>Lipska</a:t>
            </a:r>
            <a:r>
              <a:rPr lang="cs-CZ" dirty="0"/>
              <a:t> se společným kulturním jmenovatelem „</a:t>
            </a:r>
            <a:r>
              <a:rPr lang="cs-CZ" dirty="0" err="1"/>
              <a:t>Lutherovo</a:t>
            </a:r>
            <a:r>
              <a:rPr lang="cs-CZ" dirty="0"/>
              <a:t> desetiletí“ v souvislosti s 500. výročím luteránské reformace z roku 1517.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02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5069160"/>
          </a:xfrm>
        </p:spPr>
        <p:txBody>
          <a:bodyPr>
            <a:normAutofit fontScale="92500"/>
          </a:bodyPr>
          <a:lstStyle/>
          <a:p>
            <a:pPr marL="274320" lvl="1" hangingPunct="0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dirty="0" smtClean="0"/>
              <a:t>budování </a:t>
            </a:r>
            <a:r>
              <a:rPr lang="cs-CZ" sz="2400" dirty="0"/>
              <a:t>makroregionů </a:t>
            </a:r>
            <a:endParaRPr lang="cs-CZ" sz="2400" dirty="0" smtClean="0"/>
          </a:p>
          <a:p>
            <a:pPr marL="548640" lvl="2" hangingPunct="0">
              <a:spcBef>
                <a:spcPts val="600"/>
              </a:spcBef>
              <a:buSzPct val="70000"/>
            </a:pPr>
            <a:r>
              <a:rPr lang="cs-CZ" dirty="0" smtClean="0"/>
              <a:t>jako </a:t>
            </a:r>
            <a:r>
              <a:rPr lang="cs-CZ" dirty="0"/>
              <a:t>Pobaltí, Podunají a regionu severozápadní Evropy </a:t>
            </a:r>
            <a:r>
              <a:rPr lang="cs-CZ" dirty="0" smtClean="0"/>
              <a:t>(</a:t>
            </a:r>
            <a:r>
              <a:rPr lang="cs-CZ" dirty="0" err="1" smtClean="0"/>
              <a:t>Nord</a:t>
            </a:r>
            <a:r>
              <a:rPr lang="cs-CZ" dirty="0" smtClean="0"/>
              <a:t>-Pas-de-Calais</a:t>
            </a:r>
            <a:r>
              <a:rPr lang="cs-CZ" dirty="0"/>
              <a:t>, Belgie, Lucembursko, Nizozemsko a Severní </a:t>
            </a:r>
            <a:r>
              <a:rPr lang="cs-CZ" dirty="0" smtClean="0"/>
              <a:t>Porýní-Vestfálsko).</a:t>
            </a:r>
          </a:p>
          <a:p>
            <a:pPr marL="274320" lvl="1" hangingPunct="0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dirty="0" smtClean="0"/>
              <a:t>přeshraniční iniciativy</a:t>
            </a:r>
          </a:p>
          <a:p>
            <a:pPr marL="548640" lvl="2" hangingPunct="0">
              <a:spcBef>
                <a:spcPts val="600"/>
              </a:spcBef>
              <a:buSzPct val="70000"/>
            </a:pPr>
            <a:r>
              <a:rPr lang="cs-CZ" dirty="0"/>
              <a:t>německá iniciativa „</a:t>
            </a:r>
            <a:r>
              <a:rPr lang="cs-CZ" i="1" dirty="0" err="1"/>
              <a:t>Initiativkreis</a:t>
            </a:r>
            <a:r>
              <a:rPr lang="cs-CZ" i="1" dirty="0"/>
              <a:t> Metropolitane </a:t>
            </a:r>
            <a:r>
              <a:rPr lang="cs-CZ" i="1" dirty="0" err="1"/>
              <a:t>Grenzregionen</a:t>
            </a:r>
            <a:r>
              <a:rPr lang="cs-CZ" dirty="0"/>
              <a:t>“</a:t>
            </a:r>
          </a:p>
          <a:p>
            <a:pPr marL="548640" lvl="2" hangingPunct="0">
              <a:spcBef>
                <a:spcPts val="600"/>
              </a:spcBef>
              <a:buSzPct val="70000"/>
            </a:pPr>
            <a:r>
              <a:rPr lang="cs-CZ" dirty="0" err="1"/>
              <a:t>Öresund</a:t>
            </a:r>
            <a:r>
              <a:rPr lang="cs-CZ" dirty="0"/>
              <a:t> a Lille-</a:t>
            </a:r>
            <a:r>
              <a:rPr lang="cs-CZ" dirty="0" err="1"/>
              <a:t>Courtrai</a:t>
            </a:r>
            <a:endParaRPr lang="cs-CZ" dirty="0"/>
          </a:p>
          <a:p>
            <a:pPr marL="548640" lvl="2" hangingPunct="0">
              <a:spcBef>
                <a:spcPts val="600"/>
              </a:spcBef>
              <a:buSzPct val="70000"/>
            </a:pPr>
            <a:r>
              <a:rPr lang="cs-CZ" dirty="0"/>
              <a:t>řada nových iniciativ: </a:t>
            </a:r>
            <a:r>
              <a:rPr lang="cs-CZ" dirty="0" err="1"/>
              <a:t>Oberrhein</a:t>
            </a:r>
            <a:r>
              <a:rPr lang="cs-CZ" dirty="0"/>
              <a:t> (Basilej, Štrasburk, Karlsruhe), </a:t>
            </a:r>
            <a:r>
              <a:rPr lang="cs-CZ" dirty="0" err="1"/>
              <a:t>Niederrhein</a:t>
            </a:r>
            <a:r>
              <a:rPr lang="cs-CZ" dirty="0"/>
              <a:t> (Porýní-Falc, Lucembursko, Nantes), Katovice, Savojsko-</a:t>
            </a:r>
            <a:r>
              <a:rPr lang="cs-CZ" dirty="0" err="1"/>
              <a:t>Aosta</a:t>
            </a:r>
            <a:r>
              <a:rPr lang="cs-CZ" dirty="0"/>
              <a:t>, Hamburk / </a:t>
            </a:r>
            <a:r>
              <a:rPr lang="cs-CZ" dirty="0" err="1"/>
              <a:t>Öresund</a:t>
            </a:r>
            <a:endParaRPr lang="cs-CZ" dirty="0"/>
          </a:p>
          <a:p>
            <a:pPr marL="274320" lvl="1" hangingPunct="0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dirty="0" smtClean="0"/>
              <a:t>evropské </a:t>
            </a:r>
            <a:r>
              <a:rPr lang="cs-CZ" sz="2400" dirty="0"/>
              <a:t>seskupení pro územní spolupráci (</a:t>
            </a:r>
            <a:r>
              <a:rPr lang="cs-CZ" sz="2400" dirty="0" smtClean="0"/>
              <a:t>ESÚS, 2007)</a:t>
            </a:r>
            <a:endParaRPr lang="cs-CZ" sz="2400" dirty="0"/>
          </a:p>
          <a:p>
            <a:pPr lvl="1" hangingPunct="0"/>
            <a:r>
              <a:rPr lang="cs-CZ" sz="2100" dirty="0" smtClean="0"/>
              <a:t>vytváření </a:t>
            </a:r>
            <a:r>
              <a:rPr lang="cs-CZ" sz="2100" dirty="0"/>
              <a:t>intenzivnější spolupráce na základě hodnotových řetězců, doplněné o „</a:t>
            </a:r>
            <a:r>
              <a:rPr lang="cs-CZ" sz="2100" dirty="0" err="1"/>
              <a:t>superstrukturu</a:t>
            </a:r>
            <a:r>
              <a:rPr lang="cs-CZ" sz="2100" dirty="0"/>
              <a:t>“ tradiční spolupráce v oblasti kultury, vzdělávání, administrativní spolupráce atd</a:t>
            </a:r>
            <a:r>
              <a:rPr lang="cs-CZ" sz="2100" dirty="0" smtClean="0"/>
              <a:t>.,</a:t>
            </a:r>
          </a:p>
          <a:p>
            <a:pPr lvl="2" hangingPunct="0"/>
            <a:r>
              <a:rPr lang="cs-CZ" sz="1800" dirty="0" smtClean="0"/>
              <a:t>ESÚS </a:t>
            </a:r>
            <a:r>
              <a:rPr lang="cs-CZ" sz="1800" dirty="0"/>
              <a:t>Hamburk-Toulouse, </a:t>
            </a:r>
            <a:r>
              <a:rPr lang="cs-CZ" sz="1800" dirty="0" smtClean="0"/>
              <a:t>v</a:t>
            </a:r>
            <a:r>
              <a:rPr lang="cs-CZ" sz="1800" dirty="0"/>
              <a:t> leteckém průmyslu.</a:t>
            </a:r>
          </a:p>
          <a:p>
            <a:pPr marL="274320" lvl="1" hangingPunct="0">
              <a:spcBef>
                <a:spcPts val="600"/>
              </a:spcBef>
              <a:buSzPct val="70000"/>
              <a:buFont typeface="Wingdings"/>
              <a:buChar char=""/>
            </a:pPr>
            <a:endParaRPr lang="cs-CZ" sz="24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34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Workshop</a:t>
            </a:r>
            <a:br>
              <a:rPr lang="cs-CZ" dirty="0" smtClean="0"/>
            </a:br>
            <a:r>
              <a:rPr lang="cs-CZ" dirty="0" smtClean="0"/>
              <a:t>„Evropské a národní metropolitní regiony“</a:t>
            </a:r>
            <a:br>
              <a:rPr lang="cs-CZ" dirty="0" smtClean="0"/>
            </a:br>
            <a:r>
              <a:rPr lang="cs-CZ" dirty="0" err="1" smtClean="0"/>
              <a:t>Plauen</a:t>
            </a:r>
            <a:r>
              <a:rPr lang="cs-CZ" dirty="0" smtClean="0"/>
              <a:t> 24</a:t>
            </a:r>
            <a:r>
              <a:rPr lang="cs-CZ" dirty="0"/>
              <a:t>. –26. 1. 2008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Metropolregionen</a:t>
            </a:r>
            <a:r>
              <a:rPr lang="cs-CZ" dirty="0" smtClean="0"/>
              <a:t> </a:t>
            </a:r>
            <a:r>
              <a:rPr lang="cs-CZ" dirty="0"/>
              <a:t>in </a:t>
            </a:r>
            <a:r>
              <a:rPr lang="cs-CZ" dirty="0" smtClean="0"/>
              <a:t>Europa</a:t>
            </a:r>
            <a:r>
              <a:rPr lang="cs-CZ" dirty="0"/>
              <a:t>, </a:t>
            </a:r>
            <a:r>
              <a:rPr lang="cs-CZ" dirty="0" err="1" smtClean="0"/>
              <a:t>Deutschland</a:t>
            </a:r>
            <a:r>
              <a:rPr lang="cs-CZ" dirty="0" smtClean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 smtClean="0"/>
              <a:t>Sachsen</a:t>
            </a:r>
            <a:endParaRPr lang="cs-CZ" dirty="0" smtClean="0"/>
          </a:p>
          <a:p>
            <a:pPr lvl="1"/>
            <a:r>
              <a:rPr lang="cs-CZ" dirty="0" smtClean="0"/>
              <a:t>PETER JURCZEK</a:t>
            </a:r>
          </a:p>
          <a:p>
            <a:r>
              <a:rPr lang="cs-CZ" dirty="0" smtClean="0"/>
              <a:t>L</a:t>
            </a:r>
            <a:r>
              <a:rPr lang="de-DE" dirty="0" err="1" smtClean="0"/>
              <a:t>eipzig</a:t>
            </a:r>
            <a:r>
              <a:rPr lang="de-DE" dirty="0" smtClean="0"/>
              <a:t> </a:t>
            </a:r>
            <a:r>
              <a:rPr lang="de-DE" dirty="0"/>
              <a:t>–</a:t>
            </a:r>
            <a:r>
              <a:rPr lang="cs-CZ" dirty="0"/>
              <a:t> </a:t>
            </a:r>
            <a:r>
              <a:rPr lang="de-DE" dirty="0"/>
              <a:t>eine </a:t>
            </a:r>
            <a:r>
              <a:rPr lang="cs-CZ" dirty="0" smtClean="0"/>
              <a:t>S</a:t>
            </a:r>
            <a:r>
              <a:rPr lang="de-DE" dirty="0" err="1" smtClean="0"/>
              <a:t>tadtregion</a:t>
            </a:r>
            <a:r>
              <a:rPr lang="de-DE" dirty="0" smtClean="0"/>
              <a:t> </a:t>
            </a:r>
            <a:r>
              <a:rPr lang="de-DE" dirty="0"/>
              <a:t>auf der </a:t>
            </a:r>
            <a:r>
              <a:rPr lang="cs-CZ" dirty="0" smtClean="0"/>
              <a:t>S</a:t>
            </a:r>
            <a:r>
              <a:rPr lang="de-DE" dirty="0" err="1" smtClean="0"/>
              <a:t>uche</a:t>
            </a:r>
            <a:r>
              <a:rPr lang="de-DE" dirty="0" smtClean="0"/>
              <a:t> </a:t>
            </a:r>
            <a:r>
              <a:rPr lang="de-DE" dirty="0"/>
              <a:t/>
            </a:r>
            <a:br>
              <a:rPr lang="de-DE" dirty="0"/>
            </a:br>
            <a:r>
              <a:rPr lang="cs-CZ" dirty="0"/>
              <a:t>nach </a:t>
            </a:r>
            <a:r>
              <a:rPr lang="cs-CZ" dirty="0" err="1"/>
              <a:t>internationaler</a:t>
            </a:r>
            <a:r>
              <a:rPr lang="cs-CZ" dirty="0"/>
              <a:t> </a:t>
            </a:r>
            <a:r>
              <a:rPr lang="cs-CZ" dirty="0" err="1" smtClean="0"/>
              <a:t>Bedeutung</a:t>
            </a:r>
            <a:endParaRPr lang="cs-CZ" dirty="0"/>
          </a:p>
          <a:p>
            <a:pPr lvl="1"/>
            <a:r>
              <a:rPr lang="cs-CZ" dirty="0" smtClean="0"/>
              <a:t>JOACHIM BURDACK</a:t>
            </a:r>
          </a:p>
          <a:p>
            <a:r>
              <a:rPr lang="cs-CZ" dirty="0" smtClean="0"/>
              <a:t>Metropolitní region Brno</a:t>
            </a:r>
            <a:endParaRPr lang="cs-CZ" dirty="0"/>
          </a:p>
          <a:p>
            <a:pPr lvl="1"/>
            <a:r>
              <a:rPr lang="cs-CZ" dirty="0" smtClean="0"/>
              <a:t>VÁCLAV TOUŠEK</a:t>
            </a:r>
          </a:p>
          <a:p>
            <a:r>
              <a:rPr lang="cs-CZ" dirty="0" smtClean="0"/>
              <a:t>Metropolitní region plzeň</a:t>
            </a:r>
          </a:p>
          <a:p>
            <a:pPr lvl="1"/>
            <a:r>
              <a:rPr lang="cs-CZ" dirty="0" smtClean="0"/>
              <a:t>JAROSLAV DOKOUPIL</a:t>
            </a:r>
          </a:p>
          <a:p>
            <a:r>
              <a:rPr lang="cs-CZ" dirty="0" smtClean="0"/>
              <a:t>Ústí nad Labem – od města po metropoli regionálního rozměru</a:t>
            </a:r>
          </a:p>
          <a:p>
            <a:pPr lvl="1"/>
            <a:r>
              <a:rPr lang="cs-CZ" dirty="0" smtClean="0"/>
              <a:t>MILAN JEŘÁBEK, JIŘÍ ANDĚL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53136"/>
            <a:ext cx="1449075" cy="18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9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2493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dirty="0" smtClean="0"/>
              <a:t>Peter </a:t>
            </a:r>
            <a:r>
              <a:rPr lang="cs-CZ" dirty="0" err="1" smtClean="0"/>
              <a:t>Jurczek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err="1" smtClean="0"/>
              <a:t>Metropolregionen</a:t>
            </a:r>
            <a:r>
              <a:rPr lang="cs-CZ" b="1" dirty="0" smtClean="0"/>
              <a:t> in Europa</a:t>
            </a:r>
            <a:r>
              <a:rPr lang="cs-CZ" b="1" dirty="0"/>
              <a:t>, </a:t>
            </a:r>
            <a:r>
              <a:rPr lang="cs-CZ" b="1" dirty="0" err="1" smtClean="0"/>
              <a:t>Deutschland</a:t>
            </a:r>
            <a:r>
              <a:rPr lang="cs-CZ" b="1" dirty="0" smtClean="0"/>
              <a:t> </a:t>
            </a:r>
            <a:r>
              <a:rPr lang="cs-CZ" b="1" dirty="0" err="1" smtClean="0"/>
              <a:t>und</a:t>
            </a:r>
            <a:r>
              <a:rPr lang="cs-CZ" b="1" dirty="0" smtClean="0"/>
              <a:t> </a:t>
            </a:r>
            <a:r>
              <a:rPr lang="cs-CZ" b="1" dirty="0" err="1" smtClean="0"/>
              <a:t>Sachsen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68952" cy="5141168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„</a:t>
            </a:r>
            <a:r>
              <a:rPr lang="de-DE" dirty="0"/>
              <a:t>Europäischen Metropolregionen …Motoren der gesellschaftlichen, wirtschaftlichen, sozialen und kulturellen Entwicklung</a:t>
            </a:r>
            <a:r>
              <a:rPr lang="de-DE" dirty="0" smtClean="0"/>
              <a:t>“</a:t>
            </a:r>
            <a:r>
              <a:rPr lang="cs-CZ" dirty="0" smtClean="0"/>
              <a:t> </a:t>
            </a:r>
            <a:r>
              <a:rPr lang="de-DE" dirty="0" smtClean="0"/>
              <a:t>zu </a:t>
            </a:r>
            <a:r>
              <a:rPr lang="de-DE" dirty="0"/>
              <a:t>verstehen, die die „Leistungs-und Konkurrenzfähigkeit Deutschlands und Europas erhalten und dazu beitragen</a:t>
            </a:r>
            <a:r>
              <a:rPr lang="de-DE" dirty="0" smtClean="0"/>
              <a:t>“</a:t>
            </a:r>
            <a:r>
              <a:rPr lang="cs-CZ" dirty="0" smtClean="0"/>
              <a:t> </a:t>
            </a:r>
            <a:r>
              <a:rPr lang="de-DE" dirty="0" smtClean="0"/>
              <a:t>sollen</a:t>
            </a:r>
            <a:r>
              <a:rPr lang="de-DE" dirty="0"/>
              <a:t>, „den europäischen Integrationsprozess zu beschleunigen</a:t>
            </a:r>
            <a:r>
              <a:rPr lang="de-DE" dirty="0" smtClean="0"/>
              <a:t>“.</a:t>
            </a:r>
            <a:endParaRPr lang="cs-CZ" dirty="0"/>
          </a:p>
          <a:p>
            <a:r>
              <a:rPr lang="cs-CZ" b="1" dirty="0" err="1"/>
              <a:t>Rahmenbedingungen</a:t>
            </a:r>
            <a:r>
              <a:rPr lang="cs-CZ" b="1" dirty="0"/>
              <a:t> </a:t>
            </a:r>
            <a:r>
              <a:rPr lang="cs-CZ" b="1" dirty="0" err="1"/>
              <a:t>zur</a:t>
            </a:r>
            <a:r>
              <a:rPr lang="cs-CZ" b="1" dirty="0"/>
              <a:t> </a:t>
            </a:r>
            <a:r>
              <a:rPr lang="cs-CZ" b="1" dirty="0" err="1"/>
              <a:t>Entstehung</a:t>
            </a:r>
            <a:r>
              <a:rPr lang="cs-CZ" b="1" dirty="0"/>
              <a:t> </a:t>
            </a:r>
            <a:r>
              <a:rPr lang="cs-CZ" b="1" dirty="0" smtClean="0"/>
              <a:t>„</a:t>
            </a:r>
            <a:r>
              <a:rPr lang="cs-CZ" b="1" dirty="0" err="1"/>
              <a:t>Europäischer</a:t>
            </a:r>
            <a:r>
              <a:rPr lang="cs-CZ" b="1" dirty="0"/>
              <a:t> </a:t>
            </a:r>
            <a:r>
              <a:rPr lang="cs-CZ" b="1" dirty="0" err="1"/>
              <a:t>Metropolregionen</a:t>
            </a:r>
            <a:r>
              <a:rPr lang="cs-CZ" b="1" dirty="0"/>
              <a:t>“</a:t>
            </a:r>
            <a:endParaRPr lang="cs-CZ" dirty="0"/>
          </a:p>
          <a:p>
            <a:pPr lvl="1"/>
            <a:r>
              <a:rPr lang="de-DE" dirty="0" smtClean="0"/>
              <a:t>die </a:t>
            </a:r>
            <a:r>
              <a:rPr lang="de-DE" dirty="0"/>
              <a:t>Umwertungen im deutschen Städtesystem als Folge der deutschen Vereinigung</a:t>
            </a:r>
          </a:p>
          <a:p>
            <a:pPr lvl="1"/>
            <a:r>
              <a:rPr lang="de-DE" dirty="0" smtClean="0"/>
              <a:t>die </a:t>
            </a:r>
            <a:r>
              <a:rPr lang="de-DE" dirty="0"/>
              <a:t>Integration der deutschen Städte in das europäische Städtesystem</a:t>
            </a:r>
          </a:p>
          <a:p>
            <a:pPr lvl="1"/>
            <a:r>
              <a:rPr lang="cs-CZ" dirty="0" smtClean="0"/>
              <a:t>der </a:t>
            </a:r>
            <a:r>
              <a:rPr lang="cs-CZ" dirty="0" err="1"/>
              <a:t>Strukturwandel</a:t>
            </a:r>
            <a:r>
              <a:rPr lang="cs-CZ" dirty="0"/>
              <a:t> der </a:t>
            </a:r>
            <a:r>
              <a:rPr lang="cs-CZ" dirty="0" err="1"/>
              <a:t>Wirtschaft</a:t>
            </a:r>
            <a:endParaRPr lang="cs-CZ" dirty="0"/>
          </a:p>
          <a:p>
            <a:pPr lvl="1"/>
            <a:r>
              <a:rPr lang="cs-CZ" dirty="0" smtClean="0"/>
              <a:t>der </a:t>
            </a:r>
            <a:r>
              <a:rPr lang="cs-CZ" dirty="0" err="1"/>
              <a:t>Bedeutungsverlust</a:t>
            </a:r>
            <a:r>
              <a:rPr lang="cs-CZ" dirty="0"/>
              <a:t> der </a:t>
            </a:r>
            <a:r>
              <a:rPr lang="cs-CZ" dirty="0" err="1"/>
              <a:t>Nationalstaaten</a:t>
            </a:r>
            <a:endParaRPr lang="cs-CZ" dirty="0"/>
          </a:p>
          <a:p>
            <a:pPr lvl="1"/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/>
              <a:t>anhaltende</a:t>
            </a:r>
            <a:r>
              <a:rPr lang="cs-CZ" dirty="0"/>
              <a:t> </a:t>
            </a:r>
            <a:r>
              <a:rPr lang="cs-CZ" dirty="0" err="1"/>
              <a:t>Arbeitsmarktkrise</a:t>
            </a:r>
            <a:r>
              <a:rPr lang="cs-CZ" dirty="0"/>
              <a:t> </a:t>
            </a:r>
          </a:p>
          <a:p>
            <a:pPr lvl="1"/>
            <a:r>
              <a:rPr lang="de-DE" dirty="0" smtClean="0"/>
              <a:t>die </a:t>
            </a:r>
            <a:r>
              <a:rPr lang="de-DE" dirty="0"/>
              <a:t>Herausbildung einer neuen Semantik: ein Raum von Flüssen bzw. Strömen und Knoten, also ein Netzwerk-Raum</a:t>
            </a:r>
          </a:p>
          <a:p>
            <a:pPr lvl="1"/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/>
              <a:t>Globalisierung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554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4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b="1" dirty="0" err="1"/>
              <a:t>Vorteile</a:t>
            </a:r>
            <a:r>
              <a:rPr lang="cs-CZ" b="1" dirty="0"/>
              <a:t> </a:t>
            </a:r>
            <a:r>
              <a:rPr lang="cs-CZ" b="1" dirty="0" smtClean="0"/>
              <a:t>von </a:t>
            </a:r>
            <a:r>
              <a:rPr lang="cs-CZ" b="1" dirty="0" err="1"/>
              <a:t>Metropolregionen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836712"/>
            <a:ext cx="7992888" cy="5904656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de-DE" dirty="0"/>
              <a:t>Freiwillige Beteiligung und solidarische Zusammenarbeit</a:t>
            </a:r>
          </a:p>
          <a:p>
            <a:r>
              <a:rPr lang="de-DE" dirty="0" smtClean="0"/>
              <a:t>Einbeziehung </a:t>
            </a:r>
            <a:r>
              <a:rPr lang="de-DE" dirty="0"/>
              <a:t>einer breiten Basis an Mitwirkenden</a:t>
            </a:r>
          </a:p>
          <a:p>
            <a:r>
              <a:rPr lang="de-DE" dirty="0" smtClean="0"/>
              <a:t>Gewinnung </a:t>
            </a:r>
            <a:r>
              <a:rPr lang="de-DE" dirty="0"/>
              <a:t>der Privatwirtschaft, insbesondere auch größerer Unternehmen</a:t>
            </a:r>
          </a:p>
          <a:p>
            <a:r>
              <a:rPr lang="de-DE" dirty="0" smtClean="0"/>
              <a:t>Setzen </a:t>
            </a:r>
            <a:r>
              <a:rPr lang="de-DE" dirty="0"/>
              <a:t>neuer Impulse und spezifischer Akzente</a:t>
            </a:r>
          </a:p>
          <a:p>
            <a:r>
              <a:rPr lang="de-DE" dirty="0" smtClean="0"/>
              <a:t>Intensivierung </a:t>
            </a:r>
            <a:r>
              <a:rPr lang="de-DE" dirty="0"/>
              <a:t>des Engagements der Akteure</a:t>
            </a:r>
          </a:p>
          <a:p>
            <a:r>
              <a:rPr lang="de-DE" dirty="0" smtClean="0"/>
              <a:t>Ausbau </a:t>
            </a:r>
            <a:r>
              <a:rPr lang="de-DE" dirty="0"/>
              <a:t>und Weiterqualifizierung der </a:t>
            </a:r>
            <a:r>
              <a:rPr lang="de-DE" dirty="0" err="1"/>
              <a:t>Innovativität</a:t>
            </a:r>
            <a:endParaRPr lang="de-DE" dirty="0"/>
          </a:p>
          <a:p>
            <a:r>
              <a:rPr lang="de-DE" dirty="0" smtClean="0"/>
              <a:t>Möglichkeit </a:t>
            </a:r>
            <a:r>
              <a:rPr lang="de-DE" dirty="0"/>
              <a:t>zur Bündelung der vorhandenen Potenziale</a:t>
            </a:r>
          </a:p>
          <a:p>
            <a:r>
              <a:rPr lang="cs-CZ" dirty="0" err="1" smtClean="0"/>
              <a:t>Verbesserung</a:t>
            </a:r>
            <a:r>
              <a:rPr lang="cs-CZ" dirty="0" smtClean="0"/>
              <a:t> </a:t>
            </a:r>
            <a:r>
              <a:rPr lang="cs-CZ" dirty="0"/>
              <a:t>der </a:t>
            </a:r>
            <a:r>
              <a:rPr lang="cs-CZ" dirty="0" err="1" smtClean="0"/>
              <a:t>Kooperationsfähigkeit</a:t>
            </a:r>
            <a:endParaRPr lang="cs-CZ" dirty="0"/>
          </a:p>
          <a:p>
            <a:r>
              <a:rPr lang="de-DE" dirty="0"/>
              <a:t>Freiwillige Beteiligung und solidarische Zusammenarbeit</a:t>
            </a:r>
          </a:p>
          <a:p>
            <a:r>
              <a:rPr lang="de-DE" dirty="0" smtClean="0"/>
              <a:t>Einbeziehung </a:t>
            </a:r>
            <a:r>
              <a:rPr lang="de-DE" dirty="0"/>
              <a:t>einer breiten Basis an Mitwirkenden</a:t>
            </a:r>
          </a:p>
          <a:p>
            <a:r>
              <a:rPr lang="de-DE" dirty="0" smtClean="0"/>
              <a:t>Gewinnung </a:t>
            </a:r>
            <a:r>
              <a:rPr lang="de-DE" dirty="0"/>
              <a:t>der Privatwirtschaft, insbesondere auch größerer Unternehmen</a:t>
            </a:r>
          </a:p>
          <a:p>
            <a:r>
              <a:rPr lang="de-DE" dirty="0" smtClean="0"/>
              <a:t>Setzen </a:t>
            </a:r>
            <a:r>
              <a:rPr lang="de-DE" dirty="0"/>
              <a:t>neuer Impulse und spezifischer Akzente</a:t>
            </a:r>
          </a:p>
          <a:p>
            <a:r>
              <a:rPr lang="de-DE" dirty="0" smtClean="0"/>
              <a:t>Intensivierung </a:t>
            </a:r>
            <a:r>
              <a:rPr lang="de-DE" dirty="0"/>
              <a:t>des Engagements der Akteure</a:t>
            </a:r>
          </a:p>
          <a:p>
            <a:r>
              <a:rPr lang="de-DE" dirty="0" smtClean="0"/>
              <a:t>Ausbau </a:t>
            </a:r>
            <a:r>
              <a:rPr lang="de-DE" dirty="0"/>
              <a:t>und Weiterqualifizierung der </a:t>
            </a:r>
            <a:r>
              <a:rPr lang="de-DE" dirty="0" err="1"/>
              <a:t>Innovativität</a:t>
            </a:r>
            <a:endParaRPr lang="de-DE" dirty="0"/>
          </a:p>
          <a:p>
            <a:r>
              <a:rPr lang="de-DE" dirty="0" smtClean="0"/>
              <a:t>Möglichkeit </a:t>
            </a:r>
            <a:r>
              <a:rPr lang="de-DE" dirty="0"/>
              <a:t>zur Bündelung der vorhandenen Potenziale</a:t>
            </a:r>
          </a:p>
          <a:p>
            <a:r>
              <a:rPr lang="cs-CZ" dirty="0" err="1" smtClean="0"/>
              <a:t>Verbesserung</a:t>
            </a:r>
            <a:r>
              <a:rPr lang="cs-CZ" dirty="0" smtClean="0"/>
              <a:t> </a:t>
            </a:r>
            <a:r>
              <a:rPr lang="cs-CZ" dirty="0"/>
              <a:t>der </a:t>
            </a:r>
            <a:r>
              <a:rPr lang="cs-CZ" dirty="0" err="1"/>
              <a:t>Kooperationsfähigkeit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60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4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b="1" dirty="0" err="1" smtClean="0"/>
              <a:t>Nachteile</a:t>
            </a:r>
            <a:r>
              <a:rPr lang="cs-CZ" b="1" dirty="0" smtClean="0"/>
              <a:t> von </a:t>
            </a:r>
            <a:r>
              <a:rPr lang="cs-CZ" b="1" dirty="0" err="1"/>
              <a:t>Metropolregionen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179512" y="476672"/>
            <a:ext cx="8712968" cy="6264696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de-DE" dirty="0"/>
              <a:t>Komplexe bzw. komplizierte und dadurch schlecht funktionierende Organisationsstruktur</a:t>
            </a:r>
          </a:p>
          <a:p>
            <a:r>
              <a:rPr lang="de-DE" dirty="0" smtClean="0"/>
              <a:t>Gefahr </a:t>
            </a:r>
            <a:r>
              <a:rPr lang="de-DE" dirty="0"/>
              <a:t>vorübergehenden statt permanenten Engagements</a:t>
            </a:r>
          </a:p>
          <a:p>
            <a:r>
              <a:rPr lang="de-DE" dirty="0" smtClean="0"/>
              <a:t>Häufig </a:t>
            </a:r>
            <a:r>
              <a:rPr lang="de-DE" dirty="0"/>
              <a:t>Verzicht auf Einstellung zusätzlichen Personals im Metropolenmanagement</a:t>
            </a:r>
          </a:p>
          <a:p>
            <a:r>
              <a:rPr lang="de-DE" dirty="0" smtClean="0"/>
              <a:t>Ggf</a:t>
            </a:r>
            <a:r>
              <a:rPr lang="de-DE" dirty="0"/>
              <a:t>. Überschneidung von Kompetenzen (z.B. Wirtschaftsförderung, Stadt-und Regionalplanung)</a:t>
            </a:r>
          </a:p>
          <a:p>
            <a:r>
              <a:rPr lang="de-DE" dirty="0" smtClean="0"/>
              <a:t>Unter </a:t>
            </a:r>
            <a:r>
              <a:rPr lang="de-DE" dirty="0"/>
              <a:t>Umständen Ablenkung von den eigentlichen Problemen (z.B. abseitige Verkehrslage und unzureichende Verkehrsanbindung, ungünstige wirtschaftliche Entwicklung)</a:t>
            </a:r>
          </a:p>
          <a:p>
            <a:r>
              <a:rPr lang="de-DE" dirty="0" smtClean="0"/>
              <a:t>Bloßer </a:t>
            </a:r>
            <a:r>
              <a:rPr lang="de-DE" dirty="0"/>
              <a:t>Nachahmeffekt (inter-) nationaler </a:t>
            </a:r>
            <a:r>
              <a:rPr lang="de-DE" dirty="0" smtClean="0"/>
              <a:t>Vorbilder</a:t>
            </a:r>
            <a:endParaRPr lang="cs-CZ" dirty="0"/>
          </a:p>
          <a:p>
            <a:r>
              <a:rPr lang="de-DE" dirty="0"/>
              <a:t>Teilweise lediglich nationaler Stellenwert, nur geringe Chancen auf internationale Bedeutung</a:t>
            </a:r>
          </a:p>
          <a:p>
            <a:r>
              <a:rPr lang="cs-CZ" dirty="0" err="1" smtClean="0"/>
              <a:t>Meistens</a:t>
            </a:r>
            <a:r>
              <a:rPr lang="cs-CZ" dirty="0" smtClean="0"/>
              <a:t> </a:t>
            </a:r>
            <a:r>
              <a:rPr lang="cs-CZ" dirty="0" err="1"/>
              <a:t>hoher</a:t>
            </a:r>
            <a:r>
              <a:rPr lang="cs-CZ" dirty="0"/>
              <a:t> </a:t>
            </a:r>
            <a:r>
              <a:rPr lang="cs-CZ" dirty="0" err="1"/>
              <a:t>Konkurrenzdruck</a:t>
            </a:r>
            <a:r>
              <a:rPr lang="cs-CZ" dirty="0"/>
              <a:t> </a:t>
            </a:r>
            <a:r>
              <a:rPr lang="cs-CZ" dirty="0" err="1"/>
              <a:t>untereinander</a:t>
            </a:r>
            <a:endParaRPr lang="cs-CZ" dirty="0"/>
          </a:p>
          <a:p>
            <a:r>
              <a:rPr lang="de-DE" dirty="0" smtClean="0"/>
              <a:t>Gefahr </a:t>
            </a:r>
            <a:r>
              <a:rPr lang="de-DE" dirty="0"/>
              <a:t>der Überbewertung ihrer Funktionen und Wirkungen</a:t>
            </a:r>
          </a:p>
          <a:p>
            <a:r>
              <a:rPr lang="de-DE" dirty="0" smtClean="0"/>
              <a:t>Einsetzen </a:t>
            </a:r>
            <a:r>
              <a:rPr lang="de-DE" dirty="0"/>
              <a:t>überdurchschnittlich hoher finanzieller Aufwendungen zur Prädikatserreichung</a:t>
            </a:r>
          </a:p>
          <a:p>
            <a:r>
              <a:rPr lang="de-DE" dirty="0" smtClean="0"/>
              <a:t>Ausbleiben </a:t>
            </a:r>
            <a:r>
              <a:rPr lang="de-DE" dirty="0"/>
              <a:t>von Fördergeldern, die hierfür (bislang) nicht gewährt werden</a:t>
            </a:r>
          </a:p>
          <a:p>
            <a:r>
              <a:rPr lang="cs-CZ" dirty="0" err="1" smtClean="0"/>
              <a:t>Permanenter</a:t>
            </a:r>
            <a:r>
              <a:rPr lang="cs-CZ" dirty="0" smtClean="0"/>
              <a:t> </a:t>
            </a:r>
            <a:r>
              <a:rPr lang="cs-CZ" dirty="0" err="1"/>
              <a:t>Modernisierungsdruck</a:t>
            </a:r>
            <a:endParaRPr lang="cs-CZ" dirty="0"/>
          </a:p>
          <a:p>
            <a:r>
              <a:rPr lang="de-DE" dirty="0" smtClean="0"/>
              <a:t>Eventuelle </a:t>
            </a:r>
            <a:r>
              <a:rPr lang="de-DE" dirty="0"/>
              <a:t>Dominanz der Metropole/n auf Kosten des suburbanen Umlands und/oder der ländlich geprägten Regionsteile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35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2736304" cy="142617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Modrý / oranžový banán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592423" cy="37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35880"/>
            <a:ext cx="4326650" cy="604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0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64" y="1052736"/>
            <a:ext cx="5191108" cy="51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40768"/>
            <a:ext cx="4032448" cy="343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8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7087"/>
            <a:ext cx="8712968" cy="636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6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396"/>
            <a:ext cx="8208912" cy="660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64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Metropolitní oblasti a městské regiony ve strategii Evropa 2020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7504" y="1716832"/>
            <a:ext cx="8784976" cy="5141168"/>
          </a:xfrm>
        </p:spPr>
        <p:txBody>
          <a:bodyPr>
            <a:normAutofit/>
          </a:bodyPr>
          <a:lstStyle/>
          <a:p>
            <a:r>
              <a:rPr lang="cs-CZ" b="1" i="1" dirty="0"/>
              <a:t>Evropský hospodářský a sociální </a:t>
            </a:r>
            <a:r>
              <a:rPr lang="cs-CZ" b="1" i="1" dirty="0" smtClean="0"/>
              <a:t>výbor, 2011</a:t>
            </a:r>
            <a:endParaRPr lang="cs-CZ" dirty="0"/>
          </a:p>
          <a:p>
            <a:pPr lvl="1"/>
            <a:r>
              <a:rPr lang="cs-CZ" dirty="0" smtClean="0"/>
              <a:t>specializovaná </a:t>
            </a:r>
            <a:r>
              <a:rPr lang="cs-CZ" dirty="0"/>
              <a:t>sekce Hospodářská a měnová </a:t>
            </a:r>
            <a:r>
              <a:rPr lang="cs-CZ" dirty="0" smtClean="0"/>
              <a:t>unie</a:t>
            </a:r>
          </a:p>
          <a:p>
            <a:pPr lvl="1"/>
            <a:r>
              <a:rPr lang="cs-CZ" dirty="0"/>
              <a:t>Rada, Komise, Evropský parlament a Výbor regionů – stále více uznávají význam rozvoje metropolí v Evropě v rámci Územní agendy </a:t>
            </a:r>
            <a:r>
              <a:rPr lang="cs-CZ" dirty="0" smtClean="0"/>
              <a:t>2020, </a:t>
            </a:r>
            <a:r>
              <a:rPr lang="cs-CZ" dirty="0"/>
              <a:t>hospodářská a sociální </a:t>
            </a:r>
            <a:r>
              <a:rPr lang="cs-CZ" dirty="0" smtClean="0"/>
              <a:t>soudržnost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b="1" dirty="0" smtClean="0"/>
              <a:t>velké </a:t>
            </a:r>
            <a:r>
              <a:rPr lang="cs-CZ" sz="2400" b="1" dirty="0"/>
              <a:t>město nebo jako polycentrickou skupinu </a:t>
            </a:r>
            <a:r>
              <a:rPr lang="cs-CZ" sz="2400" b="1" dirty="0" smtClean="0"/>
              <a:t>měst</a:t>
            </a:r>
            <a:endParaRPr lang="cs-CZ" sz="2400" dirty="0"/>
          </a:p>
          <a:p>
            <a:pPr marL="548640" lvl="2">
              <a:spcBef>
                <a:spcPts val="600"/>
              </a:spcBef>
              <a:buSzPct val="70000"/>
            </a:pPr>
            <a:r>
              <a:rPr lang="cs-CZ" sz="2100" dirty="0"/>
              <a:t> </a:t>
            </a:r>
            <a:r>
              <a:rPr lang="cs-CZ" sz="2100" dirty="0" smtClean="0"/>
              <a:t>obě </a:t>
            </a:r>
            <a:r>
              <a:rPr lang="cs-CZ" sz="2100" dirty="0"/>
              <a:t>kategorie zahrnují okolní menší obce a venkovské oblasti. </a:t>
            </a:r>
            <a:endParaRPr lang="cs-CZ" sz="2100" dirty="0" smtClean="0"/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dirty="0" smtClean="0"/>
              <a:t>kritický </a:t>
            </a:r>
            <a:r>
              <a:rPr lang="cs-CZ" sz="2400" dirty="0"/>
              <a:t>počet nejméně 500 000 obyvatel </a:t>
            </a:r>
            <a:endParaRPr lang="cs-CZ" sz="2400" dirty="0" smtClean="0"/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dirty="0" smtClean="0"/>
              <a:t>funkční </a:t>
            </a:r>
            <a:r>
              <a:rPr lang="cs-CZ" sz="2400" dirty="0"/>
              <a:t>regiony tvořící rozsáhlé hospodářské oblasti a trhy </a:t>
            </a:r>
            <a:r>
              <a:rPr lang="cs-CZ" sz="2400" dirty="0" smtClean="0"/>
              <a:t>práce</a:t>
            </a:r>
          </a:p>
          <a:p>
            <a:pPr marL="548640" lvl="2">
              <a:spcBef>
                <a:spcPts val="600"/>
              </a:spcBef>
              <a:buSzPct val="70000"/>
            </a:pPr>
            <a:r>
              <a:rPr lang="cs-CZ" sz="2100" dirty="0"/>
              <a:t>z</a:t>
            </a:r>
            <a:r>
              <a:rPr lang="cs-CZ" sz="2100" dirty="0" smtClean="0"/>
              <a:t>pravidla </a:t>
            </a:r>
            <a:r>
              <a:rPr lang="cs-CZ" sz="2100" dirty="0"/>
              <a:t>se nekryjí s (dlouhodobými) administrativními celky, jako jsou provincie a okresy.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20688"/>
            <a:ext cx="8747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9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Joachim </a:t>
            </a:r>
            <a:r>
              <a:rPr lang="cs-CZ" dirty="0" err="1"/>
              <a:t>Burdack</a:t>
            </a:r>
            <a:r>
              <a:rPr lang="cs-CZ" dirty="0"/>
              <a:t/>
            </a:r>
            <a:br>
              <a:rPr lang="cs-CZ" dirty="0"/>
            </a:br>
            <a:r>
              <a:rPr lang="de-DE" b="1" dirty="0"/>
              <a:t>Leipzig </a:t>
            </a:r>
            <a:r>
              <a:rPr lang="de-DE" b="1" dirty="0" smtClean="0"/>
              <a:t>–</a:t>
            </a:r>
            <a:r>
              <a:rPr lang="cs-CZ" b="1" dirty="0" smtClean="0"/>
              <a:t> </a:t>
            </a:r>
            <a:r>
              <a:rPr lang="de-DE" b="1" dirty="0" smtClean="0"/>
              <a:t>eine </a:t>
            </a:r>
            <a:r>
              <a:rPr lang="de-DE" b="1" dirty="0"/>
              <a:t>Stadtregion auf der Suche </a:t>
            </a:r>
            <a:r>
              <a:rPr lang="de-DE" dirty="0"/>
              <a:t/>
            </a:r>
            <a:br>
              <a:rPr lang="de-DE" dirty="0"/>
            </a:br>
            <a:r>
              <a:rPr lang="cs-CZ" b="1" dirty="0"/>
              <a:t>nach </a:t>
            </a:r>
            <a:r>
              <a:rPr lang="cs-CZ" b="1" dirty="0" err="1"/>
              <a:t>internationaler</a:t>
            </a:r>
            <a:r>
              <a:rPr lang="cs-CZ" b="1" dirty="0"/>
              <a:t> </a:t>
            </a:r>
            <a:r>
              <a:rPr lang="cs-CZ" b="1" dirty="0" err="1"/>
              <a:t>Bedeutung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628800"/>
            <a:ext cx="7848872" cy="4873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 smtClean="0"/>
              <a:t>„</a:t>
            </a:r>
            <a:r>
              <a:rPr lang="cs-CZ" i="1" dirty="0" err="1"/>
              <a:t>Metropolendiskurs</a:t>
            </a:r>
            <a:r>
              <a:rPr lang="cs-CZ" i="1" dirty="0"/>
              <a:t>“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Nur </a:t>
            </a:r>
            <a:r>
              <a:rPr lang="de-DE" dirty="0"/>
              <a:t>Metropolen (Metropolregionen) können international erfolgreich um Firmensitze und </a:t>
            </a:r>
            <a:r>
              <a:rPr lang="de-DE" dirty="0" smtClean="0"/>
              <a:t>hochqualifizierte</a:t>
            </a:r>
            <a:r>
              <a:rPr lang="cs-CZ" dirty="0" smtClean="0"/>
              <a:t> </a:t>
            </a:r>
            <a:r>
              <a:rPr lang="de-DE" dirty="0" smtClean="0"/>
              <a:t>Arbeitsplätze </a:t>
            </a:r>
            <a:r>
              <a:rPr lang="de-DE" dirty="0"/>
              <a:t>der </a:t>
            </a:r>
            <a:r>
              <a:rPr lang="de-DE" dirty="0" smtClean="0"/>
              <a:t>Dienstleistungs-</a:t>
            </a:r>
            <a:r>
              <a:rPr lang="cs-CZ" dirty="0"/>
              <a:t> </a:t>
            </a:r>
            <a:r>
              <a:rPr lang="de-DE" dirty="0" smtClean="0"/>
              <a:t>und </a:t>
            </a:r>
            <a:r>
              <a:rPr lang="de-DE" dirty="0"/>
              <a:t>Wissensökonomie konkurrieren.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Metropolen </a:t>
            </a:r>
            <a:r>
              <a:rPr lang="de-DE" dirty="0"/>
              <a:t>sind wichtig für die Wettbewerbsfähigkeit eines Landes</a:t>
            </a:r>
            <a:r>
              <a:rPr lang="de-DE" dirty="0" smtClean="0"/>
              <a:t>.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de-DE" dirty="0" smtClean="0"/>
              <a:t>Bewerbung </a:t>
            </a:r>
            <a:r>
              <a:rPr lang="de-DE" dirty="0"/>
              <a:t>für die Olympischen Spiele 2012</a:t>
            </a:r>
          </a:p>
          <a:p>
            <a:pPr lvl="1"/>
            <a:r>
              <a:rPr lang="cs-CZ" i="1" dirty="0"/>
              <a:t>“</a:t>
            </a:r>
            <a:r>
              <a:rPr lang="cs-CZ" i="1" dirty="0" err="1"/>
              <a:t>Leipzig</a:t>
            </a:r>
            <a:r>
              <a:rPr lang="cs-CZ" i="1" dirty="0"/>
              <a:t> 2012: </a:t>
            </a:r>
            <a:r>
              <a:rPr lang="cs-CZ" i="1" dirty="0" err="1"/>
              <a:t>One</a:t>
            </a:r>
            <a:r>
              <a:rPr lang="cs-CZ" i="1" dirty="0"/>
              <a:t> </a:t>
            </a:r>
            <a:r>
              <a:rPr lang="cs-CZ" i="1" dirty="0" err="1"/>
              <a:t>family</a:t>
            </a:r>
            <a:r>
              <a:rPr lang="cs-CZ" i="1" dirty="0"/>
              <a:t>”</a:t>
            </a:r>
            <a:endParaRPr lang="cs-CZ" dirty="0"/>
          </a:p>
          <a:p>
            <a:pPr lvl="1"/>
            <a:r>
              <a:rPr lang="de-DE" dirty="0" smtClean="0"/>
              <a:t>2003</a:t>
            </a:r>
            <a:r>
              <a:rPr lang="de-DE" dirty="0"/>
              <a:t>: Nominierung als deutscher Olympiabewerber</a:t>
            </a:r>
          </a:p>
          <a:p>
            <a:pPr lvl="1"/>
            <a:r>
              <a:rPr lang="de-DE" dirty="0" smtClean="0"/>
              <a:t>2004</a:t>
            </a:r>
            <a:r>
              <a:rPr lang="de-DE" dirty="0"/>
              <a:t>: Scheitern vor der Endrunde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de-DE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0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2962672" cy="4873752"/>
          </a:xfrm>
        </p:spPr>
        <p:txBody>
          <a:bodyPr/>
          <a:lstStyle/>
          <a:p>
            <a:endParaRPr lang="cs-CZ" dirty="0"/>
          </a:p>
          <a:p>
            <a:r>
              <a:rPr lang="de-DE" dirty="0"/>
              <a:t>Wie kann eine „kritische </a:t>
            </a:r>
            <a:r>
              <a:rPr lang="de-DE" dirty="0" err="1"/>
              <a:t>Masse“zur</a:t>
            </a:r>
            <a:r>
              <a:rPr lang="de-DE" dirty="0"/>
              <a:t> Bildung einer Metropole von europäischer Bedeutung erreicht werden?</a:t>
            </a:r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686"/>
            <a:ext cx="5752505" cy="682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7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516" y="692696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Stadterneuerung</a:t>
            </a:r>
            <a:r>
              <a:rPr lang="cs-CZ" dirty="0"/>
              <a:t> („</a:t>
            </a:r>
            <a:r>
              <a:rPr lang="cs-CZ" dirty="0" err="1"/>
              <a:t>Reurbanisierung</a:t>
            </a:r>
            <a:r>
              <a:rPr lang="cs-CZ" dirty="0" smtClean="0"/>
              <a:t>“) 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 smtClean="0"/>
              <a:t>Stadtzentrum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de-DE" dirty="0" smtClean="0"/>
              <a:t>Gewerbeansiedlungen </a:t>
            </a:r>
            <a:r>
              <a:rPr lang="de-DE" dirty="0"/>
              <a:t>„auf der grünen Wiese</a:t>
            </a:r>
            <a:r>
              <a:rPr lang="de-DE" dirty="0" smtClean="0"/>
              <a:t>“</a:t>
            </a:r>
            <a:r>
              <a:rPr lang="cs-CZ" dirty="0" smtClean="0"/>
              <a:t> 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 smtClean="0"/>
              <a:t>Neue</a:t>
            </a:r>
            <a:r>
              <a:rPr lang="cs-CZ" dirty="0" smtClean="0"/>
              <a:t> </a:t>
            </a:r>
            <a:r>
              <a:rPr lang="cs-CZ" dirty="0" err="1"/>
              <a:t>Messe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8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800" b="1" dirty="0" err="1"/>
              <a:t>Zunehmende</a:t>
            </a:r>
            <a:r>
              <a:rPr lang="cs-CZ" sz="2800" b="1" dirty="0"/>
              <a:t> </a:t>
            </a:r>
            <a:r>
              <a:rPr lang="cs-CZ" sz="2800" b="1" dirty="0" err="1"/>
              <a:t>Bedeutung</a:t>
            </a:r>
            <a:r>
              <a:rPr lang="cs-CZ" sz="2800" b="1" dirty="0"/>
              <a:t> von „</a:t>
            </a:r>
            <a:r>
              <a:rPr lang="cs-CZ" sz="2800" b="1" dirty="0" err="1" smtClean="0"/>
              <a:t>Creative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Industries</a:t>
            </a:r>
            <a:r>
              <a:rPr lang="cs-CZ" sz="2800" b="1" dirty="0"/>
              <a:t>“</a:t>
            </a:r>
            <a:endParaRPr lang="cs-CZ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48380"/>
            <a:ext cx="7562230" cy="541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96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Städtenetzwerk</a:t>
            </a:r>
            <a:r>
              <a:rPr lang="cs-CZ" b="1" dirty="0"/>
              <a:t> „EUROCITIES“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91264" cy="5544616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Führendes </a:t>
            </a:r>
            <a:r>
              <a:rPr lang="de-DE" dirty="0"/>
              <a:t>Städtenetzwerk und städtische Interessenvertretung in Europa mit etwa 130 Mitgliedsstädten</a:t>
            </a:r>
          </a:p>
          <a:p>
            <a:pPr lvl="1"/>
            <a:r>
              <a:rPr lang="cs-CZ" dirty="0" err="1" smtClean="0"/>
              <a:t>Mitgliedschaft</a:t>
            </a:r>
            <a:r>
              <a:rPr lang="cs-CZ" dirty="0" smtClean="0"/>
              <a:t> 1992, </a:t>
            </a:r>
            <a:r>
              <a:rPr lang="cs-CZ" dirty="0" err="1" smtClean="0"/>
              <a:t>Mitglied</a:t>
            </a:r>
            <a:r>
              <a:rPr lang="cs-CZ" dirty="0" smtClean="0"/>
              <a:t> </a:t>
            </a:r>
            <a:r>
              <a:rPr lang="cs-CZ" dirty="0"/>
              <a:t>des </a:t>
            </a:r>
            <a:r>
              <a:rPr lang="cs-CZ" dirty="0" err="1" smtClean="0"/>
              <a:t>Executive</a:t>
            </a:r>
            <a:r>
              <a:rPr lang="cs-CZ" dirty="0" smtClean="0"/>
              <a:t> </a:t>
            </a:r>
            <a:r>
              <a:rPr lang="cs-CZ" dirty="0" err="1" smtClean="0"/>
              <a:t>Committeessei</a:t>
            </a:r>
            <a:r>
              <a:rPr lang="cs-CZ" dirty="0" smtClean="0"/>
              <a:t> </a:t>
            </a:r>
            <a:r>
              <a:rPr lang="cs-CZ" dirty="0"/>
              <a:t>1997</a:t>
            </a:r>
          </a:p>
          <a:p>
            <a:pPr lvl="1"/>
            <a:r>
              <a:rPr lang="de-DE" dirty="0" smtClean="0"/>
              <a:t>W</a:t>
            </a:r>
            <a:r>
              <a:rPr lang="de-DE" dirty="0"/>
              <a:t>. Tiefensee (OB Leipzig) Präsident von EUROCITIES 2003-2004</a:t>
            </a:r>
          </a:p>
          <a:p>
            <a:r>
              <a:rPr lang="de-DE" dirty="0" smtClean="0"/>
              <a:t>Leipziger </a:t>
            </a:r>
            <a:r>
              <a:rPr lang="de-DE" dirty="0"/>
              <a:t>Beteiligung an Arbeitsgruppen (11)</a:t>
            </a:r>
          </a:p>
          <a:p>
            <a:pPr lvl="1"/>
            <a:r>
              <a:rPr lang="cs-CZ" dirty="0" smtClean="0"/>
              <a:t>Agenda </a:t>
            </a:r>
            <a:r>
              <a:rPr lang="cs-CZ" dirty="0"/>
              <a:t>21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Culture</a:t>
            </a:r>
            <a:endParaRPr lang="cs-CZ" dirty="0"/>
          </a:p>
          <a:p>
            <a:pPr lvl="1"/>
            <a:r>
              <a:rPr lang="en-US" dirty="0" smtClean="0"/>
              <a:t>Climate </a:t>
            </a:r>
            <a:r>
              <a:rPr lang="en-US" dirty="0"/>
              <a:t>Change and Air Quality</a:t>
            </a:r>
          </a:p>
          <a:p>
            <a:pPr lvl="1"/>
            <a:r>
              <a:rPr lang="cs-CZ" dirty="0" err="1" smtClean="0"/>
              <a:t>Cohesion</a:t>
            </a:r>
            <a:r>
              <a:rPr lang="cs-CZ" dirty="0" smtClean="0"/>
              <a:t> </a:t>
            </a:r>
            <a:r>
              <a:rPr lang="cs-CZ" dirty="0" err="1"/>
              <a:t>Policy</a:t>
            </a:r>
            <a:endParaRPr lang="cs-CZ" dirty="0"/>
          </a:p>
          <a:p>
            <a:pPr lvl="1"/>
            <a:r>
              <a:rPr lang="cs-CZ" dirty="0" err="1" smtClean="0"/>
              <a:t>Culture</a:t>
            </a:r>
            <a:r>
              <a:rPr lang="cs-CZ" dirty="0" smtClean="0"/>
              <a:t> </a:t>
            </a:r>
            <a:r>
              <a:rPr lang="cs-CZ" dirty="0"/>
              <a:t>and </a:t>
            </a:r>
            <a:r>
              <a:rPr lang="cs-CZ" dirty="0" err="1"/>
              <a:t>Young</a:t>
            </a:r>
            <a:r>
              <a:rPr lang="cs-CZ" dirty="0"/>
              <a:t> </a:t>
            </a:r>
            <a:r>
              <a:rPr lang="cs-CZ" dirty="0" err="1"/>
              <a:t>People</a:t>
            </a:r>
            <a:endParaRPr lang="cs-CZ" dirty="0"/>
          </a:p>
          <a:p>
            <a:pPr lvl="1"/>
            <a:r>
              <a:rPr lang="cs-CZ" dirty="0" err="1" smtClean="0"/>
              <a:t>eGovernment</a:t>
            </a:r>
            <a:endParaRPr lang="cs-CZ" dirty="0"/>
          </a:p>
          <a:p>
            <a:pPr lvl="1"/>
            <a:r>
              <a:rPr lang="cs-CZ" dirty="0" err="1" smtClean="0"/>
              <a:t>Entrepreneurships</a:t>
            </a:r>
            <a:r>
              <a:rPr lang="cs-CZ" dirty="0" smtClean="0"/>
              <a:t> </a:t>
            </a:r>
            <a:r>
              <a:rPr lang="cs-CZ" dirty="0"/>
              <a:t>and Cluster</a:t>
            </a:r>
          </a:p>
          <a:p>
            <a:pPr lvl="1"/>
            <a:r>
              <a:rPr lang="cs-CZ" dirty="0" err="1" smtClean="0"/>
              <a:t>Migration</a:t>
            </a:r>
            <a:r>
              <a:rPr lang="cs-CZ" dirty="0" smtClean="0"/>
              <a:t> </a:t>
            </a:r>
            <a:r>
              <a:rPr lang="cs-CZ" dirty="0"/>
              <a:t>and </a:t>
            </a:r>
            <a:r>
              <a:rPr lang="cs-CZ" dirty="0" err="1"/>
              <a:t>Integration</a:t>
            </a:r>
            <a:endParaRPr lang="cs-CZ" dirty="0"/>
          </a:p>
          <a:p>
            <a:pPr lvl="1"/>
            <a:r>
              <a:rPr lang="cs-CZ" dirty="0" smtClean="0"/>
              <a:t>Mobility </a:t>
            </a:r>
            <a:r>
              <a:rPr lang="cs-CZ" dirty="0"/>
              <a:t>and </a:t>
            </a:r>
            <a:r>
              <a:rPr lang="cs-CZ" dirty="0" err="1"/>
              <a:t>Exchanges</a:t>
            </a:r>
            <a:endParaRPr lang="cs-CZ" dirty="0"/>
          </a:p>
          <a:p>
            <a:pPr lvl="1"/>
            <a:r>
              <a:rPr lang="cs-CZ" dirty="0" err="1" smtClean="0"/>
              <a:t>Resources</a:t>
            </a:r>
            <a:r>
              <a:rPr lang="cs-CZ" dirty="0" smtClean="0"/>
              <a:t> </a:t>
            </a:r>
            <a:r>
              <a:rPr lang="cs-CZ" dirty="0"/>
              <a:t>and </a:t>
            </a:r>
            <a:r>
              <a:rPr lang="cs-CZ" dirty="0" err="1"/>
              <a:t>Culture</a:t>
            </a:r>
            <a:endParaRPr lang="cs-CZ" dirty="0"/>
          </a:p>
          <a:p>
            <a:pPr lvl="1"/>
            <a:r>
              <a:rPr lang="cs-CZ" dirty="0" err="1" smtClean="0"/>
              <a:t>Services</a:t>
            </a:r>
            <a:r>
              <a:rPr lang="cs-CZ" dirty="0" smtClean="0"/>
              <a:t> </a:t>
            </a:r>
            <a:r>
              <a:rPr lang="cs-CZ" dirty="0" err="1"/>
              <a:t>of</a:t>
            </a:r>
            <a:r>
              <a:rPr lang="cs-CZ" dirty="0"/>
              <a:t> General </a:t>
            </a:r>
            <a:r>
              <a:rPr lang="cs-CZ" dirty="0" err="1"/>
              <a:t>Interest</a:t>
            </a:r>
            <a:r>
              <a:rPr lang="cs-CZ" dirty="0"/>
              <a:t> </a:t>
            </a:r>
          </a:p>
          <a:p>
            <a:pPr lvl="1"/>
            <a:r>
              <a:rPr lang="cs-CZ" dirty="0" smtClean="0"/>
              <a:t>URBACT</a:t>
            </a:r>
            <a:endParaRPr lang="cs-CZ" dirty="0"/>
          </a:p>
          <a:p>
            <a:pPr lvl="2"/>
            <a:r>
              <a:rPr lang="de-DE" dirty="0" smtClean="0"/>
              <a:t>(</a:t>
            </a:r>
            <a:r>
              <a:rPr lang="de-DE" dirty="0" err="1"/>
              <a:t>ZumVergleich</a:t>
            </a:r>
            <a:r>
              <a:rPr lang="de-DE" dirty="0"/>
              <a:t>: Chemnitz: 2; Dresden: 2</a:t>
            </a:r>
            <a:r>
              <a:rPr lang="de-DE" dirty="0" smtClean="0"/>
              <a:t>)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r>
              <a:rPr lang="cs-CZ" dirty="0" err="1" smtClean="0"/>
              <a:t>Partnerstädte</a:t>
            </a:r>
            <a:r>
              <a:rPr lang="cs-CZ" dirty="0" smtClean="0"/>
              <a:t>: </a:t>
            </a:r>
            <a:r>
              <a:rPr lang="cs-CZ" dirty="0" err="1" smtClean="0"/>
              <a:t>u.a</a:t>
            </a:r>
            <a:r>
              <a:rPr lang="cs-CZ" dirty="0" smtClean="0"/>
              <a:t>. Brno</a:t>
            </a:r>
            <a:r>
              <a:rPr lang="cs-CZ" dirty="0"/>
              <a:t>, Czech Republic (since1973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05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Leipzig</a:t>
            </a:r>
            <a:r>
              <a:rPr lang="cs-CZ" dirty="0"/>
              <a:t>: </a:t>
            </a:r>
            <a:r>
              <a:rPr lang="cs-CZ" dirty="0" err="1"/>
              <a:t>Raumkonstrukte</a:t>
            </a:r>
            <a:r>
              <a:rPr lang="cs-CZ" dirty="0"/>
              <a:t> </a:t>
            </a:r>
            <a:r>
              <a:rPr lang="cs-CZ" dirty="0" err="1"/>
              <a:t>auf</a:t>
            </a:r>
            <a:r>
              <a:rPr lang="cs-CZ" dirty="0"/>
              <a:t> </a:t>
            </a:r>
            <a:r>
              <a:rPr lang="cs-CZ" dirty="0" err="1"/>
              <a:t>metropolitaner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 smtClean="0"/>
              <a:t>Maßstabsebene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844824"/>
            <a:ext cx="8640960" cy="4629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b="1" dirty="0" err="1" smtClean="0"/>
              <a:t>Stadtregion</a:t>
            </a:r>
            <a:r>
              <a:rPr lang="cs-CZ" b="1" dirty="0" smtClean="0"/>
              <a:t> </a:t>
            </a:r>
            <a:r>
              <a:rPr lang="cs-CZ" b="1" dirty="0" err="1"/>
              <a:t>Leipzig</a:t>
            </a:r>
            <a:r>
              <a:rPr lang="cs-CZ" dirty="0"/>
              <a:t>(-Halle) </a:t>
            </a:r>
            <a:endParaRPr lang="cs-CZ" dirty="0" smtClean="0"/>
          </a:p>
          <a:p>
            <a:pPr lvl="1"/>
            <a:r>
              <a:rPr lang="cs-CZ" dirty="0" smtClean="0"/>
              <a:t>1,35 </a:t>
            </a:r>
            <a:r>
              <a:rPr lang="cs-CZ" dirty="0" err="1"/>
              <a:t>Mill</a:t>
            </a:r>
            <a:r>
              <a:rPr lang="cs-CZ" dirty="0"/>
              <a:t>. </a:t>
            </a:r>
            <a:r>
              <a:rPr lang="cs-CZ" dirty="0" err="1"/>
              <a:t>Einw</a:t>
            </a:r>
            <a:r>
              <a:rPr lang="cs-CZ" dirty="0"/>
              <a:t>.; 4400 </a:t>
            </a:r>
            <a:r>
              <a:rPr lang="cs-CZ" dirty="0" err="1"/>
              <a:t>qkm</a:t>
            </a:r>
            <a:r>
              <a:rPr lang="cs-CZ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Leipzig </a:t>
            </a:r>
            <a:r>
              <a:rPr lang="de-DE" dirty="0"/>
              <a:t>als Kern einer (</a:t>
            </a:r>
            <a:r>
              <a:rPr lang="de-DE" b="1" dirty="0"/>
              <a:t>Wirtschafts-</a:t>
            </a:r>
            <a:r>
              <a:rPr lang="de-DE" b="1" dirty="0" smtClean="0"/>
              <a:t>)</a:t>
            </a:r>
            <a:r>
              <a:rPr lang="cs-CZ" b="1" dirty="0" smtClean="0"/>
              <a:t> </a:t>
            </a:r>
            <a:r>
              <a:rPr lang="de-DE" b="1" dirty="0" smtClean="0"/>
              <a:t>Region</a:t>
            </a:r>
            <a:r>
              <a:rPr lang="cs-CZ" b="1" dirty="0" smtClean="0"/>
              <a:t> </a:t>
            </a:r>
            <a:r>
              <a:rPr lang="de-DE" b="1" dirty="0" smtClean="0"/>
              <a:t>Mitteldeutschland </a:t>
            </a:r>
            <a:r>
              <a:rPr lang="de-DE" b="1" dirty="0"/>
              <a:t>(</a:t>
            </a:r>
            <a:r>
              <a:rPr lang="de-DE" dirty="0"/>
              <a:t>ehem. „Mitteldeutscher Industriebezirk“) </a:t>
            </a:r>
            <a:endParaRPr lang="cs-CZ" dirty="0" smtClean="0"/>
          </a:p>
          <a:p>
            <a:pPr lvl="1"/>
            <a:r>
              <a:rPr lang="de-DE" dirty="0" smtClean="0"/>
              <a:t>2,5 </a:t>
            </a:r>
            <a:r>
              <a:rPr lang="de-DE" dirty="0"/>
              <a:t>Mill. </a:t>
            </a:r>
            <a:r>
              <a:rPr lang="de-DE" dirty="0" err="1"/>
              <a:t>Einw</a:t>
            </a:r>
            <a:r>
              <a:rPr lang="de-DE" dirty="0"/>
              <a:t>.; 13 000 </a:t>
            </a:r>
            <a:r>
              <a:rPr lang="de-DE" dirty="0" smtClean="0"/>
              <a:t>qkm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Leipzig </a:t>
            </a:r>
            <a:r>
              <a:rPr lang="de-DE" dirty="0"/>
              <a:t>als Teil der Metropolregion </a:t>
            </a:r>
            <a:r>
              <a:rPr lang="de-DE" b="1" dirty="0" smtClean="0"/>
              <a:t>Sachsendreieck“</a:t>
            </a:r>
            <a:endParaRPr lang="cs-CZ" b="1" dirty="0"/>
          </a:p>
          <a:p>
            <a:pPr lvl="1"/>
            <a:r>
              <a:rPr lang="de-DE" dirty="0" smtClean="0"/>
              <a:t>3,5 </a:t>
            </a:r>
            <a:r>
              <a:rPr lang="de-DE" dirty="0"/>
              <a:t>Mill. </a:t>
            </a:r>
            <a:r>
              <a:rPr lang="de-DE" dirty="0" err="1"/>
              <a:t>Einw</a:t>
            </a:r>
            <a:r>
              <a:rPr lang="de-DE" dirty="0"/>
              <a:t>.; 12.000 </a:t>
            </a:r>
            <a:r>
              <a:rPr lang="de-DE" dirty="0" smtClean="0"/>
              <a:t>qkm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30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METROPOLITNÍ REGION BRNO</a:t>
            </a:r>
            <a:br>
              <a:rPr lang="cs-CZ" dirty="0" smtClean="0"/>
            </a:br>
            <a:r>
              <a:rPr lang="cs-CZ" dirty="0" err="1" smtClean="0"/>
              <a:t>václav</a:t>
            </a:r>
            <a:r>
              <a:rPr lang="cs-CZ" dirty="0" smtClean="0"/>
              <a:t> </a:t>
            </a:r>
            <a:r>
              <a:rPr lang="cs-CZ" dirty="0" err="1" smtClean="0"/>
              <a:t>toušek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5141168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Dieser </a:t>
            </a:r>
            <a:r>
              <a:rPr lang="de-DE" dirty="0"/>
              <a:t>Diskussionsbeitrag, der auf den Daten für die Arbeitskräfte basiert, soll die Teilnehmer des Workshops über den Strukturwandel der Wirtschaft in der Metropolenregion </a:t>
            </a:r>
            <a:r>
              <a:rPr lang="de-DE" dirty="0" err="1" smtClean="0"/>
              <a:t>Brünn</a:t>
            </a:r>
            <a:r>
              <a:rPr lang="cs-CZ" dirty="0" smtClean="0"/>
              <a:t> </a:t>
            </a:r>
            <a:r>
              <a:rPr lang="de-DE" dirty="0" smtClean="0"/>
              <a:t>informieren</a:t>
            </a:r>
            <a:r>
              <a:rPr lang="de-DE" dirty="0"/>
              <a:t>. </a:t>
            </a:r>
            <a:endParaRPr lang="cs-CZ" dirty="0" smtClean="0"/>
          </a:p>
          <a:p>
            <a:r>
              <a:rPr lang="de-DE" dirty="0" smtClean="0"/>
              <a:t>Die </a:t>
            </a:r>
            <a:r>
              <a:rPr lang="de-DE" dirty="0"/>
              <a:t>Analyse der Veränderungen richtet sich nicht nur auf die Stadt </a:t>
            </a:r>
            <a:r>
              <a:rPr lang="de-DE" dirty="0" err="1"/>
              <a:t>Brünn</a:t>
            </a:r>
            <a:r>
              <a:rPr lang="de-DE" dirty="0"/>
              <a:t>, sondern auch auf das </a:t>
            </a:r>
            <a:r>
              <a:rPr lang="de-DE" dirty="0" smtClean="0"/>
              <a:t>Brünner</a:t>
            </a:r>
            <a:r>
              <a:rPr lang="cs-CZ" dirty="0" smtClean="0"/>
              <a:t> </a:t>
            </a:r>
            <a:r>
              <a:rPr lang="de-DE" dirty="0" smtClean="0"/>
              <a:t>Umland</a:t>
            </a:r>
            <a:r>
              <a:rPr lang="de-DE" dirty="0"/>
              <a:t>. </a:t>
            </a:r>
            <a:endParaRPr lang="cs-CZ" dirty="0" smtClean="0"/>
          </a:p>
          <a:p>
            <a:r>
              <a:rPr lang="de-DE" dirty="0" smtClean="0"/>
              <a:t>Besondere </a:t>
            </a:r>
            <a:r>
              <a:rPr lang="de-DE" dirty="0"/>
              <a:t>Aufmerksamkeit liegt auf der Entwicklung der wichtigen Regionalprozesse –wie Pendlerprozesse zur Arbeit und die Mobilität der Bevölkerung. </a:t>
            </a:r>
            <a:endParaRPr lang="cs-CZ" dirty="0" smtClean="0"/>
          </a:p>
          <a:p>
            <a:r>
              <a:rPr lang="de-DE" dirty="0" smtClean="0"/>
              <a:t>Am </a:t>
            </a:r>
            <a:r>
              <a:rPr lang="de-DE" dirty="0" err="1" smtClean="0"/>
              <a:t>Schluß</a:t>
            </a:r>
            <a:r>
              <a:rPr lang="cs-CZ" dirty="0" smtClean="0"/>
              <a:t> </a:t>
            </a:r>
            <a:r>
              <a:rPr lang="de-DE" dirty="0" smtClean="0"/>
              <a:t>des </a:t>
            </a:r>
            <a:r>
              <a:rPr lang="de-DE" dirty="0"/>
              <a:t>Beitrags werden die Haupttrends, die auf die Bevölkerungsgröße der Region einwirken können, genannt.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99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>Brněnské výstaviště / Masarykův </a:t>
            </a:r>
            <a:r>
              <a:rPr lang="cs-CZ" sz="3300" dirty="0"/>
              <a:t>okruh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06151"/>
            <a:ext cx="4438157" cy="563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6149"/>
            <a:ext cx="5442095" cy="361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3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4396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3300" b="1" dirty="0" smtClean="0"/>
              <a:t>Největší průmyslové podniky </a:t>
            </a:r>
            <a:r>
              <a:rPr lang="cs-CZ" sz="3300" b="1" dirty="0"/>
              <a:t>v </a:t>
            </a:r>
            <a:r>
              <a:rPr lang="cs-CZ" sz="3300" b="1" dirty="0" smtClean="0"/>
              <a:t>Brně </a:t>
            </a:r>
            <a:r>
              <a:rPr lang="cs-CZ" sz="2700" b="1" dirty="0" smtClean="0"/>
              <a:t>(1989)</a:t>
            </a:r>
            <a:endParaRPr lang="cs-CZ" sz="2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50" y="1628800"/>
            <a:ext cx="85153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6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3300" dirty="0"/>
              <a:t>Struktura zaměstnanosti v Brně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857375"/>
            <a:ext cx="86201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9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8003232" cy="597666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kreativní přístup </a:t>
            </a:r>
            <a:r>
              <a:rPr lang="cs-CZ" dirty="0"/>
              <a:t>k obrodě měst ve 21. století a odolných a </a:t>
            </a:r>
            <a:r>
              <a:rPr lang="cs-CZ" dirty="0" smtClean="0"/>
              <a:t>konkurenceschopných </a:t>
            </a:r>
            <a:r>
              <a:rPr lang="cs-CZ" dirty="0"/>
              <a:t>metropolitních </a:t>
            </a:r>
            <a:r>
              <a:rPr lang="cs-CZ" dirty="0" smtClean="0"/>
              <a:t>oblastí </a:t>
            </a:r>
          </a:p>
          <a:p>
            <a:r>
              <a:rPr lang="cs-CZ" dirty="0" smtClean="0"/>
              <a:t>problémy </a:t>
            </a:r>
            <a:r>
              <a:rPr lang="cs-CZ" dirty="0"/>
              <a:t>související se správou a vlastní odpovědností a částečně roztříštěnost </a:t>
            </a:r>
            <a:r>
              <a:rPr lang="cs-CZ" dirty="0" smtClean="0"/>
              <a:t>přístupů</a:t>
            </a:r>
          </a:p>
          <a:p>
            <a:pPr lvl="1"/>
            <a:r>
              <a:rPr lang="cs-CZ" dirty="0" smtClean="0"/>
              <a:t>přístupy </a:t>
            </a:r>
            <a:r>
              <a:rPr lang="cs-CZ" dirty="0"/>
              <a:t>shora dolů a zdola </a:t>
            </a:r>
            <a:r>
              <a:rPr lang="cs-CZ" dirty="0" smtClean="0"/>
              <a:t>nahoru</a:t>
            </a:r>
          </a:p>
          <a:p>
            <a:pPr lvl="1"/>
            <a:r>
              <a:rPr lang="cs-CZ" dirty="0" smtClean="0"/>
              <a:t>problémy </a:t>
            </a:r>
            <a:r>
              <a:rPr lang="cs-CZ" dirty="0"/>
              <a:t>mezi velkými městy a </a:t>
            </a:r>
            <a:r>
              <a:rPr lang="cs-CZ" dirty="0" smtClean="0"/>
              <a:t>menšími </a:t>
            </a:r>
            <a:r>
              <a:rPr lang="cs-CZ" dirty="0"/>
              <a:t>(příměstskými) obcemi a venkovskými </a:t>
            </a:r>
            <a:r>
              <a:rPr lang="cs-CZ" dirty="0" smtClean="0"/>
              <a:t>oblastmi</a:t>
            </a:r>
          </a:p>
          <a:p>
            <a:pPr lvl="1"/>
            <a:r>
              <a:rPr lang="cs-CZ" dirty="0" smtClean="0"/>
              <a:t>víceúrovňová správa</a:t>
            </a:r>
          </a:p>
          <a:p>
            <a:pPr lvl="1"/>
            <a:r>
              <a:rPr lang="cs-CZ" dirty="0" smtClean="0"/>
              <a:t>Role </a:t>
            </a:r>
            <a:r>
              <a:rPr lang="cs-CZ" dirty="0" err="1" smtClean="0"/>
              <a:t>EUROSTATu</a:t>
            </a:r>
            <a:r>
              <a:rPr lang="cs-CZ" dirty="0" smtClean="0"/>
              <a:t>, </a:t>
            </a:r>
            <a:r>
              <a:rPr lang="cs-CZ" dirty="0" err="1" smtClean="0"/>
              <a:t>ESPONu</a:t>
            </a:r>
            <a:endParaRPr lang="cs-CZ" dirty="0"/>
          </a:p>
          <a:p>
            <a:r>
              <a:rPr lang="cs-CZ" dirty="0"/>
              <a:t>průkopníky dalšího rozvoje, každá z nich se svou vlastní identitou a </a:t>
            </a:r>
            <a:r>
              <a:rPr lang="cs-CZ" dirty="0" smtClean="0"/>
              <a:t>rysy</a:t>
            </a:r>
          </a:p>
          <a:p>
            <a:pPr lvl="1"/>
            <a:r>
              <a:rPr lang="cs-CZ" dirty="0" smtClean="0"/>
              <a:t>kladný </a:t>
            </a:r>
            <a:r>
              <a:rPr lang="cs-CZ" dirty="0"/>
              <a:t>makroekonomický </a:t>
            </a:r>
            <a:r>
              <a:rPr lang="cs-CZ" dirty="0" smtClean="0"/>
              <a:t>dopad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olitiky </a:t>
            </a:r>
            <a:r>
              <a:rPr lang="cs-CZ" dirty="0"/>
              <a:t>rozvoje metropolitních oblastí </a:t>
            </a:r>
            <a:r>
              <a:rPr lang="cs-CZ" dirty="0" smtClean="0"/>
              <a:t>souběžně </a:t>
            </a:r>
            <a:r>
              <a:rPr lang="cs-CZ" dirty="0"/>
              <a:t>s orientací na snížení regionálních </a:t>
            </a:r>
            <a:r>
              <a:rPr lang="cs-CZ" dirty="0" smtClean="0"/>
              <a:t>nerovností</a:t>
            </a:r>
          </a:p>
          <a:p>
            <a:r>
              <a:rPr lang="cs-CZ" dirty="0" smtClean="0"/>
              <a:t>příprava </a:t>
            </a:r>
            <a:r>
              <a:rPr lang="cs-CZ" dirty="0"/>
              <a:t>dlouhodobé vize metropolitní Evropy bez ohledu na hranice </a:t>
            </a:r>
            <a:r>
              <a:rPr lang="cs-CZ" dirty="0" smtClean="0"/>
              <a:t>států</a:t>
            </a:r>
          </a:p>
        </p:txBody>
      </p:sp>
    </p:spTree>
    <p:extLst>
      <p:ext uri="{BB962C8B-B14F-4D97-AF65-F5344CB8AC3E}">
        <p14:creationId xmlns:p14="http://schemas.microsoft.com/office/powerpoint/2010/main" val="42818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b="1" dirty="0" smtClean="0"/>
              <a:t>Největší zaměstnavatelé v Brně </a:t>
            </a:r>
            <a:r>
              <a:rPr lang="cs-CZ" sz="2700" b="1" dirty="0" smtClean="0"/>
              <a:t>(2006) </a:t>
            </a:r>
            <a:endParaRPr lang="cs-CZ" sz="27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5" y="1102179"/>
            <a:ext cx="85915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5301208"/>
            <a:ext cx="6804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 smtClean="0"/>
              <a:t>Nová </a:t>
            </a:r>
            <a:r>
              <a:rPr lang="cs-CZ" dirty="0" err="1" smtClean="0"/>
              <a:t>Mosilana</a:t>
            </a:r>
            <a:r>
              <a:rPr lang="cs-CZ" dirty="0" smtClean="0"/>
              <a:t> – textilní průmysl </a:t>
            </a:r>
            <a:r>
              <a:rPr lang="cs-CZ" dirty="0"/>
              <a:t>–1 201 osob</a:t>
            </a:r>
          </a:p>
          <a:p>
            <a:r>
              <a:rPr lang="cs-CZ" dirty="0"/>
              <a:t>ABB </a:t>
            </a:r>
            <a:r>
              <a:rPr lang="cs-CZ" dirty="0" smtClean="0"/>
              <a:t>– elektrotechnický </a:t>
            </a:r>
            <a:r>
              <a:rPr lang="cs-CZ" dirty="0"/>
              <a:t>průmysl –1 104 osob</a:t>
            </a:r>
          </a:p>
          <a:p>
            <a:r>
              <a:rPr lang="cs-CZ" dirty="0"/>
              <a:t>Zetor </a:t>
            </a:r>
            <a:r>
              <a:rPr lang="cs-CZ" dirty="0" smtClean="0"/>
              <a:t>– strojírenský </a:t>
            </a:r>
            <a:r>
              <a:rPr lang="cs-CZ" dirty="0"/>
              <a:t>průmysl –1 085 osob </a:t>
            </a:r>
          </a:p>
        </p:txBody>
      </p:sp>
    </p:spTree>
    <p:extLst>
      <p:ext uri="{BB962C8B-B14F-4D97-AF65-F5344CB8AC3E}">
        <p14:creationId xmlns:p14="http://schemas.microsoft.com/office/powerpoint/2010/main" val="21084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77375" cy="711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3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77375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76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003232" cy="79695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  <a:r>
              <a:rPr lang="cs-CZ" b="1" dirty="0" smtClean="0"/>
              <a:t>Metropolitní region Plzeň</a:t>
            </a:r>
            <a:br>
              <a:rPr lang="cs-CZ" b="1" dirty="0" smtClean="0"/>
            </a:br>
            <a:r>
              <a:rPr lang="cs-CZ" dirty="0" smtClean="0"/>
              <a:t>Jaroslav </a:t>
            </a:r>
            <a:r>
              <a:rPr lang="cs-CZ" dirty="0"/>
              <a:t>Dokoupil, ZČU </a:t>
            </a:r>
            <a:r>
              <a:rPr lang="cs-CZ" dirty="0" smtClean="0"/>
              <a:t>v Plzni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5" y="1484784"/>
            <a:ext cx="82772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24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cs-CZ" b="1" dirty="0" err="1"/>
              <a:t>Metropolitnífunkce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052736"/>
            <a:ext cx="8424936" cy="568863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(</a:t>
            </a:r>
            <a:r>
              <a:rPr lang="cs-CZ" b="1" dirty="0"/>
              <a:t>1) </a:t>
            </a:r>
            <a:r>
              <a:rPr lang="cs-CZ" b="1" dirty="0" smtClean="0"/>
              <a:t>Rozhodovací a kontrolní funkce:</a:t>
            </a:r>
          </a:p>
          <a:p>
            <a:pPr lvl="1"/>
            <a:r>
              <a:rPr lang="cs-CZ" dirty="0" smtClean="0"/>
              <a:t>Podniky – ústředí národních </a:t>
            </a:r>
            <a:r>
              <a:rPr lang="cs-CZ" dirty="0"/>
              <a:t>a mezinárodních podniků(banky, burzy, finančnictví, </a:t>
            </a:r>
            <a:r>
              <a:rPr lang="cs-CZ" dirty="0" smtClean="0"/>
              <a:t>specializované služby</a:t>
            </a:r>
            <a:r>
              <a:rPr lang="cs-CZ" dirty="0"/>
              <a:t>), </a:t>
            </a:r>
            <a:endParaRPr lang="cs-CZ" dirty="0" smtClean="0"/>
          </a:p>
          <a:p>
            <a:pPr lvl="1"/>
            <a:r>
              <a:rPr lang="cs-CZ" dirty="0" smtClean="0"/>
              <a:t>Stát - vláda</a:t>
            </a:r>
            <a:r>
              <a:rPr lang="cs-CZ" dirty="0"/>
              <a:t>, úřady</a:t>
            </a:r>
            <a:r>
              <a:rPr lang="cs-CZ" dirty="0" smtClean="0"/>
              <a:t>,</a:t>
            </a:r>
          </a:p>
          <a:p>
            <a:pPr lvl="1"/>
            <a:r>
              <a:rPr lang="cs-CZ" dirty="0" smtClean="0"/>
              <a:t>Ostatní – nadnárodní organizace </a:t>
            </a:r>
            <a:r>
              <a:rPr lang="cs-CZ" dirty="0"/>
              <a:t>(EU, OSN atd.), </a:t>
            </a:r>
            <a:r>
              <a:rPr lang="cs-CZ" dirty="0" smtClean="0"/>
              <a:t>mezinárodní nevládní organizace.</a:t>
            </a:r>
          </a:p>
          <a:p>
            <a:r>
              <a:rPr lang="cs-CZ" b="1" dirty="0" smtClean="0"/>
              <a:t>(</a:t>
            </a:r>
            <a:r>
              <a:rPr lang="cs-CZ" b="1" dirty="0"/>
              <a:t>2) </a:t>
            </a:r>
            <a:r>
              <a:rPr lang="cs-CZ" b="1" dirty="0" smtClean="0"/>
              <a:t>Inovační a konkurenční funkce:</a:t>
            </a:r>
          </a:p>
          <a:p>
            <a:pPr lvl="2"/>
            <a:r>
              <a:rPr lang="cs-CZ" dirty="0" smtClean="0"/>
              <a:t>Výroba </a:t>
            </a:r>
            <a:r>
              <a:rPr lang="cs-CZ" dirty="0"/>
              <a:t>a </a:t>
            </a:r>
            <a:r>
              <a:rPr lang="cs-CZ" dirty="0" smtClean="0"/>
              <a:t>šíření produktů</a:t>
            </a:r>
            <a:r>
              <a:rPr lang="cs-CZ" dirty="0"/>
              <a:t>, vědění, zařízení, hodnot atd</a:t>
            </a:r>
            <a:r>
              <a:rPr lang="cs-CZ" dirty="0" smtClean="0"/>
              <a:t>.)</a:t>
            </a:r>
          </a:p>
          <a:p>
            <a:pPr lvl="1"/>
            <a:r>
              <a:rPr lang="cs-CZ" dirty="0" smtClean="0"/>
              <a:t>Hospodářské a technické inovace - výzkumně-vývojová činnost </a:t>
            </a:r>
            <a:r>
              <a:rPr lang="cs-CZ" dirty="0"/>
              <a:t>podniků, </a:t>
            </a:r>
            <a:r>
              <a:rPr lang="cs-CZ" dirty="0" smtClean="0"/>
              <a:t>intenzivní vědecké inovace </a:t>
            </a:r>
            <a:r>
              <a:rPr lang="cs-CZ" dirty="0"/>
              <a:t>služeb, </a:t>
            </a:r>
            <a:r>
              <a:rPr lang="cs-CZ" dirty="0" smtClean="0"/>
              <a:t>vědecké ústavy</a:t>
            </a:r>
            <a:r>
              <a:rPr lang="cs-CZ" dirty="0"/>
              <a:t>, </a:t>
            </a:r>
            <a:r>
              <a:rPr lang="cs-CZ" dirty="0" smtClean="0"/>
              <a:t>zařízení pro transfer vědeckých poznatků a </a:t>
            </a:r>
            <a:r>
              <a:rPr lang="cs-CZ" dirty="0"/>
              <a:t>technologií</a:t>
            </a:r>
            <a:r>
              <a:rPr lang="cs-CZ" dirty="0" smtClean="0"/>
              <a:t>,</a:t>
            </a:r>
          </a:p>
          <a:p>
            <a:pPr lvl="1"/>
            <a:r>
              <a:rPr lang="cs-CZ" dirty="0" smtClean="0"/>
              <a:t>Sociální a kulturní inovace – kulturní zařízení</a:t>
            </a:r>
            <a:r>
              <a:rPr lang="cs-CZ" dirty="0"/>
              <a:t>, místa pro </a:t>
            </a:r>
            <a:r>
              <a:rPr lang="cs-CZ" dirty="0" smtClean="0"/>
              <a:t>sociální komunikaci</a:t>
            </a:r>
            <a:r>
              <a:rPr lang="cs-CZ" dirty="0"/>
              <a:t>, </a:t>
            </a:r>
            <a:r>
              <a:rPr lang="cs-CZ" dirty="0" smtClean="0"/>
              <a:t>nové životní formy</a:t>
            </a:r>
            <a:r>
              <a:rPr lang="cs-CZ" dirty="0"/>
              <a:t>, ,‚</a:t>
            </a:r>
            <a:r>
              <a:rPr lang="cs-CZ" dirty="0" smtClean="0"/>
              <a:t>metropolitní habitus”.</a:t>
            </a:r>
          </a:p>
          <a:p>
            <a:r>
              <a:rPr lang="cs-CZ" b="1" dirty="0" smtClean="0"/>
              <a:t>(</a:t>
            </a:r>
            <a:r>
              <a:rPr lang="cs-CZ" b="1" dirty="0"/>
              <a:t>3) Funkce brány</a:t>
            </a:r>
            <a:r>
              <a:rPr lang="cs-CZ" b="1" dirty="0" smtClean="0"/>
              <a:t>:</a:t>
            </a:r>
          </a:p>
          <a:p>
            <a:pPr lvl="1"/>
            <a:r>
              <a:rPr lang="cs-CZ" dirty="0" smtClean="0"/>
              <a:t>přístup </a:t>
            </a:r>
            <a:r>
              <a:rPr lang="cs-CZ" dirty="0"/>
              <a:t>k </a:t>
            </a:r>
            <a:r>
              <a:rPr lang="cs-CZ" dirty="0" smtClean="0"/>
              <a:t>lidem – dopravní uzel</a:t>
            </a:r>
            <a:r>
              <a:rPr lang="cs-CZ" dirty="0"/>
              <a:t>, před. </a:t>
            </a:r>
            <a:r>
              <a:rPr lang="cs-CZ" dirty="0" smtClean="0"/>
              <a:t>letiště a nádraží (vysokorychlostní vlaky),-</a:t>
            </a:r>
          </a:p>
          <a:p>
            <a:pPr lvl="1"/>
            <a:r>
              <a:rPr lang="cs-CZ" dirty="0" smtClean="0"/>
              <a:t>přístup </a:t>
            </a:r>
            <a:r>
              <a:rPr lang="cs-CZ" dirty="0"/>
              <a:t>k vědění-média (TV, </a:t>
            </a:r>
            <a:r>
              <a:rPr lang="cs-CZ" dirty="0" smtClean="0"/>
              <a:t>vydavatelství atd</a:t>
            </a:r>
            <a:r>
              <a:rPr lang="cs-CZ" dirty="0"/>
              <a:t>.), kongresy, knihovny, </a:t>
            </a:r>
            <a:r>
              <a:rPr lang="cs-CZ" dirty="0" smtClean="0"/>
              <a:t>internetové servery,</a:t>
            </a:r>
          </a:p>
          <a:p>
            <a:pPr lvl="1"/>
            <a:r>
              <a:rPr lang="cs-CZ" dirty="0" smtClean="0"/>
              <a:t>přístup </a:t>
            </a:r>
            <a:r>
              <a:rPr lang="cs-CZ" dirty="0"/>
              <a:t>k </a:t>
            </a:r>
            <a:r>
              <a:rPr lang="cs-CZ" dirty="0" smtClean="0"/>
              <a:t>trhům – veletrhy</a:t>
            </a:r>
            <a:r>
              <a:rPr lang="cs-CZ" dirty="0"/>
              <a:t>, výstavy</a:t>
            </a:r>
            <a:r>
              <a:rPr lang="cs-CZ" dirty="0" smtClean="0"/>
              <a:t>.</a:t>
            </a:r>
          </a:p>
          <a:p>
            <a:r>
              <a:rPr lang="cs-CZ" b="1" dirty="0" smtClean="0"/>
              <a:t>(</a:t>
            </a:r>
            <a:r>
              <a:rPr lang="cs-CZ" b="1" dirty="0"/>
              <a:t>4) „</a:t>
            </a:r>
            <a:r>
              <a:rPr lang="cs-CZ" b="1" dirty="0" smtClean="0"/>
              <a:t>Symbolické funkce“</a:t>
            </a:r>
          </a:p>
          <a:p>
            <a:pPr lvl="1"/>
            <a:r>
              <a:rPr lang="cs-CZ" dirty="0" smtClean="0"/>
              <a:t>kultura </a:t>
            </a:r>
            <a:r>
              <a:rPr lang="cs-CZ" dirty="0"/>
              <a:t>(divadlo, musea, umění), média, události, architektura, podoba města, image.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82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352928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Městský industriální park (MIP) „Borská pole“</a:t>
            </a:r>
            <a:br>
              <a:rPr lang="cs-CZ" dirty="0"/>
            </a:br>
            <a:r>
              <a:rPr lang="cs-CZ" dirty="0" err="1"/>
              <a:t>Západočeskáuniverzita</a:t>
            </a:r>
            <a:r>
              <a:rPr lang="cs-CZ" dirty="0"/>
              <a:t> (ZČU) v Plzni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657600" cy="314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4906662" cy="311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29519"/>
            <a:ext cx="4348533" cy="312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4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19" y="404664"/>
            <a:ext cx="8500475" cy="19442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100" b="1" dirty="0"/>
              <a:t>Projekt „</a:t>
            </a:r>
            <a:r>
              <a:rPr lang="cs-CZ" sz="3100" b="1" dirty="0" err="1"/>
              <a:t>Regiopolis</a:t>
            </a:r>
            <a:r>
              <a:rPr lang="cs-CZ" sz="3100" b="1" dirty="0"/>
              <a:t>“:</a:t>
            </a:r>
          </a:p>
          <a:p>
            <a:r>
              <a:rPr lang="cs-CZ" dirty="0" smtClean="0"/>
              <a:t>cílem </a:t>
            </a:r>
            <a:r>
              <a:rPr lang="cs-CZ" dirty="0"/>
              <a:t>je </a:t>
            </a:r>
            <a:r>
              <a:rPr lang="cs-CZ" dirty="0" smtClean="0"/>
              <a:t>vytvoření silného </a:t>
            </a:r>
            <a:r>
              <a:rPr lang="cs-CZ" dirty="0"/>
              <a:t>„</a:t>
            </a:r>
            <a:r>
              <a:rPr lang="cs-CZ" dirty="0" err="1"/>
              <a:t>regiopolárního</a:t>
            </a:r>
            <a:r>
              <a:rPr lang="cs-CZ" dirty="0" smtClean="0"/>
              <a:t>“ prostoru </a:t>
            </a:r>
            <a:r>
              <a:rPr lang="cs-CZ" dirty="0"/>
              <a:t>ve spolupráci s regionálními centry </a:t>
            </a:r>
            <a:r>
              <a:rPr lang="cs-CZ" dirty="0" err="1"/>
              <a:t>Regensburg</a:t>
            </a:r>
            <a:r>
              <a:rPr lang="cs-CZ" dirty="0"/>
              <a:t>, </a:t>
            </a:r>
            <a:r>
              <a:rPr lang="cs-CZ" dirty="0" err="1" smtClean="0"/>
              <a:t>Linz</a:t>
            </a:r>
            <a:r>
              <a:rPr lang="cs-CZ" dirty="0" smtClean="0"/>
              <a:t> a </a:t>
            </a:r>
            <a:r>
              <a:rPr lang="cs-CZ" dirty="0" smtClean="0"/>
              <a:t>České Budějovice</a:t>
            </a:r>
            <a:r>
              <a:rPr lang="cs-CZ" dirty="0"/>
              <a:t>,</a:t>
            </a:r>
          </a:p>
          <a:p>
            <a:r>
              <a:rPr lang="cs-CZ" dirty="0" smtClean="0"/>
              <a:t>konkurence </a:t>
            </a:r>
            <a:r>
              <a:rPr lang="cs-CZ" dirty="0"/>
              <a:t>metropolitním aglomeracím </a:t>
            </a:r>
            <a:r>
              <a:rPr lang="cs-CZ" dirty="0" err="1"/>
              <a:t>München</a:t>
            </a:r>
            <a:r>
              <a:rPr lang="cs-CZ" dirty="0"/>
              <a:t>, </a:t>
            </a:r>
            <a:r>
              <a:rPr lang="cs-CZ" dirty="0" err="1"/>
              <a:t>Nürnberg</a:t>
            </a:r>
            <a:r>
              <a:rPr lang="cs-CZ" dirty="0"/>
              <a:t>, </a:t>
            </a:r>
            <a:r>
              <a:rPr lang="cs-CZ" dirty="0" err="1"/>
              <a:t>Wien</a:t>
            </a:r>
            <a:r>
              <a:rPr lang="cs-CZ" dirty="0"/>
              <a:t>, Praha,</a:t>
            </a:r>
          </a:p>
          <a:p>
            <a:r>
              <a:rPr lang="cs-CZ" dirty="0" smtClean="0"/>
              <a:t>zásadním </a:t>
            </a:r>
            <a:r>
              <a:rPr lang="cs-CZ" dirty="0"/>
              <a:t>tématem je spolupráce v rozvoji </a:t>
            </a:r>
            <a:r>
              <a:rPr lang="cs-CZ" dirty="0" smtClean="0"/>
              <a:t>inovativního podnikání</a:t>
            </a:r>
            <a:r>
              <a:rPr lang="cs-CZ" dirty="0"/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2"/>
            <a:ext cx="6340235" cy="448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36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Ústí nad Labem – od města po metropoli regionálního rozměru</a:t>
            </a:r>
            <a:br>
              <a:rPr lang="cs-CZ" dirty="0"/>
            </a:br>
            <a:r>
              <a:rPr lang="cs-CZ" dirty="0"/>
              <a:t>MILAN JEŘÁBEK, JIŘÍ </a:t>
            </a:r>
            <a:r>
              <a:rPr lang="cs-CZ" dirty="0" smtClean="0"/>
              <a:t>ANDĚL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8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692696"/>
            <a:ext cx="8003232" cy="5976664"/>
          </a:xfrm>
        </p:spPr>
        <p:txBody>
          <a:bodyPr>
            <a:normAutofit lnSpcReduction="10000"/>
          </a:bodyPr>
          <a:lstStyle/>
          <a:p>
            <a:pPr marL="0" lvl="2" indent="0">
              <a:spcBef>
                <a:spcPts val="600"/>
              </a:spcBef>
              <a:buClr>
                <a:schemeClr val="accent1"/>
              </a:buClr>
              <a:buSzPct val="70000"/>
              <a:buNone/>
            </a:pPr>
            <a:r>
              <a:rPr lang="cs-CZ" sz="2400" dirty="0" smtClean="0"/>
              <a:t>HISTORICKÝ VÝVOJ</a:t>
            </a:r>
          </a:p>
          <a:p>
            <a:pPr marL="0" lvl="2" indent="0">
              <a:spcBef>
                <a:spcPts val="600"/>
              </a:spcBef>
              <a:buClr>
                <a:schemeClr val="accent1"/>
              </a:buClr>
              <a:buSzPct val="70000"/>
              <a:buNone/>
            </a:pPr>
            <a:endParaRPr lang="cs-CZ" sz="2400" dirty="0" smtClean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dirty="0" smtClean="0"/>
              <a:t>evropská </a:t>
            </a:r>
            <a:r>
              <a:rPr lang="cs-CZ" sz="2400" dirty="0"/>
              <a:t>regionální </a:t>
            </a:r>
            <a:r>
              <a:rPr lang="cs-CZ" sz="2400" dirty="0" smtClean="0"/>
              <a:t>politika zásadním faktorem </a:t>
            </a:r>
            <a:r>
              <a:rPr lang="cs-CZ" sz="2400" dirty="0"/>
              <a:t>pro posílení </a:t>
            </a:r>
            <a:r>
              <a:rPr lang="cs-CZ" sz="2400" dirty="0" smtClean="0"/>
              <a:t>Společenství 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dirty="0" smtClean="0"/>
              <a:t>finanční </a:t>
            </a:r>
            <a:r>
              <a:rPr lang="cs-CZ" dirty="0"/>
              <a:t>podpora znevýhodněným regionům prosazující vyvážený a harmonický rozvoj v </a:t>
            </a:r>
            <a:r>
              <a:rPr lang="cs-CZ" dirty="0" smtClean="0"/>
              <a:t>Evropě (</a:t>
            </a:r>
            <a:r>
              <a:rPr lang="cs-CZ" dirty="0"/>
              <a:t>RE 1972)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dirty="0" smtClean="0"/>
              <a:t>odstranění </a:t>
            </a:r>
            <a:r>
              <a:rPr lang="cs-CZ" dirty="0"/>
              <a:t>regionálních nerovností považováno za významný vedlejší cíl vytvoření jednotného </a:t>
            </a:r>
            <a:r>
              <a:rPr lang="cs-CZ" dirty="0" smtClean="0"/>
              <a:t>trhu (1986)</a:t>
            </a:r>
            <a:endParaRPr lang="cs-CZ" dirty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dirty="0" smtClean="0"/>
              <a:t>Města </a:t>
            </a:r>
            <a:r>
              <a:rPr lang="cs-CZ" sz="2400" dirty="0"/>
              <a:t>jako taková vstoupila do vytváření politiky EU později, ačkoli pilotní programy s městskou tematikou byly spuštěny již počátkem </a:t>
            </a:r>
            <a:r>
              <a:rPr lang="cs-CZ" sz="2400" dirty="0" smtClean="0"/>
              <a:t>90. let 20. století</a:t>
            </a:r>
            <a:r>
              <a:rPr lang="cs-CZ" sz="2400" dirty="0"/>
              <a:t>. </a:t>
            </a:r>
            <a:endParaRPr lang="cs-CZ" sz="2400" dirty="0" smtClean="0"/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dirty="0" smtClean="0"/>
              <a:t>Mezi </a:t>
            </a:r>
            <a:r>
              <a:rPr lang="cs-CZ" dirty="0"/>
              <a:t>velkými a malými městy se nečinily téměř žádné rozdíly. </a:t>
            </a:r>
            <a:endParaRPr lang="cs-CZ" dirty="0" smtClean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dirty="0" smtClean="0"/>
              <a:t>Iniciativa EK </a:t>
            </a:r>
            <a:r>
              <a:rPr lang="cs-CZ" sz="2400" dirty="0"/>
              <a:t>sdělením </a:t>
            </a:r>
            <a:r>
              <a:rPr lang="cs-CZ" sz="2400" i="1" dirty="0"/>
              <a:t>Udržitelný rozvoj měst: rámec </a:t>
            </a:r>
            <a:r>
              <a:rPr lang="cs-CZ" sz="2400" i="1" dirty="0" smtClean="0"/>
              <a:t>činnosti </a:t>
            </a:r>
            <a:r>
              <a:rPr lang="cs-CZ" sz="2400" dirty="0" smtClean="0"/>
              <a:t>(1998) </a:t>
            </a:r>
          </a:p>
          <a:p>
            <a:pPr marL="0" lvl="2" indent="0">
              <a:spcBef>
                <a:spcPts val="600"/>
              </a:spcBef>
              <a:buClr>
                <a:schemeClr val="accent1"/>
              </a:buClr>
              <a:buSzPct val="70000"/>
              <a:buNone/>
            </a:pPr>
            <a:r>
              <a:rPr lang="en-GB" dirty="0"/>
              <a:t>	</a:t>
            </a:r>
            <a:endParaRPr lang="cs-CZ" dirty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91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1080120"/>
          </a:xfrm>
        </p:spPr>
        <p:txBody>
          <a:bodyPr>
            <a:normAutofit fontScale="90000"/>
          </a:bodyPr>
          <a:lstStyle/>
          <a:p>
            <a:pPr lvl="2" algn="l" rtl="0">
              <a:spcBef>
                <a:spcPct val="0"/>
              </a:spcBef>
            </a:pPr>
            <a:r>
              <a:rPr lang="cs-CZ" sz="3000" dirty="0" smtClean="0">
                <a:latin typeface="+mj-lt"/>
              </a:rPr>
              <a:t>„LABORATOŘE SVĚTOVÉHO HOSPODÁŘSTVÍ“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>
            <a:normAutofit fontScale="92500" lnSpcReduction="10000"/>
          </a:bodyPr>
          <a:lstStyle/>
          <a:p>
            <a:pPr marL="822960" lvl="4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200" dirty="0" smtClean="0"/>
              <a:t>s vysokou </a:t>
            </a:r>
            <a:r>
              <a:rPr lang="cs-CZ" sz="2200" dirty="0"/>
              <a:t>kvalitou, mezinárodní společnosti a výzkumná střediska, služby, aspekty kreativního vývoje všeho druhu a vzdělávací </a:t>
            </a:r>
            <a:r>
              <a:rPr lang="cs-CZ" sz="2200" dirty="0" smtClean="0"/>
              <a:t>instituce</a:t>
            </a:r>
          </a:p>
          <a:p>
            <a:pPr marL="822960" lvl="4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200" dirty="0"/>
              <a:t>poměrně vysokou mírou nezaměstnanosti a značným počtem málo kvalifikovaných </a:t>
            </a:r>
            <a:r>
              <a:rPr lang="cs-CZ" sz="2200" dirty="0" smtClean="0"/>
              <a:t>obyvatel, </a:t>
            </a:r>
            <a:r>
              <a:rPr lang="cs-CZ" sz="2200" dirty="0"/>
              <a:t>zdrojem (značných) sociálních, </a:t>
            </a:r>
            <a:r>
              <a:rPr lang="cs-CZ" sz="2200" dirty="0" smtClean="0"/>
              <a:t>kulturních, environmentálních </a:t>
            </a:r>
            <a:r>
              <a:rPr lang="cs-CZ" sz="2200" dirty="0"/>
              <a:t>a hospodářských </a:t>
            </a:r>
            <a:r>
              <a:rPr lang="cs-CZ" sz="2200" dirty="0" smtClean="0"/>
              <a:t>problémů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i="1" dirty="0"/>
              <a:t>Metropolitní oblasti: sociálně-hospodářské dopady na budoucnost </a:t>
            </a:r>
            <a:r>
              <a:rPr lang="cs-CZ" sz="2400" i="1" dirty="0" smtClean="0"/>
              <a:t>Evropy (</a:t>
            </a:r>
            <a:r>
              <a:rPr lang="cs-CZ" sz="2400" dirty="0" smtClean="0"/>
              <a:t>2004)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i="1" dirty="0" smtClean="0"/>
              <a:t>Evropské </a:t>
            </a:r>
            <a:r>
              <a:rPr lang="cs-CZ" sz="2400" i="1" dirty="0"/>
              <a:t>metropolitní oblasti – socioekonomické důsledky pro budoucnost </a:t>
            </a:r>
            <a:r>
              <a:rPr lang="cs-CZ" sz="2400" i="1" dirty="0" smtClean="0"/>
              <a:t>Evropy </a:t>
            </a:r>
            <a:r>
              <a:rPr lang="cs-CZ" sz="2400" dirty="0" smtClean="0"/>
              <a:t>(2007)</a:t>
            </a:r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b="1" dirty="0" smtClean="0"/>
              <a:t>Lipská </a:t>
            </a:r>
            <a:r>
              <a:rPr lang="cs-CZ" sz="2400" b="1" dirty="0"/>
              <a:t>charta z roku 2007 </a:t>
            </a:r>
            <a:r>
              <a:rPr lang="cs-CZ" sz="2400" dirty="0"/>
              <a:t>– městská agenda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200" dirty="0"/>
              <a:t>včetně otázky velkých měst, jež je třeba řešit společným evropským rámcem v souladu se subsidiaritou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200" dirty="0"/>
              <a:t>integrovaný přístup napříč odvětvími k vyváženému metropolitnímu rozvoji</a:t>
            </a:r>
          </a:p>
        </p:txBody>
      </p:sp>
    </p:spTree>
    <p:extLst>
      <p:ext uri="{BB962C8B-B14F-4D97-AF65-F5344CB8AC3E}">
        <p14:creationId xmlns:p14="http://schemas.microsoft.com/office/powerpoint/2010/main" val="20117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cs-CZ" dirty="0" smtClean="0"/>
              <a:t>Současná situace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052736"/>
            <a:ext cx="8568952" cy="5805264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Aktéři</a:t>
            </a:r>
            <a:r>
              <a:rPr lang="cs-CZ" dirty="0" smtClean="0"/>
              <a:t> – absence/nedostatečná komunikace</a:t>
            </a:r>
          </a:p>
          <a:p>
            <a:pPr lvl="1"/>
            <a:r>
              <a:rPr lang="cs-CZ" dirty="0" smtClean="0"/>
              <a:t>Urbanisté, ekonomické subjekty, akademická sféra, správní orgány</a:t>
            </a:r>
          </a:p>
          <a:p>
            <a:pPr lvl="1"/>
            <a:r>
              <a:rPr lang="cs-CZ" dirty="0" smtClean="0"/>
              <a:t>Střety mezi venkovskými a městskými oblastmi (vč. příměstských) – roztříštěnost přístupů</a:t>
            </a:r>
          </a:p>
          <a:p>
            <a:pPr lvl="0" fontAlgn="auto" hangingPunct="0"/>
            <a:r>
              <a:rPr lang="cs-CZ" b="1" dirty="0"/>
              <a:t>změna paradigmatu </a:t>
            </a:r>
            <a:r>
              <a:rPr lang="cs-CZ" dirty="0"/>
              <a:t>směrem k orientaci na metropolitní oblasti a městské </a:t>
            </a:r>
            <a:r>
              <a:rPr lang="cs-CZ" dirty="0" smtClean="0"/>
              <a:t>regiony</a:t>
            </a:r>
          </a:p>
          <a:p>
            <a:pPr lvl="1" hangingPunct="0"/>
            <a:r>
              <a:rPr lang="cs-CZ" dirty="0" smtClean="0"/>
              <a:t>následek </a:t>
            </a:r>
            <a:r>
              <a:rPr lang="cs-CZ" dirty="0"/>
              <a:t>globalizace, pro niž je charakteristické vytváření mezinárodních sítí a hodnotových řetězců a rozostření státních hranic</a:t>
            </a:r>
            <a:r>
              <a:rPr lang="cs-CZ" dirty="0" smtClean="0"/>
              <a:t>;</a:t>
            </a:r>
          </a:p>
          <a:p>
            <a:pPr lvl="1" hangingPunct="0"/>
            <a:r>
              <a:rPr lang="cs-CZ" dirty="0"/>
              <a:t>lepší interakce mezi městskými a venkovskými oblastmi</a:t>
            </a:r>
            <a:r>
              <a:rPr lang="cs-CZ" dirty="0" smtClean="0"/>
              <a:t>;</a:t>
            </a:r>
            <a:endParaRPr lang="cs-CZ" dirty="0"/>
          </a:p>
          <a:p>
            <a:pPr lvl="0" fontAlgn="auto" hangingPunct="0"/>
            <a:r>
              <a:rPr lang="cs-CZ" b="1" dirty="0"/>
              <a:t>restrukturalizace </a:t>
            </a:r>
            <a:r>
              <a:rPr lang="cs-CZ" dirty="0"/>
              <a:t>průmyslově orientovaných regionů a jejich přechod k nově specializovaným výrobním odvětvím a službám </a:t>
            </a:r>
            <a:endParaRPr lang="cs-CZ" dirty="0" smtClean="0"/>
          </a:p>
          <a:p>
            <a:pPr lvl="1" hangingPunct="0"/>
            <a:r>
              <a:rPr lang="cs-CZ" dirty="0"/>
              <a:t>specializace měst jako základen pro klastry přitahující investice</a:t>
            </a:r>
            <a:r>
              <a:rPr lang="cs-CZ" dirty="0" smtClean="0"/>
              <a:t>;</a:t>
            </a:r>
          </a:p>
          <a:p>
            <a:pPr lvl="1" hangingPunct="0"/>
            <a:r>
              <a:rPr lang="cs-CZ" dirty="0" smtClean="0"/>
              <a:t>následný </a:t>
            </a:r>
            <a:r>
              <a:rPr lang="cs-CZ" dirty="0"/>
              <a:t>vliv na hospodářská území a metropolitní oblasti;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01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Prvky / problémové okruhy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484784"/>
            <a:ext cx="8930952" cy="5699926"/>
          </a:xfrm>
        </p:spPr>
        <p:txBody>
          <a:bodyPr>
            <a:normAutofit/>
          </a:bodyPr>
          <a:lstStyle/>
          <a:p>
            <a:pPr lvl="0" fontAlgn="auto" hangingPunct="0"/>
            <a:r>
              <a:rPr lang="cs-CZ" dirty="0" smtClean="0"/>
              <a:t>blízkost </a:t>
            </a:r>
            <a:r>
              <a:rPr lang="cs-CZ" dirty="0"/>
              <a:t>univerzit, výzkumných středisek, </a:t>
            </a:r>
            <a:r>
              <a:rPr lang="cs-CZ" b="1" dirty="0"/>
              <a:t>kvalifikovaných pracovníků</a:t>
            </a:r>
            <a:r>
              <a:rPr lang="cs-CZ" dirty="0"/>
              <a:t>, regionálně rozvinutých hodnotových řetězců v průmyslu a vysoce vyvinutých služeb;</a:t>
            </a:r>
          </a:p>
          <a:p>
            <a:pPr lvl="0" fontAlgn="auto" hangingPunct="0"/>
            <a:r>
              <a:rPr lang="cs-CZ" dirty="0"/>
              <a:t>mezinárodní propojení fungující souběžně s inteligentní interní </a:t>
            </a:r>
            <a:r>
              <a:rPr lang="cs-CZ" b="1" dirty="0"/>
              <a:t>mobilitou a dopravními systémy</a:t>
            </a:r>
            <a:r>
              <a:rPr lang="cs-CZ" dirty="0"/>
              <a:t>;</a:t>
            </a:r>
          </a:p>
          <a:p>
            <a:pPr lvl="0" fontAlgn="auto" hangingPunct="0"/>
            <a:r>
              <a:rPr lang="cs-CZ" b="1" dirty="0"/>
              <a:t>zelené město</a:t>
            </a:r>
            <a:r>
              <a:rPr lang="cs-CZ" dirty="0"/>
              <a:t>: změna klimatu, nízkoenergetické a environmentální požadavky </a:t>
            </a:r>
            <a:endParaRPr lang="cs-CZ" dirty="0" smtClean="0"/>
          </a:p>
          <a:p>
            <a:pPr lvl="0" fontAlgn="auto" hangingPunct="0"/>
            <a:r>
              <a:rPr lang="cs-CZ" dirty="0" smtClean="0"/>
              <a:t>posílené </a:t>
            </a:r>
            <a:r>
              <a:rPr lang="cs-CZ" dirty="0"/>
              <a:t>a cílené místní a regionální </a:t>
            </a:r>
            <a:r>
              <a:rPr lang="cs-CZ" b="1" dirty="0"/>
              <a:t>řízení a partnerství </a:t>
            </a:r>
            <a:r>
              <a:rPr lang="cs-CZ" dirty="0"/>
              <a:t>veřejného a soukromého sektoru;</a:t>
            </a:r>
          </a:p>
          <a:p>
            <a:pPr lvl="0" fontAlgn="auto" hangingPunct="0"/>
            <a:r>
              <a:rPr lang="cs-CZ" dirty="0"/>
              <a:t>výrazně pociťovaná potřeba </a:t>
            </a:r>
            <a:r>
              <a:rPr lang="cs-CZ" b="1" dirty="0"/>
              <a:t>koncentrovaného městského osídlení</a:t>
            </a:r>
            <a:r>
              <a:rPr lang="cs-CZ" dirty="0"/>
              <a:t> namísto živelného růstu měst; </a:t>
            </a:r>
          </a:p>
          <a:p>
            <a:pPr lvl="0" fontAlgn="auto" hangingPunct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03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0" fontAlgn="auto" hangingPunct="0"/>
            <a:r>
              <a:rPr lang="cs-CZ" b="1" dirty="0"/>
              <a:t>sociální udržitelnost</a:t>
            </a:r>
            <a:r>
              <a:rPr lang="cs-CZ" dirty="0"/>
              <a:t>, demografická změna, kvalita práce na všech úrovních společnosti podporovaná vhodným vzděláváním a školením v regionu;</a:t>
            </a:r>
          </a:p>
          <a:p>
            <a:pPr lvl="0" fontAlgn="auto" hangingPunct="0"/>
            <a:r>
              <a:rPr lang="cs-CZ" dirty="0"/>
              <a:t>naléhavá potřeba překlenout </a:t>
            </a:r>
            <a:r>
              <a:rPr lang="cs-CZ" b="1" dirty="0"/>
              <a:t>kulturní rozdíly</a:t>
            </a:r>
            <a:r>
              <a:rPr lang="cs-CZ" dirty="0"/>
              <a:t>, jejímž cílem je vytváření vhodných příležitostí pro menšiny, jež budou prospěšné pro celou společnost;</a:t>
            </a:r>
          </a:p>
          <a:p>
            <a:pPr lvl="0" fontAlgn="auto" hangingPunct="0"/>
            <a:r>
              <a:rPr lang="cs-CZ" dirty="0"/>
              <a:t>potřeba zlepšit kvalitu </a:t>
            </a:r>
            <a:r>
              <a:rPr lang="cs-CZ" b="1" dirty="0"/>
              <a:t>způsobu života a bydlení</a:t>
            </a:r>
            <a:r>
              <a:rPr lang="cs-CZ" dirty="0"/>
              <a:t>, zejména v souvislosti s migrací;</a:t>
            </a:r>
          </a:p>
          <a:p>
            <a:pPr lvl="0" fontAlgn="auto" hangingPunct="0"/>
            <a:r>
              <a:rPr lang="cs-CZ" dirty="0"/>
              <a:t>důraz na umění </a:t>
            </a:r>
            <a:r>
              <a:rPr lang="cs-CZ" b="1" dirty="0"/>
              <a:t>urbanistického plánování</a:t>
            </a:r>
            <a:r>
              <a:rPr lang="cs-CZ" dirty="0"/>
              <a:t>, které zajišťuje podmínky pro optimální rozvoj metropolitních oblastí jako celků, což zahrnuje zapojení urbanistů a architektů;</a:t>
            </a:r>
          </a:p>
          <a:p>
            <a:pPr lvl="0" fontAlgn="auto" hangingPunct="0"/>
            <a:r>
              <a:rPr lang="cs-CZ" dirty="0"/>
              <a:t>záruky pro interní a externí jistotu a </a:t>
            </a:r>
            <a:r>
              <a:rPr lang="cs-CZ" b="1" dirty="0"/>
              <a:t>bezpečnost</a:t>
            </a:r>
            <a:r>
              <a:rPr lang="cs-CZ" dirty="0"/>
              <a:t>; </a:t>
            </a:r>
          </a:p>
          <a:p>
            <a:r>
              <a:rPr lang="cs-CZ" b="1" dirty="0"/>
              <a:t>volný čas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72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7859216" cy="57092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Smlouva o Evropské unii výslovně uznává </a:t>
            </a:r>
            <a:r>
              <a:rPr lang="cs-CZ" b="1" dirty="0"/>
              <a:t>„územní soudržnost“ </a:t>
            </a:r>
            <a:r>
              <a:rPr lang="cs-CZ" dirty="0"/>
              <a:t>jako obecný cíl po boku hospodářské a sociální soudržnosti. </a:t>
            </a:r>
            <a:r>
              <a:rPr lang="en-GB" dirty="0"/>
              <a:t>	</a:t>
            </a:r>
            <a:endParaRPr lang="cs-CZ" dirty="0" smtClean="0"/>
          </a:p>
          <a:p>
            <a:r>
              <a:rPr lang="cs-CZ" b="1" dirty="0"/>
              <a:t>Zásada subsidiarity </a:t>
            </a:r>
            <a:r>
              <a:rPr lang="cs-CZ" dirty="0"/>
              <a:t>je navíc rozšířena na regionální a místní úroveň, neboť Smlouva výslovně zdůrazňuje místní a regionální </a:t>
            </a:r>
            <a:r>
              <a:rPr lang="cs-CZ" dirty="0" smtClean="0"/>
              <a:t>autonomii.</a:t>
            </a:r>
          </a:p>
          <a:p>
            <a:r>
              <a:rPr lang="cs-CZ" dirty="0"/>
              <a:t>EHSV je přesvědčen, že rozvoj metropolí by měl skutečně pomoci </a:t>
            </a:r>
            <a:r>
              <a:rPr lang="cs-CZ" b="1" dirty="0"/>
              <a:t>odstranit polarizaci na venkovské oblasti a města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/>
              <a:t>Síť METREX připravuje zajímavou iniciativu pro spolupráci měst a venkova v metropolitních oblastech (</a:t>
            </a:r>
            <a:r>
              <a:rPr lang="cs-CZ" b="1" dirty="0"/>
              <a:t>URMA – </a:t>
            </a:r>
            <a:r>
              <a:rPr lang="cs-CZ" b="1" i="1" dirty="0" err="1"/>
              <a:t>urban-rural</a:t>
            </a:r>
            <a:r>
              <a:rPr lang="cs-CZ" b="1" i="1" dirty="0"/>
              <a:t> </a:t>
            </a:r>
            <a:r>
              <a:rPr lang="cs-CZ" b="1" i="1" dirty="0" err="1"/>
              <a:t>cooperation</a:t>
            </a:r>
            <a:r>
              <a:rPr lang="cs-CZ" b="1" i="1" dirty="0"/>
              <a:t> in metropolitan </a:t>
            </a:r>
            <a:r>
              <a:rPr lang="cs-CZ" b="1" i="1" dirty="0" err="1"/>
              <a:t>areas</a:t>
            </a:r>
            <a:r>
              <a:rPr lang="cs-CZ" dirty="0"/>
              <a:t>), v níž budou představeny metody a konkrétní projekty ke zlepšení této spolupráce.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17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315</TotalTime>
  <Words>1043</Words>
  <Application>Microsoft Office PowerPoint</Application>
  <PresentationFormat>Předvádění na obrazovce (4:3)</PresentationFormat>
  <Paragraphs>216</Paragraphs>
  <Slides>37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Arkýř</vt:lpstr>
      <vt:lpstr>Metropolitní regiony</vt:lpstr>
      <vt:lpstr>Metropolitní oblasti a městské regiony ve strategii Evropa 2020</vt:lpstr>
      <vt:lpstr>Prezentace aplikace PowerPoint</vt:lpstr>
      <vt:lpstr>Prezentace aplikace PowerPoint</vt:lpstr>
      <vt:lpstr>„LABORATOŘE SVĚTOVÉHO HOSPODÁŘSTVÍ“ </vt:lpstr>
      <vt:lpstr>Současná situace</vt:lpstr>
      <vt:lpstr>Prvky / problémové okruhy</vt:lpstr>
      <vt:lpstr>Prezentace aplikace PowerPoint</vt:lpstr>
      <vt:lpstr>Prezentace aplikace PowerPoint</vt:lpstr>
      <vt:lpstr>příklady a modely</vt:lpstr>
      <vt:lpstr>Prezentace aplikace PowerPoint</vt:lpstr>
      <vt:lpstr>Workshop „Evropské a národní metropolitní regiony“ Plauen 24. –26. 1. 2008 </vt:lpstr>
      <vt:lpstr>      Peter Jurczek Metropolregionen in Europa, Deutschland und Sachsen</vt:lpstr>
      <vt:lpstr> Vorteile von Metropolregionen </vt:lpstr>
      <vt:lpstr> Nachteile von Metropolregionen </vt:lpstr>
      <vt:lpstr>Modrý / oranžový banán</vt:lpstr>
      <vt:lpstr>Prezentace aplikace PowerPoint</vt:lpstr>
      <vt:lpstr>Prezentace aplikace PowerPoint</vt:lpstr>
      <vt:lpstr>Prezentace aplikace PowerPoint</vt:lpstr>
      <vt:lpstr>    Joachim Burdack Leipzig – eine Stadtregion auf der Suche  nach internationaler Bedeutung</vt:lpstr>
      <vt:lpstr>Prezentace aplikace PowerPoint</vt:lpstr>
      <vt:lpstr>  Stadterneuerung („Reurbanisierung“)  Stadtzentrum Gewerbeansiedlungen „auf der grünen Wiese“  Neue Messe</vt:lpstr>
      <vt:lpstr>  Zunehmende Bedeutung von „Creative Industries“</vt:lpstr>
      <vt:lpstr>Städtenetzwerk „EUROCITIES“ </vt:lpstr>
      <vt:lpstr>Leipzig: Raumkonstrukte auf metropolitaner Maßstabsebene</vt:lpstr>
      <vt:lpstr>METROPOLITNÍ REGION BRNO václav toušek</vt:lpstr>
      <vt:lpstr>   Brněnské výstaviště / Masarykův okruh</vt:lpstr>
      <vt:lpstr>  Největší průmyslové podniky v Brně (1989)</vt:lpstr>
      <vt:lpstr>  Struktura zaměstnanosti v Brně</vt:lpstr>
      <vt:lpstr> Největší zaměstnavatelé v Brně (2006) </vt:lpstr>
      <vt:lpstr>Prezentace aplikace PowerPoint</vt:lpstr>
      <vt:lpstr>Prezentace aplikace PowerPoint</vt:lpstr>
      <vt:lpstr>   Metropolitní region Plzeň Jaroslav Dokoupil, ZČU v Plzni</vt:lpstr>
      <vt:lpstr>Metropolitnífunkce</vt:lpstr>
      <vt:lpstr>Městský industriální park (MIP) „Borská pole“ Západočeskáuniverzita (ZČU) v Plzni</vt:lpstr>
      <vt:lpstr>Prezentace aplikace PowerPoint</vt:lpstr>
      <vt:lpstr>Ústí nad Labem – od města po metropoli regionálního rozměru MILAN JEŘÁBEK, JIŘÍ ANDĚL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</dc:creator>
  <cp:lastModifiedBy>Jeřábek2</cp:lastModifiedBy>
  <cp:revision>30</cp:revision>
  <dcterms:created xsi:type="dcterms:W3CDTF">2014-04-17T18:14:28Z</dcterms:created>
  <dcterms:modified xsi:type="dcterms:W3CDTF">2014-04-29T07:12:00Z</dcterms:modified>
</cp:coreProperties>
</file>