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8" r:id="rId5"/>
    <p:sldId id="269" r:id="rId6"/>
    <p:sldId id="264" r:id="rId7"/>
    <p:sldId id="263" r:id="rId8"/>
    <p:sldId id="272" r:id="rId9"/>
    <p:sldId id="257" r:id="rId10"/>
    <p:sldId id="271" r:id="rId11"/>
    <p:sldId id="261" r:id="rId12"/>
    <p:sldId id="273" r:id="rId13"/>
    <p:sldId id="274" r:id="rId14"/>
    <p:sldId id="275" r:id="rId15"/>
    <p:sldId id="265" r:id="rId16"/>
    <p:sldId id="25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44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80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04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95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86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84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78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8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45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78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05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3CC5-6D64-4AB6-8369-C86D4F338A1E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D14C3-07D7-4F27-AD18-3BE4274196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01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orphology.org.uk/" TargetMode="External"/><Relationship Id="rId2" Type="http://schemas.openxmlformats.org/officeDocument/2006/relationships/hyperlink" Target="http://www.asg.sav.sk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gp.org.p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eomorfologie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eomorph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cs-CZ" dirty="0" smtClean="0"/>
              <a:t>CVIČENÍ 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1752600"/>
          </a:xfrm>
        </p:spPr>
        <p:txBody>
          <a:bodyPr>
            <a:noAutofit/>
          </a:bodyPr>
          <a:lstStyle/>
          <a:p>
            <a:r>
              <a:rPr lang="cs-CZ" sz="3600" dirty="0" smtClean="0"/>
              <a:t>Kdo je kdo, co je co v geomorfologii?</a:t>
            </a:r>
          </a:p>
          <a:p>
            <a:r>
              <a:rPr lang="cs-CZ" sz="3600" dirty="0" smtClean="0"/>
              <a:t>Svět, ČR a Brno.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0583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Další geomorfologické asociace v Evropě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7"/>
            <a:ext cx="8229600" cy="39604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dirty="0"/>
              <a:t>ASOCIÁCIA SLOVENSKÝCH GEOMORFOLÓGOV</a:t>
            </a:r>
          </a:p>
          <a:p>
            <a:pPr marL="0" indent="0">
              <a:buNone/>
            </a:pPr>
            <a:r>
              <a:rPr lang="cs-CZ" sz="2600" u="sng" dirty="0">
                <a:hlinkClick r:id="rId2"/>
              </a:rPr>
              <a:t>http://www.asg.sav.sk/index.htm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časopis: GEOMORPHOLOGIA </a:t>
            </a:r>
            <a:r>
              <a:rPr lang="cs-CZ" sz="2600" dirty="0" smtClean="0"/>
              <a:t>SLOVACA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ASSOCIATION </a:t>
            </a:r>
            <a:r>
              <a:rPr lang="cs-CZ" sz="2600" dirty="0"/>
              <a:t>OF BRITISH GEOMORPHOLOGISTS (dříve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British</a:t>
            </a:r>
            <a:r>
              <a:rPr lang="cs-CZ" sz="2600" dirty="0"/>
              <a:t> </a:t>
            </a:r>
            <a:r>
              <a:rPr lang="cs-CZ" sz="2600" dirty="0" err="1"/>
              <a:t>Geomorphological</a:t>
            </a:r>
            <a:r>
              <a:rPr lang="cs-CZ" sz="2600" dirty="0"/>
              <a:t> </a:t>
            </a:r>
            <a:r>
              <a:rPr lang="cs-CZ" sz="2600" dirty="0" err="1"/>
              <a:t>Research</a:t>
            </a:r>
            <a:r>
              <a:rPr lang="cs-CZ" sz="2600" dirty="0"/>
              <a:t> Group)</a:t>
            </a:r>
          </a:p>
          <a:p>
            <a:pPr marL="0" indent="0">
              <a:buNone/>
            </a:pPr>
            <a:r>
              <a:rPr lang="cs-CZ" sz="2600" u="sng" dirty="0">
                <a:hlinkClick r:id="rId3"/>
              </a:rPr>
              <a:t>http://www.geomorphology.org.uk/</a:t>
            </a:r>
            <a:endParaRPr lang="cs-CZ" sz="2600" dirty="0"/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STOWARZYSZENIE </a:t>
            </a:r>
            <a:r>
              <a:rPr lang="cs-CZ" sz="2600" dirty="0"/>
              <a:t>GEOMORFOLOGÓW POLSKICH</a:t>
            </a:r>
          </a:p>
          <a:p>
            <a:pPr marL="0" indent="0">
              <a:buNone/>
            </a:pPr>
            <a:r>
              <a:rPr lang="cs-CZ" sz="2600" u="sng" dirty="0">
                <a:hlinkClick r:id="rId4"/>
              </a:rPr>
              <a:t>http://www.sgp.org.pl</a:t>
            </a:r>
            <a:r>
              <a:rPr lang="cs-CZ" sz="2600" u="sng" dirty="0" smtClean="0">
                <a:hlinkClick r:id="rId4"/>
              </a:rPr>
              <a:t>/</a:t>
            </a:r>
            <a:endParaRPr lang="cs-CZ" sz="2600" u="sng" dirty="0" smtClean="0"/>
          </a:p>
          <a:p>
            <a:pPr marL="0" indent="0">
              <a:buNone/>
            </a:pPr>
            <a:r>
              <a:rPr lang="cs-CZ" sz="2600" dirty="0" smtClean="0"/>
              <a:t>časopis: LANDFORM ANALYSIS</a:t>
            </a: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0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92D050"/>
                </a:solidFill>
              </a:rPr>
              <a:t>KDE SE U NÁS DĚLÁ GEOMORFOLOGIE?</a:t>
            </a:r>
            <a:endParaRPr lang="cs-CZ" sz="3600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 smtClean="0"/>
              <a:t>OSTRAVA</a:t>
            </a:r>
          </a:p>
          <a:p>
            <a:pPr marL="0" indent="0">
              <a:buNone/>
            </a:pPr>
            <a:r>
              <a:rPr lang="cs-CZ" sz="2800" i="1" dirty="0" smtClean="0"/>
              <a:t>Katedra fyzické geografie a </a:t>
            </a:r>
            <a:r>
              <a:rPr lang="cs-CZ" sz="2800" i="1" dirty="0" err="1" smtClean="0"/>
              <a:t>geoekologie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PřF</a:t>
            </a:r>
            <a:r>
              <a:rPr lang="cs-CZ" sz="2800" i="1" dirty="0" smtClean="0"/>
              <a:t>, 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213285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sesuvy ve všech podobách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278092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err="1" smtClean="0"/>
              <a:t>dendrogeomorfologie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3429000"/>
            <a:ext cx="84969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fluviální geomorfologie </a:t>
            </a:r>
            <a:r>
              <a:rPr lang="cs-CZ" dirty="0" err="1" smtClean="0"/>
              <a:t>vysokogradientových</a:t>
            </a:r>
            <a:r>
              <a:rPr lang="cs-CZ" dirty="0" smtClean="0"/>
              <a:t> toků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4221088"/>
            <a:ext cx="17281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/>
              <a:t>Beskydy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691680" y="4221088"/>
            <a:ext cx="17281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/>
              <a:t>Krym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221088"/>
            <a:ext cx="17281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/>
              <a:t>Tatry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1905000" cy="1190625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22813" y="4216405"/>
            <a:ext cx="17281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Pánek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4211960" y="4617132"/>
            <a:ext cx="17281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Hradecký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211960" y="5049180"/>
            <a:ext cx="17281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Šilhán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4211960" y="5481228"/>
            <a:ext cx="17281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a další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7727" r="48213" b="29636"/>
          <a:stretch/>
        </p:blipFill>
        <p:spPr bwMode="auto">
          <a:xfrm>
            <a:off x="6084168" y="3933056"/>
            <a:ext cx="2778711" cy="338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/>
              <a:t>PRAHA</a:t>
            </a:r>
          </a:p>
          <a:p>
            <a:pPr marL="0" indent="0">
              <a:buNone/>
            </a:pPr>
            <a:r>
              <a:rPr lang="cs-CZ" sz="2800" i="1" dirty="0"/>
              <a:t>Katedra fyzické geografie a </a:t>
            </a:r>
            <a:r>
              <a:rPr lang="cs-CZ" sz="2800" i="1" dirty="0" err="1"/>
              <a:t>geoekologie</a:t>
            </a:r>
            <a:r>
              <a:rPr lang="cs-CZ" sz="2800" i="1" dirty="0"/>
              <a:t> </a:t>
            </a:r>
            <a:r>
              <a:rPr lang="cs-CZ" sz="2800" i="1" dirty="0" err="1"/>
              <a:t>PřF</a:t>
            </a:r>
            <a:r>
              <a:rPr lang="cs-CZ" sz="2800" i="1" dirty="0"/>
              <a:t>, </a:t>
            </a:r>
            <a:r>
              <a:rPr lang="cs-CZ" sz="2800" i="1" dirty="0" smtClean="0"/>
              <a:t>UK</a:t>
            </a:r>
            <a:endParaRPr lang="cs-CZ" sz="2800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51920" y="4653136"/>
            <a:ext cx="1512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Kalvoda</a:t>
            </a:r>
          </a:p>
          <a:p>
            <a:pPr algn="ctr"/>
            <a:r>
              <a:rPr lang="cs-CZ" sz="2400" dirty="0" smtClean="0"/>
              <a:t>Vilímek</a:t>
            </a:r>
          </a:p>
          <a:p>
            <a:pPr algn="ctr"/>
            <a:r>
              <a:rPr lang="cs-CZ" sz="2400" dirty="0" err="1" smtClean="0"/>
              <a:t>Engel</a:t>
            </a:r>
            <a:endParaRPr lang="cs-CZ" sz="2400" dirty="0" smtClean="0"/>
          </a:p>
          <a:p>
            <a:pPr algn="ctr"/>
            <a:r>
              <a:rPr lang="cs-CZ" sz="2400" dirty="0" smtClean="0"/>
              <a:t>Křížek</a:t>
            </a:r>
          </a:p>
          <a:p>
            <a:pPr algn="ctr"/>
            <a:r>
              <a:rPr lang="cs-CZ" sz="2400" dirty="0" err="1" smtClean="0"/>
              <a:t>Hartvich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484784"/>
            <a:ext cx="784986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3200" dirty="0" smtClean="0"/>
              <a:t>Geomorfologické hazardy (sesuvy)</a:t>
            </a:r>
          </a:p>
          <a:p>
            <a:r>
              <a:rPr lang="cs-CZ" sz="3200" dirty="0" smtClean="0"/>
              <a:t>Kvartérní změny reliéfu +</a:t>
            </a:r>
          </a:p>
          <a:p>
            <a:pPr>
              <a:spcAft>
                <a:spcPts val="1200"/>
              </a:spcAft>
            </a:pPr>
            <a:r>
              <a:rPr lang="cs-CZ" sz="3200" dirty="0" smtClean="0"/>
              <a:t>glaciální a </a:t>
            </a:r>
            <a:r>
              <a:rPr lang="cs-CZ" sz="3200" dirty="0" err="1" smtClean="0"/>
              <a:t>periglaciální</a:t>
            </a:r>
            <a:r>
              <a:rPr lang="cs-CZ" sz="3200" dirty="0" smtClean="0"/>
              <a:t> geomorfologie</a:t>
            </a:r>
          </a:p>
          <a:p>
            <a:r>
              <a:rPr lang="cs-CZ" sz="3200" dirty="0" err="1" smtClean="0"/>
              <a:t>Morfostrukturní</a:t>
            </a:r>
            <a:r>
              <a:rPr lang="cs-CZ" sz="3200" dirty="0" smtClean="0"/>
              <a:t> analýza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399635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Peru   Krkonoše   Tatry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162498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 flipH="1">
            <a:off x="5580112" y="3717032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580112" y="3717032"/>
            <a:ext cx="0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724128" y="386278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Ústav struktury a mechaniky hornin AV ČR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652120" y="45828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Oddělení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neotektoniky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termochronologie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652120" y="537321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Petra Štěpančíková</a:t>
            </a:r>
          </a:p>
          <a:p>
            <a:pPr algn="ctr"/>
            <a:r>
              <a:rPr lang="cs-CZ" sz="2000" dirty="0" smtClean="0"/>
              <a:t>Petr Tábořík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50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ÚSTÍ NAD LABEM</a:t>
            </a:r>
          </a:p>
          <a:p>
            <a:pPr marL="0" indent="0">
              <a:buNone/>
            </a:pPr>
            <a:r>
              <a:rPr lang="cs-CZ" dirty="0" smtClean="0"/>
              <a:t>Katedra geografie, </a:t>
            </a:r>
            <a:r>
              <a:rPr lang="cs-CZ" dirty="0" err="1" smtClean="0"/>
              <a:t>PřF</a:t>
            </a:r>
            <a:r>
              <a:rPr lang="cs-CZ" dirty="0" smtClean="0"/>
              <a:t> UJEP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Pavel Raška: sutě, sesuvy, říční ostrovy, … všechno</a:t>
            </a:r>
          </a:p>
          <a:p>
            <a:pPr marL="0" indent="0">
              <a:buNone/>
            </a:pPr>
            <a:r>
              <a:rPr lang="cs-CZ" dirty="0" smtClean="0"/>
              <a:t>Severní Čechy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PLZEŇ</a:t>
            </a:r>
          </a:p>
          <a:p>
            <a:pPr marL="0" indent="0">
              <a:buNone/>
            </a:pPr>
            <a:r>
              <a:rPr lang="cs-CZ" dirty="0" smtClean="0"/>
              <a:t>Pavel Mentlík: glaciální geomorfologie, kvartérní vývoj reliéfu, … všechno</a:t>
            </a:r>
          </a:p>
          <a:p>
            <a:pPr marL="0" indent="0">
              <a:buNone/>
            </a:pPr>
            <a:r>
              <a:rPr lang="cs-CZ" dirty="0" smtClean="0"/>
              <a:t>Šumava   Tatry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0752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POZOR: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Pavel Mentlík má ve středu geomorfologickou přednášku u nás na ústavu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Šipka dolů 4"/>
          <p:cNvSpPr/>
          <p:nvPr/>
        </p:nvSpPr>
        <p:spPr>
          <a:xfrm rot="2883336">
            <a:off x="5476671" y="4556547"/>
            <a:ext cx="365700" cy="929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2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26"/>
            <a:ext cx="8229600" cy="979502"/>
          </a:xfrm>
        </p:spPr>
        <p:txBody>
          <a:bodyPr/>
          <a:lstStyle/>
          <a:p>
            <a:r>
              <a:rPr lang="cs-CZ" dirty="0" smtClean="0"/>
              <a:t>Co u nás v Brně?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 smtClean="0"/>
              <a:t>GÚ </a:t>
            </a:r>
            <a:r>
              <a:rPr lang="cs-CZ" i="1" dirty="0" err="1" smtClean="0"/>
              <a:t>PřF</a:t>
            </a:r>
            <a:r>
              <a:rPr lang="cs-CZ" i="1" dirty="0" smtClean="0"/>
              <a:t> MU</a:t>
            </a:r>
          </a:p>
          <a:p>
            <a:pPr marL="0" indent="0">
              <a:buNone/>
            </a:pPr>
            <a:r>
              <a:rPr lang="cs-CZ" dirty="0" smtClean="0"/>
              <a:t>Máčka	Šulc-Michalková		Nývlt</a:t>
            </a:r>
            <a:endParaRPr lang="cs-CZ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Ústav </a:t>
            </a:r>
            <a:r>
              <a:rPr lang="cs-CZ" i="1" dirty="0" err="1" smtClean="0"/>
              <a:t>geoniky</a:t>
            </a:r>
            <a:r>
              <a:rPr lang="cs-CZ" i="1" dirty="0" smtClean="0"/>
              <a:t> AV ČR </a:t>
            </a:r>
            <a:r>
              <a:rPr lang="cs-CZ" dirty="0" smtClean="0"/>
              <a:t>(dříve Geografický ústav AV ČR)</a:t>
            </a:r>
          </a:p>
          <a:p>
            <a:pPr marL="0" indent="0">
              <a:buNone/>
            </a:pPr>
            <a:r>
              <a:rPr lang="cs-CZ" dirty="0" smtClean="0"/>
              <a:t>brněnská geomorfologická škola (vymírající)</a:t>
            </a:r>
          </a:p>
          <a:p>
            <a:pPr marL="0" indent="0">
              <a:buNone/>
            </a:pPr>
            <a:r>
              <a:rPr lang="cs-CZ" dirty="0" smtClean="0"/>
              <a:t>Kirchner	</a:t>
            </a:r>
            <a:r>
              <a:rPr lang="cs-CZ" dirty="0" err="1" smtClean="0"/>
              <a:t>Roštínský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15816" y="5139189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říční terasy</a:t>
            </a:r>
          </a:p>
          <a:p>
            <a:r>
              <a:rPr lang="cs-CZ" sz="2800" dirty="0" err="1" smtClean="0"/>
              <a:t>morfostrukturní</a:t>
            </a:r>
            <a:r>
              <a:rPr lang="cs-CZ" sz="2800" dirty="0" smtClean="0"/>
              <a:t> analýza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117638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sesuvy</a:t>
            </a:r>
          </a:p>
          <a:p>
            <a:r>
              <a:rPr lang="cs-CZ" sz="2800" dirty="0" err="1" smtClean="0"/>
              <a:t>geomorphosites</a:t>
            </a:r>
            <a:endParaRPr lang="cs-CZ" sz="2800" dirty="0" smtClean="0"/>
          </a:p>
          <a:p>
            <a:r>
              <a:rPr lang="cs-CZ" sz="2800" dirty="0" smtClean="0"/>
              <a:t>všechno</a:t>
            </a:r>
            <a:endParaRPr lang="cs-CZ" sz="2800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55576" y="4908277"/>
            <a:ext cx="72008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419872" y="4937618"/>
            <a:ext cx="72008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802918" y="220486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fluviální geomorfologie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32040" y="2186861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glaciální geologie a geomorfologie</a:t>
            </a:r>
            <a:endParaRPr lang="cs-CZ" sz="2800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259632" y="1916832"/>
            <a:ext cx="72008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3059832" y="1916832"/>
            <a:ext cx="144016" cy="4140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228184" y="1943834"/>
            <a:ext cx="72008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0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792088"/>
          </a:xfrm>
        </p:spPr>
        <p:txBody>
          <a:bodyPr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GEOMORFOLOGICKÝ PROJEKT?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69269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bakalářská, posléze diplomová práce …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262365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Moji studenti: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NP Podyjí – komparace vybraných lokalit pomocí </a:t>
            </a:r>
            <a:r>
              <a:rPr lang="cs-CZ" sz="2400" dirty="0" err="1" smtClean="0"/>
              <a:t>tvrdoměrných</a:t>
            </a:r>
            <a:r>
              <a:rPr lang="cs-CZ" sz="2400" dirty="0" smtClean="0"/>
              <a:t> měření Schmidtovým kladívkem</a:t>
            </a: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Spojená Bečva – podélná variabilita zrnitosti sedimentů štěrkových lavic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Dolní Jihlava a Svratka – </a:t>
            </a:r>
            <a:r>
              <a:rPr lang="cs-CZ" sz="2400" dirty="0" err="1" smtClean="0"/>
              <a:t>morfodynamika</a:t>
            </a:r>
            <a:r>
              <a:rPr lang="cs-CZ" sz="2400" dirty="0" smtClean="0"/>
              <a:t> posledních zachovalých meandrů na regulovaných řekách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Jižní Morava – vodní náhony jako součást říční krajiny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NP Podyjí – transport vyvrácených stromů řekou Dyjí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Jižní Morava – </a:t>
            </a:r>
            <a:r>
              <a:rPr lang="cs-CZ" sz="2400" dirty="0" err="1" smtClean="0"/>
              <a:t>geodiverzita</a:t>
            </a:r>
            <a:r>
              <a:rPr lang="cs-CZ" sz="2400" dirty="0" smtClean="0"/>
              <a:t> a </a:t>
            </a:r>
            <a:r>
              <a:rPr lang="cs-CZ" sz="2400" dirty="0" err="1" smtClean="0"/>
              <a:t>geomorphosites</a:t>
            </a:r>
            <a:endParaRPr lang="cs-CZ" sz="2400" dirty="0" smtClean="0"/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Bečva, Opava, </a:t>
            </a:r>
            <a:r>
              <a:rPr lang="cs-CZ" sz="2400" dirty="0" err="1" smtClean="0"/>
              <a:t>Belá</a:t>
            </a:r>
            <a:r>
              <a:rPr lang="cs-CZ" sz="2400" dirty="0" smtClean="0"/>
              <a:t> – rostliny, fluviální tvary a jejich interakce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NP Podyjí – </a:t>
            </a:r>
            <a:r>
              <a:rPr lang="cs-CZ" sz="2400" dirty="0"/>
              <a:t>transport vyvrácených stromů řekou </a:t>
            </a:r>
            <a:r>
              <a:rPr lang="cs-CZ" sz="2400" dirty="0" smtClean="0"/>
              <a:t>Dyjí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642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NAVAZUJÍCÍ PŘEDMĚTY</a:t>
            </a:r>
            <a:endParaRPr lang="cs-CZ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600" dirty="0" smtClean="0"/>
              <a:t>Fluviální geomorfologie (Máčka)</a:t>
            </a:r>
          </a:p>
          <a:p>
            <a:r>
              <a:rPr lang="cs-CZ" sz="2600" dirty="0" smtClean="0"/>
              <a:t>Tektonická geomorfologie (Štěpančíková)</a:t>
            </a:r>
          </a:p>
          <a:p>
            <a:r>
              <a:rPr lang="cs-CZ" sz="2600" dirty="0" smtClean="0"/>
              <a:t>Antropogenní geomorfologie (Kirchner)</a:t>
            </a:r>
          </a:p>
          <a:p>
            <a:r>
              <a:rPr lang="cs-CZ" sz="2600" dirty="0" smtClean="0"/>
              <a:t>Sesuvné nebezpečí a rizika sesouvání (</a:t>
            </a:r>
            <a:r>
              <a:rPr lang="cs-CZ" sz="2600" dirty="0" err="1" smtClean="0"/>
              <a:t>Bíl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Ledovce planety Země a metody jejich výzkumu (Nývlt</a:t>
            </a:r>
            <a:r>
              <a:rPr lang="cs-CZ" sz="2600" dirty="0" smtClean="0"/>
              <a:t>)</a:t>
            </a:r>
          </a:p>
          <a:p>
            <a:endParaRPr lang="cs-CZ" sz="2600" dirty="0"/>
          </a:p>
          <a:p>
            <a:r>
              <a:rPr lang="cs-CZ" sz="2600" dirty="0" smtClean="0"/>
              <a:t>Metody fyzické geografie II (Máčka </a:t>
            </a:r>
            <a:r>
              <a:rPr lang="cs-CZ" sz="2600" smtClean="0"/>
              <a:t>+ Nývlt)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54639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Jak se stát </a:t>
            </a:r>
            <a:r>
              <a:rPr lang="cs-CZ" sz="4000" dirty="0" err="1" smtClean="0"/>
              <a:t>geomorfologem</a:t>
            </a:r>
            <a:r>
              <a:rPr lang="cs-CZ" sz="4000" dirty="0" smtClean="0"/>
              <a:t>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cs-CZ" dirty="0" smtClean="0"/>
              <a:t>Číst</a:t>
            </a:r>
          </a:p>
          <a:p>
            <a:r>
              <a:rPr lang="cs-CZ" dirty="0" smtClean="0"/>
              <a:t>Diskutovat</a:t>
            </a:r>
          </a:p>
          <a:p>
            <a:r>
              <a:rPr lang="cs-CZ" dirty="0" smtClean="0"/>
              <a:t>Vyřešit nějaký geomorfologický projekt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74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TEDY PRO ZAČÁTEK PŘEČÍST</a:t>
            </a:r>
            <a:r>
              <a:rPr lang="cs-CZ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1336" y="2392288"/>
            <a:ext cx="4114800" cy="13967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dirty="0" smtClean="0"/>
              <a:t>Jaromír </a:t>
            </a:r>
            <a:r>
              <a:rPr lang="cs-CZ" sz="2000" dirty="0" err="1" smtClean="0"/>
              <a:t>Demek</a:t>
            </a:r>
            <a:r>
              <a:rPr lang="cs-CZ" sz="2000" dirty="0" smtClean="0"/>
              <a:t> </a:t>
            </a:r>
          </a:p>
          <a:p>
            <a:pPr marL="0" indent="0" algn="ctr">
              <a:buNone/>
            </a:pPr>
            <a:r>
              <a:rPr lang="cs-CZ" sz="2000" dirty="0" smtClean="0"/>
              <a:t>1987</a:t>
            </a:r>
          </a:p>
          <a:p>
            <a:pPr marL="0" indent="0" algn="ctr">
              <a:buNone/>
            </a:pPr>
            <a:r>
              <a:rPr lang="cs-CZ" sz="2000" dirty="0" smtClean="0"/>
              <a:t>OBECNÁ GEOMORFOLOGIE</a:t>
            </a: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81336" y="5344616"/>
            <a:ext cx="4114800" cy="1396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/>
              <a:t>Radim Kettner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/>
              <a:t>1948</a:t>
            </a:r>
          </a:p>
          <a:p>
            <a:pPr marL="0" indent="0" algn="ctr">
              <a:buNone/>
            </a:pPr>
            <a:r>
              <a:rPr lang="cs-CZ" dirty="0" smtClean="0"/>
              <a:t>VŠEOBECNÁ GEOLOGIE, </a:t>
            </a:r>
            <a:r>
              <a:rPr lang="cs-CZ" dirty="0"/>
              <a:t>část III, Vnější síly geologické, povrch zemský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681336" y="3861048"/>
            <a:ext cx="4114800" cy="1396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/>
              <a:t>František Vitásek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/>
              <a:t>1958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/>
              <a:t>FYSICKÝ ZEMĚPIS, díl II, Pevnina</a:t>
            </a:r>
            <a:endParaRPr lang="cs-CZ" sz="20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681336" y="908720"/>
            <a:ext cx="4114800" cy="1396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/>
              <a:t>Jaromír Karásek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/>
              <a:t>2001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/>
              <a:t>ZÁKLADY OBECNÉ GEOMORFOLOGIE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1186" r="5373" b="2938"/>
          <a:stretch/>
        </p:blipFill>
        <p:spPr bwMode="auto">
          <a:xfrm>
            <a:off x="542721" y="909957"/>
            <a:ext cx="962760" cy="13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1" y="2397852"/>
            <a:ext cx="962760" cy="13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27126" r="77462" b="49693"/>
          <a:stretch/>
        </p:blipFill>
        <p:spPr bwMode="auto">
          <a:xfrm>
            <a:off x="6804248" y="2060848"/>
            <a:ext cx="1152128" cy="112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778388" y="1124744"/>
            <a:ext cx="320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české učebnice</a:t>
            </a:r>
          </a:p>
          <a:p>
            <a:pPr algn="ctr"/>
            <a:r>
              <a:rPr lang="cs-CZ" sz="2400" dirty="0" smtClean="0"/>
              <a:t>obecné </a:t>
            </a:r>
            <a:r>
              <a:rPr lang="cs-CZ" sz="2400" dirty="0"/>
              <a:t>geomorfologie</a:t>
            </a:r>
          </a:p>
        </p:txBody>
      </p:sp>
    </p:spTree>
    <p:extLst>
      <p:ext uri="{BB962C8B-B14F-4D97-AF65-F5344CB8AC3E}">
        <p14:creationId xmlns:p14="http://schemas.microsoft.com/office/powerpoint/2010/main" val="271168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19944" y="-27384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Další české učebnice</a:t>
            </a:r>
            <a:endParaRPr lang="cs-CZ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8" y="1124745"/>
            <a:ext cx="92581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883011" y="1124744"/>
            <a:ext cx="6120680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Josef Rubín, Břetislav Balatka, Vojen </a:t>
            </a:r>
            <a:r>
              <a:rPr lang="cs-CZ" sz="2000" dirty="0" err="1" smtClean="0"/>
              <a:t>Ložek</a:t>
            </a:r>
            <a:r>
              <a:rPr lang="cs-CZ" sz="2000" dirty="0" smtClean="0"/>
              <a:t> &amp; Jan Vítek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1986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ATLAS SKALNÍCH, ZEMNÍCH A PŮDNÍCH TVARŮ</a:t>
            </a:r>
            <a:endParaRPr lang="cs-CZ" sz="20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872166" y="3068960"/>
            <a:ext cx="6120680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Irena Smolová, Jan Vítek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2007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ZÁKLADY GEOMORFOLOGIE: VYBRANÉ TVARY RELIÉFU</a:t>
            </a:r>
            <a:endParaRPr lang="cs-CZ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9208"/>
            <a:ext cx="918103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02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29600" cy="98072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Zahraniční učebnice</a:t>
            </a:r>
            <a:endParaRPr lang="cs-CZ" sz="4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19209" y="2852937"/>
            <a:ext cx="5004256" cy="9114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Richard J </a:t>
            </a:r>
            <a:r>
              <a:rPr lang="cs-CZ" sz="1800" dirty="0" err="1" smtClean="0"/>
              <a:t>Hugget</a:t>
            </a:r>
            <a:r>
              <a:rPr lang="cs-CZ" sz="1800" dirty="0" smtClean="0"/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2007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FUNDAMENTALS OF GEOMORPHOLOGY</a:t>
            </a:r>
            <a:endParaRPr lang="cs-CZ" sz="18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980728"/>
            <a:ext cx="5004256" cy="9802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Michael A </a:t>
            </a:r>
            <a:r>
              <a:rPr lang="cs-CZ" sz="1800" dirty="0" err="1" smtClean="0"/>
              <a:t>Summerfield</a:t>
            </a:r>
            <a:r>
              <a:rPr lang="cs-CZ" sz="1800" dirty="0" smtClean="0"/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1991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GLOBAL GEOMORPHOLOGY</a:t>
            </a:r>
            <a:endParaRPr lang="cs-CZ" sz="18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25129" y="4831194"/>
            <a:ext cx="5004256" cy="9303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Kenneth J Gregory &amp; John </a:t>
            </a:r>
            <a:r>
              <a:rPr lang="cs-CZ" sz="1800" dirty="0" err="1" smtClean="0"/>
              <a:t>Lewin</a:t>
            </a:r>
            <a:endParaRPr lang="cs-CZ" sz="1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2014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800" dirty="0" smtClean="0"/>
              <a:t>THE BASICS OF GEOMORPHOLOGY: KEY CONCEPTS</a:t>
            </a:r>
            <a:endParaRPr lang="cs-CZ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75" y="980728"/>
            <a:ext cx="1230446" cy="153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75" y="2852937"/>
            <a:ext cx="1230446" cy="160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12" y="4831194"/>
            <a:ext cx="1213109" cy="18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5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cs-CZ" dirty="0" smtClean="0"/>
              <a:t>Geomorfologické časopisy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908720"/>
            <a:ext cx="6357392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i="1" dirty="0" err="1" smtClean="0"/>
              <a:t>Zeitschrift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für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Geomorphologie</a:t>
            </a:r>
            <a:endParaRPr lang="cs-CZ" sz="1900" i="1" dirty="0" smtClean="0"/>
          </a:p>
          <a:p>
            <a:pPr marL="0" indent="0">
              <a:buNone/>
            </a:pPr>
            <a:r>
              <a:rPr lang="cs-CZ" sz="1600" dirty="0" err="1" smtClean="0"/>
              <a:t>Schweizerbart</a:t>
            </a:r>
            <a:r>
              <a:rPr lang="cs-CZ" sz="1600" dirty="0" smtClean="0"/>
              <a:t> Science </a:t>
            </a:r>
            <a:r>
              <a:rPr lang="cs-CZ" sz="1600" dirty="0" err="1" smtClean="0"/>
              <a:t>Publishers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od roku 1957</a:t>
            </a:r>
          </a:p>
          <a:p>
            <a:pPr marL="0" indent="0">
              <a:buNone/>
            </a:pPr>
            <a:r>
              <a:rPr lang="cs-CZ" sz="1600" dirty="0" smtClean="0"/>
              <a:t>IF 2014: 0,734</a:t>
            </a:r>
            <a:endParaRPr lang="cs-CZ" sz="16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800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1" y="980728"/>
            <a:ext cx="1275833" cy="1800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1" y="2924944"/>
            <a:ext cx="1275833" cy="1654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1" y="4725144"/>
            <a:ext cx="1275833" cy="169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691680" y="2924944"/>
            <a:ext cx="63573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i="1" dirty="0" err="1" smtClean="0"/>
              <a:t>Earth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Surface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Processes</a:t>
            </a:r>
            <a:r>
              <a:rPr lang="cs-CZ" sz="2400" i="1" dirty="0" smtClean="0"/>
              <a:t> and </a:t>
            </a:r>
            <a:r>
              <a:rPr lang="cs-CZ" sz="2400" i="1" dirty="0" err="1" smtClean="0"/>
              <a:t>Landforms</a:t>
            </a:r>
            <a:endParaRPr lang="cs-CZ" sz="2400" i="1" dirty="0" smtClean="0"/>
          </a:p>
          <a:p>
            <a:pPr marL="0" indent="0">
              <a:buNone/>
            </a:pPr>
            <a:r>
              <a:rPr lang="cs-CZ" sz="2000" dirty="0" err="1" smtClean="0"/>
              <a:t>Wiley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od roku 1976</a:t>
            </a:r>
          </a:p>
          <a:p>
            <a:pPr marL="0" indent="0">
              <a:buNone/>
            </a:pPr>
            <a:r>
              <a:rPr lang="cs-CZ" sz="2000" dirty="0" smtClean="0"/>
              <a:t>IF 2014: 2,845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691680" y="4725144"/>
            <a:ext cx="63573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i="1" dirty="0" err="1" smtClean="0"/>
              <a:t>Geomorphology</a:t>
            </a:r>
            <a:endParaRPr lang="cs-CZ" sz="24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 smtClean="0"/>
              <a:t>Elsevier</a:t>
            </a:r>
            <a:endParaRPr lang="cs-CZ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od roku 1987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IF 2014: 2,785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552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NAJDU DALŠÍ </a:t>
            </a:r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cs-CZ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OMORFOLOGY</a:t>
            </a:r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Česká </a:t>
            </a:r>
            <a:r>
              <a:rPr lang="cs-CZ" sz="2800" dirty="0"/>
              <a:t>asociace </a:t>
            </a:r>
            <a:r>
              <a:rPr lang="cs-CZ" sz="2800" dirty="0" err="1"/>
              <a:t>geomorfologů</a:t>
            </a:r>
            <a:endParaRPr lang="cs-CZ" sz="2800" dirty="0"/>
          </a:p>
          <a:p>
            <a:pPr marL="0" indent="0">
              <a:buNone/>
            </a:pPr>
            <a:r>
              <a:rPr lang="cs-CZ" sz="2800" dirty="0">
                <a:hlinkClick r:id="rId2"/>
              </a:rPr>
              <a:t>http://www.geomorfologie.eu</a:t>
            </a:r>
            <a:r>
              <a:rPr lang="cs-CZ" sz="2800" dirty="0" smtClean="0">
                <a:hlinkClick r:id="rId2"/>
              </a:rPr>
              <a:t>/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73" y="908720"/>
            <a:ext cx="32670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4" t="8534" r="26796" b="3440"/>
          <a:stretch/>
        </p:blipFill>
        <p:spPr>
          <a:xfrm>
            <a:off x="138590" y="2141749"/>
            <a:ext cx="4358936" cy="45276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04048" y="2204864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SOUTĚŽ PRO STUDENTY</a:t>
            </a:r>
          </a:p>
          <a:p>
            <a:pPr algn="ctr"/>
            <a:r>
              <a:rPr lang="cs-CZ" dirty="0" smtClean="0"/>
              <a:t>Cena </a:t>
            </a:r>
            <a:r>
              <a:rPr lang="cs-CZ" dirty="0"/>
              <a:t>Františka </a:t>
            </a:r>
            <a:r>
              <a:rPr lang="cs-CZ" dirty="0" smtClean="0"/>
              <a:t>Vitáska</a:t>
            </a:r>
          </a:p>
          <a:p>
            <a:pPr algn="ctr"/>
            <a:r>
              <a:rPr lang="cs-CZ" i="1" dirty="0" smtClean="0"/>
              <a:t>bakalářky</a:t>
            </a:r>
            <a:r>
              <a:rPr lang="cs-CZ" dirty="0" smtClean="0"/>
              <a:t> </a:t>
            </a:r>
          </a:p>
          <a:p>
            <a:pPr algn="ctr"/>
            <a:r>
              <a:rPr lang="cs-CZ" dirty="0" smtClean="0"/>
              <a:t>Cena </a:t>
            </a:r>
            <a:r>
              <a:rPr lang="cs-CZ" dirty="0"/>
              <a:t>J. </a:t>
            </a:r>
            <a:r>
              <a:rPr lang="cs-CZ" dirty="0" err="1"/>
              <a:t>Moschelesové</a:t>
            </a:r>
            <a:r>
              <a:rPr lang="cs-CZ" dirty="0"/>
              <a:t> </a:t>
            </a:r>
            <a:endParaRPr lang="cs-CZ" dirty="0" smtClean="0"/>
          </a:p>
          <a:p>
            <a:pPr algn="ctr"/>
            <a:r>
              <a:rPr lang="cs-CZ" i="1" dirty="0" smtClean="0"/>
              <a:t>diplomky</a:t>
            </a:r>
          </a:p>
          <a:p>
            <a:pPr algn="ctr"/>
            <a:r>
              <a:rPr lang="cs-CZ" dirty="0" smtClean="0"/>
              <a:t>Cena </a:t>
            </a:r>
            <a:r>
              <a:rPr lang="cs-CZ" dirty="0"/>
              <a:t>Jiřího V. </a:t>
            </a:r>
            <a:r>
              <a:rPr lang="cs-CZ" dirty="0" smtClean="0"/>
              <a:t>Daneše</a:t>
            </a:r>
          </a:p>
          <a:p>
            <a:pPr algn="ctr"/>
            <a:r>
              <a:rPr lang="cs-CZ" i="1" dirty="0" err="1" smtClean="0"/>
              <a:t>disertačky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4367426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B050"/>
                </a:solidFill>
              </a:rPr>
              <a:t>Naši vítězové z minulých kol: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Ján </a:t>
            </a:r>
            <a:r>
              <a:rPr lang="cs-CZ" sz="1600" dirty="0" err="1" smtClean="0"/>
              <a:t>Babej</a:t>
            </a:r>
            <a:r>
              <a:rPr lang="cs-CZ" sz="1600" dirty="0" smtClean="0"/>
              <a:t> (diplomka)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Lukáš Krejčí (</a:t>
            </a:r>
            <a:r>
              <a:rPr lang="cs-CZ" sz="1600" dirty="0" err="1" smtClean="0"/>
              <a:t>disertačka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82833"/>
            <a:ext cx="1152128" cy="139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225508"/>
            <a:ext cx="1152128" cy="139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13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i="1" dirty="0" smtClean="0"/>
              <a:t>Stav geomorfologických výzkumů v roce …</a:t>
            </a:r>
            <a:br>
              <a:rPr lang="cs-CZ" i="1" dirty="0" smtClean="0"/>
            </a:br>
            <a:r>
              <a:rPr lang="cs-CZ" sz="3100" dirty="0" smtClean="0"/>
              <a:t>každoroční mezinárodní konference </a:t>
            </a:r>
            <a:r>
              <a:rPr lang="cs-CZ" sz="3100" dirty="0" err="1" smtClean="0"/>
              <a:t>ČAGu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Vždy vydání </a:t>
            </a:r>
            <a:r>
              <a:rPr lang="cs-CZ" sz="2800" u="sng" dirty="0"/>
              <a:t>sborníku abstraktů</a:t>
            </a:r>
            <a:r>
              <a:rPr lang="cs-CZ" sz="2800" dirty="0"/>
              <a:t> s novinkami z  české geomorfologie;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přednášky</a:t>
            </a:r>
            <a:r>
              <a:rPr lang="cs-CZ" sz="2800" dirty="0"/>
              <a:t>;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exkurze</a:t>
            </a:r>
          </a:p>
          <a:p>
            <a:pPr marL="0" indent="0">
              <a:buNone/>
            </a:pPr>
            <a:r>
              <a:rPr lang="cs-CZ" sz="2800" dirty="0" smtClean="0"/>
              <a:t>Loni</a:t>
            </a:r>
            <a:r>
              <a:rPr lang="cs-CZ" sz="2800" dirty="0"/>
              <a:t>: </a:t>
            </a:r>
            <a:r>
              <a:rPr lang="cs-CZ" sz="2800" dirty="0" smtClean="0"/>
              <a:t>Plzeň </a:t>
            </a:r>
            <a:r>
              <a:rPr lang="cs-CZ" sz="2000" dirty="0" smtClean="0"/>
              <a:t>(organizátor Západočeská univerzita)</a:t>
            </a:r>
            <a:endParaRPr lang="cs-CZ" sz="2000" dirty="0"/>
          </a:p>
          <a:p>
            <a:pPr marL="0" indent="0">
              <a:buNone/>
            </a:pPr>
            <a:r>
              <a:rPr lang="cs-CZ" sz="2800" dirty="0"/>
              <a:t>Letos</a:t>
            </a:r>
            <a:r>
              <a:rPr lang="cs-CZ" sz="2800" dirty="0" smtClean="0"/>
              <a:t>: </a:t>
            </a:r>
            <a:r>
              <a:rPr lang="cs-C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Frýdlant n. Ostravicí </a:t>
            </a:r>
            <a:r>
              <a:rPr lang="cs-CZ" sz="2000" dirty="0" smtClean="0"/>
              <a:t>(organizátor Ostravská univerzita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000" dirty="0" smtClean="0"/>
              <a:t>http</a:t>
            </a:r>
            <a:r>
              <a:rPr lang="cs-CZ" sz="2000" dirty="0"/>
              <a:t>://</a:t>
            </a:r>
            <a:r>
              <a:rPr lang="cs-CZ" sz="2000" dirty="0" smtClean="0"/>
              <a:t>konference.osu.cz/geomorfologie</a:t>
            </a: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13366" r="21068" b="13279"/>
          <a:stretch/>
        </p:blipFill>
        <p:spPr>
          <a:xfrm>
            <a:off x="4427984" y="3513616"/>
            <a:ext cx="4572017" cy="32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9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352928" cy="99412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Kdo nás zastřešuje?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0162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dirty="0" smtClean="0"/>
              <a:t>International </a:t>
            </a:r>
            <a:r>
              <a:rPr lang="cs-CZ" sz="2800" dirty="0" err="1" smtClean="0"/>
              <a:t>Association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Geomorphologists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hlinkClick r:id="rId2"/>
              </a:rPr>
              <a:t>http://www.geomorph.org/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Pracovní skupiny (</a:t>
            </a:r>
            <a:r>
              <a:rPr lang="cs-CZ" sz="2800" dirty="0" err="1" smtClean="0"/>
              <a:t>working</a:t>
            </a:r>
            <a:r>
              <a:rPr lang="cs-CZ" sz="2800" dirty="0" smtClean="0"/>
              <a:t> </a:t>
            </a:r>
            <a:r>
              <a:rPr lang="cs-CZ" sz="2800" dirty="0" err="1" smtClean="0"/>
              <a:t>groups</a:t>
            </a:r>
            <a:r>
              <a:rPr lang="cs-CZ" sz="2800" dirty="0" smtClean="0"/>
              <a:t>):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960440" cy="7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27771" y="2771637"/>
            <a:ext cx="2376264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Dendrogemorfologie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48051" y="3266429"/>
            <a:ext cx="2376264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Planetární geomorfologie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27771" y="3255710"/>
            <a:ext cx="2376264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Geomorfologické hazardy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27584" y="2771637"/>
            <a:ext cx="2376264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Geomorphosites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27771" y="4016532"/>
            <a:ext cx="2376264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Geoarcheologie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48051" y="4510860"/>
            <a:ext cx="2376264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Tektonická geomorfologie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8051" y="4016532"/>
            <a:ext cx="2376264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Skalnatá pobřeží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7584" y="3255710"/>
            <a:ext cx="2376264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Sedimentární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budgeting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7584" y="4016532"/>
            <a:ext cx="2376264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Dendrogemorfologie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27584" y="4510861"/>
            <a:ext cx="2376264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Podmořská geomorfologie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948051" y="2771637"/>
            <a:ext cx="2376264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Danxia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427771" y="4495113"/>
            <a:ext cx="2376264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Tropické řeky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5301208"/>
            <a:ext cx="807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Celosvětová konference :</a:t>
            </a:r>
          </a:p>
          <a:p>
            <a:r>
              <a:rPr lang="cs-CZ" dirty="0" smtClean="0"/>
              <a:t>Nadcházející: </a:t>
            </a:r>
            <a:r>
              <a:rPr lang="cs-CZ" b="1" dirty="0" smtClean="0">
                <a:solidFill>
                  <a:srgbClr val="0070C0"/>
                </a:solidFill>
              </a:rPr>
              <a:t>9. International </a:t>
            </a:r>
            <a:r>
              <a:rPr lang="cs-CZ" b="1" dirty="0" err="1" smtClean="0">
                <a:solidFill>
                  <a:srgbClr val="0070C0"/>
                </a:solidFill>
              </a:rPr>
              <a:t>Conference</a:t>
            </a:r>
            <a:r>
              <a:rPr lang="cs-CZ" b="1" dirty="0" smtClean="0">
                <a:solidFill>
                  <a:srgbClr val="0070C0"/>
                </a:solidFill>
              </a:rPr>
              <a:t> on </a:t>
            </a:r>
            <a:r>
              <a:rPr lang="cs-CZ" b="1" dirty="0" err="1" smtClean="0">
                <a:solidFill>
                  <a:srgbClr val="0070C0"/>
                </a:solidFill>
              </a:rPr>
              <a:t>Geomorphology</a:t>
            </a:r>
            <a:r>
              <a:rPr lang="cs-CZ" b="1" dirty="0" smtClean="0">
                <a:solidFill>
                  <a:srgbClr val="0070C0"/>
                </a:solidFill>
              </a:rPr>
              <a:t> (</a:t>
            </a:r>
            <a:r>
              <a:rPr lang="cs-CZ" b="1" i="1" dirty="0" err="1">
                <a:solidFill>
                  <a:srgbClr val="0070C0"/>
                </a:solidFill>
              </a:rPr>
              <a:t>G</a:t>
            </a:r>
            <a:r>
              <a:rPr lang="cs-CZ" b="1" i="1" dirty="0" err="1" smtClean="0">
                <a:solidFill>
                  <a:srgbClr val="0070C0"/>
                </a:solidFill>
              </a:rPr>
              <a:t>eomorphology</a:t>
            </a:r>
            <a:r>
              <a:rPr lang="cs-CZ" b="1" i="1" dirty="0" smtClean="0">
                <a:solidFill>
                  <a:srgbClr val="0070C0"/>
                </a:solidFill>
              </a:rPr>
              <a:t> and Society</a:t>
            </a:r>
            <a:r>
              <a:rPr lang="cs-CZ" b="1" dirty="0" smtClean="0">
                <a:solidFill>
                  <a:srgbClr val="0070C0"/>
                </a:solidFill>
              </a:rPr>
              <a:t>), New </a:t>
            </a:r>
            <a:r>
              <a:rPr lang="cs-CZ" b="1" dirty="0" err="1" smtClean="0">
                <a:solidFill>
                  <a:srgbClr val="0070C0"/>
                </a:solidFill>
              </a:rPr>
              <a:t>Delhi</a:t>
            </a:r>
            <a:r>
              <a:rPr lang="cs-CZ" b="1" dirty="0" smtClean="0">
                <a:solidFill>
                  <a:srgbClr val="0070C0"/>
                </a:solidFill>
              </a:rPr>
              <a:t>, 2017</a:t>
            </a:r>
          </a:p>
          <a:p>
            <a:r>
              <a:rPr lang="cs-CZ" dirty="0" smtClean="0"/>
              <a:t>Předchozí: </a:t>
            </a:r>
            <a:r>
              <a:rPr lang="cs-CZ" b="1" dirty="0" smtClean="0">
                <a:solidFill>
                  <a:srgbClr val="0070C0"/>
                </a:solidFill>
              </a:rPr>
              <a:t>Paříž, 2013 (</a:t>
            </a:r>
            <a:r>
              <a:rPr lang="cs-CZ" b="1" i="1" dirty="0" err="1" smtClean="0">
                <a:solidFill>
                  <a:srgbClr val="0070C0"/>
                </a:solidFill>
              </a:rPr>
              <a:t>Geomorphology</a:t>
            </a:r>
            <a:r>
              <a:rPr lang="cs-CZ" b="1" i="1" dirty="0" smtClean="0">
                <a:solidFill>
                  <a:srgbClr val="0070C0"/>
                </a:solidFill>
              </a:rPr>
              <a:t> and </a:t>
            </a:r>
            <a:r>
              <a:rPr lang="cs-CZ" b="1" i="1" dirty="0" err="1" smtClean="0">
                <a:solidFill>
                  <a:srgbClr val="0070C0"/>
                </a:solidFill>
              </a:rPr>
              <a:t>Sustainability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093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629</Words>
  <Application>Microsoft Office PowerPoint</Application>
  <PresentationFormat>Předvádění na obrazovce (4:3)</PresentationFormat>
  <Paragraphs>177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CVIČENÍ I.</vt:lpstr>
      <vt:lpstr>Jak se stát geomorfologem?</vt:lpstr>
      <vt:lpstr>CO TEDY PRO ZAČÁTEK PŘEČÍST?</vt:lpstr>
      <vt:lpstr>Prezentace aplikace PowerPoint</vt:lpstr>
      <vt:lpstr>Zahraniční učebnice</vt:lpstr>
      <vt:lpstr>Geomorfologické časopisy</vt:lpstr>
      <vt:lpstr>KDE NAJDU DALŠÍ GEOMORFOLOGY?</vt:lpstr>
      <vt:lpstr>Stav geomorfologických výzkumů v roce … každoroční mezinárodní konference ČAGu</vt:lpstr>
      <vt:lpstr>Kdo nás zastřešuje?</vt:lpstr>
      <vt:lpstr>Další geomorfologické asociace v Evropě</vt:lpstr>
      <vt:lpstr>KDE SE U NÁS DĚLÁ GEOMORFOLOGIE?</vt:lpstr>
      <vt:lpstr>Prezentace aplikace PowerPoint</vt:lpstr>
      <vt:lpstr>Prezentace aplikace PowerPoint</vt:lpstr>
      <vt:lpstr>Co u nás v Brně?</vt:lpstr>
      <vt:lpstr>Prezentace aplikace PowerPoint</vt:lpstr>
      <vt:lpstr>NAVAZUJÍCÍ PŘEDMĚTY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I.</dc:title>
  <dc:creator>macka</dc:creator>
  <cp:lastModifiedBy>Zdeněk Máčka</cp:lastModifiedBy>
  <cp:revision>35</cp:revision>
  <dcterms:created xsi:type="dcterms:W3CDTF">2016-02-17T14:04:13Z</dcterms:created>
  <dcterms:modified xsi:type="dcterms:W3CDTF">2016-03-02T15:50:20Z</dcterms:modified>
</cp:coreProperties>
</file>