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8EFFC9D-3189-42D6-AADF-84FF35351A60}" type="datetimeFigureOut">
              <a:rPr lang="cs-CZ" smtClean="0"/>
              <a:pPr/>
              <a:t>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CFC6F1E-7A82-4EE6-B961-AE3DC5F962E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kleinwachter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Územní plánování a urbanismus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Cvičení č.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143140"/>
          </a:xfrm>
        </p:spPr>
        <p:txBody>
          <a:bodyPr>
            <a:normAutofit/>
          </a:bodyPr>
          <a:lstStyle/>
          <a:p>
            <a:r>
              <a:rPr lang="cs-CZ" dirty="0" smtClean="0"/>
              <a:t>Hrazená města s tržištěm jiného tvaru  čtyřúhelníkového ) – </a:t>
            </a:r>
            <a:r>
              <a:rPr lang="cs-CZ" b="1" dirty="0" smtClean="0"/>
              <a:t>Jaroměřice nad </a:t>
            </a:r>
            <a:r>
              <a:rPr lang="cs-CZ" b="1" dirty="0" err="1" smtClean="0"/>
              <a:t>Rokytnou</a:t>
            </a:r>
            <a:endParaRPr lang="cs-CZ" b="1" dirty="0"/>
          </a:p>
        </p:txBody>
      </p:sp>
      <p:pic>
        <p:nvPicPr>
          <p:cNvPr id="4" name="Zástupný symbol pro obsah 3" descr="Jaroměři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877" y="2148838"/>
            <a:ext cx="3951271" cy="442343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cs-CZ" dirty="0" smtClean="0"/>
              <a:t>Města ostrovní – </a:t>
            </a:r>
            <a:r>
              <a:rPr lang="cs-CZ" b="1" dirty="0" smtClean="0"/>
              <a:t>Veselí nad Moravou</a:t>
            </a:r>
            <a:endParaRPr lang="cs-CZ" b="1" dirty="0"/>
          </a:p>
        </p:txBody>
      </p:sp>
      <p:pic>
        <p:nvPicPr>
          <p:cNvPr id="4" name="Zástupný symbol pro obsah 3" descr="Veselí n. Mor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43282"/>
            <a:ext cx="6265911" cy="4730556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Města s dominantní ulicí (žebrového, žebříkovitého, duálního podtypu) - </a:t>
            </a:r>
            <a:r>
              <a:rPr lang="cs-CZ" b="1" dirty="0" err="1" smtClean="0"/>
              <a:t>Drahotuše</a:t>
            </a:r>
            <a:endParaRPr lang="cs-CZ" b="1" dirty="0"/>
          </a:p>
        </p:txBody>
      </p:sp>
      <p:pic>
        <p:nvPicPr>
          <p:cNvPr id="4" name="Zástupný symbol pro obsah 3" descr="DRahotuš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486486"/>
            <a:ext cx="7712956" cy="354941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cs-CZ" dirty="0" smtClean="0"/>
              <a:t>Zadání cvičení 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 základě podkladů (např. Láznička práce Moravská města z roku 1948) si vyberte dvě moravská zakládaná města a velice stručně popište jejich </a:t>
            </a:r>
            <a:r>
              <a:rPr lang="cs-CZ" dirty="0" err="1" smtClean="0"/>
              <a:t>morfostrukturu</a:t>
            </a:r>
            <a:r>
              <a:rPr lang="cs-CZ" dirty="0" smtClean="0"/>
              <a:t>, typ, popř. historické podmínky založení.</a:t>
            </a:r>
          </a:p>
          <a:p>
            <a:endParaRPr lang="cs-CZ" dirty="0" smtClean="0"/>
          </a:p>
          <a:p>
            <a:r>
              <a:rPr lang="cs-CZ" dirty="0" smtClean="0"/>
              <a:t>Aktuální strukturu městského plánu (kompozice) se pokuste doložit současným leteckým snímkem. </a:t>
            </a:r>
          </a:p>
          <a:p>
            <a:endParaRPr lang="cs-CZ" dirty="0" smtClean="0"/>
          </a:p>
          <a:p>
            <a:r>
              <a:rPr lang="cs-CZ" dirty="0" smtClean="0"/>
              <a:t>Stručně zhodnoťte nejvýraznější změny, které modifikovaly středověkou formu města.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3357586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Města na výběr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478851"/>
              </p:ext>
            </p:extLst>
          </p:nvPr>
        </p:nvGraphicFramePr>
        <p:xfrm>
          <a:off x="3714744" y="642912"/>
          <a:ext cx="5055002" cy="6000797"/>
        </p:xfrm>
        <a:graphic>
          <a:graphicData uri="http://schemas.openxmlformats.org/drawingml/2006/table">
            <a:tbl>
              <a:tblPr/>
              <a:tblGrid>
                <a:gridCol w="434772"/>
                <a:gridCol w="2479950"/>
                <a:gridCol w="436504"/>
                <a:gridCol w="1703776"/>
              </a:tblGrid>
              <a:tr h="1806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buFont typeface="Arial" pitchFamily="34" charset="0"/>
                        <a:buNone/>
                      </a:pP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Blansko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Napajedla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Kubíček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Boskovice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Dokoupil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Nový Jičín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Kubíček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Brušperk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Ostrava,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Břeclav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Řehuřková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Potštát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Bučovice,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Příbor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Budišov nad Budišovkou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Rosice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Bystřice n. P.,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Rýmařov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Zavřelová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Bystřice p. H.,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Rýžoviště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Dolní Kounice,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Slavkov u B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Ambrož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Domašov nad Bystřicí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Slavonice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Křížová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Frenštát p. R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Mikula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Staré Město,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Fulnek,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Strážnice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Hodonín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Lopuch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Svitavy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Černá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Holešov,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Štramberk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Mikula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Hranice Lopuch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Šumperk,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Hulín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Macík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Telč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Křížová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Hustopeče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Zavřelová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Tišnov,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Ivanovice n. H.,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Třebíč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Dvořák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Jevíčko,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Třešť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Jihlava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Vrána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Uh.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Brod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Lichter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Kojetín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Fajkoš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Uh.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Hradiště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Lichter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Kroměříž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Macík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Uh. Ostroh,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Kyjov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Ambrož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Val. 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Klobouky Kura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Letovice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Černá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Val. Meziříčí,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Lipník n.B.,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Valtice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Řehuřková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Město Libavá,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Vel. Bíteš,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Místek,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Vel. Meziříčí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Vrána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Mohelnice,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Vizovice,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Mor. Beroun,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Vsetín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Kura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Mor. Budějovice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Dvořák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Vyškov,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Mor. Krumlov,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Zábřeh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Mor. Třebová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Dokoupil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Žďár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Vank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 Město n. M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Vank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Židlochovice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197" marR="6197" marT="619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Náměšť n. O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Fajkoš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cs-CZ" dirty="0" smtClean="0"/>
              <a:t>Kontakt, docházka a termíny odevzdání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/>
          <a:lstStyle/>
          <a:p>
            <a:r>
              <a:rPr lang="cs-CZ" dirty="0" smtClean="0"/>
              <a:t>Kristina </a:t>
            </a:r>
            <a:r>
              <a:rPr lang="cs-CZ" dirty="0" err="1" smtClean="0"/>
              <a:t>Kleinwächterová</a:t>
            </a:r>
            <a:endParaRPr lang="cs-CZ" dirty="0" smtClean="0"/>
          </a:p>
          <a:p>
            <a:pPr lvl="1"/>
            <a:r>
              <a:rPr lang="cs-CZ" dirty="0" err="1" smtClean="0">
                <a:hlinkClick r:id="rId2"/>
              </a:rPr>
              <a:t>kristina.kleinwachter</a:t>
            </a:r>
            <a:r>
              <a:rPr lang="cs-CZ" dirty="0" smtClean="0">
                <a:hlinkClick r:id="rId2"/>
              </a:rPr>
              <a:t>@</a:t>
            </a:r>
            <a:r>
              <a:rPr lang="cs-CZ" dirty="0" err="1" smtClean="0">
                <a:hlinkClick r:id="rId2"/>
              </a:rPr>
              <a:t>gmail.com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10 hodin do 16.5.</a:t>
            </a:r>
          </a:p>
          <a:p>
            <a:pPr lvl="1"/>
            <a:r>
              <a:rPr lang="cs-CZ" dirty="0" smtClean="0"/>
              <a:t>absence 2x je OK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Deadline</a:t>
            </a:r>
            <a:r>
              <a:rPr lang="cs-CZ" dirty="0" smtClean="0"/>
              <a:t> – 5 dní</a:t>
            </a:r>
          </a:p>
          <a:p>
            <a:pPr lvl="1"/>
            <a:r>
              <a:rPr lang="cs-CZ" dirty="0" smtClean="0"/>
              <a:t>zadání v pondělí -&gt; odevzdání do soboty do 24 h</a:t>
            </a:r>
          </a:p>
          <a:p>
            <a:pPr lvl="1"/>
            <a:r>
              <a:rPr lang="cs-CZ" dirty="0" err="1" smtClean="0"/>
              <a:t>odevzdávárny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/>
          <a:lstStyle/>
          <a:p>
            <a:r>
              <a:rPr lang="cs-CZ" dirty="0" smtClean="0"/>
              <a:t>Zakládaná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Období 13. – 15. století</a:t>
            </a:r>
          </a:p>
          <a:p>
            <a:r>
              <a:rPr lang="cs-CZ" dirty="0" smtClean="0"/>
              <a:t>Iniciativa panovníků – německá vnější kolonizace</a:t>
            </a:r>
          </a:p>
          <a:p>
            <a:r>
              <a:rPr lang="cs-CZ" dirty="0" smtClean="0"/>
              <a:t>Komplexní hospodářský, politický a právní proces</a:t>
            </a:r>
          </a:p>
          <a:p>
            <a:r>
              <a:rPr lang="cs-CZ" dirty="0" smtClean="0"/>
              <a:t>Kláštery – aktivní činitelé, budování sítě enkláv</a:t>
            </a:r>
          </a:p>
          <a:p>
            <a:r>
              <a:rPr lang="cs-CZ" b="1" dirty="0" smtClean="0"/>
              <a:t>Lokátor</a:t>
            </a:r>
            <a:r>
              <a:rPr lang="cs-CZ" dirty="0" smtClean="0"/>
              <a:t> – hlavní organizátor s pravomocemi plánovacími a stavebními</a:t>
            </a:r>
          </a:p>
          <a:p>
            <a:r>
              <a:rPr lang="cs-CZ" dirty="0" smtClean="0"/>
              <a:t>Půdorys – přímé linie, pravý úhel, ústředně položené tržiště s kolmo vybíhajícími ulicemi</a:t>
            </a:r>
          </a:p>
          <a:p>
            <a:r>
              <a:rPr lang="cs-CZ" dirty="0" smtClean="0"/>
              <a:t>Práva</a:t>
            </a:r>
          </a:p>
          <a:p>
            <a:pPr lvl="1"/>
            <a:r>
              <a:rPr lang="cs-CZ" dirty="0" smtClean="0"/>
              <a:t>Právo hradební (vliv na vnitřní fyzickou strukturu)</a:t>
            </a:r>
          </a:p>
          <a:p>
            <a:pPr lvl="1"/>
            <a:r>
              <a:rPr lang="cs-CZ" dirty="0" smtClean="0"/>
              <a:t>Právo mílové (hierarchie v sídelní struktuře)</a:t>
            </a:r>
          </a:p>
          <a:p>
            <a:pPr lvl="1"/>
            <a:r>
              <a:rPr lang="cs-CZ" dirty="0" smtClean="0"/>
              <a:t>Další práva – várečné, hrdelní, trhové, </a:t>
            </a:r>
            <a:r>
              <a:rPr lang="cs-CZ" dirty="0" err="1" smtClean="0"/>
              <a:t>hlubčické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cs-CZ" dirty="0" smtClean="0"/>
              <a:t>Zakládaná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/>
          <a:lstStyle/>
          <a:p>
            <a:r>
              <a:rPr lang="cs-CZ" dirty="0" smtClean="0"/>
              <a:t>Městská X vesnická sídla</a:t>
            </a:r>
          </a:p>
          <a:p>
            <a:pPr lvl="1"/>
            <a:r>
              <a:rPr lang="cs-CZ" dirty="0" smtClean="0"/>
              <a:t>Hospodářská charakteristika – trhový obchod</a:t>
            </a:r>
          </a:p>
          <a:p>
            <a:pPr lvl="1"/>
            <a:r>
              <a:rPr lang="cs-CZ" dirty="0" smtClean="0"/>
              <a:t>Účel – obrana, dopravní uzel, obytná </a:t>
            </a:r>
            <a:r>
              <a:rPr lang="cs-CZ" dirty="0" err="1" smtClean="0"/>
              <a:t>fce</a:t>
            </a:r>
            <a:endParaRPr lang="cs-CZ" dirty="0" smtClean="0"/>
          </a:p>
          <a:p>
            <a:pPr lvl="1"/>
            <a:r>
              <a:rPr lang="cs-CZ" dirty="0" smtClean="0"/>
              <a:t>Vliv </a:t>
            </a:r>
            <a:r>
              <a:rPr lang="cs-CZ" dirty="0" err="1" smtClean="0"/>
              <a:t>fyzickogeografických</a:t>
            </a:r>
            <a:r>
              <a:rPr lang="cs-CZ" dirty="0" smtClean="0"/>
              <a:t> faktorů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Zemědělské faktory a </a:t>
            </a:r>
            <a:r>
              <a:rPr lang="cs-CZ" dirty="0" err="1" smtClean="0"/>
              <a:t>fce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X vývojová sídla (krystalizační) – 2 jádra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72560" cy="1643074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Typy zakládaných měst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Přechodný typ (rozhraní mezi vývojovým typem radiálním a pravoúhlým typem založeným)- </a:t>
            </a:r>
            <a:r>
              <a:rPr lang="cs-CZ" sz="3200" b="1" dirty="0" err="1" smtClean="0"/>
              <a:t>Uničov</a:t>
            </a:r>
            <a:endParaRPr lang="cs-CZ" sz="3200" b="1" dirty="0"/>
          </a:p>
        </p:txBody>
      </p:sp>
      <p:pic>
        <p:nvPicPr>
          <p:cNvPr id="4" name="Zástupný symbol pro obsah 3" descr="Unič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3116"/>
            <a:ext cx="5243913" cy="4424551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858312" cy="1928826"/>
          </a:xfrm>
        </p:spPr>
        <p:txBody>
          <a:bodyPr>
            <a:noAutofit/>
          </a:bodyPr>
          <a:lstStyle/>
          <a:p>
            <a:r>
              <a:rPr lang="cs-CZ" sz="3200" dirty="0" smtClean="0"/>
              <a:t>Hrazená města s pravoúhlým (</a:t>
            </a:r>
            <a:r>
              <a:rPr lang="cs-CZ" sz="3200" dirty="0" err="1" smtClean="0"/>
              <a:t>orthogonálním</a:t>
            </a:r>
            <a:r>
              <a:rPr lang="cs-CZ" sz="3200" dirty="0" smtClean="0"/>
              <a:t>) půdorysem s ústředním čtvercovým  (</a:t>
            </a:r>
            <a:r>
              <a:rPr lang="cs-CZ" sz="3200" dirty="0" err="1" smtClean="0"/>
              <a:t>obdelníkovým</a:t>
            </a:r>
            <a:r>
              <a:rPr lang="cs-CZ" sz="3200" dirty="0" smtClean="0"/>
              <a:t>) tržištěm s ulicemi vybíhajícími z něj v pravém úhlu</a:t>
            </a:r>
            <a:br>
              <a:rPr lang="cs-CZ" sz="3200" dirty="0" smtClean="0"/>
            </a:br>
            <a:r>
              <a:rPr lang="cs-CZ" sz="3200" b="1" dirty="0" smtClean="0"/>
              <a:t>Litovel</a:t>
            </a:r>
            <a:endParaRPr lang="cs-CZ" sz="3200" b="1" dirty="0"/>
          </a:p>
        </p:txBody>
      </p:sp>
      <p:pic>
        <p:nvPicPr>
          <p:cNvPr id="8" name="Zástupný symbol pro obsah 7" descr="Litov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251" y="2071678"/>
            <a:ext cx="4584562" cy="450216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58246" cy="1495428"/>
          </a:xfrm>
        </p:spPr>
        <p:txBody>
          <a:bodyPr>
            <a:noAutofit/>
          </a:bodyPr>
          <a:lstStyle/>
          <a:p>
            <a:r>
              <a:rPr lang="cs-CZ" sz="3200" dirty="0" smtClean="0"/>
              <a:t>Menší, většinou nehrazená města tvořená čtvercovým tržištěm (</a:t>
            </a:r>
            <a:r>
              <a:rPr lang="cs-CZ" sz="3200" dirty="0" err="1" smtClean="0"/>
              <a:t>orthogonální</a:t>
            </a:r>
            <a:r>
              <a:rPr lang="cs-CZ" sz="3200" dirty="0" smtClean="0"/>
              <a:t> půdorys) a ulicemi z něho vybíhající  - </a:t>
            </a:r>
            <a:r>
              <a:rPr lang="cs-CZ" sz="3200" b="1" dirty="0" smtClean="0"/>
              <a:t>Rožnov p. Radhoštěm</a:t>
            </a:r>
            <a:endParaRPr lang="cs-CZ" sz="3200" b="1" dirty="0"/>
          </a:p>
        </p:txBody>
      </p:sp>
      <p:pic>
        <p:nvPicPr>
          <p:cNvPr id="6" name="Zástupný symbol pro obsah 5" descr="Rožn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156" y="2249488"/>
            <a:ext cx="4767687" cy="43243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Hrazená města pravoúhlého půdorysu s ulicovým tržištěm - </a:t>
            </a:r>
            <a:r>
              <a:rPr lang="cs-CZ" b="1" dirty="0" smtClean="0"/>
              <a:t>Bzenec</a:t>
            </a:r>
            <a:endParaRPr lang="cs-CZ" b="1" dirty="0"/>
          </a:p>
        </p:txBody>
      </p:sp>
      <p:pic>
        <p:nvPicPr>
          <p:cNvPr id="4" name="Zástupný symbol pro obsah 3" descr="Bzene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861" y="2249488"/>
            <a:ext cx="6566278" cy="43243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668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Města s porušeným pravoúhlým půdorysem , ovlivněným  terénem nebo průběhem komunikací - </a:t>
            </a:r>
            <a:r>
              <a:rPr lang="cs-CZ" b="1" dirty="0" err="1" smtClean="0"/>
              <a:t>Loštice</a:t>
            </a:r>
            <a:endParaRPr lang="cs-CZ" b="1" dirty="0"/>
          </a:p>
        </p:txBody>
      </p:sp>
      <p:pic>
        <p:nvPicPr>
          <p:cNvPr id="4" name="Zástupný symbol pro obsah 3" descr="Lošti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86" y="2249488"/>
            <a:ext cx="5616427" cy="43243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796</TotalTime>
  <Words>548</Words>
  <Application>Microsoft Office PowerPoint</Application>
  <PresentationFormat>Předvádění na obrazovce (4:3)</PresentationFormat>
  <Paragraphs>183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Urbanistický</vt:lpstr>
      <vt:lpstr>Územní plánování a urbanismus</vt:lpstr>
      <vt:lpstr>Kontakt, docházka a termíny odevzdání</vt:lpstr>
      <vt:lpstr>Zakládaná města</vt:lpstr>
      <vt:lpstr>Zakládaná města</vt:lpstr>
      <vt:lpstr>Typy zakládaných měst Přechodný typ (rozhraní mezi vývojovým typem radiálním a pravoúhlým typem založeným)- Uničov</vt:lpstr>
      <vt:lpstr>Hrazená města s pravoúhlým (orthogonálním) půdorysem s ústředním čtvercovým  (obdelníkovým) tržištěm s ulicemi vybíhajícími z něj v pravém úhlu Litovel</vt:lpstr>
      <vt:lpstr>Menší, většinou nehrazená města tvořená čtvercovým tržištěm (orthogonální půdorys) a ulicemi z něho vybíhající  - Rožnov p. Radhoštěm</vt:lpstr>
      <vt:lpstr>Hrazená města pravoúhlého půdorysu s ulicovým tržištěm - Bzenec</vt:lpstr>
      <vt:lpstr>Města s porušeným pravoúhlým půdorysem , ovlivněným  terénem nebo průběhem komunikací - Loštice</vt:lpstr>
      <vt:lpstr>Hrazená města s tržištěm jiného tvaru  čtyřúhelníkového ) – Jaroměřice nad Rokytnou</vt:lpstr>
      <vt:lpstr>Města ostrovní – Veselí nad Moravou</vt:lpstr>
      <vt:lpstr>Města s dominantní ulicí (žebrového, žebříkovitého, duálního podtypu) - Drahotuše</vt:lpstr>
      <vt:lpstr>Zadání cvičení 1.</vt:lpstr>
      <vt:lpstr>Města na výběr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plánování a urbanismus</dc:title>
  <dc:creator>Micinka</dc:creator>
  <cp:lastModifiedBy>ucitel</cp:lastModifiedBy>
  <cp:revision>33</cp:revision>
  <dcterms:created xsi:type="dcterms:W3CDTF">2016-03-06T16:00:34Z</dcterms:created>
  <dcterms:modified xsi:type="dcterms:W3CDTF">2016-03-07T16:33:42Z</dcterms:modified>
</cp:coreProperties>
</file>