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6054840" y="4058640"/>
            <a:ext cx="2620440" cy="209088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06880" y="4058640"/>
            <a:ext cx="2620440" cy="2090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0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Klikněte pro úpravu formátu textu nadpisu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cs-CZ" sz="1400"/>
              <a:t>&lt;datum/čas&gt;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cs-CZ" sz="1400"/>
              <a:t>&lt;zápatí&gt;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5D76B5FD-2054-4578-806F-F614127E4B0E}" type="slidenum">
              <a:rPr lang="cs-CZ" sz="1400"/>
              <a:t>&lt;číslo&gt;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Základy regionální geografie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1902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1. cvičení</a:t>
            </a:r>
            <a:endParaRPr/>
          </a:p>
        </p:txBody>
      </p:sp>
      <p:sp>
        <p:nvSpPr>
          <p:cNvPr id="41" name="TextShape 3"/>
          <p:cNvSpPr txBox="1"/>
          <p:nvPr/>
        </p:nvSpPr>
        <p:spPr>
          <a:xfrm>
            <a:off x="504360" y="6552000"/>
            <a:ext cx="9071640" cy="6480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jaro 2015                 2. skupina       Tomáš Novotný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Organizace předmětu</a:t>
            </a:r>
            <a:endParaRPr/>
          </a:p>
        </p:txBody>
      </p:sp>
      <p:sp>
        <p:nvSpPr>
          <p:cNvPr id="43" name="TextShape 2"/>
          <p:cNvSpPr txBox="1"/>
          <p:nvPr/>
        </p:nvSpPr>
        <p:spPr>
          <a:xfrm>
            <a:off x="504000" y="1769040"/>
            <a:ext cx="9071640" cy="49989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přednáška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středa 16.00-16.50, aula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přednášející: Mgr. Ivan Andráško, PhD.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účast doporučená </a:t>
            </a:r>
            <a:r>
              <a:rPr lang="cs-CZ">
                <a:latin typeface="OpenSymbol"/>
                <a:ea typeface="OpenSymbol"/>
              </a:rPr>
              <a:t>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cvičení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tato skupina: pondělí 17.00-17.50, Z4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cvičící: Mgr. Tomáš Novotný (t.n@mail.muni.cz) 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účast povinná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000"/>
              <a:t>ostatní skupiny: čtvrtek 18.00-18.50 a 19.00-19.50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000"/>
              <a:t>cvičící Mgr. Tomáš Švik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Organizace cvičení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504000" y="1769040"/>
            <a:ext cx="9071640" cy="47829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smysl cvičení: 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prakticky aplikovat odpřednášenou teorii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získat zápočet </a:t>
            </a:r>
            <a:r>
              <a:rPr lang="cs-CZ">
                <a:latin typeface="StarSymbol"/>
                <a:ea typeface="StarSymbol"/>
              </a:rPr>
              <a:t></a:t>
            </a:r>
            <a:r>
              <a:rPr lang="cs-CZ"/>
              <a:t> 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jak na to: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docházka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povoleny 2 absence bez omluvy, více jen s omluvenkou (lékař, studijní oddělení)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aktivní účast na hodinách – referáty, diskuze (!)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včasné plnění zadaných úkolů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Pravidla odevzdávání prací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504000" y="1769040"/>
            <a:ext cx="9071640" cy="49989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do neděle 20.00 hodin (tj. do 6 dnů od zadání)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platí pro referáty i prezentace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platí i při neúčasti na cvičení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odevzdat do příslušné odevzdávárny </a:t>
            </a:r>
            <a:endParaRPr/>
          </a:p>
          <a:p>
            <a:pPr lvl="1">
              <a:buSzPct val="25000"/>
              <a:buFont typeface="StarSymbol"/>
              <a:buChar char=""/>
            </a:pPr>
            <a:endParaRPr/>
          </a:p>
          <a:p>
            <a:pPr lvl="1">
              <a:buSzPct val="25000"/>
              <a:buFont typeface="StarSymbol"/>
              <a:buChar char=""/>
            </a:pP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výjimky možné pouze po předchozí dohodě se cvičícím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Sankce za pozdní odevzdání</a:t>
            </a:r>
            <a:endParaRPr/>
          </a:p>
        </p:txBody>
      </p:sp>
      <p:sp>
        <p:nvSpPr>
          <p:cNvPr id="49" name="TextShape 2"/>
          <p:cNvSpPr txBox="1"/>
          <p:nvPr/>
        </p:nvSpPr>
        <p:spPr>
          <a:xfrm>
            <a:off x="504000" y="1769040"/>
            <a:ext cx="9071640" cy="47109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Poprvé – upozornění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Podruhé – zadání práce navíc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Potřetí – další práce navíc nebo neudělení zápočtu (podle okolností)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Počtvrté – neudělení zápočtu </a:t>
            </a:r>
            <a:r>
              <a:rPr lang="cs-CZ">
                <a:latin typeface="OpenSymbol"/>
                <a:ea typeface="OpenSymbol"/>
              </a:rPr>
              <a:t></a:t>
            </a:r>
            <a:endParaRPr/>
          </a:p>
          <a:p>
            <a:pPr>
              <a:buSzPct val="25000"/>
              <a:buFont typeface="StarSymbol"/>
              <a:buChar char=""/>
            </a:pP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Absence: po druhé neomluvené pošlu upozornění, že je již vyčerpán limit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Zadání 1. cvičení</a:t>
            </a:r>
            <a:endParaRPr/>
          </a:p>
        </p:txBody>
      </p:sp>
      <p:sp>
        <p:nvSpPr>
          <p:cNvPr id="51" name="TextShape 2"/>
          <p:cNvSpPr txBox="1"/>
          <p:nvPr/>
        </p:nvSpPr>
        <p:spPr>
          <a:xfrm>
            <a:off x="504000" y="1769040"/>
            <a:ext cx="9071640" cy="45669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vypracování bude patrně možné až po první přednášce (ve středu)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termín však platí, tj. neděle 28. 2. do 20.00 h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zadání: viz „cviceni_1.pdf“ v tomto adresáři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vyhotovení: mezi půl a 1 stránkou A4 (všichni)</a:t>
            </a:r>
            <a:endParaRPr/>
          </a:p>
          <a:p>
            <a:pPr>
              <a:buSzPct val="25000"/>
              <a:buFont typeface="StarSymbol"/>
              <a:buChar char=""/>
            </a:pPr>
            <a:r>
              <a:rPr lang="cs-CZ"/>
              <a:t>+ referát (pouze vybraní studenti)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prezentace na základě vytvořeného textu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max. na 5 minut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6 dobrovolníků </a:t>
            </a:r>
            <a:r>
              <a:rPr lang="cs-CZ">
                <a:latin typeface="Arial"/>
                <a:ea typeface="Arial"/>
              </a:rPr>
              <a:t>☺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3903480"/>
            <a:ext cx="9071640" cy="18752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cs-CZ"/>
              <a:t>Děkuji za pozornost,</a:t>
            </a:r>
            <a:r>
              <a:rPr lang="cs-CZ"/>
              <a:t>
</a:t>
            </a:r>
            <a:r>
              <a:rPr lang="cs-CZ"/>
              <a:t>přeji pěkný zbytek týdne</a:t>
            </a:r>
            <a:r>
              <a:rPr lang="cs-CZ"/>
              <a:t>
</a:t>
            </a:r>
            <a:r>
              <a:rPr lang="cs-CZ"/>
              <a:t>a choďte na přednášky </a:t>
            </a:r>
            <a:r>
              <a:rPr lang="cs-CZ">
                <a:latin typeface="Arial"/>
                <a:ea typeface="Arial"/>
              </a:rPr>
              <a:t>☺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