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2F4CE-C03E-4574-B105-1C58430D43D6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FEED21-8072-4392-A7B4-B37807624C8F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bdĺžni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ĺžni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ĺžni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ĺžni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ĺžni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56" name="Obdĺžni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ĺžni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ĺžni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ĺžni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2F4CE-C03E-4574-B105-1C58430D43D6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FEED21-8072-4392-A7B4-B37807624C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2F4CE-C03E-4574-B105-1C58430D43D6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FEED21-8072-4392-A7B4-B37807624C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2F4CE-C03E-4574-B105-1C58430D43D6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FEED21-8072-4392-A7B4-B37807624C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ľná forma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ľná forma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ľná forma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ľná forma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ľná forma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ľná forma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ľná forma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ľná forma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ľná forma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ľná forma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ľná forma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ľná forma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ľná forma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ľná forma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ľná forma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2F4CE-C03E-4574-B105-1C58430D43D6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FEED21-8072-4392-A7B4-B37807624C8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ĺžni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ĺžni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ĺžni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ĺžni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2F4CE-C03E-4574-B105-1C58430D43D6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FEED21-8072-4392-A7B4-B37807624C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ĺžni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2F4CE-C03E-4574-B105-1C58430D43D6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FEED21-8072-4392-A7B4-B37807624C8F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Obdĺžni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ĺžni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ĺžni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ĺžni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ĺžni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ĺžni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ĺžni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ĺžni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2F4CE-C03E-4574-B105-1C58430D43D6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FEED21-8072-4392-A7B4-B37807624C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2F4CE-C03E-4574-B105-1C58430D43D6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FEED21-8072-4392-A7B4-B37807624C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2F4CE-C03E-4574-B105-1C58430D43D6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FEED21-8072-4392-A7B4-B37807624C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Rovná spojnic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Rovná spojnic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ovná spojnic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ovná spojnic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Rovná spojnic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ovná spojnic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ovná spojnic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Rovná spojnic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ovná spojnic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ovná spojnic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8C2F4CE-C03E-4574-B105-1C58430D43D6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1FEED21-8072-4392-A7B4-B37807624C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1000">
              <a:schemeClr val="tx2">
                <a:lumMod val="25000"/>
              </a:schemeClr>
            </a:gs>
            <a:gs pos="9000">
              <a:schemeClr val="bg1">
                <a:shade val="100000"/>
                <a:satMod val="15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ĺžni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ĺžni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ĺžni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ĺžni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8C2F4CE-C03E-4574-B105-1C58430D43D6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1FEED21-8072-4392-A7B4-B37807624C8F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pcc.ch/report/ar5/wg1/" TargetMode="External"/><Relationship Id="rId2" Type="http://schemas.openxmlformats.org/officeDocument/2006/relationships/hyperlink" Target="http://www.mzp.cz/C1257458002F0DC7/cz/ipcc_zmena_klimatu_zmirnovani/$FILE/OEOK-IPCC_WGI_report_oprava2_CZ-20150227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pcc.ch/report/ar5/wg2/" TargetMode="External"/><Relationship Id="rId4" Type="http://schemas.openxmlformats.org/officeDocument/2006/relationships/hyperlink" Target="http://www.mzp.cz/C1257458002F0DC7/cz/zprava_pracovni_skupiny_ipcc/$FILE/OEOK-IPCC_WGII_report_oprava_CZ-20150227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Změny a kolísaní podnebí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Jaro 2016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0665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</a:t>
            </a:r>
            <a:r>
              <a:rPr lang="cs-CZ" dirty="0" err="1" smtClean="0"/>
              <a:t>Homogenizácia</a:t>
            </a:r>
            <a:r>
              <a:rPr lang="cs-CZ" dirty="0" smtClean="0"/>
              <a:t> č. radu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dirty="0" smtClean="0"/>
              <a:t>Viz dokument </a:t>
            </a:r>
            <a:r>
              <a:rPr lang="cs-CZ" sz="2400" b="1" i="1" dirty="0" smtClean="0"/>
              <a:t>cviceni_3_zadani</a:t>
            </a:r>
          </a:p>
          <a:p>
            <a:pPr>
              <a:buFont typeface="Wingdings" pitchFamily="2" charset="2"/>
              <a:buChar char="Ø"/>
            </a:pPr>
            <a:endParaRPr lang="cs-CZ" sz="2400" b="1" i="1" dirty="0"/>
          </a:p>
          <a:p>
            <a:pPr>
              <a:buFont typeface="Wingdings" pitchFamily="2" charset="2"/>
              <a:buChar char="Ø"/>
            </a:pPr>
            <a:r>
              <a:rPr lang="cs-CZ" sz="2400" dirty="0" err="1" smtClean="0"/>
              <a:t>Práca</a:t>
            </a:r>
            <a:r>
              <a:rPr lang="cs-CZ" sz="2400" dirty="0" smtClean="0"/>
              <a:t> </a:t>
            </a:r>
            <a:r>
              <a:rPr lang="cs-CZ" sz="2400" dirty="0" err="1" smtClean="0"/>
              <a:t>vo</a:t>
            </a:r>
            <a:r>
              <a:rPr lang="cs-CZ" sz="2400" dirty="0" smtClean="0"/>
              <a:t> </a:t>
            </a:r>
            <a:r>
              <a:rPr lang="cs-CZ" sz="2400" dirty="0" err="1" smtClean="0"/>
              <a:t>dvojiciach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4872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Analýza č. radu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dirty="0" smtClean="0"/>
              <a:t>Viz dokument </a:t>
            </a:r>
            <a:r>
              <a:rPr lang="cs-CZ" sz="2400" b="1" i="1" dirty="0" smtClean="0"/>
              <a:t>cviceni_4_zadani</a:t>
            </a:r>
          </a:p>
          <a:p>
            <a:pPr>
              <a:buFont typeface="Wingdings" pitchFamily="2" charset="2"/>
              <a:buChar char="Ø"/>
            </a:pPr>
            <a:endParaRPr lang="cs-CZ" sz="2400" b="1" i="1" dirty="0"/>
          </a:p>
          <a:p>
            <a:pPr>
              <a:buFont typeface="Wingdings" pitchFamily="2" charset="2"/>
              <a:buChar char="Ø"/>
            </a:pPr>
            <a:r>
              <a:rPr lang="cs-CZ" sz="2400" dirty="0" err="1" smtClean="0"/>
              <a:t>Práca</a:t>
            </a:r>
            <a:r>
              <a:rPr lang="cs-CZ" sz="2400" dirty="0" smtClean="0"/>
              <a:t> </a:t>
            </a:r>
            <a:r>
              <a:rPr lang="cs-CZ" sz="2400" dirty="0" err="1" smtClean="0"/>
              <a:t>vo</a:t>
            </a:r>
            <a:r>
              <a:rPr lang="cs-CZ" sz="2400" dirty="0" smtClean="0"/>
              <a:t> </a:t>
            </a:r>
            <a:r>
              <a:rPr lang="cs-CZ" sz="2400" dirty="0" err="1" smtClean="0"/>
              <a:t>dvojiciach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3336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Čo</a:t>
            </a:r>
            <a:r>
              <a:rPr lang="cs-CZ" dirty="0" smtClean="0"/>
              <a:t> Vás </a:t>
            </a:r>
            <a:r>
              <a:rPr lang="cs-CZ" dirty="0" err="1" smtClean="0"/>
              <a:t>čaká</a:t>
            </a:r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dirty="0" smtClean="0"/>
              <a:t>Správa IPCC – </a:t>
            </a:r>
            <a:r>
              <a:rPr lang="cs-CZ" sz="2400" dirty="0" err="1" smtClean="0"/>
              <a:t>prezentácia</a:t>
            </a:r>
            <a:endParaRPr lang="cs-CZ" sz="2400" dirty="0" smtClean="0"/>
          </a:p>
          <a:p>
            <a:pPr>
              <a:buFont typeface="Wingdings" pitchFamily="2" charset="2"/>
              <a:buChar char="Ø"/>
            </a:pPr>
            <a:endParaRPr lang="cs-CZ" sz="2400" dirty="0"/>
          </a:p>
          <a:p>
            <a:pPr>
              <a:buFont typeface="Wingdings" pitchFamily="2" charset="2"/>
              <a:buChar char="Ø"/>
            </a:pPr>
            <a:r>
              <a:rPr lang="cs-CZ" sz="2400" dirty="0" err="1" smtClean="0"/>
              <a:t>Publikácia</a:t>
            </a:r>
            <a:r>
              <a:rPr lang="cs-CZ" sz="2400" dirty="0" smtClean="0"/>
              <a:t> – </a:t>
            </a:r>
            <a:r>
              <a:rPr lang="cs-CZ" sz="2400" dirty="0" err="1" smtClean="0"/>
              <a:t>prezentácia</a:t>
            </a:r>
            <a:endParaRPr lang="cs-CZ" sz="2400" dirty="0" smtClean="0"/>
          </a:p>
          <a:p>
            <a:pPr>
              <a:buFont typeface="Wingdings" pitchFamily="2" charset="2"/>
              <a:buChar char="Ø"/>
            </a:pPr>
            <a:endParaRPr lang="cs-CZ" sz="2400" dirty="0"/>
          </a:p>
          <a:p>
            <a:pPr>
              <a:buFont typeface="Wingdings" pitchFamily="2" charset="2"/>
              <a:buChar char="Ø"/>
            </a:pPr>
            <a:r>
              <a:rPr lang="cs-CZ" sz="2400" dirty="0" err="1" smtClean="0"/>
              <a:t>Homogenizácia</a:t>
            </a:r>
            <a:r>
              <a:rPr lang="cs-CZ" sz="2400" dirty="0" smtClean="0"/>
              <a:t> časových </a:t>
            </a:r>
            <a:r>
              <a:rPr lang="cs-CZ" sz="2400" dirty="0" err="1" smtClean="0"/>
              <a:t>radov</a:t>
            </a:r>
            <a:r>
              <a:rPr lang="cs-CZ" sz="2400" dirty="0" smtClean="0"/>
              <a:t> – protokol</a:t>
            </a:r>
          </a:p>
          <a:p>
            <a:pPr>
              <a:buFont typeface="Wingdings" pitchFamily="2" charset="2"/>
              <a:buChar char="Ø"/>
            </a:pPr>
            <a:endParaRPr lang="cs-CZ" sz="2400" dirty="0"/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Analýza časových </a:t>
            </a:r>
            <a:r>
              <a:rPr lang="cs-CZ" sz="2400" dirty="0" err="1" smtClean="0"/>
              <a:t>radov</a:t>
            </a:r>
            <a:r>
              <a:rPr lang="cs-CZ" sz="2400" dirty="0" smtClean="0"/>
              <a:t> – protokol</a:t>
            </a:r>
          </a:p>
          <a:p>
            <a:pPr marL="68580" indent="0">
              <a:buNone/>
            </a:pPr>
            <a:endParaRPr lang="cs-CZ" sz="2400" dirty="0" smtClean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1754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Predbežná</a:t>
            </a:r>
            <a:r>
              <a:rPr lang="cs-CZ" dirty="0" smtClean="0"/>
              <a:t> osnova </a:t>
            </a:r>
            <a:r>
              <a:rPr lang="cs-CZ" dirty="0" err="1" smtClean="0"/>
              <a:t>cvičenia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dirty="0" smtClean="0"/>
              <a:t>22.3.  </a:t>
            </a:r>
            <a:r>
              <a:rPr lang="cs-CZ" sz="2400" dirty="0" err="1" smtClean="0"/>
              <a:t>Zadanie</a:t>
            </a:r>
            <a:r>
              <a:rPr lang="cs-CZ" sz="2400" dirty="0" smtClean="0"/>
              <a:t> cvičení</a:t>
            </a:r>
          </a:p>
          <a:p>
            <a:pPr>
              <a:buFont typeface="Wingdings" pitchFamily="2" charset="2"/>
              <a:buChar char="Ø"/>
            </a:pPr>
            <a:endParaRPr lang="cs-CZ" sz="2400" dirty="0"/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19.4.  IPCC správa</a:t>
            </a:r>
          </a:p>
          <a:p>
            <a:pPr>
              <a:buFont typeface="Wingdings" pitchFamily="2" charset="2"/>
              <a:buChar char="Ø"/>
            </a:pPr>
            <a:endParaRPr lang="cs-CZ" sz="2400" dirty="0"/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3.5. </a:t>
            </a:r>
            <a:r>
              <a:rPr lang="cs-CZ" sz="2400" dirty="0" err="1" smtClean="0"/>
              <a:t>Publikácie</a:t>
            </a:r>
            <a:endParaRPr lang="cs-CZ" sz="2400" dirty="0" smtClean="0"/>
          </a:p>
          <a:p>
            <a:pPr>
              <a:buFont typeface="Wingdings" pitchFamily="2" charset="2"/>
              <a:buChar char="Ø"/>
            </a:pPr>
            <a:endParaRPr lang="cs-CZ" sz="2400" dirty="0"/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17.5. Finiš </a:t>
            </a:r>
            <a:r>
              <a:rPr lang="cs-CZ" sz="2400" dirty="0" err="1" smtClean="0"/>
              <a:t>protokolov</a:t>
            </a:r>
            <a:r>
              <a:rPr lang="cs-CZ" sz="2400" dirty="0" smtClean="0"/>
              <a:t>, </a:t>
            </a:r>
            <a:r>
              <a:rPr lang="cs-CZ" sz="2400" dirty="0" err="1" smtClean="0"/>
              <a:t>prípadne</a:t>
            </a:r>
            <a:r>
              <a:rPr lang="cs-CZ" sz="2400" dirty="0" smtClean="0"/>
              <a:t> </a:t>
            </a:r>
            <a:r>
              <a:rPr lang="cs-CZ" sz="2400" dirty="0" err="1" smtClean="0"/>
              <a:t>ich</a:t>
            </a:r>
            <a:r>
              <a:rPr lang="cs-CZ" sz="2400" dirty="0" smtClean="0"/>
              <a:t> </a:t>
            </a:r>
            <a:r>
              <a:rPr lang="cs-CZ" sz="2400" dirty="0" err="1" smtClean="0"/>
              <a:t>spoločná</a:t>
            </a:r>
            <a:r>
              <a:rPr lang="cs-CZ" sz="2400" dirty="0" smtClean="0"/>
              <a:t> kontrola</a:t>
            </a:r>
          </a:p>
          <a:p>
            <a:endParaRPr lang="cs-CZ" sz="2400" dirty="0"/>
          </a:p>
          <a:p>
            <a:endParaRPr lang="cs-CZ" sz="2400" dirty="0" smtClean="0"/>
          </a:p>
          <a:p>
            <a:pPr marL="68580" indent="0">
              <a:buNone/>
            </a:pPr>
            <a:r>
              <a:rPr lang="cs-CZ" sz="2400" dirty="0" err="1" smtClean="0"/>
              <a:t>Zmena</a:t>
            </a:r>
            <a:r>
              <a:rPr lang="cs-CZ" sz="2400" dirty="0" smtClean="0"/>
              <a:t> programu </a:t>
            </a:r>
            <a:r>
              <a:rPr lang="cs-CZ" sz="2400" dirty="0" err="1" smtClean="0"/>
              <a:t>vyhradená</a:t>
            </a:r>
            <a:r>
              <a:rPr lang="cs-CZ" sz="2400" dirty="0" smtClean="0"/>
              <a:t> </a:t>
            </a:r>
            <a:r>
              <a:rPr lang="cs-CZ" sz="2400" dirty="0" smtClean="0">
                <a:sym typeface="Wingdings" pitchFamily="2" charset="2"/>
              </a:rPr>
              <a:t>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0550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Zápočet = 1 </a:t>
            </a:r>
            <a:r>
              <a:rPr lang="cs-CZ" dirty="0" err="1" smtClean="0"/>
              <a:t>if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dirty="0" err="1" smtClean="0"/>
              <a:t>Maximálne</a:t>
            </a:r>
            <a:r>
              <a:rPr lang="cs-CZ" sz="2400" dirty="0" smtClean="0"/>
              <a:t> 1 (</a:t>
            </a:r>
            <a:r>
              <a:rPr lang="cs-CZ" sz="2400" dirty="0" err="1" smtClean="0"/>
              <a:t>slovom</a:t>
            </a:r>
            <a:r>
              <a:rPr lang="cs-CZ" sz="2400" dirty="0" smtClean="0"/>
              <a:t> jedna) </a:t>
            </a:r>
            <a:r>
              <a:rPr lang="cs-CZ" sz="2400" dirty="0" err="1" smtClean="0"/>
              <a:t>absencia</a:t>
            </a:r>
            <a:endParaRPr lang="cs-CZ" sz="2400" dirty="0" smtClean="0"/>
          </a:p>
          <a:p>
            <a:pPr>
              <a:buFont typeface="Wingdings" pitchFamily="2" charset="2"/>
              <a:buChar char="Ø"/>
            </a:pPr>
            <a:endParaRPr lang="cs-CZ" sz="2400" dirty="0"/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Vypracované a uznané protokoly </a:t>
            </a:r>
          </a:p>
          <a:p>
            <a:pPr>
              <a:buFont typeface="Wingdings" pitchFamily="2" charset="2"/>
              <a:buChar char="Ø"/>
            </a:pPr>
            <a:endParaRPr lang="cs-CZ" sz="2400" dirty="0"/>
          </a:p>
          <a:p>
            <a:pPr>
              <a:buFont typeface="Wingdings" pitchFamily="2" charset="2"/>
              <a:buChar char="Ø"/>
            </a:pPr>
            <a:r>
              <a:rPr lang="cs-CZ" sz="2400" dirty="0" err="1" smtClean="0"/>
              <a:t>Odprednášané</a:t>
            </a:r>
            <a:r>
              <a:rPr lang="cs-CZ" sz="2400" dirty="0" smtClean="0"/>
              <a:t>  a </a:t>
            </a:r>
            <a:r>
              <a:rPr lang="cs-CZ" sz="2400" dirty="0" err="1" smtClean="0"/>
              <a:t>odovzdané</a:t>
            </a:r>
            <a:r>
              <a:rPr lang="cs-CZ" sz="2400" dirty="0" smtClean="0"/>
              <a:t> </a:t>
            </a:r>
            <a:r>
              <a:rPr lang="cs-CZ" sz="2400" dirty="0" err="1" smtClean="0"/>
              <a:t>prezentácie</a:t>
            </a:r>
            <a:r>
              <a:rPr lang="cs-CZ" sz="2400" dirty="0" smtClean="0"/>
              <a:t> </a:t>
            </a:r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2757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dirty="0" err="1" smtClean="0"/>
              <a:t>Prezentácia</a:t>
            </a:r>
            <a:r>
              <a:rPr lang="cs-CZ" dirty="0" smtClean="0"/>
              <a:t> správy IPCC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cs-CZ" sz="2400" dirty="0" err="1"/>
              <a:t>T</a:t>
            </a:r>
            <a:r>
              <a:rPr lang="cs-CZ" sz="2400" dirty="0" err="1" smtClean="0"/>
              <a:t>émy</a:t>
            </a:r>
            <a:r>
              <a:rPr lang="cs-CZ" sz="2400" dirty="0" smtClean="0"/>
              <a:t>:</a:t>
            </a:r>
          </a:p>
          <a:p>
            <a:endParaRPr lang="cs-CZ" sz="2400" dirty="0"/>
          </a:p>
          <a:p>
            <a:pPr marL="525780" indent="-457200">
              <a:buAutoNum type="arabicPeriod"/>
            </a:pPr>
            <a:r>
              <a:rPr lang="cs-CZ" sz="2400" dirty="0" err="1" smtClean="0"/>
              <a:t>Fyzikálne</a:t>
            </a:r>
            <a:r>
              <a:rPr lang="cs-CZ" sz="2400" dirty="0" smtClean="0"/>
              <a:t> základy</a:t>
            </a:r>
          </a:p>
          <a:p>
            <a:pPr marL="525780" indent="-457200">
              <a:buAutoNum type="arabicPeriod"/>
            </a:pPr>
            <a:endParaRPr lang="cs-CZ" sz="2400" dirty="0"/>
          </a:p>
          <a:p>
            <a:pPr marL="525780" indent="-457200">
              <a:buAutoNum type="arabicPeriod"/>
            </a:pPr>
            <a:endParaRPr lang="cs-CZ" sz="2400" dirty="0" smtClean="0"/>
          </a:p>
          <a:p>
            <a:pPr marL="525780" indent="-457200">
              <a:buAutoNum type="arabicPeriod"/>
            </a:pPr>
            <a:r>
              <a:rPr lang="cs-CZ" sz="2400" dirty="0" smtClean="0"/>
              <a:t>Dopady, </a:t>
            </a:r>
            <a:r>
              <a:rPr lang="cs-CZ" sz="2400" dirty="0" err="1" smtClean="0"/>
              <a:t>adaptácie</a:t>
            </a:r>
            <a:r>
              <a:rPr lang="cs-CZ" sz="2400" dirty="0" smtClean="0"/>
              <a:t> a </a:t>
            </a:r>
            <a:r>
              <a:rPr lang="cs-CZ" sz="2400" dirty="0" err="1" smtClean="0"/>
              <a:t>zraniteľnosť</a:t>
            </a:r>
            <a:endParaRPr lang="cs-CZ" sz="2400" dirty="0"/>
          </a:p>
          <a:p>
            <a:pPr marL="525780" indent="-457200">
              <a:buAutoNum type="arabicPeriod"/>
            </a:pPr>
            <a:endParaRPr lang="cs-CZ" sz="2400" dirty="0" smtClean="0"/>
          </a:p>
          <a:p>
            <a:pPr marL="525780" indent="-457200">
              <a:buAutoNum type="arabicPeriod"/>
            </a:pPr>
            <a:endParaRPr lang="cs-CZ" sz="2400" dirty="0"/>
          </a:p>
          <a:p>
            <a:pPr marL="525780" indent="-457200">
              <a:buAutoNum type="arabicPeriod"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15572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cs-CZ" dirty="0" err="1"/>
              <a:t>Prezentácia</a:t>
            </a:r>
            <a:r>
              <a:rPr lang="cs-CZ" dirty="0"/>
              <a:t> správy IPCC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dirty="0" err="1" smtClean="0"/>
              <a:t>Prezentácia</a:t>
            </a:r>
            <a:r>
              <a:rPr lang="cs-CZ" sz="2400" dirty="0" smtClean="0"/>
              <a:t> v 2 </a:t>
            </a:r>
            <a:r>
              <a:rPr lang="cs-CZ" sz="2400" dirty="0" err="1" smtClean="0"/>
              <a:t>pracovných</a:t>
            </a:r>
            <a:r>
              <a:rPr lang="cs-CZ" sz="2400" dirty="0" smtClean="0"/>
              <a:t> skupinách (á 3 </a:t>
            </a:r>
            <a:r>
              <a:rPr lang="cs-CZ" sz="2400" dirty="0" err="1" smtClean="0"/>
              <a:t>ľudia</a:t>
            </a:r>
            <a:r>
              <a:rPr lang="cs-CZ" sz="2400" dirty="0" smtClean="0"/>
              <a:t>)</a:t>
            </a:r>
          </a:p>
          <a:p>
            <a:pPr>
              <a:buFont typeface="Wingdings" pitchFamily="2" charset="2"/>
              <a:buChar char="Ø"/>
            </a:pPr>
            <a:endParaRPr lang="cs-CZ" sz="2400" dirty="0"/>
          </a:p>
          <a:p>
            <a:pPr>
              <a:buFont typeface="Wingdings" pitchFamily="2" charset="2"/>
              <a:buChar char="Ø"/>
            </a:pPr>
            <a:r>
              <a:rPr lang="cs-CZ" sz="2400" dirty="0" err="1" smtClean="0"/>
              <a:t>Trvanie</a:t>
            </a:r>
            <a:r>
              <a:rPr lang="cs-CZ" sz="2400" dirty="0" smtClean="0"/>
              <a:t> 30 </a:t>
            </a:r>
            <a:r>
              <a:rPr lang="cs-CZ" sz="2400" dirty="0" err="1" smtClean="0"/>
              <a:t>minút</a:t>
            </a:r>
            <a:r>
              <a:rPr lang="cs-CZ" sz="2400" dirty="0" smtClean="0"/>
              <a:t> + </a:t>
            </a:r>
            <a:r>
              <a:rPr lang="cs-CZ" sz="2400" dirty="0" err="1" smtClean="0"/>
              <a:t>nasledovná</a:t>
            </a:r>
            <a:r>
              <a:rPr lang="cs-CZ" sz="2400" dirty="0" smtClean="0"/>
              <a:t> </a:t>
            </a:r>
            <a:r>
              <a:rPr lang="cs-CZ" sz="2400" dirty="0" err="1" smtClean="0"/>
              <a:t>diskusia</a:t>
            </a:r>
            <a:endParaRPr lang="cs-CZ" sz="2400" dirty="0" smtClean="0"/>
          </a:p>
          <a:p>
            <a:pPr>
              <a:buFont typeface="Wingdings" pitchFamily="2" charset="2"/>
              <a:buChar char="Ø"/>
            </a:pPr>
            <a:endParaRPr lang="cs-CZ" sz="2400" dirty="0"/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Každý musí  </a:t>
            </a:r>
            <a:r>
              <a:rPr lang="cs-CZ" sz="2400" dirty="0" err="1" smtClean="0"/>
              <a:t>prezentovať</a:t>
            </a:r>
            <a:r>
              <a:rPr lang="cs-CZ" sz="2400" dirty="0" smtClean="0"/>
              <a:t>! </a:t>
            </a:r>
          </a:p>
          <a:p>
            <a:pPr>
              <a:buFont typeface="Wingdings" pitchFamily="2" charset="2"/>
              <a:buChar char="Ø"/>
            </a:pPr>
            <a:endParaRPr lang="cs-CZ" sz="2400" dirty="0"/>
          </a:p>
          <a:p>
            <a:pPr>
              <a:buFont typeface="Wingdings" pitchFamily="2" charset="2"/>
              <a:buChar char="Ø"/>
            </a:pPr>
            <a:r>
              <a:rPr lang="cs-CZ" sz="2400" dirty="0" err="1" smtClean="0"/>
              <a:t>Zamerajte</a:t>
            </a:r>
            <a:r>
              <a:rPr lang="cs-CZ" sz="2400" dirty="0" smtClean="0"/>
              <a:t> </a:t>
            </a:r>
            <a:r>
              <a:rPr lang="cs-CZ" sz="2400" dirty="0" err="1" smtClean="0"/>
              <a:t>sa</a:t>
            </a:r>
            <a:r>
              <a:rPr lang="cs-CZ" sz="2400" dirty="0" smtClean="0"/>
              <a:t> </a:t>
            </a:r>
            <a:r>
              <a:rPr lang="cs-CZ" sz="2400" dirty="0" err="1" smtClean="0"/>
              <a:t>nielen</a:t>
            </a:r>
            <a:r>
              <a:rPr lang="cs-CZ" sz="2400" dirty="0" smtClean="0"/>
              <a:t> na výsledky ale aj na Vašu </a:t>
            </a:r>
            <a:r>
              <a:rPr lang="cs-CZ" sz="2400" dirty="0" err="1" smtClean="0"/>
              <a:t>interpretáciu</a:t>
            </a:r>
            <a:r>
              <a:rPr lang="cs-CZ" sz="2400" dirty="0" smtClean="0"/>
              <a:t> / názory</a:t>
            </a:r>
          </a:p>
          <a:p>
            <a:pPr>
              <a:buFont typeface="Wingdings" pitchFamily="2" charset="2"/>
              <a:buChar char="Ø"/>
            </a:pPr>
            <a:endParaRPr lang="cs-CZ" sz="2400" dirty="0"/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V </a:t>
            </a:r>
            <a:r>
              <a:rPr lang="cs-CZ" sz="2400" dirty="0" err="1" smtClean="0"/>
              <a:t>čom</a:t>
            </a:r>
            <a:r>
              <a:rPr lang="cs-CZ" sz="2400" dirty="0" smtClean="0"/>
              <a:t> je správa nejasná? Kde by </a:t>
            </a:r>
            <a:r>
              <a:rPr lang="cs-CZ" sz="2400" dirty="0" err="1" smtClean="0"/>
              <a:t>sa</a:t>
            </a:r>
            <a:r>
              <a:rPr lang="cs-CZ" sz="2400" dirty="0" smtClean="0"/>
              <a:t> mala </a:t>
            </a:r>
            <a:r>
              <a:rPr lang="cs-CZ" sz="2400" dirty="0" err="1" smtClean="0"/>
              <a:t>zlepšiť</a:t>
            </a:r>
            <a:r>
              <a:rPr lang="cs-CZ" sz="2400" dirty="0" smtClean="0"/>
              <a:t>?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3793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cs-CZ" dirty="0" err="1"/>
              <a:t>Prezentácia</a:t>
            </a:r>
            <a:r>
              <a:rPr lang="cs-CZ" dirty="0"/>
              <a:t> správy IPCC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cs-CZ" sz="2400" dirty="0" smtClean="0"/>
              <a:t> </a:t>
            </a:r>
            <a:r>
              <a:rPr lang="cs-CZ" sz="2400" dirty="0" err="1" smtClean="0"/>
              <a:t>Fyzikálne</a:t>
            </a:r>
            <a:r>
              <a:rPr lang="cs-CZ" sz="2400" dirty="0" smtClean="0"/>
              <a:t> základy</a:t>
            </a:r>
          </a:p>
          <a:p>
            <a:pPr marL="68580" indent="0">
              <a:buNone/>
            </a:pPr>
            <a:r>
              <a:rPr lang="cs-CZ" sz="2000" dirty="0">
                <a:hlinkClick r:id="rId2"/>
              </a:rPr>
              <a:t>http://www.mzp.cz/C1257458002F0DC7/cz/ipcc_zmena_klimatu_zmirnovani/$</a:t>
            </a:r>
            <a:r>
              <a:rPr lang="cs-CZ" sz="2000" dirty="0" smtClean="0">
                <a:hlinkClick r:id="rId2"/>
              </a:rPr>
              <a:t>FILE/OEOK-IPCC_WGI_report_oprava2_CZ-20150227.pdf</a:t>
            </a:r>
            <a:endParaRPr lang="cs-CZ" sz="2000" dirty="0" smtClean="0"/>
          </a:p>
          <a:p>
            <a:pPr marL="68580" indent="0">
              <a:buNone/>
            </a:pPr>
            <a:r>
              <a:rPr lang="cs-CZ" sz="2000" dirty="0">
                <a:hlinkClick r:id="rId3"/>
              </a:rPr>
              <a:t>https://www.ipcc.ch/report/ar5/wg1</a:t>
            </a:r>
            <a:r>
              <a:rPr lang="cs-CZ" sz="2000" dirty="0" smtClean="0">
                <a:hlinkClick r:id="rId3"/>
              </a:rPr>
              <a:t>/</a:t>
            </a:r>
            <a:endParaRPr lang="cs-CZ" sz="2000" dirty="0" smtClean="0"/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400" dirty="0"/>
              <a:t>Dopady, </a:t>
            </a:r>
            <a:r>
              <a:rPr lang="cs-CZ" sz="2400" dirty="0" err="1"/>
              <a:t>adaptácie</a:t>
            </a:r>
            <a:r>
              <a:rPr lang="cs-CZ" sz="2400" dirty="0"/>
              <a:t> a </a:t>
            </a:r>
            <a:r>
              <a:rPr lang="cs-CZ" sz="2400" dirty="0" err="1" smtClean="0"/>
              <a:t>zraniteľnosť</a:t>
            </a:r>
            <a:endParaRPr lang="cs-CZ" sz="2400" dirty="0" smtClean="0"/>
          </a:p>
          <a:p>
            <a:pPr marL="68580" indent="0">
              <a:buNone/>
            </a:pPr>
            <a:r>
              <a:rPr lang="cs-CZ" sz="2000" dirty="0">
                <a:hlinkClick r:id="rId4"/>
              </a:rPr>
              <a:t>http://www.mzp.cz/C1257458002F0DC7/cz/zprava_pracovni_skupiny_ipcc/$</a:t>
            </a:r>
            <a:r>
              <a:rPr lang="cs-CZ" sz="2000" dirty="0" smtClean="0">
                <a:hlinkClick r:id="rId4"/>
              </a:rPr>
              <a:t>FILE/OEOK-IPCC_WGII_report_oprava_CZ-20150227.pdf</a:t>
            </a:r>
            <a:endParaRPr lang="cs-CZ" sz="2000" dirty="0" smtClean="0"/>
          </a:p>
          <a:p>
            <a:pPr marL="68580" indent="0">
              <a:buNone/>
            </a:pPr>
            <a:r>
              <a:rPr lang="cs-CZ" sz="2000" dirty="0">
                <a:hlinkClick r:id="rId5"/>
              </a:rPr>
              <a:t>https://www.ipcc.ch/report/ar5/wg2</a:t>
            </a:r>
            <a:r>
              <a:rPr lang="cs-CZ" sz="2000" dirty="0" smtClean="0">
                <a:hlinkClick r:id="rId5"/>
              </a:rPr>
              <a:t>/</a:t>
            </a:r>
            <a:endParaRPr lang="cs-CZ" sz="2000" dirty="0" smtClean="0"/>
          </a:p>
          <a:p>
            <a:pPr marL="68580" indent="0">
              <a:buNone/>
            </a:pPr>
            <a:endParaRPr lang="cs-CZ" sz="2400" dirty="0"/>
          </a:p>
          <a:p>
            <a:pPr marL="6858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548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</a:t>
            </a:r>
            <a:r>
              <a:rPr lang="cs-CZ" dirty="0" err="1" smtClean="0"/>
              <a:t>Prezentácia</a:t>
            </a:r>
            <a:r>
              <a:rPr lang="cs-CZ" dirty="0" smtClean="0"/>
              <a:t> </a:t>
            </a:r>
            <a:r>
              <a:rPr lang="cs-CZ" dirty="0" err="1" smtClean="0"/>
              <a:t>publikácie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cs-CZ" sz="2400" dirty="0" err="1" smtClean="0"/>
              <a:t>Publikácia</a:t>
            </a:r>
            <a:r>
              <a:rPr lang="cs-CZ" sz="2400" dirty="0" smtClean="0"/>
              <a:t> z </a:t>
            </a:r>
            <a:r>
              <a:rPr lang="cs-CZ" sz="2400" dirty="0" err="1" smtClean="0"/>
              <a:t>týchto</a:t>
            </a:r>
            <a:r>
              <a:rPr lang="cs-CZ" sz="2400" dirty="0" smtClean="0"/>
              <a:t> </a:t>
            </a:r>
            <a:r>
              <a:rPr lang="cs-CZ" sz="2400" dirty="0" err="1" smtClean="0"/>
              <a:t>časopisov</a:t>
            </a:r>
            <a:r>
              <a:rPr lang="cs-CZ" sz="2400" dirty="0" smtClean="0"/>
              <a:t> (2013-2016) :</a:t>
            </a:r>
          </a:p>
          <a:p>
            <a:pPr marL="68580" indent="0">
              <a:buNone/>
            </a:pPr>
            <a:endParaRPr lang="cs-CZ" sz="2400" dirty="0"/>
          </a:p>
          <a:p>
            <a:pPr marL="68580" indent="0">
              <a:buNone/>
            </a:pPr>
            <a:r>
              <a:rPr lang="cs-CZ" sz="2400" i="1" dirty="0" smtClean="0"/>
              <a:t>International </a:t>
            </a:r>
            <a:r>
              <a:rPr lang="cs-CZ" sz="2400" i="1" dirty="0" err="1" smtClean="0"/>
              <a:t>Journal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of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Climatology</a:t>
            </a:r>
            <a:endParaRPr lang="cs-CZ" sz="2400" i="1" dirty="0" smtClean="0"/>
          </a:p>
          <a:p>
            <a:pPr marL="68580" indent="0">
              <a:buNone/>
            </a:pPr>
            <a:endParaRPr lang="cs-CZ" sz="2400" i="1" dirty="0"/>
          </a:p>
          <a:p>
            <a:pPr marL="68580" indent="0">
              <a:buNone/>
            </a:pPr>
            <a:r>
              <a:rPr lang="cs-CZ" sz="2400" i="1" dirty="0" err="1" smtClean="0"/>
              <a:t>Theoretical</a:t>
            </a:r>
            <a:r>
              <a:rPr lang="cs-CZ" sz="2400" i="1" dirty="0" smtClean="0"/>
              <a:t> and </a:t>
            </a:r>
            <a:r>
              <a:rPr lang="cs-CZ" sz="2400" i="1" dirty="0" err="1" smtClean="0"/>
              <a:t>Applied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Climatology</a:t>
            </a:r>
            <a:endParaRPr lang="cs-CZ" sz="2400" i="1" dirty="0" smtClean="0"/>
          </a:p>
          <a:p>
            <a:pPr marL="68580" indent="0">
              <a:buNone/>
            </a:pPr>
            <a:endParaRPr lang="cs-CZ" sz="2400" i="1" dirty="0"/>
          </a:p>
          <a:p>
            <a:pPr marL="68580" indent="0">
              <a:buNone/>
            </a:pPr>
            <a:r>
              <a:rPr lang="cs-CZ" sz="2400" i="1" dirty="0" err="1" smtClean="0"/>
              <a:t>Climatic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Change</a:t>
            </a:r>
            <a:endParaRPr lang="cs-CZ" sz="2400" i="1" dirty="0" smtClean="0"/>
          </a:p>
          <a:p>
            <a:pPr marL="68580" indent="0">
              <a:buNone/>
            </a:pPr>
            <a:endParaRPr lang="cs-CZ" sz="2400" i="1" dirty="0"/>
          </a:p>
          <a:p>
            <a:pPr marL="68580" indent="0">
              <a:buNone/>
            </a:pPr>
            <a:r>
              <a:rPr lang="cs-CZ" sz="2400" i="1" dirty="0" err="1" smtClean="0"/>
              <a:t>Climate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of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Past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335546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</a:t>
            </a:r>
            <a:r>
              <a:rPr lang="cs-CZ" dirty="0" err="1"/>
              <a:t>Prezentácia</a:t>
            </a:r>
            <a:r>
              <a:rPr lang="cs-CZ" dirty="0"/>
              <a:t> </a:t>
            </a:r>
            <a:r>
              <a:rPr lang="cs-CZ" dirty="0" err="1"/>
              <a:t>publikácie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dirty="0" smtClean="0"/>
              <a:t>Každý prezentuje </a:t>
            </a:r>
            <a:r>
              <a:rPr lang="cs-CZ" sz="2400" dirty="0" err="1" smtClean="0"/>
              <a:t>článok</a:t>
            </a:r>
            <a:r>
              <a:rPr lang="cs-CZ" sz="2400" dirty="0" smtClean="0"/>
              <a:t> </a:t>
            </a:r>
            <a:r>
              <a:rPr lang="cs-CZ" sz="2400" dirty="0" err="1" smtClean="0"/>
              <a:t>podľa</a:t>
            </a:r>
            <a:r>
              <a:rPr lang="cs-CZ" sz="2400" dirty="0" smtClean="0"/>
              <a:t> </a:t>
            </a:r>
            <a:r>
              <a:rPr lang="cs-CZ" sz="2400" dirty="0" err="1" smtClean="0"/>
              <a:t>svojho</a:t>
            </a:r>
            <a:r>
              <a:rPr lang="cs-CZ" sz="2400" dirty="0" smtClean="0"/>
              <a:t> </a:t>
            </a:r>
            <a:r>
              <a:rPr lang="cs-CZ" sz="2400" dirty="0" err="1" smtClean="0"/>
              <a:t>výberu</a:t>
            </a:r>
            <a:endParaRPr lang="cs-CZ" sz="2400" dirty="0" smtClean="0"/>
          </a:p>
          <a:p>
            <a:pPr>
              <a:buFont typeface="Wingdings" pitchFamily="2" charset="2"/>
              <a:buChar char="Ø"/>
            </a:pPr>
            <a:endParaRPr lang="cs-CZ" sz="2400" dirty="0"/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10 min + </a:t>
            </a:r>
            <a:r>
              <a:rPr lang="cs-CZ" sz="2400" dirty="0" err="1" smtClean="0"/>
              <a:t>diskusia</a:t>
            </a:r>
            <a:endParaRPr lang="cs-CZ" sz="2400" dirty="0" smtClean="0"/>
          </a:p>
          <a:p>
            <a:pPr>
              <a:buFont typeface="Wingdings" pitchFamily="2" charset="2"/>
              <a:buChar char="Ø"/>
            </a:pPr>
            <a:endParaRPr lang="cs-CZ" sz="2400" dirty="0"/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Okrem metodiky / </a:t>
            </a:r>
            <a:r>
              <a:rPr lang="cs-CZ" sz="2400" dirty="0" err="1" smtClean="0"/>
              <a:t>výsledkov</a:t>
            </a:r>
            <a:r>
              <a:rPr lang="cs-CZ" sz="2400" dirty="0" smtClean="0"/>
              <a:t> prezentujte aj </a:t>
            </a:r>
            <a:r>
              <a:rPr lang="cs-CZ" sz="2400" dirty="0" err="1" smtClean="0"/>
              <a:t>svoj</a:t>
            </a:r>
            <a:r>
              <a:rPr lang="cs-CZ" sz="2400" dirty="0" smtClean="0"/>
              <a:t> </a:t>
            </a:r>
            <a:r>
              <a:rPr lang="cs-CZ" sz="2400" dirty="0" err="1" smtClean="0"/>
              <a:t>vlastný</a:t>
            </a:r>
            <a:r>
              <a:rPr lang="cs-CZ" sz="2400" dirty="0" smtClean="0"/>
              <a:t> názor</a:t>
            </a:r>
          </a:p>
          <a:p>
            <a:pPr>
              <a:buFont typeface="Wingdings" pitchFamily="2" charset="2"/>
              <a:buChar char="Ø"/>
            </a:pPr>
            <a:endParaRPr lang="cs-CZ" sz="2400" dirty="0"/>
          </a:p>
          <a:p>
            <a:pPr>
              <a:buFont typeface="Wingdings" pitchFamily="2" charset="2"/>
              <a:buChar char="Ø"/>
            </a:pPr>
            <a:r>
              <a:rPr lang="cs-CZ" sz="2400" dirty="0" err="1" smtClean="0"/>
              <a:t>Čo</a:t>
            </a:r>
            <a:r>
              <a:rPr lang="cs-CZ" sz="2400" dirty="0" smtClean="0"/>
              <a:t> by </a:t>
            </a:r>
            <a:r>
              <a:rPr lang="cs-CZ" sz="2400" dirty="0" err="1" smtClean="0"/>
              <a:t>ste</a:t>
            </a:r>
            <a:r>
              <a:rPr lang="cs-CZ" sz="2400" dirty="0" smtClean="0"/>
              <a:t> v článku </a:t>
            </a:r>
            <a:r>
              <a:rPr lang="cs-CZ" sz="2400" dirty="0" err="1" smtClean="0"/>
              <a:t>riešili</a:t>
            </a:r>
            <a:r>
              <a:rPr lang="cs-CZ" sz="2400" dirty="0" smtClean="0"/>
              <a:t> </a:t>
            </a:r>
            <a:r>
              <a:rPr lang="cs-CZ" sz="2400" dirty="0" err="1" smtClean="0"/>
              <a:t>inak</a:t>
            </a:r>
            <a:r>
              <a:rPr lang="cs-CZ" sz="2400" dirty="0" smtClean="0"/>
              <a:t>? </a:t>
            </a:r>
            <a:r>
              <a:rPr lang="cs-CZ" sz="2400" dirty="0" err="1" smtClean="0"/>
              <a:t>Súhlasíte</a:t>
            </a:r>
            <a:r>
              <a:rPr lang="cs-CZ" sz="2400" dirty="0" smtClean="0"/>
              <a:t> so </a:t>
            </a:r>
            <a:r>
              <a:rPr lang="cs-CZ" sz="2400" dirty="0" err="1" smtClean="0"/>
              <a:t>závermi</a:t>
            </a:r>
            <a:r>
              <a:rPr lang="cs-CZ" sz="2400" dirty="0" smtClean="0"/>
              <a:t>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6157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1218</TotalTime>
  <Words>253</Words>
  <Application>Microsoft Office PowerPoint</Application>
  <PresentationFormat>Prezentácia na obrazovke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Metro</vt:lpstr>
      <vt:lpstr>Změny a kolísaní podnebí</vt:lpstr>
      <vt:lpstr>Čo Vás čaká…</vt:lpstr>
      <vt:lpstr>Predbežná osnova cvičenia</vt:lpstr>
      <vt:lpstr>Zápočet = 1 if:</vt:lpstr>
      <vt:lpstr>1. Prezentácia správy IPCC</vt:lpstr>
      <vt:lpstr>1. Prezentácia správy IPCC</vt:lpstr>
      <vt:lpstr>1. Prezentácia správy IPCC</vt:lpstr>
      <vt:lpstr>2. Prezentácia publikácie</vt:lpstr>
      <vt:lpstr>2. Prezentácia publikácie</vt:lpstr>
      <vt:lpstr>3. Homogenizácia č. radu</vt:lpstr>
      <vt:lpstr>4. Analýza č. radu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Změny a kolísaní podnebí</dc:title>
  <dc:creator>Dell</dc:creator>
  <cp:lastModifiedBy>Dell</cp:lastModifiedBy>
  <cp:revision>40</cp:revision>
  <dcterms:created xsi:type="dcterms:W3CDTF">2016-03-21T14:33:35Z</dcterms:created>
  <dcterms:modified xsi:type="dcterms:W3CDTF">2016-03-22T10:51:50Z</dcterms:modified>
</cp:coreProperties>
</file>