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441" r:id="rId3"/>
    <p:sldId id="442" r:id="rId4"/>
    <p:sldId id="457" r:id="rId5"/>
    <p:sldId id="456" r:id="rId6"/>
    <p:sldId id="444" r:id="rId7"/>
    <p:sldId id="445" r:id="rId8"/>
    <p:sldId id="447" r:id="rId9"/>
    <p:sldId id="446" r:id="rId10"/>
    <p:sldId id="44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2.5.2016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2.5.2016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829-57C5-4047-9AC3-B462BCF7FDF9}" type="datetime1">
              <a:rPr lang="cs-CZ" smtClean="0"/>
              <a:pPr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22FB-E178-4610-8444-0CE8A8523630}" type="datetime1">
              <a:rPr lang="cs-CZ" smtClean="0"/>
              <a:pPr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D58-9484-4843-9341-11F7B24A714A}" type="datetime1">
              <a:rPr lang="cs-CZ" smtClean="0"/>
              <a:pPr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4B40-3C16-46C3-8B27-FAE42DAAF752}" type="datetime1">
              <a:rPr lang="cs-CZ" smtClean="0"/>
              <a:pPr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922-AFBC-40D0-8515-1EB80D1BC599}" type="datetime1">
              <a:rPr lang="cs-CZ" smtClean="0"/>
              <a:pPr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08C7-A554-4E8E-B825-6AE9E41A54EE}" type="datetime1">
              <a:rPr lang="cs-CZ" smtClean="0"/>
              <a:pPr/>
              <a:t>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9636-2913-405C-BB60-4339F92B37F9}" type="datetime1">
              <a:rPr lang="cs-CZ" smtClean="0"/>
              <a:pPr/>
              <a:t>2.5.2016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C9EF-C90F-44B4-80C7-88C0CEDD3EFB}" type="datetime1">
              <a:rPr lang="cs-CZ" smtClean="0"/>
              <a:pPr/>
              <a:t>2.5.2016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8099-7683-4849-875C-CAB4F44369AD}" type="datetime1">
              <a:rPr lang="cs-CZ" smtClean="0"/>
              <a:pPr/>
              <a:t>2.5.2016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272E-15EE-4432-BDDF-3DF9D682C29F}" type="datetime1">
              <a:rPr lang="cs-CZ" smtClean="0"/>
              <a:pPr/>
              <a:t>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D6C9-434F-4C0E-BB05-022FCB333FC6}" type="datetime1">
              <a:rPr lang="cs-CZ" smtClean="0"/>
              <a:pPr/>
              <a:t>2.5.2016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5ACB-85A7-451E-8502-8B0E4B0ED412}" type="datetime1">
              <a:rPr lang="cs-CZ" smtClean="0"/>
              <a:pPr/>
              <a:t>2.5.2016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enzionlipa.cz/c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1url.cz/ctrP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628801"/>
            <a:ext cx="9144000" cy="2880320"/>
          </a:xfrm>
        </p:spPr>
        <p:txBody>
          <a:bodyPr>
            <a:normAutofit/>
          </a:bodyPr>
          <a:lstStyle/>
          <a:p>
            <a:r>
              <a:rPr lang="cs-CZ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Terénní </a:t>
            </a:r>
            <a:r>
              <a:rPr lang="cs-CZ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cvičení z ekonomické geografie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května 2016</a:t>
            </a: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5949280"/>
            <a:ext cx="9144000" cy="77219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Z0081 Prostorové sociálně ekonomické informace a jejich využití</a:t>
            </a:r>
          </a:p>
          <a:p>
            <a:pPr>
              <a:defRPr/>
            </a:pPr>
            <a:r>
              <a:rPr lang="cs-CZ" dirty="0" smtClean="0"/>
              <a:t>Z0158 Terénní cvičení z ekonomické geografie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Kontakt v případě potřeby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Ondřej Šerý, mobil </a:t>
            </a:r>
            <a:r>
              <a:rPr lang="cs-CZ" sz="1600" b="1" dirty="0" smtClean="0">
                <a:latin typeface="Verdana" pitchFamily="34" charset="0"/>
              </a:rPr>
              <a:t>a mail: 775 </a:t>
            </a:r>
            <a:r>
              <a:rPr lang="cs-CZ" sz="1600" b="1" dirty="0" smtClean="0">
                <a:latin typeface="Verdana" pitchFamily="34" charset="0"/>
              </a:rPr>
              <a:t>970 </a:t>
            </a:r>
            <a:r>
              <a:rPr lang="cs-CZ" sz="1600" b="1" dirty="0" smtClean="0">
                <a:latin typeface="Verdana" pitchFamily="34" charset="0"/>
              </a:rPr>
              <a:t>359, </a:t>
            </a:r>
            <a:r>
              <a:rPr lang="cs-CZ" sz="1600" dirty="0" err="1" smtClean="0">
                <a:latin typeface="Verdana" pitchFamily="34" charset="0"/>
              </a:rPr>
              <a:t>ondrej.sery</a:t>
            </a:r>
            <a:r>
              <a:rPr lang="cs-CZ" sz="1600" dirty="0" smtClean="0">
                <a:latin typeface="Verdana" pitchFamily="34" charset="0"/>
              </a:rPr>
              <a:t>@mail.</a:t>
            </a:r>
            <a:r>
              <a:rPr lang="cs-CZ" sz="1600" dirty="0" err="1" smtClean="0">
                <a:latin typeface="Verdana" pitchFamily="34" charset="0"/>
              </a:rPr>
              <a:t>muni.cz</a:t>
            </a:r>
            <a:endParaRPr lang="cs-CZ" sz="16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výzkum provádí Masarykova univerzita a firma </a:t>
            </a:r>
            <a:r>
              <a:rPr lang="cs-CZ" sz="1600" b="1" dirty="0" err="1" smtClean="0">
                <a:latin typeface="Verdana" pitchFamily="34" charset="0"/>
              </a:rPr>
              <a:t>GaREP</a:t>
            </a:r>
            <a:r>
              <a:rPr lang="cs-CZ" sz="1600" b="1" dirty="0" smtClean="0">
                <a:latin typeface="Verdana" pitchFamily="34" charset="0"/>
              </a:rPr>
              <a:t>, spol. s r.o.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zadavatel: Město Česká Lípa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přesný název projektu: Strategický plán rozvoje města Česká Lípa</a:t>
            </a: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dotazníkové šetření i mentální mapy jsou anonymní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jde o názory, nikoliv znalosti</a:t>
            </a:r>
            <a:endParaRPr lang="pt-BR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Termín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pondělí 9. května 2016 až pátek 13. května 2016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vedoucí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doc. RNDr. Antonín </a:t>
            </a:r>
            <a:r>
              <a:rPr lang="cs-CZ" sz="1400" dirty="0" err="1" smtClean="0">
                <a:latin typeface="Verdana" pitchFamily="34" charset="0"/>
              </a:rPr>
              <a:t>Věžník</a:t>
            </a:r>
            <a:r>
              <a:rPr lang="cs-CZ" sz="1400" dirty="0" smtClean="0">
                <a:latin typeface="Verdana" pitchFamily="34" charset="0"/>
              </a:rPr>
              <a:t>, CSc.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RNDr. Ondřej Šerý, </a:t>
            </a:r>
            <a:r>
              <a:rPr lang="cs-CZ" sz="1400" dirty="0" err="1" smtClean="0">
                <a:latin typeface="Verdana" pitchFamily="34" charset="0"/>
              </a:rPr>
              <a:t>Ph.D</a:t>
            </a:r>
            <a:r>
              <a:rPr lang="cs-CZ" sz="1400" dirty="0" smtClean="0">
                <a:latin typeface="Verdana" pitchFamily="34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doktorandi</a:t>
            </a: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Mgr. Jiří </a:t>
            </a:r>
            <a:r>
              <a:rPr lang="cs-CZ" sz="1400" dirty="0" err="1" smtClean="0">
                <a:latin typeface="Verdana" pitchFamily="34" charset="0"/>
              </a:rPr>
              <a:t>Dujka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Mgr. Michal Navrátil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14 studentů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místo: Česká Lípa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132856"/>
            <a:ext cx="4824536" cy="39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Doprava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odjezd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sraz v pondělí 9. května 2016 v 7:25 hod. ve vstupní hale hlavního nádraží Brno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možnost přistoupit cestou, případně čekat v České Lípě střelnici na nádraží v 11:45 hod. ... Kdo?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cestu si hradí studenti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návrat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 pátek 13. května 2016, terénní cvičení bude ukončeno v České Lípě (návrat do Brna není nutný)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 závislosti na stavu zpracování úkolu bude terénní cvičení ukončeno dopoledne / odpoledne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2204864"/>
            <a:ext cx="90297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Doprava - skupinové jízdné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skupinové jízdné</a:t>
            </a: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 případě zájmu si zajistí studenti sami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nezapočítávat vedoucí exkurze ani doktorandy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43624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708920"/>
            <a:ext cx="42005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Ubytování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Penzion Lípa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zařízení Střední odborné školy a Středního odborného učiliště Česká Lípa (internát)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28. října 2707</a:t>
            </a:r>
            <a:r>
              <a:rPr lang="fi-FI" sz="1400" dirty="0" smtClean="0">
                <a:latin typeface="Verdana" pitchFamily="34" charset="0"/>
              </a:rPr>
              <a:t>, </a:t>
            </a:r>
            <a:r>
              <a:rPr lang="cs-CZ" sz="1400" dirty="0" smtClean="0">
                <a:latin typeface="Verdana" pitchFamily="34" charset="0"/>
              </a:rPr>
              <a:t>470 06 Česká Lípa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dvou a třílůžkové pokoje (2 pokoje mají vždy společnou kuchyňku a sociální zařízení)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ubytování platí Geografický ústav </a:t>
            </a:r>
            <a:r>
              <a:rPr lang="cs-CZ" sz="1400" dirty="0" err="1" smtClean="0">
                <a:latin typeface="Verdana" pitchFamily="34" charset="0"/>
              </a:rPr>
              <a:t>PřF</a:t>
            </a:r>
            <a:r>
              <a:rPr lang="cs-CZ" sz="1400" dirty="0" smtClean="0">
                <a:latin typeface="Verdana" pitchFamily="34" charset="0"/>
              </a:rPr>
              <a:t> MU, 1 student = 1 000 Kč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více na: </a:t>
            </a:r>
            <a:r>
              <a:rPr lang="cs-CZ" sz="1400" dirty="0" smtClean="0">
                <a:latin typeface="Verdana" pitchFamily="34" charset="0"/>
                <a:hlinkClick r:id="rId2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2"/>
              </a:rPr>
              <a:t>penzionlipa.cz</a:t>
            </a:r>
            <a:r>
              <a:rPr lang="cs-CZ" sz="1400" dirty="0" smtClean="0">
                <a:latin typeface="Verdana" pitchFamily="34" charset="0"/>
                <a:hlinkClick r:id="rId2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2"/>
              </a:rPr>
              <a:t>cs</a:t>
            </a:r>
            <a:r>
              <a:rPr lang="cs-CZ" sz="1400" dirty="0" smtClean="0">
                <a:latin typeface="Verdana" pitchFamily="34" charset="0"/>
                <a:hlinkClick r:id="rId2"/>
              </a:rPr>
              <a:t>/</a:t>
            </a:r>
            <a:endParaRPr lang="cs-CZ" sz="1400" dirty="0" smtClean="0">
              <a:latin typeface="Verdana" pitchFamily="34" charset="0"/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3074" name="Picture 2" descr="http://www.penzionlipa.cz/upload/pensionlipa/images/DSCN2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73016"/>
            <a:ext cx="3456384" cy="2587351"/>
          </a:xfrm>
          <a:prstGeom prst="rect">
            <a:avLst/>
          </a:prstGeom>
          <a:noFill/>
        </p:spPr>
      </p:pic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6660232" y="2708920"/>
            <a:ext cx="64807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83568" y="4365104"/>
            <a:ext cx="64807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4283968" y="4365104"/>
            <a:ext cx="1728192" cy="1224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8244408" y="1196752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5940152" y="3789040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5364088" y="2420888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4788024" y="4221088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8172400" y="4365104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8927976" y="3717032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05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ipsa 15"/>
          <p:cNvSpPr/>
          <p:nvPr/>
        </p:nvSpPr>
        <p:spPr>
          <a:xfrm>
            <a:off x="6012160" y="2060848"/>
            <a:ext cx="432048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2987824" y="2780928"/>
            <a:ext cx="2664296" cy="309634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>
            <a:off x="6084168" y="620688"/>
            <a:ext cx="288032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>
            <a:off x="5868144" y="836712"/>
            <a:ext cx="288032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7524328" y="3212976"/>
            <a:ext cx="288032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20"/>
          <p:cNvSpPr/>
          <p:nvPr/>
        </p:nvSpPr>
        <p:spPr>
          <a:xfrm>
            <a:off x="7596336" y="1844824"/>
            <a:ext cx="288032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2699792" y="1340768"/>
            <a:ext cx="360040" cy="21602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Náplň terénního cvičení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1) dotazníkové šetření s obyvateli města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nutno splnit vzorek 700 obyvatel České Lípy,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už se šetří (elektronicky i papírově),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 pondělí 9. 5. 2016 se zjistí aktuální stav a zbytek se bude muset </a:t>
            </a:r>
            <a:r>
              <a:rPr lang="cs-CZ" sz="1400" dirty="0" smtClean="0">
                <a:latin typeface="Verdana" pitchFamily="34" charset="0"/>
              </a:rPr>
              <a:t>došetřit,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jedinou podmínkou je být obyvatelem České </a:t>
            </a:r>
            <a:r>
              <a:rPr lang="cs-CZ" sz="1400" dirty="0" smtClean="0">
                <a:latin typeface="Verdana" pitchFamily="34" charset="0"/>
              </a:rPr>
              <a:t>Lípy a mít 15 let a více,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žádná struktura (pohlaví, věk či vzdělání) není vyžadována,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odkaz </a:t>
            </a:r>
            <a:r>
              <a:rPr lang="cs-CZ" sz="1400" dirty="0" smtClean="0">
                <a:latin typeface="Verdana" pitchFamily="34" charset="0"/>
              </a:rPr>
              <a:t>na dotazník: </a:t>
            </a:r>
            <a:r>
              <a:rPr lang="cs-CZ" sz="1400" dirty="0" smtClean="0">
                <a:hlinkClick r:id="rId3"/>
              </a:rPr>
              <a:t>http://1url.cz/</a:t>
            </a:r>
            <a:r>
              <a:rPr lang="cs-CZ" sz="1400" dirty="0" err="1" smtClean="0">
                <a:hlinkClick r:id="rId3"/>
              </a:rPr>
              <a:t>ctrPl</a:t>
            </a:r>
            <a:r>
              <a:rPr lang="cs-CZ" sz="1400" dirty="0" smtClean="0">
                <a:latin typeface="Verdana" pitchFamily="34" charset="0"/>
              </a:rPr>
              <a:t>.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2) průzkum určené části města a místní části</a:t>
            </a:r>
          </a:p>
          <a:p>
            <a:pPr algn="just">
              <a:spcBef>
                <a:spcPct val="0"/>
              </a:spcBef>
              <a:buNone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zhruba jeden den část města + jeden den místní část,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předem budou dány otázky, co je potřeba zjistit,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bude sloužit jako podklady pro analytickou část strategického plánu města.</a:t>
            </a: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3) tvorba mentální (a sémantické) mapy města s obyvateli</a:t>
            </a:r>
          </a:p>
          <a:p>
            <a:pPr algn="just">
              <a:spcBef>
                <a:spcPct val="0"/>
              </a:spcBef>
              <a:buNone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mentální mapa dle Petera </a:t>
            </a:r>
            <a:r>
              <a:rPr lang="cs-CZ" sz="1400" dirty="0" err="1" smtClean="0">
                <a:latin typeface="Verdana" pitchFamily="34" charset="0"/>
              </a:rPr>
              <a:t>Goulda</a:t>
            </a:r>
            <a:r>
              <a:rPr lang="cs-CZ" sz="1400" dirty="0" smtClean="0">
                <a:latin typeface="Verdana" pitchFamily="34" charset="0"/>
              </a:rPr>
              <a:t>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pozitivní / negativní části města,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opět bude sloužit jako část strategického plánu města.</a:t>
            </a: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237312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Účast na veřejném projednání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18288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čtvrtek 12. května 2016, 17:00 hod.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účast na veřejném projednání strategického plánu města,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pomoc se sběrem problémů a potřeb od občanů,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tvorba mentální mapy.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odpovídající oblečení a stav </a:t>
            </a:r>
            <a:r>
              <a:rPr lang="cs-CZ" sz="1400" dirty="0" smtClean="0">
                <a:latin typeface="Verdana" pitchFamily="34" charset="0"/>
                <a:sym typeface="Wingdings" pitchFamily="2" charset="2"/>
              </a:rPr>
              <a:t>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6856" y="3366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Exkurze po městě či okolí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528" y="4336504"/>
            <a:ext cx="856863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1600" b="1" dirty="0" smtClean="0">
                <a:latin typeface="Verdana" pitchFamily="34" charset="0"/>
              </a:rPr>
              <a:t>v případě zájmu a splnění úkolů všech úkolů možnost domluvit exkurzi po městě či do blízkého zázemí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Podmínky pro udělení zápočtu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zápočet, 2 kredity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1)	účast </a:t>
            </a:r>
            <a:r>
              <a:rPr lang="cs-CZ" sz="1400" dirty="0" smtClean="0">
                <a:latin typeface="Verdana" pitchFamily="34" charset="0"/>
              </a:rPr>
              <a:t>na terénním </a:t>
            </a:r>
            <a:r>
              <a:rPr lang="cs-CZ" sz="1400" dirty="0" smtClean="0">
                <a:latin typeface="Verdana" pitchFamily="34" charset="0"/>
              </a:rPr>
              <a:t>cvičení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- v případě nemoci či jiného důvodu pro neúčast, dejte zprávu</a:t>
            </a:r>
            <a:endParaRPr lang="cs-CZ" sz="12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+mj-lt"/>
              <a:buAutoNum type="arabicParenR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2)	aktivní </a:t>
            </a:r>
            <a:r>
              <a:rPr lang="cs-CZ" sz="1400" dirty="0" smtClean="0">
                <a:latin typeface="Verdana" pitchFamily="34" charset="0"/>
              </a:rPr>
              <a:t>zapojení se</a:t>
            </a:r>
          </a:p>
          <a:p>
            <a:pPr algn="just">
              <a:spcBef>
                <a:spcPct val="0"/>
              </a:spcBef>
              <a:buFont typeface="+mj-lt"/>
              <a:buAutoNum type="arabicParenR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AutoNum type="arabicParenR" startAt="3"/>
            </a:pPr>
            <a:r>
              <a:rPr lang="cs-CZ" sz="1400" dirty="0" smtClean="0">
                <a:latin typeface="Verdana" pitchFamily="34" charset="0"/>
              </a:rPr>
              <a:t>„přepis</a:t>
            </a:r>
            <a:r>
              <a:rPr lang="cs-CZ" sz="1400" dirty="0" smtClean="0">
                <a:latin typeface="Verdana" pitchFamily="34" charset="0"/>
              </a:rPr>
              <a:t>“ vyplněných </a:t>
            </a:r>
            <a:r>
              <a:rPr lang="cs-CZ" sz="1400" dirty="0" smtClean="0">
                <a:latin typeface="Verdana" pitchFamily="34" charset="0"/>
              </a:rPr>
              <a:t>dotazníků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200" dirty="0" smtClean="0">
                <a:latin typeface="Verdana" pitchFamily="34" charset="0"/>
              </a:rPr>
              <a:t>- nejspíš do neděle 22. května 2016 (včetně)</a:t>
            </a:r>
            <a:endParaRPr lang="cs-CZ" sz="12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3432</TotalTime>
  <Words>608</Words>
  <Application>Microsoft Office PowerPoint</Application>
  <PresentationFormat>Předvádění na obrazovce (4:3)</PresentationFormat>
  <Paragraphs>209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Terénní cvičení z ekonomické geografie </vt:lpstr>
      <vt:lpstr>Termín</vt:lpstr>
      <vt:lpstr>Doprava</vt:lpstr>
      <vt:lpstr>Doprava - skupinové jízdné</vt:lpstr>
      <vt:lpstr>Ubytování</vt:lpstr>
      <vt:lpstr>Snímek 6</vt:lpstr>
      <vt:lpstr>Náplň terénního cvičení</vt:lpstr>
      <vt:lpstr>Účast na veřejném projednání</vt:lpstr>
      <vt:lpstr>Podmínky pro udělení zápočtu</vt:lpstr>
      <vt:lpstr>Kontakt v případě potřeby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339</cp:revision>
  <dcterms:created xsi:type="dcterms:W3CDTF">2014-09-08T07:18:26Z</dcterms:created>
  <dcterms:modified xsi:type="dcterms:W3CDTF">2016-05-02T14:46:54Z</dcterms:modified>
</cp:coreProperties>
</file>