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6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03.02.2016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Krajinná Ekologie</a:t>
            </a:r>
            <a:br>
              <a:rPr lang="cs-CZ" b="1" dirty="0" smtClean="0"/>
            </a:br>
            <a:r>
              <a:rPr lang="cs-CZ" b="1" dirty="0" smtClean="0"/>
              <a:t>- cvičení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David HONEK</a:t>
            </a:r>
          </a:p>
          <a:p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ton.david@windowslive.com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r>
              <a:rPr lang="cs-CZ" sz="1800" dirty="0" smtClean="0"/>
              <a:t>LÖW</a:t>
            </a:r>
            <a:r>
              <a:rPr lang="cs-CZ" sz="1800" dirty="0"/>
              <a:t>, Jiří a Igor MÍCHAL. Krajinný ráz. 1. vyd. Kostelec nad Černými Lesy: Lesnická práce, 2003. 552 s. ISBN 80-86386-27-9.</a:t>
            </a:r>
          </a:p>
          <a:p>
            <a:r>
              <a:rPr lang="cs-CZ" sz="1800" dirty="0" smtClean="0"/>
              <a:t>FORMAN</a:t>
            </a:r>
            <a:r>
              <a:rPr lang="cs-CZ" sz="1800" dirty="0"/>
              <a:t>, Richard T. T. a Michel GODRON. Krajinná ekologie. </a:t>
            </a:r>
            <a:r>
              <a:rPr lang="cs-CZ" sz="1800" dirty="0" err="1"/>
              <a:t>Translated</a:t>
            </a:r>
            <a:r>
              <a:rPr lang="cs-CZ" sz="1800" dirty="0"/>
              <a:t> by Jan Těšitel. Vyd. 1. Praha: Academia, 1993. 583 s. ISBN 80-200-0464-5</a:t>
            </a:r>
            <a:r>
              <a:rPr lang="cs-CZ" sz="1800" dirty="0" smtClean="0"/>
              <a:t>. </a:t>
            </a:r>
            <a:endParaRPr lang="cs-CZ" sz="1800" dirty="0"/>
          </a:p>
          <a:p>
            <a:r>
              <a:rPr lang="cs-CZ" sz="1800" dirty="0" smtClean="0"/>
              <a:t>LIPSKÝ</a:t>
            </a:r>
            <a:r>
              <a:rPr lang="cs-CZ" sz="1800" dirty="0"/>
              <a:t>, Zdeněk. Krajinná ekologie :pro studenty geografických oborů. 1. vyd. Praha: Karolinum, 1998. 129 s. ISBN 80-7184-545-0.</a:t>
            </a:r>
          </a:p>
          <a:p>
            <a:r>
              <a:rPr lang="cs-CZ" sz="1800" dirty="0" smtClean="0"/>
              <a:t>CULEK</a:t>
            </a:r>
            <a:r>
              <a:rPr lang="cs-CZ" sz="1800" dirty="0"/>
              <a:t>, Martin, Antonín BUČEK, Vít GRULICH, Pavel HARTL, Antonín HRABICA, Jan KOCIÁN, Štěpán KYJOVSKÝ a Jan LACINA. Biogeografické členění České republiky. II. díl. 1. vyd. Praha: Agentura ochrany přírody a krajiny ČR, 2005. 589 s. Biogeografické členění ČR, svazek 2. ISBN 80-86064-82-4.</a:t>
            </a:r>
          </a:p>
          <a:p>
            <a:r>
              <a:rPr lang="cs-CZ" sz="1800" dirty="0" smtClean="0"/>
              <a:t>DEMEK</a:t>
            </a:r>
            <a:r>
              <a:rPr lang="cs-CZ" sz="1800" dirty="0"/>
              <a:t>, Jaromír, Evžen QUITT a Jaroslav RAUŠER. Úvod do obecné fyzické geografie. 1. vyd. Praha: Academia, 1976. 400 s.</a:t>
            </a:r>
          </a:p>
          <a:p>
            <a:r>
              <a:rPr lang="cs-CZ" sz="1800" dirty="0" smtClean="0"/>
              <a:t>DUVIGNEAUD</a:t>
            </a:r>
            <a:r>
              <a:rPr lang="cs-CZ" sz="1800" dirty="0"/>
              <a:t>, Paul. Ekologická syntéza. </a:t>
            </a:r>
            <a:r>
              <a:rPr lang="cs-CZ" sz="1800" dirty="0" err="1"/>
              <a:t>Translated</a:t>
            </a:r>
            <a:r>
              <a:rPr lang="cs-CZ" sz="1800" dirty="0"/>
              <a:t> by Václav </a:t>
            </a:r>
            <a:r>
              <a:rPr lang="cs-CZ" sz="1800" dirty="0" err="1"/>
              <a:t>Mezřický</a:t>
            </a:r>
            <a:r>
              <a:rPr lang="cs-CZ" sz="1800" dirty="0"/>
              <a:t>. Vyd. 1. Praha: Academia, 1988. 414 s.</a:t>
            </a:r>
          </a:p>
          <a:p>
            <a:r>
              <a:rPr lang="cs-CZ" sz="1800" dirty="0" smtClean="0"/>
              <a:t>LIPSKÝ</a:t>
            </a:r>
            <a:r>
              <a:rPr lang="cs-CZ" sz="1800" dirty="0"/>
              <a:t>, Zdeněk. Sledování změn v kulturní </a:t>
            </a:r>
            <a:r>
              <a:rPr lang="cs-CZ" sz="1800" dirty="0" smtClean="0"/>
              <a:t>krajině: učební </a:t>
            </a:r>
            <a:r>
              <a:rPr lang="cs-CZ" sz="1800" dirty="0"/>
              <a:t>text pro cvičení z předmětu Krajinná ekologie. Kostelec nad Černými lesy: Lesnická práce, 2000. 71 s., 4 s. ISBN 80-213-0643-2.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52949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229600" cy="1800200"/>
          </a:xfrm>
        </p:spPr>
        <p:txBody>
          <a:bodyPr>
            <a:normAutofit/>
          </a:bodyPr>
          <a:lstStyle/>
          <a:p>
            <a:r>
              <a:rPr lang="cs-CZ" dirty="0" smtClean="0"/>
              <a:t>Děkujeme za pozornost!!!</a:t>
            </a:r>
            <a:br>
              <a:rPr lang="cs-CZ" dirty="0" smtClean="0"/>
            </a:br>
            <a:r>
              <a:rPr lang="cs-CZ" dirty="0" smtClean="0"/>
              <a:t>Hodně štěstí!!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47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Podmínky zápočtu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100% docházka na cvičení!!!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aktivní účast (</a:t>
            </a:r>
            <a:r>
              <a:rPr lang="cs-CZ" sz="3200" i="1" dirty="0" smtClean="0">
                <a:solidFill>
                  <a:schemeClr val="tx1"/>
                </a:solidFill>
              </a:rPr>
              <a:t>10% výsledné známky</a:t>
            </a:r>
            <a:r>
              <a:rPr lang="cs-CZ" sz="3200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Účast na </a:t>
            </a:r>
            <a:r>
              <a:rPr lang="cs-CZ" b="1" dirty="0" smtClean="0">
                <a:solidFill>
                  <a:schemeClr val="tx1"/>
                </a:solidFill>
              </a:rPr>
              <a:t>exkurzi</a:t>
            </a:r>
            <a:r>
              <a:rPr lang="cs-CZ" dirty="0" smtClean="0">
                <a:solidFill>
                  <a:schemeClr val="tx1"/>
                </a:solidFill>
              </a:rPr>
              <a:t> (půl dne někdy duben/květen)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referát + poznámky (předložit k nahlédnutí cvičícímu)</a:t>
            </a:r>
          </a:p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cs-CZ" sz="3200" dirty="0" smtClean="0">
                <a:solidFill>
                  <a:schemeClr val="tx1"/>
                </a:solidFill>
              </a:rPr>
              <a:t>místo 3 seminářů (začátek semestru cvičení 1x za 2 týdny)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Seminární práce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i="1" dirty="0" smtClean="0">
                <a:solidFill>
                  <a:schemeClr val="tx1"/>
                </a:solidFill>
              </a:rPr>
              <a:t>20% výsledné známky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Poznávačka</a:t>
            </a:r>
            <a:r>
              <a:rPr lang="cs-CZ" b="1" dirty="0" smtClean="0">
                <a:solidFill>
                  <a:schemeClr val="tx1"/>
                </a:solidFill>
              </a:rPr>
              <a:t> dřevin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i="1" dirty="0" smtClean="0">
                <a:solidFill>
                  <a:schemeClr val="tx1"/>
                </a:solidFill>
              </a:rPr>
              <a:t>20 % výsledné známky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Poznávačka</a:t>
            </a:r>
            <a:r>
              <a:rPr lang="cs-CZ" dirty="0" smtClean="0"/>
              <a:t> dřevin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 lvl="1">
              <a:buFontTx/>
              <a:buChar char="-"/>
            </a:pPr>
            <a:r>
              <a:rPr lang="cs-CZ" sz="3200" dirty="0"/>
              <a:t>hodnotí se nejen poznání dřeviny, ale i schopnost </a:t>
            </a:r>
            <a:r>
              <a:rPr lang="cs-CZ" sz="3200" dirty="0" smtClean="0"/>
              <a:t>popsat její </a:t>
            </a:r>
            <a:r>
              <a:rPr lang="cs-CZ" sz="3200" dirty="0"/>
              <a:t>ekologické vlastnosti</a:t>
            </a:r>
            <a:r>
              <a:rPr lang="cs-CZ" sz="3200" dirty="0" smtClean="0"/>
              <a:t>.</a:t>
            </a:r>
          </a:p>
          <a:p>
            <a:pPr lvl="1">
              <a:buFontTx/>
              <a:buChar char="-"/>
            </a:pPr>
            <a:r>
              <a:rPr lang="cs-CZ" sz="3200" dirty="0" smtClean="0"/>
              <a:t>Penzum ve studijních materiálech (4 soubory)</a:t>
            </a:r>
          </a:p>
          <a:p>
            <a:pPr lvl="1">
              <a:buFontTx/>
              <a:buChar char="-"/>
            </a:pPr>
            <a:r>
              <a:rPr lang="cs-CZ" sz="3200" dirty="0" smtClean="0"/>
              <a:t>Splnit nejpozději do konce května (před zkouškovým obdobím (23.5.))</a:t>
            </a:r>
          </a:p>
          <a:p>
            <a:pPr lvl="1">
              <a:buFontTx/>
              <a:buChar char="-"/>
            </a:pPr>
            <a:r>
              <a:rPr lang="cs-CZ" sz="3200" dirty="0" smtClean="0"/>
              <a:t>Forma zkoušení: foto dřevin s latinským názvem (cca 5/osoba</a:t>
            </a:r>
            <a:r>
              <a:rPr lang="cs-CZ" sz="3200" dirty="0" smtClean="0"/>
              <a:t>)</a:t>
            </a:r>
          </a:p>
          <a:p>
            <a:pPr marL="457200" lvl="1" indent="0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u="sng" dirty="0"/>
              <a:t>Biogeografie – Multimediální výuková příručka:</a:t>
            </a:r>
          </a:p>
          <a:p>
            <a:pPr marL="0" indent="0" algn="ctr">
              <a:buNone/>
            </a:pPr>
            <a:r>
              <a:rPr lang="cs-CZ" dirty="0"/>
              <a:t>https://is.muni.cz/el/1431/jaro2010/Z0005/18118868/index_com_TR.html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33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1. Výběr území</a:t>
            </a:r>
          </a:p>
          <a:p>
            <a:pPr lvl="2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 1km</a:t>
            </a:r>
            <a:r>
              <a:rPr lang="cs-CZ" sz="2800" baseline="30000" dirty="0" smtClean="0">
                <a:solidFill>
                  <a:schemeClr val="tx1"/>
                </a:solidFill>
              </a:rPr>
              <a:t>2</a:t>
            </a:r>
            <a:r>
              <a:rPr lang="cs-CZ" sz="2800" dirty="0" smtClean="0">
                <a:solidFill>
                  <a:schemeClr val="tx1"/>
                </a:solidFill>
              </a:rPr>
              <a:t> (vymezit v ZM 10 – ideálně v </a:t>
            </a:r>
            <a:r>
              <a:rPr lang="cs-CZ" sz="2800" dirty="0" err="1" smtClean="0">
                <a:solidFill>
                  <a:schemeClr val="tx1"/>
                </a:solidFill>
              </a:rPr>
              <a:t>ArcGIS</a:t>
            </a:r>
            <a:r>
              <a:rPr lang="cs-CZ" sz="2800" dirty="0" smtClean="0">
                <a:solidFill>
                  <a:schemeClr val="tx1"/>
                </a:solidFill>
              </a:rPr>
              <a:t>)</a:t>
            </a:r>
          </a:p>
          <a:p>
            <a:pPr lvl="2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i="1" dirty="0" smtClean="0">
                <a:solidFill>
                  <a:schemeClr val="tx1"/>
                </a:solidFill>
              </a:rPr>
              <a:t>Pestré území </a:t>
            </a:r>
            <a:r>
              <a:rPr lang="cs-CZ" sz="2800" dirty="0" smtClean="0">
                <a:solidFill>
                  <a:schemeClr val="tx1"/>
                </a:solidFill>
              </a:rPr>
              <a:t>(les (pestrý, aby se dal členit), pole, travní porost, </a:t>
            </a:r>
            <a:r>
              <a:rPr lang="cs-CZ" sz="2800" dirty="0" err="1" smtClean="0">
                <a:solidFill>
                  <a:schemeClr val="tx1"/>
                </a:solidFill>
              </a:rPr>
              <a:t>intravilán</a:t>
            </a:r>
            <a:r>
              <a:rPr lang="cs-CZ" sz="2800" dirty="0" smtClean="0">
                <a:solidFill>
                  <a:schemeClr val="tx1"/>
                </a:solidFill>
              </a:rPr>
              <a:t>, vodní plocha nebo vodní tok)</a:t>
            </a:r>
          </a:p>
          <a:p>
            <a:pPr lvl="2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Ne </a:t>
            </a:r>
            <a:r>
              <a:rPr lang="cs-CZ" sz="2800" dirty="0" err="1" smtClean="0">
                <a:solidFill>
                  <a:schemeClr val="tx1"/>
                </a:solidFill>
              </a:rPr>
              <a:t>maloplošně</a:t>
            </a:r>
            <a:r>
              <a:rPr lang="cs-CZ" sz="2800" dirty="0" smtClean="0">
                <a:solidFill>
                  <a:schemeClr val="tx1"/>
                </a:solidFill>
              </a:rPr>
              <a:t> chráněná území!</a:t>
            </a:r>
          </a:p>
          <a:p>
            <a:pPr lvl="2" algn="l">
              <a:buFontTx/>
              <a:buChar char="-"/>
            </a:pPr>
            <a:endParaRPr lang="cs-CZ" sz="2800" dirty="0" smtClean="0">
              <a:solidFill>
                <a:schemeClr val="tx1"/>
              </a:solidFill>
            </a:endParaRPr>
          </a:p>
          <a:p>
            <a:pPr lvl="2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7.3. a 8.3. je nutné mít vybrané území! </a:t>
            </a:r>
            <a:r>
              <a:rPr lang="cs-CZ" sz="2800" dirty="0" smtClean="0">
                <a:solidFill>
                  <a:schemeClr val="tx1"/>
                </a:solidFill>
              </a:rPr>
              <a:t>Bude vám schváleno, případně doporučeno vybrat jiné.</a:t>
            </a:r>
          </a:p>
          <a:p>
            <a:pPr lvl="2" algn="l">
              <a:buFontTx/>
              <a:buChar char="-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17" y="1412776"/>
            <a:ext cx="9144000" cy="5236918"/>
          </a:xfrm>
        </p:spPr>
        <p:txBody>
          <a:bodyPr>
            <a:noAutofit/>
          </a:bodyPr>
          <a:lstStyle/>
          <a:p>
            <a:pPr lvl="1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</a:t>
            </a:r>
            <a:r>
              <a:rPr lang="cs-CZ" sz="2600" b="1" dirty="0" smtClean="0">
                <a:solidFill>
                  <a:schemeClr val="tx1"/>
                </a:solidFill>
              </a:rPr>
              <a:t>2. Fyzická charakteristika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Geologie (mapa přikrytá i odkrytá)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Geomorfologie (geomorfologické mapování, sklony, orientace)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Klima (základní informace o teplotě, srážkách, případně sněhu)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Hydrologie (zařadit do povodí, charakterizovat vodní tok)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Půdní poměry (základní půdní druhy a typy)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Biogeografie (vegetační stupně, </a:t>
            </a:r>
            <a:r>
              <a:rPr lang="cs-CZ" sz="2600" dirty="0" err="1" smtClean="0">
                <a:solidFill>
                  <a:schemeClr val="tx1"/>
                </a:solidFill>
              </a:rPr>
              <a:t>bioregion</a:t>
            </a:r>
            <a:r>
              <a:rPr lang="cs-CZ" sz="2600" dirty="0" smtClean="0">
                <a:solidFill>
                  <a:schemeClr val="tx1"/>
                </a:solidFill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</a:rPr>
              <a:t>biochora</a:t>
            </a:r>
            <a:r>
              <a:rPr lang="cs-CZ" sz="2600" dirty="0" smtClean="0">
                <a:solidFill>
                  <a:schemeClr val="tx1"/>
                </a:solidFill>
              </a:rPr>
              <a:t>, biotopy, ÚSES)</a:t>
            </a:r>
          </a:p>
          <a:p>
            <a:pPr lvl="2" algn="l">
              <a:buFontTx/>
              <a:buChar char="-"/>
            </a:pPr>
            <a:r>
              <a:rPr lang="cs-CZ" sz="2600" b="1" u="sng" dirty="0" smtClean="0">
                <a:solidFill>
                  <a:schemeClr val="tx1"/>
                </a:solidFill>
              </a:rPr>
              <a:t> DO 5.4.2016!!!</a:t>
            </a:r>
            <a:endParaRPr lang="cs-CZ" sz="26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b="1" dirty="0" smtClean="0">
                <a:solidFill>
                  <a:schemeClr val="tx1"/>
                </a:solidFill>
              </a:rPr>
              <a:t>3. Využití území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vývoj od 18. st. (vojenské mapování)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letecké snímky (1950s na CENIA, současné </a:t>
            </a:r>
            <a:r>
              <a:rPr lang="cs-CZ" sz="3200" dirty="0" err="1" smtClean="0">
                <a:solidFill>
                  <a:schemeClr val="tx1"/>
                </a:solidFill>
              </a:rPr>
              <a:t>ortofoto</a:t>
            </a:r>
            <a:r>
              <a:rPr lang="cs-CZ" sz="3200" dirty="0" smtClean="0">
                <a:solidFill>
                  <a:schemeClr val="tx1"/>
                </a:solidFill>
              </a:rPr>
              <a:t> na ČÚZK)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využití během socialismu vs. během postsocialistické éry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10000"/>
          </a:bodyPr>
          <a:lstStyle/>
          <a:p>
            <a:pPr lvl="1" algn="l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</a:rPr>
              <a:t> 4. Mapování stanovišť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louka, pole,  les,  pastvina,  stepní  lada,  mokřad,  vodní </a:t>
            </a:r>
          </a:p>
          <a:p>
            <a:pPr lvl="2" algn="l"/>
            <a:r>
              <a:rPr lang="cs-CZ" dirty="0" smtClean="0">
                <a:solidFill>
                  <a:schemeClr val="tx1"/>
                </a:solidFill>
              </a:rPr>
              <a:t>  plocha, zastavěné území apod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 smtClean="0">
              <a:solidFill>
                <a:schemeClr val="tx1"/>
              </a:solidFill>
            </a:endParaRP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u="sng" dirty="0" smtClean="0">
                <a:solidFill>
                  <a:schemeClr val="tx1"/>
                </a:solidFill>
              </a:rPr>
              <a:t>stanoviště  rozčleňte  podle  tabulky  ve  studijních materiálech!!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(Např. les rozčleníte podle charakteru jeho částí na segmenty: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52: přírodě blízký 60% přirozené dřevinné skladby, 54: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monokultury a směsi stanovištně nevhodné aj.).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detailní členění zakreslit do mapy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všechny stanoviště charakterizovat v textu včetně druhového složení.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U všech vymezených segmentů i celku zhodnoťte jejich stav včetně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způsobů narušení a udržitelnosti stávajícího způsobu využití.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 problematických  segmentech  navrhnete změnu  managementu 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tak,  aby  byl  udržitelný. Identifikujte  možné  střety  lidské  činnosti s 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udržitelným využíváním sledovaného území.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b="1" dirty="0" smtClean="0">
                <a:solidFill>
                  <a:schemeClr val="tx1"/>
                </a:solidFill>
              </a:rPr>
              <a:t>5. Vymezení kostry ekologické stability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vymezení ekologicky nejhodnotnějších ploch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jejich popis v textu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znázornění přehledně v mapě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Hodnocení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Korektní citace!!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Kvalitní smysluplný text, mapové výstupy, </a:t>
            </a:r>
          </a:p>
          <a:p>
            <a:pPr lvl="1" algn="l"/>
            <a:r>
              <a:rPr lang="cs-CZ" sz="3200" dirty="0" smtClean="0">
                <a:solidFill>
                  <a:schemeClr val="tx1"/>
                </a:solidFill>
              </a:rPr>
              <a:t>  fotodokumentace, terénní výstup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</a:rPr>
              <a:t>Termíny:</a:t>
            </a:r>
          </a:p>
          <a:p>
            <a:pPr lvl="2" algn="l">
              <a:buFontTx/>
              <a:buChar char="-"/>
            </a:pPr>
            <a:r>
              <a:rPr lang="cs-CZ" sz="3600" b="1" dirty="0" smtClean="0">
                <a:solidFill>
                  <a:srgbClr val="FF0000"/>
                </a:solidFill>
              </a:rPr>
              <a:t> 4.-5.4. kapitola FG charakteristika</a:t>
            </a:r>
          </a:p>
          <a:p>
            <a:pPr lvl="2" algn="l">
              <a:buFontTx/>
              <a:buChar char="-"/>
            </a:pPr>
            <a:r>
              <a:rPr lang="cs-CZ" sz="3600" b="1" dirty="0" smtClean="0">
                <a:solidFill>
                  <a:srgbClr val="FF0000"/>
                </a:solidFill>
              </a:rPr>
              <a:t> 9.-10.5. kompletní odevzdání práce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Bez úspěšné seminární práce nemůžete ke zkoušce </a:t>
            </a:r>
            <a:r>
              <a:rPr lang="cs-CZ" sz="3200" dirty="0" smtClean="0">
                <a:solidFill>
                  <a:schemeClr val="tx1"/>
                </a:solidFill>
                <a:sym typeface="Wingdings" pitchFamily="2" charset="2"/>
              </a:rPr>
              <a:t> F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785</Words>
  <Application>Microsoft Office PowerPoint</Application>
  <PresentationFormat>Předvádění na obrazovce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Motiv sady Office</vt:lpstr>
      <vt:lpstr>Krajinná Ekologie - cvičení</vt:lpstr>
      <vt:lpstr>Podmínky zápočtu</vt:lpstr>
      <vt:lpstr>Poznávačka dřevin</vt:lpstr>
      <vt:lpstr>Zadání seminární práce</vt:lpstr>
      <vt:lpstr>Zadání seminární práce</vt:lpstr>
      <vt:lpstr>Zadání seminární práce</vt:lpstr>
      <vt:lpstr>Zadání seminární práce</vt:lpstr>
      <vt:lpstr>Zadání seminární práce</vt:lpstr>
      <vt:lpstr>Hodnocení seminární práce</vt:lpstr>
      <vt:lpstr>Literatura</vt:lpstr>
      <vt:lpstr>Děkujeme za pozornost!!! Hodně štěstí!!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Jakub</dc:creator>
  <cp:lastModifiedBy>david honek</cp:lastModifiedBy>
  <cp:revision>15</cp:revision>
  <dcterms:created xsi:type="dcterms:W3CDTF">2015-02-23T10:56:38Z</dcterms:created>
  <dcterms:modified xsi:type="dcterms:W3CDTF">2016-02-03T13:10:27Z</dcterms:modified>
</cp:coreProperties>
</file>