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7" r:id="rId2"/>
    <p:sldId id="275" r:id="rId3"/>
    <p:sldId id="258" r:id="rId4"/>
    <p:sldId id="274" r:id="rId5"/>
    <p:sldId id="262" r:id="rId6"/>
    <p:sldId id="276" r:id="rId7"/>
    <p:sldId id="263" r:id="rId8"/>
    <p:sldId id="277" r:id="rId9"/>
    <p:sldId id="278" r:id="rId10"/>
    <p:sldId id="266" r:id="rId11"/>
    <p:sldId id="267" r:id="rId12"/>
    <p:sldId id="279" r:id="rId13"/>
    <p:sldId id="259" r:id="rId14"/>
    <p:sldId id="271" r:id="rId15"/>
    <p:sldId id="270" r:id="rId16"/>
    <p:sldId id="273" r:id="rId17"/>
    <p:sldId id="280" r:id="rId18"/>
    <p:sldId id="281" r:id="rId19"/>
    <p:sldId id="261" r:id="rId2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65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8D2506-97B2-4CE5-A15C-951802E34CC4}" type="datetimeFigureOut">
              <a:rPr lang="cs-CZ" smtClean="0"/>
              <a:t>7.3.2016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506ADB-F7BB-4CF9-AF1D-90B31CD01B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22497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BB618-9E49-4684-8C34-F510404196D0}" type="datetime1">
              <a:rPr lang="cs-CZ" smtClean="0"/>
              <a:t>7.3.2016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Zdeněk Máčka: Environmentálně geografické praktikum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4A50A-3399-445C-9644-024A772E26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48329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14EE7-09AB-4CB6-8788-F9037190676C}" type="datetime1">
              <a:rPr lang="cs-CZ" smtClean="0"/>
              <a:t>7.3.2016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Zdeněk Máčka: Environmentálně geografické praktikum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4A50A-3399-445C-9644-024A772E26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88001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4AB07-E32F-4C48-946B-3159664CF9F6}" type="datetime1">
              <a:rPr lang="cs-CZ" smtClean="0"/>
              <a:t>7.3.2016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Zdeněk Máčka: Environmentálně geografické praktikum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4A50A-3399-445C-9644-024A772E26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36525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BC839-2A98-4A5B-82D0-4BAAE1ED42FD}" type="datetime1">
              <a:rPr lang="cs-CZ" smtClean="0"/>
              <a:t>7.3.2016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Zdeněk Máčka: Environmentálně geografické praktikum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4A50A-3399-445C-9644-024A772E26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47881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8C4A0-374A-4793-BEE2-685283AE119D}" type="datetime1">
              <a:rPr lang="cs-CZ" smtClean="0"/>
              <a:t>7.3.2016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Zdeněk Máčka: Environmentálně geografické praktikum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4A50A-3399-445C-9644-024A772E26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63958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16FA5-8F09-49A9-B9B0-7A9D41F1D507}" type="datetime1">
              <a:rPr lang="cs-CZ" smtClean="0"/>
              <a:t>7.3.2016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Zdeněk Máčka: Environmentálně geografické praktikum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4A50A-3399-445C-9644-024A772E26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84393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0B4F2-BA67-4663-88AE-420F5EB39EDC}" type="datetime1">
              <a:rPr lang="cs-CZ" smtClean="0"/>
              <a:t>7.3.2016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Zdeněk Máčka: Environmentálně geografické praktikum</a:t>
            </a: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4A50A-3399-445C-9644-024A772E26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43993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576D5-7BA3-4F32-B947-61C060E23BF3}" type="datetime1">
              <a:rPr lang="cs-CZ" smtClean="0"/>
              <a:t>7.3.2016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Zdeněk Máčka: Environmentálně geografické praktikum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4A50A-3399-445C-9644-024A772E26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73578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B9AAF-A6D9-42C1-B7F9-9F40502E9EEB}" type="datetime1">
              <a:rPr lang="cs-CZ" smtClean="0"/>
              <a:t>7.3.2016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Zdeněk Máčka: Environmentálně geografické praktikum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4A50A-3399-445C-9644-024A772E26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46210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7AF10-815C-4D3A-953B-69435D473455}" type="datetime1">
              <a:rPr lang="cs-CZ" smtClean="0"/>
              <a:t>7.3.2016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Zdeněk Máčka: Environmentálně geografické praktikum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4A50A-3399-445C-9644-024A772E26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62548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D5554-1972-4861-AA8A-9AFF638322DE}" type="datetime1">
              <a:rPr lang="cs-CZ" smtClean="0"/>
              <a:t>7.3.2016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Zdeněk Máčka: Environmentálně geografické praktikum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4A50A-3399-445C-9644-024A772E26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6397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0475FC-83A2-4E6F-8A97-2D75BE5CDBA0}" type="datetime1">
              <a:rPr lang="cs-CZ" smtClean="0"/>
              <a:t>7.3.2016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smtClean="0"/>
              <a:t>Zdeněk Máčka: Environmentálně geografické praktikum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A4A50A-3399-445C-9644-024A772E26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166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ci.muni.cz/bezpecnost/chm_web/index.htm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323850" y="333375"/>
            <a:ext cx="8496622" cy="57092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514350" indent="-514350">
              <a:spcAft>
                <a:spcPts val="600"/>
              </a:spcAft>
              <a:buFont typeface="+mj-lt"/>
              <a:buAutoNum type="arabicPeriod"/>
            </a:pPr>
            <a:r>
              <a:rPr lang="cs-CZ" altLang="cs-CZ" sz="2800" b="1" dirty="0" smtClean="0">
                <a:latin typeface="+mn-lt"/>
              </a:rPr>
              <a:t>Nejprve v nejobecnější rovině, co je součástí výzkumu</a:t>
            </a:r>
          </a:p>
          <a:p>
            <a:pPr marL="0" indent="0"/>
            <a:r>
              <a:rPr lang="cs-CZ" altLang="cs-CZ" sz="2400" dirty="0" smtClean="0">
                <a:latin typeface="+mn-lt"/>
              </a:rPr>
              <a:t>Výzkumník </a:t>
            </a:r>
            <a:r>
              <a:rPr lang="cs-CZ" altLang="cs-CZ" sz="2400" dirty="0">
                <a:latin typeface="+mn-lt"/>
              </a:rPr>
              <a:t>musí být schopen </a:t>
            </a:r>
            <a:r>
              <a:rPr lang="cs-CZ" altLang="cs-CZ" sz="2400" b="1" dirty="0">
                <a:latin typeface="+mn-lt"/>
              </a:rPr>
              <a:t>pozorovat</a:t>
            </a:r>
            <a:r>
              <a:rPr lang="cs-CZ" altLang="cs-CZ" sz="2400" dirty="0">
                <a:latin typeface="+mn-lt"/>
              </a:rPr>
              <a:t> a </a:t>
            </a:r>
            <a:r>
              <a:rPr lang="cs-CZ" altLang="cs-CZ" sz="2400" b="1" dirty="0">
                <a:latin typeface="+mn-lt"/>
              </a:rPr>
              <a:t>zaznamenávat</a:t>
            </a:r>
            <a:r>
              <a:rPr lang="cs-CZ" altLang="cs-CZ" sz="2400" dirty="0">
                <a:latin typeface="+mn-lt"/>
              </a:rPr>
              <a:t>, </a:t>
            </a:r>
            <a:r>
              <a:rPr lang="cs-CZ" altLang="cs-CZ" sz="2400" dirty="0" smtClean="0">
                <a:latin typeface="+mn-lt"/>
              </a:rPr>
              <a:t>co vidí</a:t>
            </a:r>
            <a:r>
              <a:rPr lang="cs-CZ" altLang="cs-CZ" sz="2400" dirty="0">
                <a:latin typeface="+mn-lt"/>
              </a:rPr>
              <a:t>.</a:t>
            </a:r>
          </a:p>
          <a:p>
            <a:endParaRPr lang="cs-CZ" altLang="cs-CZ" sz="1000" u="sng" dirty="0" smtClean="0">
              <a:latin typeface="+mn-lt"/>
            </a:endParaRPr>
          </a:p>
          <a:p>
            <a:r>
              <a:rPr lang="cs-CZ" altLang="cs-CZ" sz="2400" u="sng" dirty="0" smtClean="0">
                <a:latin typeface="+mn-lt"/>
              </a:rPr>
              <a:t>Pozorování</a:t>
            </a:r>
            <a:r>
              <a:rPr lang="cs-CZ" altLang="cs-CZ" sz="2400" dirty="0" smtClean="0">
                <a:latin typeface="+mn-lt"/>
              </a:rPr>
              <a:t> </a:t>
            </a:r>
            <a:r>
              <a:rPr lang="cs-CZ" altLang="cs-CZ" sz="2400" dirty="0">
                <a:latin typeface="+mn-lt"/>
              </a:rPr>
              <a:t>zahrnuje uvědomění, proč se danou věcí zabýváme.</a:t>
            </a:r>
          </a:p>
          <a:p>
            <a:endParaRPr lang="cs-CZ" altLang="cs-CZ" sz="1000" dirty="0" smtClean="0">
              <a:latin typeface="+mn-lt"/>
            </a:endParaRPr>
          </a:p>
          <a:p>
            <a:r>
              <a:rPr lang="cs-CZ" altLang="cs-CZ" sz="2400" dirty="0" smtClean="0">
                <a:latin typeface="+mn-lt"/>
              </a:rPr>
              <a:t>Pozorování </a:t>
            </a:r>
            <a:r>
              <a:rPr lang="cs-CZ" altLang="cs-CZ" sz="2400" dirty="0">
                <a:latin typeface="+mn-lt"/>
              </a:rPr>
              <a:t>obvykle předchází studium problému v literatuře:</a:t>
            </a:r>
          </a:p>
          <a:p>
            <a:r>
              <a:rPr lang="cs-CZ" altLang="cs-CZ" sz="2400" dirty="0">
                <a:latin typeface="+mn-lt"/>
              </a:rPr>
              <a:t>- získáme předpoklad, co uvidíme</a:t>
            </a:r>
          </a:p>
          <a:p>
            <a:r>
              <a:rPr lang="cs-CZ" altLang="cs-CZ" sz="2400" dirty="0">
                <a:latin typeface="+mn-lt"/>
              </a:rPr>
              <a:t>- posoudíme, zda to co vidíme, odpovídá předpokladu</a:t>
            </a:r>
          </a:p>
          <a:p>
            <a:r>
              <a:rPr lang="cs-CZ" altLang="cs-CZ" sz="2400" dirty="0">
                <a:latin typeface="+mn-lt"/>
              </a:rPr>
              <a:t>- zdůvodníme pozorované skutečnosti</a:t>
            </a:r>
          </a:p>
          <a:p>
            <a:endParaRPr lang="cs-CZ" altLang="cs-CZ" sz="1000" u="sng" dirty="0" smtClean="0">
              <a:latin typeface="+mn-lt"/>
            </a:endParaRPr>
          </a:p>
          <a:p>
            <a:r>
              <a:rPr lang="cs-CZ" altLang="cs-CZ" sz="2400" u="sng" dirty="0" smtClean="0">
                <a:latin typeface="+mn-lt"/>
              </a:rPr>
              <a:t>Záznam</a:t>
            </a:r>
            <a:r>
              <a:rPr lang="cs-CZ" altLang="cs-CZ" sz="2400" dirty="0" smtClean="0">
                <a:latin typeface="+mn-lt"/>
              </a:rPr>
              <a:t> </a:t>
            </a:r>
            <a:r>
              <a:rPr lang="cs-CZ" altLang="cs-CZ" sz="2400" dirty="0">
                <a:latin typeface="+mn-lt"/>
              </a:rPr>
              <a:t>pozorovaného musí být přímočarý a </a:t>
            </a:r>
            <a:r>
              <a:rPr lang="cs-CZ" altLang="cs-CZ" sz="2400" dirty="0" smtClean="0">
                <a:latin typeface="+mn-lt"/>
              </a:rPr>
              <a:t>promyšlený.</a:t>
            </a:r>
          </a:p>
          <a:p>
            <a:pPr marL="0" indent="12700"/>
            <a:endParaRPr lang="cs-CZ" altLang="cs-CZ" sz="1000" dirty="0" smtClean="0">
              <a:latin typeface="+mn-lt"/>
            </a:endParaRPr>
          </a:p>
          <a:p>
            <a:pPr marL="0" indent="12700"/>
            <a:r>
              <a:rPr lang="cs-CZ" altLang="cs-CZ" sz="2400" dirty="0" smtClean="0">
                <a:latin typeface="+mn-lt"/>
              </a:rPr>
              <a:t>Záznam </a:t>
            </a:r>
            <a:r>
              <a:rPr lang="cs-CZ" altLang="cs-CZ" sz="2400" dirty="0">
                <a:latin typeface="+mn-lt"/>
              </a:rPr>
              <a:t>sestává </a:t>
            </a:r>
            <a:r>
              <a:rPr lang="cs-CZ" altLang="cs-CZ" sz="2400" dirty="0" smtClean="0">
                <a:latin typeface="+mn-lt"/>
              </a:rPr>
              <a:t>z:</a:t>
            </a:r>
          </a:p>
          <a:p>
            <a:pPr marL="0" indent="12700"/>
            <a:r>
              <a:rPr lang="cs-CZ" altLang="cs-CZ" sz="2400" dirty="0" smtClean="0">
                <a:latin typeface="+mn-lt"/>
              </a:rPr>
              <a:t>toho</a:t>
            </a:r>
            <a:r>
              <a:rPr lang="cs-CZ" altLang="cs-CZ" sz="2400" dirty="0">
                <a:latin typeface="+mn-lt"/>
              </a:rPr>
              <a:t>, co jsme </a:t>
            </a:r>
            <a:r>
              <a:rPr lang="cs-CZ" altLang="cs-CZ" sz="2400" dirty="0" smtClean="0">
                <a:latin typeface="+mn-lt"/>
              </a:rPr>
              <a:t>viděli</a:t>
            </a:r>
          </a:p>
          <a:p>
            <a:pPr marL="0" indent="12700"/>
            <a:r>
              <a:rPr lang="cs-CZ" altLang="cs-CZ" sz="2400" dirty="0" smtClean="0">
                <a:latin typeface="+mn-lt"/>
              </a:rPr>
              <a:t>naší </a:t>
            </a:r>
            <a:r>
              <a:rPr lang="cs-CZ" altLang="cs-CZ" sz="2400" dirty="0">
                <a:latin typeface="+mn-lt"/>
              </a:rPr>
              <a:t>interpretace pozorovaného </a:t>
            </a:r>
            <a:r>
              <a:rPr lang="cs-CZ" altLang="cs-CZ" sz="2400" dirty="0" smtClean="0">
                <a:latin typeface="+mn-lt"/>
              </a:rPr>
              <a:t>jevu</a:t>
            </a:r>
          </a:p>
          <a:p>
            <a:pPr marL="0" indent="12700"/>
            <a:r>
              <a:rPr lang="cs-CZ" altLang="cs-CZ" sz="2400" dirty="0" smtClean="0">
                <a:latin typeface="+mn-lt"/>
              </a:rPr>
              <a:t>úvahy </a:t>
            </a:r>
            <a:r>
              <a:rPr lang="cs-CZ" altLang="cs-CZ" sz="2400" dirty="0">
                <a:latin typeface="+mn-lt"/>
              </a:rPr>
              <a:t>o důsledcích/významu viděného </a:t>
            </a:r>
            <a:endParaRPr lang="cs-CZ" altLang="cs-CZ" sz="2400" b="1" dirty="0">
              <a:latin typeface="+mn-lt"/>
            </a:endParaRPr>
          </a:p>
        </p:txBody>
      </p:sp>
      <p:pic>
        <p:nvPicPr>
          <p:cNvPr id="7171" name="Picture 3" descr="641px-mad_scientist_transparent_backgroundsv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4663" y="4581128"/>
            <a:ext cx="2081212" cy="1947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22729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96140" y="1052736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dirty="0" smtClean="0"/>
              <a:t>Předtím, než se pustíte do úplně nového výzkumného tématu, je dobré prozkoumat půdu pod nohama:</a:t>
            </a:r>
          </a:p>
          <a:p>
            <a:r>
              <a:rPr lang="cs-CZ" sz="2400" dirty="0" smtClean="0"/>
              <a:t>Literatura k věci</a:t>
            </a:r>
          </a:p>
          <a:p>
            <a:r>
              <a:rPr lang="cs-CZ" sz="2400" dirty="0" smtClean="0"/>
              <a:t>PILOTNÍ STUDIE v terénu</a:t>
            </a:r>
          </a:p>
          <a:p>
            <a:pPr lvl="1"/>
            <a:r>
              <a:rPr lang="cs-CZ" sz="2000" dirty="0" smtClean="0"/>
              <a:t>ověřujeme funkčnost metodiky, kterou jsme si navrhli</a:t>
            </a:r>
          </a:p>
          <a:p>
            <a:pPr lvl="1"/>
            <a:r>
              <a:rPr lang="cs-CZ" sz="2000" dirty="0" smtClean="0"/>
              <a:t>během pilotní studie se v terénu ukážou problémy praktické povahy</a:t>
            </a:r>
          </a:p>
          <a:p>
            <a:pPr lvl="1"/>
            <a:r>
              <a:rPr lang="cs-CZ" sz="2000" dirty="0" smtClean="0"/>
              <a:t>během pilotního výjezdu se seznámíme s terénním vybavením a osvojíme si terénní metody, které budeme používat </a:t>
            </a:r>
          </a:p>
          <a:p>
            <a:pPr marL="457200" lvl="1" indent="0">
              <a:buNone/>
            </a:pPr>
            <a:endParaRPr lang="cs-CZ" sz="2000" dirty="0"/>
          </a:p>
          <a:p>
            <a:pPr marL="457200" lvl="1" indent="0">
              <a:buNone/>
            </a:pPr>
            <a:r>
              <a:rPr lang="cs-CZ" sz="2400" dirty="0" smtClean="0"/>
              <a:t>Při pilotní studii můžeme zjistit, že ve stávající podobě je výzkum neproveditelný a musíme ho přeplánovat</a:t>
            </a:r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467544" y="260648"/>
            <a:ext cx="8229600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14350" indent="-514350" algn="l">
              <a:buFont typeface="+mj-lt"/>
              <a:buAutoNum type="arabicPeriod" startAt="4"/>
            </a:pPr>
            <a:r>
              <a:rPr lang="cs-CZ" altLang="cs-CZ" sz="2800" b="1" dirty="0" smtClean="0"/>
              <a:t>Sběr informací, pilotní studie</a:t>
            </a:r>
            <a:endParaRPr lang="cs-CZ" sz="2800" dirty="0"/>
          </a:p>
        </p:txBody>
      </p:sp>
      <p:sp>
        <p:nvSpPr>
          <p:cNvPr id="2" name="Šipka dolů 1"/>
          <p:cNvSpPr/>
          <p:nvPr/>
        </p:nvSpPr>
        <p:spPr>
          <a:xfrm>
            <a:off x="2411760" y="4149080"/>
            <a:ext cx="216024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8979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4525963"/>
          </a:xfrm>
        </p:spPr>
        <p:txBody>
          <a:bodyPr/>
          <a:lstStyle/>
          <a:p>
            <a:r>
              <a:rPr lang="cs-CZ" sz="2400" dirty="0" smtClean="0"/>
              <a:t>Během plánování je dobré si navrhnout postup, jak z naměřených dat získat výsledky</a:t>
            </a:r>
          </a:p>
          <a:p>
            <a:pPr lvl="1"/>
            <a:r>
              <a:rPr lang="cs-CZ" sz="2000" dirty="0" smtClean="0"/>
              <a:t>opatříme si statistický sw a seznámíme se s ním</a:t>
            </a:r>
          </a:p>
          <a:p>
            <a:r>
              <a:rPr lang="cs-CZ" sz="2400" dirty="0" smtClean="0"/>
              <a:t>Popřemýšlíme o grafických výstupech pro znázornění trendů v datech a shrnutí výsledků</a:t>
            </a:r>
          </a:p>
          <a:p>
            <a:r>
              <a:rPr lang="cs-CZ" sz="2400" dirty="0" smtClean="0"/>
              <a:t>Zvolíme si vhodný formát pro prezentaci dat</a:t>
            </a:r>
          </a:p>
          <a:p>
            <a:pPr lvl="1"/>
            <a:r>
              <a:rPr lang="cs-CZ" sz="2000" dirty="0" smtClean="0"/>
              <a:t>Bude to studentská kvalifikační práce, článek v časopise, výzkumná zpráva pro státní organizaci, expertíza, … ?</a:t>
            </a:r>
            <a:endParaRPr lang="cs-CZ" sz="2000" dirty="0"/>
          </a:p>
          <a:p>
            <a:endParaRPr lang="cs-CZ" dirty="0"/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467544" y="188640"/>
            <a:ext cx="8229600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14350" indent="-514350" algn="l">
              <a:buFont typeface="+mj-lt"/>
              <a:buAutoNum type="arabicPeriod" startAt="5"/>
            </a:pPr>
            <a:r>
              <a:rPr lang="cs-CZ" altLang="cs-CZ" sz="2800" b="1" dirty="0" smtClean="0"/>
              <a:t>Analýza a prezentace výsledků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999740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555776" y="1207841"/>
            <a:ext cx="33123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špatně navržený způsob vzorkování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2555776" y="1857654"/>
            <a:ext cx="3312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ledabylé měření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2987824" y="2217694"/>
            <a:ext cx="24482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špatně </a:t>
            </a:r>
            <a:r>
              <a:rPr lang="cs-CZ" dirty="0" err="1" smtClean="0"/>
              <a:t>zkalibrované</a:t>
            </a:r>
            <a:r>
              <a:rPr lang="cs-CZ" dirty="0" smtClean="0"/>
              <a:t> přístroje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2555776" y="2865766"/>
            <a:ext cx="33123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nevhodně vybrané lokality měření</a:t>
            </a:r>
            <a:endParaRPr lang="cs-CZ" dirty="0"/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431676" y="241124"/>
            <a:ext cx="7848600" cy="938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514350" indent="-514350">
              <a:spcBef>
                <a:spcPct val="50000"/>
              </a:spcBef>
              <a:buFont typeface="+mj-lt"/>
              <a:buAutoNum type="arabicPeriod" startAt="7"/>
            </a:pPr>
            <a:r>
              <a:rPr lang="cs-CZ" altLang="cs-CZ" sz="2800" b="1" dirty="0" smtClean="0"/>
              <a:t>Chyby </a:t>
            </a:r>
            <a:r>
              <a:rPr lang="cs-CZ" altLang="cs-CZ" sz="2800" b="1" dirty="0"/>
              <a:t>a nepřesnosti, přesnost a správnost</a:t>
            </a:r>
          </a:p>
          <a:p>
            <a:pPr>
              <a:spcBef>
                <a:spcPct val="50000"/>
              </a:spcBef>
            </a:pPr>
            <a:r>
              <a:rPr lang="cs-CZ" altLang="cs-CZ" dirty="0"/>
              <a:t>	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2555776" y="847801"/>
            <a:ext cx="3312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MOŽNÉ PŘÍČINY CHYB</a:t>
            </a:r>
            <a:endParaRPr lang="cs-CZ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539552" y="3501008"/>
            <a:ext cx="73448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Chyby ovlivní, do jaké míry se výsledky z našeho vzorkovacího výběru přibližují skutečným hodnotám základního souboru.</a:t>
            </a:r>
            <a:endParaRPr lang="cs-CZ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398128" y="4437112"/>
            <a:ext cx="835033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i="1" dirty="0" smtClean="0"/>
              <a:t>Chyba v odhadu parametrů základního souboru </a:t>
            </a:r>
            <a:r>
              <a:rPr lang="cs-CZ" dirty="0" smtClean="0"/>
              <a:t>– říká, jak se liší odhadovaná hodnota statistické veličiny od skutečné hodnoty základního souboru (např. odhadovaný průměr od skutečného průměru)</a:t>
            </a:r>
          </a:p>
          <a:p>
            <a:endParaRPr lang="cs-CZ" dirty="0"/>
          </a:p>
          <a:p>
            <a:r>
              <a:rPr lang="cs-CZ" dirty="0" smtClean="0"/>
              <a:t>Chyba odhadu může být vyjádřena pomocí intervalů spolehlivosti.</a:t>
            </a:r>
          </a:p>
          <a:p>
            <a:endParaRPr lang="cs-CZ" dirty="0" smtClean="0"/>
          </a:p>
          <a:p>
            <a:r>
              <a:rPr lang="cs-CZ" i="1" dirty="0" smtClean="0"/>
              <a:t>Chyba měření – </a:t>
            </a:r>
            <a:r>
              <a:rPr lang="cs-CZ" dirty="0" smtClean="0"/>
              <a:t>rozdíl mezi námi změřenou hodnotou a skutečnou hodnotou</a:t>
            </a:r>
            <a:endParaRPr lang="cs-CZ" i="1" dirty="0"/>
          </a:p>
        </p:txBody>
      </p:sp>
      <p:sp>
        <p:nvSpPr>
          <p:cNvPr id="15" name="Šipka dolů 14"/>
          <p:cNvSpPr/>
          <p:nvPr/>
        </p:nvSpPr>
        <p:spPr>
          <a:xfrm>
            <a:off x="1619672" y="5301208"/>
            <a:ext cx="144016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17374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3" name="Picture 3" descr="meas_uncert_3_fre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1875" y="836613"/>
            <a:ext cx="4122738" cy="3678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395288" y="908050"/>
            <a:ext cx="4464050" cy="2774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dirty="0"/>
              <a:t>Chyby (nejistoty) jsou dvojího druhu:</a:t>
            </a:r>
          </a:p>
          <a:p>
            <a:pPr>
              <a:spcBef>
                <a:spcPct val="35000"/>
              </a:spcBef>
            </a:pPr>
            <a:r>
              <a:rPr lang="cs-CZ" altLang="cs-CZ" dirty="0"/>
              <a:t>- náhodné</a:t>
            </a:r>
          </a:p>
          <a:p>
            <a:r>
              <a:rPr lang="cs-CZ" altLang="cs-CZ" sz="1600" dirty="0"/>
              <a:t>vyvolány časovými změnami přístrojů, chemikálií, operátora (tebe!)</a:t>
            </a:r>
          </a:p>
          <a:p>
            <a:pPr>
              <a:spcBef>
                <a:spcPct val="35000"/>
              </a:spcBef>
            </a:pPr>
            <a:r>
              <a:rPr lang="cs-CZ" altLang="cs-CZ" dirty="0"/>
              <a:t>- </a:t>
            </a:r>
            <a:r>
              <a:rPr lang="cs-CZ" altLang="cs-CZ" dirty="0" smtClean="0"/>
              <a:t>systematické („</a:t>
            </a:r>
            <a:r>
              <a:rPr lang="cs-CZ" altLang="cs-CZ" dirty="0" err="1" smtClean="0"/>
              <a:t>bias</a:t>
            </a:r>
            <a:r>
              <a:rPr lang="cs-CZ" altLang="cs-CZ" dirty="0" smtClean="0"/>
              <a:t>“)</a:t>
            </a:r>
            <a:endParaRPr lang="cs-CZ" altLang="cs-CZ" dirty="0"/>
          </a:p>
          <a:p>
            <a:r>
              <a:rPr lang="cs-CZ" altLang="cs-CZ" sz="1600" dirty="0"/>
              <a:t>vyvolány hlubšími příčinami, často se jedná o vadu přístroje, obtížně detekovatelné</a:t>
            </a:r>
          </a:p>
          <a:p>
            <a:pPr>
              <a:spcBef>
                <a:spcPct val="50000"/>
              </a:spcBef>
            </a:pPr>
            <a:r>
              <a:rPr lang="cs-CZ" altLang="cs-CZ" dirty="0"/>
              <a:t>Výsledky pozorování nebo experimentu jsou ovlivněny experimentem samotným. </a:t>
            </a:r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468313" y="4581525"/>
            <a:ext cx="8496300" cy="1685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/>
              <a:t>Při získávání dat je třeba posoudit jejich přesnost a správnost.</a:t>
            </a:r>
          </a:p>
          <a:p>
            <a:pPr>
              <a:spcBef>
                <a:spcPct val="30000"/>
              </a:spcBef>
            </a:pPr>
            <a:r>
              <a:rPr lang="cs-CZ" altLang="cs-CZ"/>
              <a:t>Přesnost = reprodukovatelnost údajů při opakovaných měřeních</a:t>
            </a:r>
          </a:p>
          <a:p>
            <a:r>
              <a:rPr lang="cs-CZ" altLang="cs-CZ"/>
              <a:t>Správnost = míra přiblížení měřených údajů k reálným hodnotám</a:t>
            </a:r>
          </a:p>
          <a:p>
            <a:pPr>
              <a:spcBef>
                <a:spcPct val="50000"/>
              </a:spcBef>
            </a:pPr>
            <a:r>
              <a:rPr lang="cs-CZ" altLang="cs-CZ"/>
              <a:t>Kvantifikace chyb – pokud známe velikost chyby (průměr </a:t>
            </a:r>
            <a:r>
              <a:rPr lang="en-US" altLang="cs-CZ">
                <a:cs typeface="Arial" charset="0"/>
              </a:rPr>
              <a:t>±</a:t>
            </a:r>
            <a:r>
              <a:rPr lang="cs-CZ" altLang="cs-CZ">
                <a:cs typeface="Arial" charset="0"/>
              </a:rPr>
              <a:t> směrodatná odchylka) je třeba ji zahrnout do dalších výpočtů (sčítání, násobení, umocňování). </a:t>
            </a:r>
            <a:endParaRPr lang="en-US" altLang="cs-CZ">
              <a:cs typeface="Arial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395288" y="241484"/>
            <a:ext cx="47517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Chyby z měření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220697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980728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sz="2400" dirty="0" smtClean="0"/>
              <a:t>Vzorkování (</a:t>
            </a:r>
            <a:r>
              <a:rPr lang="cs-CZ" sz="2400" dirty="0" err="1" smtClean="0"/>
              <a:t>sampling</a:t>
            </a:r>
            <a:r>
              <a:rPr lang="cs-CZ" sz="2400" dirty="0" smtClean="0"/>
              <a:t>) = výběr části základního souboru (populace) ve zkoumaném území, která bude reprezentovat celý soubor (populaci)</a:t>
            </a:r>
          </a:p>
          <a:p>
            <a:pPr marL="0" indent="0">
              <a:buNone/>
            </a:pPr>
            <a:r>
              <a:rPr lang="cs-CZ" sz="2400" dirty="0" smtClean="0"/>
              <a:t>Důležitá otázka:</a:t>
            </a:r>
          </a:p>
          <a:p>
            <a:pPr marL="0" indent="0">
              <a:buNone/>
            </a:pPr>
            <a:r>
              <a:rPr lang="cs-CZ" sz="2400" dirty="0" smtClean="0"/>
              <a:t>Reprezentuje můj výběr (vzorek) charakteristické rysy základního souboru, který zkoumám?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dirty="0" smtClean="0"/>
              <a:t>Replikace</a:t>
            </a:r>
          </a:p>
          <a:p>
            <a:pPr marL="0" indent="0">
              <a:buNone/>
            </a:pPr>
            <a:r>
              <a:rPr lang="cs-CZ" sz="2400" dirty="0" smtClean="0"/>
              <a:t>Randomizace</a:t>
            </a:r>
          </a:p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r>
              <a:rPr lang="cs-CZ" sz="2400" dirty="0" smtClean="0"/>
              <a:t>Vzorkovací strategie se vybírá podle: - měřené veličiny, - souvisejících nákladů, - času k dispozici, - vzdálenosti mezi lokalitami, - statistické efektivity, -  měřících technik </a:t>
            </a:r>
            <a:endParaRPr lang="cs-CZ" sz="2400" dirty="0"/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395536" y="260648"/>
            <a:ext cx="8229600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14350" indent="-514350" algn="l">
              <a:buFont typeface="+mj-lt"/>
              <a:buAutoNum type="arabicPeriod" startAt="8"/>
            </a:pPr>
            <a:r>
              <a:rPr lang="cs-CZ" altLang="cs-CZ" sz="2800" b="1" dirty="0" smtClean="0"/>
              <a:t>Způsob sběru dat v terénu (vzorkovací strategie)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0026081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395536" y="188640"/>
            <a:ext cx="8229600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altLang="cs-CZ" sz="2800" dirty="0" smtClean="0"/>
              <a:t>Přehled základních vzorkovacích strategií</a:t>
            </a:r>
            <a:endParaRPr lang="cs-CZ" sz="2800" dirty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467544" y="908720"/>
            <a:ext cx="8229600" cy="549505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Jednoduchý náhodný výběr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cs-CZ" sz="2100" dirty="0" smtClean="0"/>
              <a:t>Každý prvek souboru má stejnou šanci být vybrán, žádný prvek není zařazen do výběru dvakrát.</a:t>
            </a:r>
          </a:p>
          <a:p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Stratifikovaný náhodný výběr</a:t>
            </a:r>
          </a:p>
          <a:p>
            <a:pPr lvl="1"/>
            <a:r>
              <a:rPr lang="cs-CZ" sz="2100" dirty="0" smtClean="0"/>
              <a:t>Pokud náš měřený parametr vykazuje zřetelný vzor (</a:t>
            </a:r>
            <a:r>
              <a:rPr lang="cs-CZ" sz="2100" dirty="0" err="1" smtClean="0"/>
              <a:t>pattern</a:t>
            </a:r>
            <a:r>
              <a:rPr lang="cs-CZ" sz="2100" dirty="0" smtClean="0"/>
              <a:t>), tak se soubor se rozdělí do několika podsouborů (vrstev).</a:t>
            </a:r>
          </a:p>
          <a:p>
            <a:pPr lvl="1"/>
            <a:r>
              <a:rPr lang="cs-CZ" sz="2100" dirty="0" smtClean="0"/>
              <a:t>Vrstvy se výrazně liší, ale uvnitř jsou homogenní.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cs-CZ" sz="2100" dirty="0" smtClean="0"/>
              <a:t>Variantou je proporcionální náhodný výběr.</a:t>
            </a:r>
          </a:p>
          <a:p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Shlukový výběr</a:t>
            </a:r>
          </a:p>
          <a:p>
            <a:pPr lvl="1"/>
            <a:r>
              <a:rPr lang="cs-CZ" sz="2100" dirty="0" smtClean="0"/>
              <a:t>Shluky se moc neliší, ale uvnitř jsou výrazně heterogenní.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cs-CZ" sz="2100" dirty="0" smtClean="0"/>
              <a:t>Každý shluk by měl být reprezentativní z hlediska variability celé populace.</a:t>
            </a:r>
          </a:p>
          <a:p>
            <a:r>
              <a:rPr lang="cs-CZ" sz="2400" dirty="0" smtClean="0"/>
              <a:t>Dvoustupňový výběr</a:t>
            </a:r>
          </a:p>
          <a:p>
            <a:pPr lvl="1"/>
            <a:r>
              <a:rPr lang="cs-CZ" sz="1900" dirty="0" smtClean="0"/>
              <a:t>Varianta předchozích postupů, provádí se opětovně vzorkování z odebraného vzorku.</a:t>
            </a:r>
          </a:p>
          <a:p>
            <a:r>
              <a:rPr lang="cs-CZ" sz="2400" dirty="0" smtClean="0"/>
              <a:t>Systematický výběr</a:t>
            </a:r>
          </a:p>
          <a:p>
            <a:pPr lvl="1"/>
            <a:r>
              <a:rPr lang="cs-CZ" sz="2000" dirty="0" smtClean="0"/>
              <a:t>Vzorkování probíhá s jednotným krokem.</a:t>
            </a:r>
          </a:p>
          <a:p>
            <a:r>
              <a:rPr lang="cs-CZ" sz="2400" dirty="0" smtClean="0"/>
              <a:t>Sekvenční výběr</a:t>
            </a:r>
          </a:p>
          <a:p>
            <a:pPr lvl="1"/>
            <a:r>
              <a:rPr lang="cs-CZ" sz="2000" dirty="0" smtClean="0"/>
              <a:t>Vzorkování probíhá dokud nedosáhneme požadované přesnosti.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32092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395536" y="764704"/>
                <a:ext cx="8568952" cy="5832648"/>
              </a:xfrm>
            </p:spPr>
            <p:txBody>
              <a:bodyPr>
                <a:normAutofit lnSpcReduction="10000"/>
              </a:bodyPr>
              <a:lstStyle/>
              <a:p>
                <a:pPr marL="0" indent="0">
                  <a:spcBef>
                    <a:spcPts val="0"/>
                  </a:spcBef>
                  <a:spcAft>
                    <a:spcPts val="600"/>
                  </a:spcAft>
                  <a:buNone/>
                </a:pPr>
                <a:r>
                  <a:rPr lang="cs-CZ" sz="1800" dirty="0" smtClean="0"/>
                  <a:t>Počet měření/vzorků si stanovujeme na základě poznání </a:t>
                </a:r>
                <a:r>
                  <a:rPr lang="cs-CZ" sz="1800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variability zkoumané veličiny </a:t>
                </a:r>
                <a:r>
                  <a:rPr lang="cs-CZ" sz="1800" dirty="0" smtClean="0"/>
                  <a:t>(např. po studiu literatury n. pilotní studii) a </a:t>
                </a:r>
                <a:r>
                  <a:rPr lang="cs-CZ" sz="1800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požadované přesnosti</a:t>
                </a:r>
                <a:r>
                  <a:rPr lang="cs-CZ" sz="1800" dirty="0" smtClean="0"/>
                  <a:t>.</a:t>
                </a:r>
              </a:p>
              <a:p>
                <a:pPr marL="0" indent="0">
                  <a:buNone/>
                </a:pPr>
                <a:r>
                  <a:rPr lang="cs-CZ" sz="1800" dirty="0" smtClean="0"/>
                  <a:t>Při náhodném výběru vzorků (předpokládáme normální rozdělení dat) lze použít vzorec: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1800" b="0" i="1" smtClean="0">
                          <a:latin typeface="Cambria Math"/>
                        </a:rPr>
                        <m:t>𝑛</m:t>
                      </m:r>
                      <m:r>
                        <a:rPr lang="cs-CZ" sz="1800" b="0" i="1" smtClean="0">
                          <a:latin typeface="Cambria Math"/>
                        </a:rPr>
                        <m:t>=</m:t>
                      </m:r>
                      <m:r>
                        <a:rPr lang="cs-CZ" sz="1800" b="0" i="1" smtClean="0">
                          <a:latin typeface="Cambria Math"/>
                        </a:rPr>
                        <m:t>𝑐</m:t>
                      </m:r>
                      <m:sSup>
                        <m:sSupPr>
                          <m:ctrlPr>
                            <a:rPr lang="cs-CZ" sz="1800" b="0" i="1" smtClean="0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cs-CZ" sz="1800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cs-CZ" sz="1800" b="0" i="1" smtClean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cs-CZ" sz="1800" b="0" i="1" smtClean="0">
                                      <a:latin typeface="Cambria Math"/>
                                    </a:rPr>
                                    <m:t>𝑠</m:t>
                                  </m:r>
                                </m:num>
                                <m:den>
                                  <m:acc>
                                    <m:accPr>
                                      <m:chr m:val="̅"/>
                                      <m:ctrlPr>
                                        <a:rPr lang="cs-CZ" sz="1800" b="0" i="1" smtClean="0">
                                          <a:latin typeface="Cambria Math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cs-CZ" sz="1800" b="0" i="1" smtClean="0">
                                          <a:latin typeface="Cambria Math"/>
                                        </a:rPr>
                                        <m:t>𝑥</m:t>
                                      </m:r>
                                    </m:e>
                                  </m:acc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cs-CZ" sz="18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cs-CZ" sz="1800" b="0" dirty="0" smtClean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cs-CZ" sz="1800" i="1">
                        <a:latin typeface="Cambria Math"/>
                      </a:rPr>
                      <m:t>𝑛</m:t>
                    </m:r>
                  </m:oMath>
                </a14:m>
                <a:r>
                  <a:rPr lang="cs-CZ" sz="1800" dirty="0" smtClean="0"/>
                  <a:t> = počet členů výběrového souboru (počet měření/vzorků)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cs-CZ" sz="1800" i="1">
                        <a:latin typeface="Cambria Math"/>
                      </a:rPr>
                      <m:t>𝑠</m:t>
                    </m:r>
                  </m:oMath>
                </a14:m>
                <a:r>
                  <a:rPr lang="cs-CZ" sz="1800" dirty="0" smtClean="0"/>
                  <a:t> = směrodatná odchylka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cs-CZ" sz="1800" i="1">
                            <a:latin typeface="Cambria Math"/>
                          </a:rPr>
                        </m:ctrlPr>
                      </m:accPr>
                      <m:e>
                        <m:r>
                          <a:rPr lang="cs-CZ" sz="1800" i="1">
                            <a:latin typeface="Cambria Math"/>
                          </a:rPr>
                          <m:t>𝑥</m:t>
                        </m:r>
                      </m:e>
                    </m:acc>
                  </m:oMath>
                </a14:m>
                <a:r>
                  <a:rPr lang="cs-CZ" sz="1800" dirty="0" smtClean="0"/>
                  <a:t> = průměr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cs-CZ" sz="1800" i="1">
                        <a:latin typeface="Cambria Math"/>
                      </a:rPr>
                      <m:t>𝑐</m:t>
                    </m:r>
                  </m:oMath>
                </a14:m>
                <a:r>
                  <a:rPr lang="cs-CZ" sz="1800" dirty="0" smtClean="0"/>
                  <a:t> = koeficient</a:t>
                </a:r>
              </a:p>
              <a:p>
                <a:pPr marL="0" indent="0">
                  <a:buNone/>
                </a:pPr>
                <a:r>
                  <a:rPr lang="cs-CZ" sz="1800" dirty="0" smtClean="0"/>
                  <a:t>Koeficient </a:t>
                </a:r>
                <a14:m>
                  <m:oMath xmlns:m="http://schemas.openxmlformats.org/officeDocument/2006/math">
                    <m:r>
                      <a:rPr lang="cs-CZ" sz="1800" i="1">
                        <a:latin typeface="Cambria Math"/>
                      </a:rPr>
                      <m:t>𝑐</m:t>
                    </m:r>
                  </m:oMath>
                </a14:m>
                <a:r>
                  <a:rPr lang="cs-CZ" sz="1800" dirty="0" smtClean="0"/>
                  <a:t> lze vyjádřit vztahem </a:t>
                </a:r>
                <a:r>
                  <a:rPr lang="cs-CZ" sz="1600" dirty="0" smtClean="0"/>
                  <a:t>(předpoklad: nekonečný základní soubor, dostatečně velký výběrový soubor, 95 % míra spolehlivosti na odhad průměru):</a:t>
                </a:r>
              </a:p>
              <a:p>
                <a:pPr marL="0" indent="0">
                  <a:spcBef>
                    <a:spcPts val="0"/>
                  </a:spcBef>
                  <a:spcAft>
                    <a:spcPts val="6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1800" b="0" i="1" smtClean="0">
                          <a:latin typeface="Cambria Math"/>
                        </a:rPr>
                        <m:t>𝑐</m:t>
                      </m:r>
                      <m:r>
                        <a:rPr lang="cs-CZ" sz="18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sz="18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sz="1800" b="0" i="1" smtClean="0">
                              <a:latin typeface="Cambria Math"/>
                            </a:rPr>
                            <m:t>4</m:t>
                          </m:r>
                        </m:num>
                        <m:den>
                          <m:sSup>
                            <m:sSupPr>
                              <m:ctrlPr>
                                <a:rPr lang="cs-CZ" sz="1800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cs-CZ" sz="1800" b="0" i="1" smtClean="0">
                                  <a:latin typeface="Cambria Math"/>
                                  <a:ea typeface="Cambria Math"/>
                                </a:rPr>
                                <m:t>𝜀</m:t>
                              </m:r>
                            </m:e>
                            <m:sup>
                              <m:r>
                                <a:rPr lang="cs-CZ" sz="18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cs-CZ" sz="1800" dirty="0" smtClean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cs-CZ" sz="1800" i="1">
                        <a:latin typeface="Cambria Math"/>
                        <a:ea typeface="Cambria Math"/>
                      </a:rPr>
                      <m:t>𝜀</m:t>
                    </m:r>
                  </m:oMath>
                </a14:m>
                <a:r>
                  <a:rPr lang="cs-CZ" sz="1800" dirty="0" smtClean="0"/>
                  <a:t> = procentuální chyba průměru vyjádřená v desetinné podobě</a:t>
                </a:r>
              </a:p>
              <a:p>
                <a:pPr marL="0" indent="0">
                  <a:spcBef>
                    <a:spcPts val="0"/>
                  </a:spcBef>
                  <a:spcAft>
                    <a:spcPts val="600"/>
                  </a:spcAft>
                  <a:buNone/>
                </a:pPr>
                <a:r>
                  <a:rPr lang="cs-CZ" sz="1800" dirty="0" smtClean="0"/>
                  <a:t>Koeficient </a:t>
                </a:r>
                <a14:m>
                  <m:oMath xmlns:m="http://schemas.openxmlformats.org/officeDocument/2006/math">
                    <m:r>
                      <a:rPr lang="cs-CZ" sz="1800" i="1">
                        <a:latin typeface="Cambria Math"/>
                      </a:rPr>
                      <m:t>𝑐</m:t>
                    </m:r>
                  </m:oMath>
                </a14:m>
                <a:r>
                  <a:rPr lang="cs-CZ" sz="1800" dirty="0" smtClean="0"/>
                  <a:t> bude kolísat od 4 pro odhad průměru v intervalu ±100 % do 1600 pro ±5 %.</a:t>
                </a:r>
                <a:endParaRPr lang="cs-CZ" sz="1800" dirty="0"/>
              </a:p>
              <a:p>
                <a:pPr marL="0" indent="0">
                  <a:buNone/>
                </a:pPr>
                <a:r>
                  <a:rPr lang="cs-CZ" sz="1800" dirty="0" smtClean="0"/>
                  <a:t>Pokud jsou směrodatná odchylka a průměr shodné (tj. V = 1) je počet vzorků roven </a:t>
                </a:r>
                <a14:m>
                  <m:oMath xmlns:m="http://schemas.openxmlformats.org/officeDocument/2006/math">
                    <m:r>
                      <a:rPr lang="cs-CZ" sz="1800" i="1">
                        <a:latin typeface="Cambria Math"/>
                      </a:rPr>
                      <m:t>𝑐</m:t>
                    </m:r>
                  </m:oMath>
                </a14:m>
                <a:r>
                  <a:rPr lang="cs-CZ" sz="1800" dirty="0" smtClean="0"/>
                  <a:t> → pro dosažení chyby  ±5 % je třeba 1600 vzorků</a:t>
                </a:r>
              </a:p>
              <a:p>
                <a:pPr marL="0" indent="0">
                  <a:buNone/>
                </a:pPr>
                <a:r>
                  <a:rPr lang="cs-CZ" sz="1800" dirty="0" smtClean="0"/>
                  <a:t>ABAYCHOM SE VYHNULI SBĚRU OHROMNÉHO MNOŽSTVÍ VZORKŮ, MUSÍME SI ZVOLIT REALISTICKÝ INTRVAL SPOLEHLIVOSTI. Přijatelná může být hranice ±40 % a více.</a:t>
                </a: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95536" y="764704"/>
                <a:ext cx="8568952" cy="5832648"/>
              </a:xfrm>
              <a:blipFill rotWithShape="1">
                <a:blip r:embed="rId2"/>
                <a:stretch>
                  <a:fillRect l="-640" t="-94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Nadpis 1"/>
          <p:cNvSpPr txBox="1">
            <a:spLocks/>
          </p:cNvSpPr>
          <p:nvPr/>
        </p:nvSpPr>
        <p:spPr>
          <a:xfrm>
            <a:off x="395536" y="116632"/>
            <a:ext cx="8229600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14350" indent="-514350" algn="l">
              <a:buFont typeface="+mj-lt"/>
              <a:buAutoNum type="arabicPeriod" startAt="9"/>
            </a:pPr>
            <a:r>
              <a:rPr lang="cs-CZ" altLang="cs-CZ" sz="2800" b="1" dirty="0" smtClean="0"/>
              <a:t>Velikost vzorku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6663217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-27384"/>
            <a:ext cx="8229600" cy="836712"/>
          </a:xfrm>
        </p:spPr>
        <p:txBody>
          <a:bodyPr>
            <a:normAutofit/>
          </a:bodyPr>
          <a:lstStyle/>
          <a:p>
            <a:r>
              <a:rPr lang="cs-CZ" sz="2800" dirty="0" smtClean="0"/>
              <a:t>Jak zvolit počet měření?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692696"/>
            <a:ext cx="8229600" cy="619268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sz="2400" dirty="0" smtClean="0"/>
              <a:t>Počet měření/vzorků bude kompromisem mezi:</a:t>
            </a:r>
          </a:p>
          <a:p>
            <a:r>
              <a:rPr lang="cs-CZ" sz="2400" dirty="0" smtClean="0"/>
              <a:t>požadovanou přesností</a:t>
            </a:r>
          </a:p>
          <a:p>
            <a:r>
              <a:rPr lang="cs-CZ" sz="2400" dirty="0" smtClean="0"/>
              <a:t>rozpočtem</a:t>
            </a:r>
          </a:p>
          <a:p>
            <a:r>
              <a:rPr lang="cs-CZ" sz="2400" dirty="0" smtClean="0"/>
              <a:t>počet vzorků na jednotlivých úrovních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cs-CZ" sz="2000" dirty="0" smtClean="0"/>
              <a:t>počet lokalit + počet měření na lokalitě</a:t>
            </a:r>
          </a:p>
          <a:p>
            <a:pPr marL="57150" indent="0" algn="ctr">
              <a:spcBef>
                <a:spcPts val="0"/>
              </a:spcBef>
              <a:spcAft>
                <a:spcPts val="600"/>
              </a:spcAft>
              <a:buNone/>
            </a:pPr>
            <a:endParaRPr lang="cs-CZ" sz="2400" dirty="0" smtClean="0"/>
          </a:p>
          <a:p>
            <a:pPr marL="57150" indent="0" algn="ctr"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2400" dirty="0" smtClean="0"/>
              <a:t>Obvykle určíme max. počet vzorků podle času, počtu pracovníků a dostupných financí, potom hodnotíme, zda takový počet vzorků zabezpečí požadovanou přesnost.</a:t>
            </a:r>
            <a:endParaRPr lang="cs-CZ" sz="2400" dirty="0"/>
          </a:p>
          <a:p>
            <a:pPr marL="57150" indent="0">
              <a:buNone/>
            </a:pPr>
            <a:endParaRPr lang="cs-CZ" sz="2400" dirty="0" smtClean="0"/>
          </a:p>
          <a:p>
            <a:pPr marL="57150" indent="0">
              <a:buNone/>
            </a:pPr>
            <a:r>
              <a:rPr lang="cs-CZ" sz="2400" dirty="0" smtClean="0"/>
              <a:t>OBECNĚ:</a:t>
            </a:r>
          </a:p>
          <a:p>
            <a:pPr marL="400050"/>
            <a:r>
              <a:rPr lang="cs-CZ" sz="2400" dirty="0" smtClean="0"/>
              <a:t>Na lokalitě vzorkujeme velkým počtem malých vzorků, raději než malým počtem velkých vzorků.</a:t>
            </a:r>
          </a:p>
          <a:p>
            <a:pPr marL="400050"/>
            <a:r>
              <a:rPr lang="cs-CZ" sz="2400" dirty="0" smtClean="0"/>
              <a:t>Raději navštívíme více lokalit, v rámci kterých nebudeme ale vzorkovat tak nahusto.</a:t>
            </a:r>
          </a:p>
          <a:p>
            <a:pPr marL="400050"/>
            <a:r>
              <a:rPr lang="cs-CZ" sz="2400" dirty="0" smtClean="0"/>
              <a:t>Odebereme více vzorků z vrstvy, která je větší nebo má větší vnitřní variabilitu v datech.</a:t>
            </a:r>
          </a:p>
          <a:p>
            <a:pPr marL="400050"/>
            <a:r>
              <a:rPr lang="cs-CZ" sz="2400" dirty="0" smtClean="0"/>
              <a:t>Korigujeme nároky na odběr vzorků z velkého počtu míst podle cestovních nákladů.</a:t>
            </a:r>
          </a:p>
        </p:txBody>
      </p:sp>
    </p:spTree>
    <p:extLst>
      <p:ext uri="{BB962C8B-B14F-4D97-AF65-F5344CB8AC3E}">
        <p14:creationId xmlns:p14="http://schemas.microsoft.com/office/powerpoint/2010/main" val="64567848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850106"/>
          </a:xfrm>
        </p:spPr>
        <p:txBody>
          <a:bodyPr>
            <a:normAutofit/>
          </a:bodyPr>
          <a:lstStyle/>
          <a:p>
            <a:pPr marL="514350" indent="-514350" algn="l">
              <a:buFont typeface="+mj-lt"/>
              <a:buAutoNum type="arabicPeriod" startAt="10"/>
            </a:pPr>
            <a:r>
              <a:rPr lang="cs-CZ" sz="2800" b="1" dirty="0" smtClean="0"/>
              <a:t>Co může náš výzkum překazit?</a:t>
            </a:r>
            <a:endParaRPr lang="cs-CZ" sz="2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dirty="0" smtClean="0"/>
              <a:t>Faktory, které ovlivňují výsledek výzkumu:</a:t>
            </a:r>
          </a:p>
          <a:p>
            <a:r>
              <a:rPr lang="cs-CZ" sz="2400" dirty="0" smtClean="0"/>
              <a:t>institucionální</a:t>
            </a:r>
          </a:p>
          <a:p>
            <a:r>
              <a:rPr lang="cs-CZ" sz="2400" dirty="0" smtClean="0"/>
              <a:t>politické</a:t>
            </a:r>
          </a:p>
          <a:p>
            <a:r>
              <a:rPr lang="cs-CZ" sz="2400" dirty="0" smtClean="0"/>
              <a:t>terénní podmínky (počasí, vodní stavy na řekách, přístupnost lokality, …)</a:t>
            </a:r>
          </a:p>
          <a:p>
            <a:r>
              <a:rPr lang="cs-CZ" sz="2400" dirty="0" smtClean="0"/>
              <a:t>chování a přirozená variabilita zkoumaného jevu</a:t>
            </a:r>
          </a:p>
          <a:p>
            <a:r>
              <a:rPr lang="cs-CZ" sz="2400" dirty="0" smtClean="0"/>
              <a:t>statistické faktory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20549141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323850" y="218206"/>
            <a:ext cx="8820150" cy="6307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877888" indent="-342900">
              <a:defRPr>
                <a:solidFill>
                  <a:schemeClr val="tx1"/>
                </a:solidFill>
                <a:latin typeface="Arial" charset="0"/>
              </a:defRPr>
            </a:lvl2pPr>
            <a:lvl3pPr marL="1400175" indent="-342900">
              <a:defRPr>
                <a:solidFill>
                  <a:schemeClr val="tx1"/>
                </a:solidFill>
                <a:latin typeface="Arial" charset="0"/>
              </a:defRPr>
            </a:lvl3pPr>
            <a:lvl4pPr marL="1922463" indent="-342900">
              <a:defRPr>
                <a:solidFill>
                  <a:schemeClr val="tx1"/>
                </a:solidFill>
                <a:latin typeface="Arial" charset="0"/>
              </a:defRPr>
            </a:lvl4pPr>
            <a:lvl5pPr marL="2444750" indent="-342900">
              <a:defRPr>
                <a:solidFill>
                  <a:schemeClr val="tx1"/>
                </a:solidFill>
                <a:latin typeface="Arial" charset="0"/>
              </a:defRPr>
            </a:lvl5pPr>
            <a:lvl6pPr marL="290195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35915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81635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27355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514350" indent="-514350">
              <a:spcBef>
                <a:spcPct val="50000"/>
              </a:spcBef>
              <a:buFont typeface="+mj-lt"/>
              <a:buAutoNum type="arabicPeriod" startAt="11"/>
            </a:pPr>
            <a:r>
              <a:rPr lang="cs-CZ" altLang="cs-CZ" sz="2800" b="1" dirty="0">
                <a:latin typeface="+mn-lt"/>
              </a:rPr>
              <a:t>Bezpečnost a ochrana zdraví při práci</a:t>
            </a:r>
          </a:p>
          <a:p>
            <a:pPr>
              <a:spcBef>
                <a:spcPct val="50000"/>
              </a:spcBef>
            </a:pPr>
            <a:r>
              <a:rPr lang="cs-CZ" altLang="cs-CZ" dirty="0">
                <a:latin typeface="+mn-lt"/>
              </a:rPr>
              <a:t>Při práci v laboratoři, v terénu, v jídelně</a:t>
            </a:r>
            <a:r>
              <a:rPr lang="cs-CZ" altLang="cs-CZ" dirty="0">
                <a:latin typeface="+mn-lt"/>
                <a:sym typeface="Wingdings" pitchFamily="2" charset="2"/>
              </a:rPr>
              <a:t></a:t>
            </a:r>
            <a:r>
              <a:rPr lang="cs-CZ" altLang="cs-CZ" dirty="0">
                <a:latin typeface="+mn-lt"/>
              </a:rPr>
              <a:t> se mohou přihodit nehody (úrazy).</a:t>
            </a:r>
          </a:p>
          <a:p>
            <a:pPr>
              <a:spcBef>
                <a:spcPct val="50000"/>
              </a:spcBef>
            </a:pPr>
            <a:r>
              <a:rPr lang="cs-CZ" altLang="cs-CZ" dirty="0">
                <a:latin typeface="+mn-lt"/>
              </a:rPr>
              <a:t>Legislativní rámce</a:t>
            </a:r>
          </a:p>
          <a:p>
            <a:r>
              <a:rPr lang="cs-CZ" altLang="cs-CZ" sz="1600" dirty="0">
                <a:latin typeface="+mn-lt"/>
              </a:rPr>
              <a:t>262/2006 Sb. zákoník práce</a:t>
            </a:r>
          </a:p>
          <a:p>
            <a:r>
              <a:rPr lang="cs-CZ" altLang="cs-CZ" sz="1600" dirty="0">
                <a:latin typeface="+mn-lt"/>
              </a:rPr>
              <a:t>309/2006 Sb. zákon o zajištění dalších podmínek bezpečnosti a ochrany zdraví při práci</a:t>
            </a:r>
          </a:p>
          <a:p>
            <a:r>
              <a:rPr lang="cs-CZ" altLang="cs-CZ" sz="1600" dirty="0">
                <a:latin typeface="+mn-lt"/>
              </a:rPr>
              <a:t>251/2005 Sb. zákon o inspekci práce (ve změnách 230/2006 Sb. a 213/2007 Sb.) </a:t>
            </a:r>
          </a:p>
          <a:p>
            <a:r>
              <a:rPr lang="cs-CZ" altLang="cs-CZ" sz="1600" dirty="0">
                <a:latin typeface="+mn-lt"/>
              </a:rPr>
              <a:t>48/82 Sb. (vyhláška) základní požadavky k zajištění bezpečnosti práce (změna v r. 2005)</a:t>
            </a:r>
          </a:p>
          <a:p>
            <a:pPr>
              <a:spcBef>
                <a:spcPct val="50000"/>
              </a:spcBef>
            </a:pPr>
            <a:r>
              <a:rPr lang="cs-CZ" altLang="cs-CZ" dirty="0">
                <a:latin typeface="+mn-lt"/>
              </a:rPr>
              <a:t>Hodnocení rizika – archivuje se záznam o provedeném hodnocení</a:t>
            </a:r>
          </a:p>
          <a:p>
            <a:r>
              <a:rPr lang="cs-CZ" altLang="cs-CZ" dirty="0">
                <a:latin typeface="+mn-lt"/>
              </a:rPr>
              <a:t>Hazard = potenciál pro vznik škody, který je přítomný v každém druhu činnosti</a:t>
            </a:r>
          </a:p>
          <a:p>
            <a:r>
              <a:rPr lang="cs-CZ" altLang="cs-CZ" dirty="0">
                <a:latin typeface="+mn-lt"/>
              </a:rPr>
              <a:t>Riziko = pravděpodobnost s jakou se tento potenciál projeví</a:t>
            </a:r>
          </a:p>
          <a:p>
            <a:pPr>
              <a:spcBef>
                <a:spcPct val="50000"/>
              </a:spcBef>
            </a:pPr>
            <a:r>
              <a:rPr lang="cs-CZ" altLang="cs-CZ" dirty="0">
                <a:latin typeface="+mn-lt"/>
              </a:rPr>
              <a:t>Nakládání s nebezpečnými látkami a přípravky – je třeba zajistit bezpečnou manipulaci, používání, skladování a následnou likvidaci odpadů</a:t>
            </a:r>
          </a:p>
          <a:p>
            <a:r>
              <a:rPr lang="cs-CZ" altLang="cs-CZ" dirty="0">
                <a:latin typeface="+mn-lt"/>
                <a:hlinkClick r:id="rId2"/>
              </a:rPr>
              <a:t>http://www.sci.muni.cz/bezpecnost/chm_web/index.htm</a:t>
            </a:r>
            <a:endParaRPr lang="cs-CZ" altLang="cs-CZ" dirty="0">
              <a:latin typeface="+mn-lt"/>
            </a:endParaRPr>
          </a:p>
          <a:p>
            <a:pPr>
              <a:spcBef>
                <a:spcPct val="50000"/>
              </a:spcBef>
            </a:pPr>
            <a:r>
              <a:rPr lang="cs-CZ" altLang="cs-CZ" dirty="0">
                <a:latin typeface="+mn-lt"/>
              </a:rPr>
              <a:t>Odlišnosti bezpečnostních opatření v laboratoři a v terénu</a:t>
            </a:r>
          </a:p>
          <a:p>
            <a:r>
              <a:rPr lang="cs-CZ" altLang="cs-CZ" i="1" dirty="0">
                <a:latin typeface="+mn-lt"/>
              </a:rPr>
              <a:t>Laboratoř:</a:t>
            </a:r>
            <a:r>
              <a:rPr lang="cs-CZ" altLang="cs-CZ" dirty="0">
                <a:latin typeface="+mn-lt"/>
              </a:rPr>
              <a:t> je třeba zajistit bezpečnou manipulaci a práci s chemickými látkami a zařízením laboratoře, bezpečnostní pokyny jsou závislé na povaze laboratoře</a:t>
            </a:r>
          </a:p>
          <a:p>
            <a:r>
              <a:rPr lang="cs-CZ" altLang="cs-CZ" i="1" dirty="0">
                <a:latin typeface="+mn-lt"/>
              </a:rPr>
              <a:t>Terén:</a:t>
            </a:r>
            <a:r>
              <a:rPr lang="cs-CZ" altLang="cs-CZ" dirty="0">
                <a:latin typeface="+mn-lt"/>
              </a:rPr>
              <a:t> formy nebezpečí jsou závislé na povaze místa, použitých pomůckách, nepředvídatelnosti počasí a dalších neočekávaných okolnostech</a:t>
            </a:r>
          </a:p>
          <a:p>
            <a:r>
              <a:rPr lang="cs-CZ" altLang="cs-CZ" dirty="0">
                <a:latin typeface="+mn-lt"/>
              </a:rPr>
              <a:t>- vhodné oblečení a obuv</a:t>
            </a:r>
          </a:p>
          <a:p>
            <a:r>
              <a:rPr lang="cs-CZ" altLang="cs-CZ" dirty="0">
                <a:latin typeface="+mn-lt"/>
              </a:rPr>
              <a:t>- další vybavení: lékárnička, mobil, mapa, GPS, kompas, baterka, píšťalka, hodinky</a:t>
            </a:r>
          </a:p>
        </p:txBody>
      </p:sp>
    </p:spTree>
    <p:extLst>
      <p:ext uri="{BB962C8B-B14F-4D97-AF65-F5344CB8AC3E}">
        <p14:creationId xmlns:p14="http://schemas.microsoft.com/office/powerpoint/2010/main" val="7345517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62880" y="404664"/>
            <a:ext cx="8229600" cy="5904656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dirty="0" smtClean="0"/>
              <a:t>Není nerozumné strávit až 20 % celkového času výzkumu plánováním.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Dobře sestavený plán výzkumu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maximalizuje množství použitelných informací, které získáme</a:t>
            </a:r>
          </a:p>
          <a:p>
            <a:r>
              <a:rPr lang="cs-CZ" dirty="0" smtClean="0"/>
              <a:t>minimalizuje promarněné úsilí (ušetří </a:t>
            </a:r>
            <a:r>
              <a:rPr lang="cs-CZ" dirty="0"/>
              <a:t>čas v </a:t>
            </a:r>
            <a:r>
              <a:rPr lang="cs-CZ" dirty="0" smtClean="0"/>
              <a:t>terénu) a neužitečná data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PLÁNOVACÍ KROKY:</a:t>
            </a:r>
          </a:p>
          <a:p>
            <a:r>
              <a:rPr lang="cs-CZ" dirty="0" smtClean="0"/>
              <a:t>Nastol si otázku (nebo řadu otázek)</a:t>
            </a:r>
          </a:p>
          <a:p>
            <a:r>
              <a:rPr lang="cs-CZ" dirty="0" smtClean="0"/>
              <a:t>Vyber si metody výzkumu</a:t>
            </a:r>
          </a:p>
          <a:p>
            <a:r>
              <a:rPr lang="cs-CZ" dirty="0" smtClean="0"/>
              <a:t>Sesbírej potřebné informace</a:t>
            </a:r>
          </a:p>
          <a:p>
            <a:r>
              <a:rPr lang="cs-CZ" dirty="0" smtClean="0"/>
              <a:t>Analyzuj tyto informace</a:t>
            </a:r>
          </a:p>
          <a:p>
            <a:r>
              <a:rPr lang="cs-CZ" dirty="0" smtClean="0"/>
              <a:t>Odpověz na otázku</a:t>
            </a:r>
            <a:endParaRPr lang="cs-CZ" dirty="0"/>
          </a:p>
        </p:txBody>
      </p:sp>
      <p:sp>
        <p:nvSpPr>
          <p:cNvPr id="2" name="Šipka dolů 1"/>
          <p:cNvSpPr/>
          <p:nvPr/>
        </p:nvSpPr>
        <p:spPr>
          <a:xfrm>
            <a:off x="2447764" y="1844824"/>
            <a:ext cx="216024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92007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395734" y="260648"/>
            <a:ext cx="8424738" cy="56938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514350" indent="-514350">
              <a:spcBef>
                <a:spcPct val="50000"/>
              </a:spcBef>
              <a:buFont typeface="+mj-lt"/>
              <a:buAutoNum type="arabicPeriod" startAt="2"/>
            </a:pPr>
            <a:r>
              <a:rPr lang="cs-CZ" altLang="cs-CZ" sz="2800" b="1" dirty="0" smtClean="0"/>
              <a:t>Jaká je moje výzkumná otázka?</a:t>
            </a:r>
            <a:endParaRPr lang="cs-CZ" altLang="cs-CZ" sz="2800" b="1" dirty="0"/>
          </a:p>
          <a:p>
            <a:pPr>
              <a:spcBef>
                <a:spcPct val="50000"/>
              </a:spcBef>
            </a:pPr>
            <a:r>
              <a:rPr lang="cs-CZ" altLang="cs-CZ" sz="2400" dirty="0"/>
              <a:t>Nejobtížnější krok v projektu, obvykle nejvíce zanedbávaný.</a:t>
            </a:r>
          </a:p>
          <a:p>
            <a:pPr>
              <a:spcBef>
                <a:spcPct val="50000"/>
              </a:spcBef>
            </a:pPr>
            <a:r>
              <a:rPr lang="cs-CZ" altLang="cs-CZ" sz="2400" dirty="0" smtClean="0"/>
              <a:t>Efektivita jakéhokoliv geografického výzkumu závisí mnohem méně na výběru metod, než na </a:t>
            </a:r>
            <a:r>
              <a:rPr lang="cs-CZ" alt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kvalitě výzkumné otázky</a:t>
            </a:r>
            <a:r>
              <a:rPr lang="cs-CZ" altLang="cs-CZ" sz="2400" dirty="0" smtClean="0"/>
              <a:t>, kterou si položíme.</a:t>
            </a:r>
          </a:p>
          <a:p>
            <a:pPr algn="ctr">
              <a:spcBef>
                <a:spcPts val="600"/>
              </a:spcBef>
            </a:pPr>
            <a:r>
              <a:rPr lang="cs-CZ" altLang="cs-CZ" sz="2000" i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NEJDŘÍVE ZJISTI K ČEMU TVŮJ VÝZKUM MÁ SLOUŽIT, PAK METODAMI NECH SE SOUŽIT.</a:t>
            </a:r>
            <a:endParaRPr lang="cs-CZ" altLang="cs-CZ" sz="2000" i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cs-CZ" altLang="cs-CZ" sz="2400" dirty="0" smtClean="0"/>
          </a:p>
          <a:p>
            <a:r>
              <a:rPr lang="cs-CZ" altLang="cs-CZ" sz="2400" dirty="0" smtClean="0"/>
              <a:t>Úplně první otázka by ovšem mohla znít:</a:t>
            </a:r>
          </a:p>
          <a:p>
            <a:r>
              <a:rPr lang="cs-CZ" altLang="cs-CZ" sz="2400" dirty="0" smtClean="0"/>
              <a:t>Je tento výzkum potřeba?</a:t>
            </a:r>
            <a:endParaRPr lang="cs-CZ" altLang="cs-CZ" sz="2400" dirty="0"/>
          </a:p>
          <a:p>
            <a:pPr>
              <a:spcBef>
                <a:spcPct val="50000"/>
              </a:spcBef>
            </a:pPr>
            <a:endParaRPr lang="cs-CZ" altLang="cs-CZ" sz="2400" dirty="0" smtClean="0"/>
          </a:p>
          <a:p>
            <a:pPr>
              <a:spcBef>
                <a:spcPct val="50000"/>
              </a:spcBef>
            </a:pPr>
            <a:endParaRPr lang="cs-CZ" altLang="cs-CZ" sz="2400" dirty="0" smtClean="0"/>
          </a:p>
          <a:p>
            <a:pPr>
              <a:spcBef>
                <a:spcPct val="50000"/>
              </a:spcBef>
            </a:pPr>
            <a:r>
              <a:rPr lang="cs-CZ" altLang="cs-CZ" dirty="0" smtClean="0"/>
              <a:t> </a:t>
            </a:r>
            <a:endParaRPr lang="cs-CZ" altLang="cs-CZ" dirty="0"/>
          </a:p>
        </p:txBody>
      </p:sp>
      <p:sp>
        <p:nvSpPr>
          <p:cNvPr id="8220" name="AutoShape 28"/>
          <p:cNvSpPr>
            <a:spLocks noChangeArrowheads="1"/>
          </p:cNvSpPr>
          <p:nvPr/>
        </p:nvSpPr>
        <p:spPr bwMode="auto">
          <a:xfrm>
            <a:off x="-3492500" y="3789363"/>
            <a:ext cx="71437" cy="503237"/>
          </a:xfrm>
          <a:prstGeom prst="downArrow">
            <a:avLst>
              <a:gd name="adj1" fmla="val 50000"/>
              <a:gd name="adj2" fmla="val 17611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6800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53752"/>
            <a:ext cx="8229600" cy="1143000"/>
          </a:xfrm>
        </p:spPr>
        <p:txBody>
          <a:bodyPr>
            <a:noAutofit/>
          </a:bodyPr>
          <a:lstStyle/>
          <a:p>
            <a:r>
              <a:rPr lang="cs-CZ" sz="2800" dirty="0" smtClean="0"/>
              <a:t>Co předchází tomu, než si zformulujeme výzkumnou otázku?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63277"/>
            <a:ext cx="8229600" cy="4525963"/>
          </a:xfrm>
        </p:spPr>
        <p:txBody>
          <a:bodyPr>
            <a:noAutofit/>
          </a:bodyPr>
          <a:lstStyle/>
          <a:p>
            <a:r>
              <a:rPr lang="cs-CZ" sz="2400" dirty="0" smtClean="0"/>
              <a:t>Co bude zkoumaným objektem?</a:t>
            </a:r>
          </a:p>
          <a:p>
            <a:pPr marL="755650" lvl="1" indent="-355600"/>
            <a:r>
              <a:rPr lang="cs-CZ" sz="2000" dirty="0" smtClean="0"/>
              <a:t>Jakou věc (objekt) budu zkoumat?</a:t>
            </a:r>
          </a:p>
          <a:p>
            <a:pPr marL="800100" lvl="2" indent="0">
              <a:buNone/>
            </a:pPr>
            <a:r>
              <a:rPr lang="cs-CZ" sz="1600" dirty="0" smtClean="0"/>
              <a:t>NAPŘÍKLAD: </a:t>
            </a:r>
            <a:r>
              <a:rPr lang="cs-CZ" sz="1600" dirty="0" err="1" smtClean="0"/>
              <a:t>max</a:t>
            </a:r>
            <a:r>
              <a:rPr lang="cs-CZ" sz="1600" dirty="0" smtClean="0"/>
              <a:t>/min průtoky, křivolakost koryta, břehové </a:t>
            </a:r>
            <a:r>
              <a:rPr lang="cs-CZ" sz="1600" dirty="0" err="1" smtClean="0"/>
              <a:t>nátrže</a:t>
            </a:r>
            <a:r>
              <a:rPr lang="cs-CZ" sz="1600" dirty="0" smtClean="0"/>
              <a:t>, pobytové stopy bobra, říční dřevo, …</a:t>
            </a:r>
          </a:p>
          <a:p>
            <a:pPr marL="755650" lvl="1" indent="-355600"/>
            <a:r>
              <a:rPr lang="cs-CZ" sz="2000" dirty="0" smtClean="0"/>
              <a:t>V jakém prostorovém měřítku?</a:t>
            </a:r>
          </a:p>
          <a:p>
            <a:pPr marL="755650" lvl="1" indent="-355600"/>
            <a:r>
              <a:rPr lang="cs-CZ" sz="2000" dirty="0" smtClean="0"/>
              <a:t>K čemu hodlám použít výsledky? </a:t>
            </a:r>
          </a:p>
          <a:p>
            <a:pPr marL="355600" indent="-355600"/>
            <a:endParaRPr lang="cs-CZ" sz="2400" dirty="0" smtClean="0"/>
          </a:p>
          <a:p>
            <a:pPr marL="355600" indent="-355600"/>
            <a:r>
              <a:rPr lang="cs-CZ" sz="2400" dirty="0" smtClean="0"/>
              <a:t>Jaké budou cíle výzkumu?</a:t>
            </a:r>
          </a:p>
          <a:p>
            <a:pPr marL="755650" lvl="1" indent="-355600"/>
            <a:r>
              <a:rPr lang="cs-CZ" sz="2000" dirty="0" smtClean="0"/>
              <a:t>Je třeba je jasně formulovat</a:t>
            </a:r>
          </a:p>
          <a:p>
            <a:pPr marL="755650" lvl="1" indent="-355600"/>
            <a:r>
              <a:rPr lang="cs-CZ" sz="2000" dirty="0"/>
              <a:t>M</a:t>
            </a:r>
            <a:r>
              <a:rPr lang="cs-CZ" sz="2000" dirty="0" smtClean="0"/>
              <a:t>ají odrážet povahu a rozsah řešeného problému</a:t>
            </a:r>
          </a:p>
          <a:p>
            <a:pPr marL="755650" lvl="1" indent="-355600"/>
            <a:r>
              <a:rPr lang="cs-CZ" sz="2000" dirty="0"/>
              <a:t>M</a:t>
            </a:r>
            <a:r>
              <a:rPr lang="cs-CZ" sz="2000" dirty="0" smtClean="0"/>
              <a:t>usí být uskutečnitelé s dostupnými zdroji (čas, rozpočet)</a:t>
            </a:r>
            <a:endParaRPr lang="cs-CZ" sz="2000" dirty="0"/>
          </a:p>
          <a:p>
            <a:pPr marL="355600" indent="-355600"/>
            <a:endParaRPr lang="cs-CZ" sz="2400" dirty="0" smtClean="0"/>
          </a:p>
          <a:p>
            <a:pPr marL="355600" indent="-355600"/>
            <a:endParaRPr lang="cs-CZ" sz="2400" dirty="0"/>
          </a:p>
          <a:p>
            <a:pPr marL="355600" indent="-355600"/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1500833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539750" y="1988840"/>
            <a:ext cx="8280400" cy="11695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JE ŘEKA </a:t>
            </a:r>
            <a:r>
              <a:rPr lang="cs-CZ" altLang="cs-CZ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ZNEČIŠTĚNÁ? Jedná se o specifickou a kvantitativní otázku?</a:t>
            </a:r>
          </a:p>
          <a:p>
            <a:pPr>
              <a:spcBef>
                <a:spcPct val="50000"/>
              </a:spcBef>
            </a:pPr>
            <a:r>
              <a:rPr lang="cs-CZ" altLang="cs-CZ" sz="2000" dirty="0" smtClean="0"/>
              <a:t>Jedná se </a:t>
            </a:r>
            <a:r>
              <a:rPr lang="cs-CZ" altLang="cs-CZ" sz="2000" smtClean="0"/>
              <a:t>o </a:t>
            </a:r>
            <a:r>
              <a:rPr lang="cs-CZ" altLang="cs-CZ" sz="2000" smtClean="0"/>
              <a:t>částečně specifickou</a:t>
            </a:r>
            <a:r>
              <a:rPr lang="cs-CZ" altLang="cs-CZ" sz="2000" dirty="0" smtClean="0"/>
              <a:t>, nikoliv ale kvantitativní otázku. Otázku je třeba dále </a:t>
            </a:r>
            <a:r>
              <a:rPr lang="cs-CZ" altLang="cs-CZ" sz="2000" b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vydefinovat</a:t>
            </a:r>
            <a:r>
              <a:rPr lang="cs-CZ" altLang="cs-CZ" sz="2000" dirty="0" smtClean="0"/>
              <a:t> (specifikovat) a vtisknout jí </a:t>
            </a:r>
            <a:r>
              <a:rPr lang="cs-CZ" altLang="cs-CZ" sz="2000" b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testovatelnou formu</a:t>
            </a:r>
            <a:r>
              <a:rPr lang="cs-CZ" altLang="cs-CZ" sz="2000" dirty="0" smtClean="0"/>
              <a:t>.</a:t>
            </a:r>
            <a:endParaRPr lang="cs-CZ" altLang="cs-CZ" sz="2000" dirty="0"/>
          </a:p>
        </p:txBody>
      </p: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611188" y="3428851"/>
            <a:ext cx="7848600" cy="2305050"/>
            <a:chOff x="385" y="2115"/>
            <a:chExt cx="4944" cy="1452"/>
          </a:xfrm>
        </p:grpSpPr>
        <p:grpSp>
          <p:nvGrpSpPr>
            <p:cNvPr id="6" name="Diagram 2"/>
            <p:cNvGrpSpPr>
              <a:grpSpLocks/>
            </p:cNvGrpSpPr>
            <p:nvPr/>
          </p:nvGrpSpPr>
          <p:grpSpPr bwMode="auto">
            <a:xfrm>
              <a:off x="3379" y="2659"/>
              <a:ext cx="1200" cy="833"/>
              <a:chOff x="3379" y="2659"/>
              <a:chExt cx="1200" cy="833"/>
            </a:xfrm>
          </p:grpSpPr>
          <p:sp>
            <p:nvSpPr>
              <p:cNvPr id="21" name="AutoShape 4"/>
              <p:cNvSpPr>
                <a:spLocks noChangeArrowheads="1"/>
              </p:cNvSpPr>
              <p:nvPr/>
            </p:nvSpPr>
            <p:spPr bwMode="auto">
              <a:xfrm>
                <a:off x="4522" y="2976"/>
                <a:ext cx="39" cy="317"/>
              </a:xfrm>
              <a:prstGeom prst="downArrow">
                <a:avLst>
                  <a:gd name="adj1" fmla="val 50000"/>
                  <a:gd name="adj2" fmla="val 203205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non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22" name="Line 5"/>
              <p:cNvSpPr>
                <a:spLocks noChangeShapeType="1"/>
              </p:cNvSpPr>
              <p:nvPr/>
            </p:nvSpPr>
            <p:spPr bwMode="auto">
              <a:xfrm>
                <a:off x="3470" y="3113"/>
                <a:ext cx="1043" cy="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</p:grpSp>
        <p:sp>
          <p:nvSpPr>
            <p:cNvPr id="7" name="AutoShape 13"/>
            <p:cNvSpPr>
              <a:spLocks noChangeArrowheads="1"/>
            </p:cNvSpPr>
            <p:nvPr/>
          </p:nvSpPr>
          <p:spPr bwMode="auto">
            <a:xfrm>
              <a:off x="3741" y="2115"/>
              <a:ext cx="1588" cy="272"/>
            </a:xfrm>
            <a:prstGeom prst="flowChart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cs-CZ" altLang="cs-CZ"/>
                <a:t>Je řeka znečištěná?</a:t>
              </a:r>
            </a:p>
          </p:txBody>
        </p:sp>
        <p:sp>
          <p:nvSpPr>
            <p:cNvPr id="8" name="AutoShape 18"/>
            <p:cNvSpPr>
              <a:spLocks noChangeArrowheads="1"/>
            </p:cNvSpPr>
            <p:nvPr/>
          </p:nvSpPr>
          <p:spPr bwMode="auto">
            <a:xfrm>
              <a:off x="3741" y="2704"/>
              <a:ext cx="1588" cy="272"/>
            </a:xfrm>
            <a:prstGeom prst="flowChart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cs-CZ" altLang="cs-CZ"/>
                <a:t>Definuj znečištění</a:t>
              </a:r>
            </a:p>
          </p:txBody>
        </p:sp>
        <p:sp>
          <p:nvSpPr>
            <p:cNvPr id="9" name="AutoShape 19"/>
            <p:cNvSpPr>
              <a:spLocks noChangeArrowheads="1"/>
            </p:cNvSpPr>
            <p:nvPr/>
          </p:nvSpPr>
          <p:spPr bwMode="auto">
            <a:xfrm>
              <a:off x="3741" y="3294"/>
              <a:ext cx="1587" cy="273"/>
            </a:xfrm>
            <a:prstGeom prst="flowChart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cs-CZ" altLang="cs-CZ"/>
                <a:t>Změř konkrétní polutant</a:t>
              </a:r>
            </a:p>
          </p:txBody>
        </p:sp>
        <p:sp>
          <p:nvSpPr>
            <p:cNvPr id="10" name="AutoShape 20"/>
            <p:cNvSpPr>
              <a:spLocks noChangeArrowheads="1"/>
            </p:cNvSpPr>
            <p:nvPr/>
          </p:nvSpPr>
          <p:spPr bwMode="auto">
            <a:xfrm>
              <a:off x="4512" y="2387"/>
              <a:ext cx="45" cy="317"/>
            </a:xfrm>
            <a:prstGeom prst="downArrow">
              <a:avLst>
                <a:gd name="adj1" fmla="val 50000"/>
                <a:gd name="adj2" fmla="val 176111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1" name="AutoShape 22"/>
            <p:cNvSpPr>
              <a:spLocks noChangeArrowheads="1"/>
            </p:cNvSpPr>
            <p:nvPr/>
          </p:nvSpPr>
          <p:spPr bwMode="auto">
            <a:xfrm>
              <a:off x="2290" y="2387"/>
              <a:ext cx="1180" cy="272"/>
            </a:xfrm>
            <a:prstGeom prst="flowChart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cs-CZ" altLang="cs-CZ"/>
                <a:t>Informace / data</a:t>
              </a:r>
            </a:p>
          </p:txBody>
        </p:sp>
        <p:sp>
          <p:nvSpPr>
            <p:cNvPr id="12" name="AutoShape 23"/>
            <p:cNvSpPr>
              <a:spLocks noChangeArrowheads="1"/>
            </p:cNvSpPr>
            <p:nvPr/>
          </p:nvSpPr>
          <p:spPr bwMode="auto">
            <a:xfrm>
              <a:off x="2290" y="2976"/>
              <a:ext cx="1180" cy="272"/>
            </a:xfrm>
            <a:prstGeom prst="flowChart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cs-CZ" altLang="cs-CZ"/>
                <a:t>Informace / data</a:t>
              </a:r>
            </a:p>
          </p:txBody>
        </p:sp>
        <p:sp>
          <p:nvSpPr>
            <p:cNvPr id="13" name="AutoShape 24"/>
            <p:cNvSpPr>
              <a:spLocks noChangeArrowheads="1"/>
            </p:cNvSpPr>
            <p:nvPr/>
          </p:nvSpPr>
          <p:spPr bwMode="auto">
            <a:xfrm>
              <a:off x="385" y="2115"/>
              <a:ext cx="1588" cy="272"/>
            </a:xfrm>
            <a:prstGeom prst="flowChart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cs-CZ" altLang="cs-CZ"/>
                <a:t>Obecná otázka</a:t>
              </a:r>
            </a:p>
          </p:txBody>
        </p:sp>
        <p:sp>
          <p:nvSpPr>
            <p:cNvPr id="14" name="AutoShape 25"/>
            <p:cNvSpPr>
              <a:spLocks noChangeArrowheads="1"/>
            </p:cNvSpPr>
            <p:nvPr/>
          </p:nvSpPr>
          <p:spPr bwMode="auto">
            <a:xfrm>
              <a:off x="385" y="2704"/>
              <a:ext cx="1588" cy="272"/>
            </a:xfrm>
            <a:prstGeom prst="flowChart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cs-CZ" altLang="cs-CZ"/>
                <a:t>Specifikace</a:t>
              </a:r>
            </a:p>
          </p:txBody>
        </p:sp>
        <p:sp>
          <p:nvSpPr>
            <p:cNvPr id="15" name="AutoShape 26"/>
            <p:cNvSpPr>
              <a:spLocks noChangeArrowheads="1"/>
            </p:cNvSpPr>
            <p:nvPr/>
          </p:nvSpPr>
          <p:spPr bwMode="auto">
            <a:xfrm>
              <a:off x="385" y="3294"/>
              <a:ext cx="1588" cy="272"/>
            </a:xfrm>
            <a:prstGeom prst="flowChart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cs-CZ" altLang="cs-CZ"/>
                <a:t>Kvantitativní otázka</a:t>
              </a:r>
            </a:p>
          </p:txBody>
        </p:sp>
        <p:sp>
          <p:nvSpPr>
            <p:cNvPr id="16" name="AutoShape 27"/>
            <p:cNvSpPr>
              <a:spLocks noChangeArrowheads="1"/>
            </p:cNvSpPr>
            <p:nvPr/>
          </p:nvSpPr>
          <p:spPr bwMode="auto">
            <a:xfrm>
              <a:off x="1156" y="2387"/>
              <a:ext cx="45" cy="317"/>
            </a:xfrm>
            <a:prstGeom prst="downArrow">
              <a:avLst>
                <a:gd name="adj1" fmla="val 50000"/>
                <a:gd name="adj2" fmla="val 176111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7" name="AutoShape 29"/>
            <p:cNvSpPr>
              <a:spLocks noChangeArrowheads="1"/>
            </p:cNvSpPr>
            <p:nvPr/>
          </p:nvSpPr>
          <p:spPr bwMode="auto">
            <a:xfrm>
              <a:off x="1156" y="2976"/>
              <a:ext cx="45" cy="317"/>
            </a:xfrm>
            <a:prstGeom prst="downArrow">
              <a:avLst>
                <a:gd name="adj1" fmla="val 50000"/>
                <a:gd name="adj2" fmla="val 176111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8" name="Line 30"/>
            <p:cNvSpPr>
              <a:spLocks noChangeShapeType="1"/>
            </p:cNvSpPr>
            <p:nvPr/>
          </p:nvSpPr>
          <p:spPr bwMode="auto">
            <a:xfrm flipH="1">
              <a:off x="1202" y="2523"/>
              <a:ext cx="10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9" name="Line 31"/>
            <p:cNvSpPr>
              <a:spLocks noChangeShapeType="1"/>
            </p:cNvSpPr>
            <p:nvPr/>
          </p:nvSpPr>
          <p:spPr bwMode="auto">
            <a:xfrm flipH="1">
              <a:off x="1202" y="3113"/>
              <a:ext cx="10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" name="Line 32"/>
            <p:cNvSpPr>
              <a:spLocks noChangeShapeType="1"/>
            </p:cNvSpPr>
            <p:nvPr/>
          </p:nvSpPr>
          <p:spPr bwMode="auto">
            <a:xfrm>
              <a:off x="3470" y="2523"/>
              <a:ext cx="104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23" name="Obdélník 22"/>
          <p:cNvSpPr/>
          <p:nvPr/>
        </p:nvSpPr>
        <p:spPr>
          <a:xfrm>
            <a:off x="611188" y="404664"/>
            <a:ext cx="792125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sz="2400" dirty="0" smtClean="0"/>
              <a:t>Formulace výzkumné otázky v obecné rovině.</a:t>
            </a:r>
            <a:endParaRPr lang="cs-CZ" altLang="cs-CZ" sz="2400" dirty="0"/>
          </a:p>
          <a:p>
            <a:r>
              <a:rPr lang="cs-CZ" altLang="cs-CZ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</a:t>
            </a:r>
            <a:r>
              <a:rPr lang="cs-CZ" altLang="cs-CZ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JE </a:t>
            </a:r>
            <a:r>
              <a:rPr lang="cs-CZ" altLang="cs-CZ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ŘEKA ZNEČIŠTĚNÁ?</a:t>
            </a:r>
            <a:endParaRPr lang="cs-CZ" altLang="cs-CZ" sz="2000" u="sng" dirty="0"/>
          </a:p>
          <a:p>
            <a:endParaRPr lang="cs-CZ" altLang="cs-CZ" sz="2400" u="sng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sz="2400" dirty="0" smtClean="0"/>
              <a:t>Konkretizace, zpřesnění otázky</a:t>
            </a:r>
          </a:p>
        </p:txBody>
      </p:sp>
      <p:sp>
        <p:nvSpPr>
          <p:cNvPr id="2" name="Šipka dolů 1"/>
          <p:cNvSpPr/>
          <p:nvPr/>
        </p:nvSpPr>
        <p:spPr>
          <a:xfrm>
            <a:off x="2555454" y="1196752"/>
            <a:ext cx="216322" cy="36207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2972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850106"/>
          </a:xfrm>
        </p:spPr>
        <p:txBody>
          <a:bodyPr>
            <a:normAutofit/>
          </a:bodyPr>
          <a:lstStyle/>
          <a:p>
            <a:r>
              <a:rPr lang="cs-CZ" sz="2800" dirty="0" smtClean="0"/>
              <a:t>Přípravná fáze projektu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980728"/>
            <a:ext cx="8229600" cy="4525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400" dirty="0" smtClean="0"/>
              <a:t>V této fázi nám nejasné obrysy výzkumu vykrystalizují do specifické, přesné výzkumné otázky.</a:t>
            </a:r>
          </a:p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r>
              <a:rPr lang="cs-CZ" sz="2400" dirty="0" smtClean="0"/>
              <a:t>Co proto můžeme udělat?</a:t>
            </a:r>
          </a:p>
          <a:p>
            <a:r>
              <a:rPr lang="cs-CZ" sz="2400" dirty="0" smtClean="0"/>
              <a:t>prohlédneme si mapy, letecké snímky, fotografie</a:t>
            </a:r>
          </a:p>
          <a:p>
            <a:r>
              <a:rPr lang="cs-CZ" sz="2400" dirty="0" smtClean="0"/>
              <a:t>vymezíme studované území, volíme místa pro sběr dat</a:t>
            </a:r>
          </a:p>
          <a:p>
            <a:r>
              <a:rPr lang="cs-CZ" sz="2400" dirty="0" smtClean="0"/>
              <a:t>navštívíme území (rekognoskace)</a:t>
            </a:r>
          </a:p>
          <a:p>
            <a:r>
              <a:rPr lang="cs-CZ" sz="2400" dirty="0" smtClean="0"/>
              <a:t>naplánujeme čas pro terénní práce</a:t>
            </a:r>
          </a:p>
          <a:p>
            <a:r>
              <a:rPr lang="cs-CZ" sz="2400" dirty="0" smtClean="0"/>
              <a:t>prostudujeme literaturu</a:t>
            </a:r>
          </a:p>
          <a:p>
            <a:pPr lvl="1"/>
            <a:r>
              <a:rPr lang="cs-CZ" sz="2000" dirty="0" smtClean="0"/>
              <a:t>literatura o objektu, který zkoumáme</a:t>
            </a:r>
          </a:p>
          <a:p>
            <a:pPr lvl="1"/>
            <a:r>
              <a:rPr lang="cs-CZ" sz="2000" dirty="0" smtClean="0"/>
              <a:t>literatura o metodách, kterými se tento objekt studuje</a:t>
            </a:r>
          </a:p>
          <a:p>
            <a:endParaRPr lang="cs-CZ" sz="2400" dirty="0" smtClean="0"/>
          </a:p>
          <a:p>
            <a:endParaRPr lang="cs-CZ" sz="2400" dirty="0" smtClean="0"/>
          </a:p>
          <a:p>
            <a:pPr marL="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578895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8229600" cy="1143000"/>
          </a:xfrm>
        </p:spPr>
        <p:txBody>
          <a:bodyPr>
            <a:normAutofit/>
          </a:bodyPr>
          <a:lstStyle/>
          <a:p>
            <a:pPr marL="514350" indent="-514350" algn="l">
              <a:buFont typeface="+mj-lt"/>
              <a:buAutoNum type="arabicPeriod" startAt="3"/>
            </a:pPr>
            <a:r>
              <a:rPr lang="cs-CZ" altLang="cs-CZ" sz="2800" b="1" dirty="0" smtClean="0"/>
              <a:t>Výběr vhodných metod řešení</a:t>
            </a:r>
            <a:br>
              <a:rPr lang="cs-CZ" altLang="cs-CZ" sz="2800" b="1" dirty="0" smtClean="0"/>
            </a:b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2348880"/>
            <a:ext cx="8496944" cy="432048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200" dirty="0" smtClean="0"/>
              <a:t>Metody mohou zahrnovat:</a:t>
            </a:r>
          </a:p>
          <a:p>
            <a:r>
              <a:rPr lang="cs-CZ" sz="2200" dirty="0" smtClean="0"/>
              <a:t>techniky sběru dat</a:t>
            </a:r>
          </a:p>
          <a:p>
            <a:r>
              <a:rPr lang="cs-CZ" sz="2200" dirty="0" smtClean="0"/>
              <a:t>způsoby statistického vyhodnocení</a:t>
            </a:r>
          </a:p>
          <a:p>
            <a:r>
              <a:rPr lang="cs-CZ" sz="2200" dirty="0" smtClean="0"/>
              <a:t>numerické modely</a:t>
            </a:r>
          </a:p>
          <a:p>
            <a:pPr marL="0" indent="0">
              <a:buNone/>
            </a:pPr>
            <a:r>
              <a:rPr lang="cs-CZ" sz="2200" dirty="0" smtClean="0"/>
              <a:t> </a:t>
            </a:r>
          </a:p>
          <a:p>
            <a:pPr marL="0" indent="0">
              <a:buNone/>
            </a:pPr>
            <a:r>
              <a:rPr lang="cs-CZ" sz="2200" dirty="0" smtClean="0"/>
              <a:t>Zvážíme výhody a nevýhody dostupných metod v závislosti na: dostupném vybavení</a:t>
            </a:r>
            <a:r>
              <a:rPr lang="cs-CZ" sz="2200" dirty="0"/>
              <a:t>;</a:t>
            </a:r>
            <a:r>
              <a:rPr lang="cs-CZ" sz="2200" dirty="0" smtClean="0"/>
              <a:t> času, který máme k dispozici; našim zkušenostem; počtu lidí, kteří nám pomůžou </a:t>
            </a:r>
          </a:p>
          <a:p>
            <a:pPr marL="0" indent="0">
              <a:buNone/>
            </a:pPr>
            <a:endParaRPr lang="cs-CZ" sz="2200" dirty="0"/>
          </a:p>
          <a:p>
            <a:pPr marL="0" indent="0">
              <a:buNone/>
            </a:pPr>
            <a:r>
              <a:rPr lang="cs-CZ" sz="2200" dirty="0" smtClean="0"/>
              <a:t>Ujasníme si: --- co budeme měřit, --- kdy a jak to budeme měřit, ---- jak budeme analyzovat data</a:t>
            </a:r>
            <a:endParaRPr lang="cs-CZ" sz="2200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23528" y="692696"/>
            <a:ext cx="8229600" cy="11415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cs-CZ" altLang="cs-CZ" sz="2200" dirty="0" smtClean="0"/>
              <a:t>Ve chvíli, kdy máme, předpokládejme, rozumnou otázku</a:t>
            </a:r>
            <a:endParaRPr lang="cs-CZ" sz="2200" dirty="0"/>
          </a:p>
        </p:txBody>
      </p:sp>
      <p:sp>
        <p:nvSpPr>
          <p:cNvPr id="5" name="Šipka dolů 4"/>
          <p:cNvSpPr/>
          <p:nvPr/>
        </p:nvSpPr>
        <p:spPr>
          <a:xfrm>
            <a:off x="3887924" y="1052736"/>
            <a:ext cx="216024" cy="5760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TextovéPole 5"/>
          <p:cNvSpPr txBox="1"/>
          <p:nvPr/>
        </p:nvSpPr>
        <p:spPr>
          <a:xfrm>
            <a:off x="323528" y="1556792"/>
            <a:ext cx="734481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200" dirty="0" smtClean="0"/>
              <a:t>volíme pracovní metody (+ související techniky)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200" dirty="0" smtClean="0"/>
              <a:t>uvažujeme o potenciálních zdrojích dat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532123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15205"/>
            <a:ext cx="8229600" cy="618214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sz="2400" dirty="0" smtClean="0"/>
              <a:t>CO BUDEME MĚŘIT?</a:t>
            </a:r>
          </a:p>
          <a:p>
            <a:pPr marL="0" indent="0">
              <a:buNone/>
            </a:pPr>
            <a:r>
              <a:rPr lang="cs-CZ" sz="2400" dirty="0" smtClean="0"/>
              <a:t>Zvolíme si proměnné (parametry), které budeme v terénu mapovat/měřit</a:t>
            </a:r>
          </a:p>
          <a:p>
            <a:pPr marL="0" indent="0">
              <a:buNone/>
            </a:pPr>
            <a:r>
              <a:rPr lang="cs-CZ" sz="2400" dirty="0" smtClean="0"/>
              <a:t>Typ a množství sbíraných dat vyplývají z:</a:t>
            </a:r>
          </a:p>
          <a:p>
            <a:r>
              <a:rPr lang="cs-CZ" sz="2400" dirty="0" smtClean="0"/>
              <a:t>cílů výzkumu</a:t>
            </a:r>
          </a:p>
          <a:p>
            <a:r>
              <a:rPr lang="cs-CZ" sz="2400" dirty="0" smtClean="0"/>
              <a:t>požadované podrobnosti výzkumu</a:t>
            </a:r>
          </a:p>
          <a:p>
            <a:r>
              <a:rPr lang="cs-CZ" sz="2400" dirty="0" smtClean="0"/>
              <a:t>výše rozpočtu</a:t>
            </a:r>
          </a:p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r>
              <a:rPr lang="cs-CZ" sz="2400" dirty="0" smtClean="0"/>
              <a:t>KDY A JAK TO BUDEME MĚŘIT?</a:t>
            </a:r>
          </a:p>
          <a:p>
            <a:r>
              <a:rPr lang="cs-CZ" sz="2400" dirty="0" smtClean="0"/>
              <a:t>jednorázový sběr dat</a:t>
            </a:r>
          </a:p>
          <a:p>
            <a:r>
              <a:rPr lang="cs-CZ" sz="2400" dirty="0" smtClean="0"/>
              <a:t>monitorovací studie (až několik let)</a:t>
            </a:r>
            <a:endParaRPr lang="cs-CZ" sz="2400" dirty="0"/>
          </a:p>
          <a:p>
            <a:pPr marL="0" indent="0">
              <a:buNone/>
            </a:pPr>
            <a:r>
              <a:rPr lang="cs-CZ" sz="2400" dirty="0" smtClean="0"/>
              <a:t>Sestavíme si předběžný plán sběru dat v terénu</a:t>
            </a:r>
          </a:p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r>
              <a:rPr lang="cs-CZ" sz="2400" dirty="0" smtClean="0"/>
              <a:t>JAKÝ JE POŽADOVANÝ </a:t>
            </a:r>
            <a:r>
              <a:rPr lang="cs-CZ" sz="2400" dirty="0"/>
              <a:t>POČET </a:t>
            </a:r>
            <a:r>
              <a:rPr lang="cs-CZ" sz="2400" dirty="0" smtClean="0"/>
              <a:t>MĚŘENÍ/VZORKŮ?</a:t>
            </a:r>
            <a:endParaRPr lang="cs-CZ" sz="2400" dirty="0"/>
          </a:p>
          <a:p>
            <a:r>
              <a:rPr lang="cs-CZ" sz="2400" dirty="0"/>
              <a:t>Je třeba zajistit dostatečný počet měření či odebraných vzorků, aby bylo dosaženo cílů </a:t>
            </a:r>
            <a:r>
              <a:rPr lang="cs-CZ" sz="2400" dirty="0" smtClean="0"/>
              <a:t>studie</a:t>
            </a:r>
            <a:endParaRPr lang="cs-CZ" sz="2400" dirty="0"/>
          </a:p>
          <a:p>
            <a:r>
              <a:rPr lang="cs-CZ" sz="2400" dirty="0"/>
              <a:t>Nadměrný počet měření/vzorků → ztráta času, plýtvání prostředky</a:t>
            </a:r>
          </a:p>
          <a:p>
            <a:pPr marL="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043474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dirty="0" smtClean="0"/>
              <a:t>JAK </a:t>
            </a:r>
            <a:r>
              <a:rPr lang="cs-CZ" sz="2400" dirty="0"/>
              <a:t>DATA STATISTICKY VYHODNOTÍME?</a:t>
            </a:r>
          </a:p>
          <a:p>
            <a:pPr marL="0" indent="0">
              <a:buNone/>
            </a:pPr>
            <a:r>
              <a:rPr lang="cs-CZ" sz="2400" dirty="0"/>
              <a:t>Analýza na zkoušku → vychytání problémů se statickou analýzou (pomůže vyjasnit předpoklady a omezení plánovaných statistických metod</a:t>
            </a:r>
            <a:r>
              <a:rPr lang="cs-CZ" sz="2400" dirty="0" smtClean="0"/>
              <a:t>)</a:t>
            </a:r>
          </a:p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r>
              <a:rPr lang="cs-CZ" sz="2400" dirty="0" smtClean="0"/>
              <a:t>Plán terénních prací by měl obsahovat:</a:t>
            </a:r>
          </a:p>
          <a:p>
            <a:r>
              <a:rPr lang="cs-CZ" sz="2400" dirty="0" smtClean="0"/>
              <a:t>přehledovou mapu s polohou výzkumných lokalit</a:t>
            </a:r>
          </a:p>
          <a:p>
            <a:r>
              <a:rPr lang="cs-CZ" sz="2400" dirty="0" smtClean="0"/>
              <a:t>seznam měřených/mapovaných charakteristik</a:t>
            </a:r>
          </a:p>
          <a:p>
            <a:r>
              <a:rPr lang="cs-CZ" sz="2400" dirty="0" smtClean="0"/>
              <a:t>časový harmonogram terénních prací</a:t>
            </a:r>
          </a:p>
          <a:p>
            <a:r>
              <a:rPr lang="cs-CZ" sz="2400" dirty="0" smtClean="0"/>
              <a:t>počet měření/vzorků, které musíme získat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endParaRPr lang="cs-CZ" sz="24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374304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2349</TotalTime>
  <Words>1739</Words>
  <Application>Microsoft Office PowerPoint</Application>
  <PresentationFormat>Předvádění na obrazovce (4:3)</PresentationFormat>
  <Paragraphs>230</Paragraphs>
  <Slides>19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0" baseType="lpstr">
      <vt:lpstr>Motiv systému Office</vt:lpstr>
      <vt:lpstr>Prezentace aplikace PowerPoint</vt:lpstr>
      <vt:lpstr>Prezentace aplikace PowerPoint</vt:lpstr>
      <vt:lpstr>Prezentace aplikace PowerPoint</vt:lpstr>
      <vt:lpstr>Co předchází tomu, než si zformulujeme výzkumnou otázku?</vt:lpstr>
      <vt:lpstr>Prezentace aplikace PowerPoint</vt:lpstr>
      <vt:lpstr>Přípravná fáze projektu</vt:lpstr>
      <vt:lpstr>Výběr vhodných metod řešení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Jak zvolit počet měření?</vt:lpstr>
      <vt:lpstr>Co může náš výzkum překazit?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Zdeněk Máčka</dc:creator>
  <cp:lastModifiedBy>xxx</cp:lastModifiedBy>
  <cp:revision>59</cp:revision>
  <dcterms:created xsi:type="dcterms:W3CDTF">2016-03-02T13:24:27Z</dcterms:created>
  <dcterms:modified xsi:type="dcterms:W3CDTF">2016-03-07T11:58:55Z</dcterms:modified>
</cp:coreProperties>
</file>