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5" r:id="rId3"/>
    <p:sldId id="258" r:id="rId4"/>
    <p:sldId id="274" r:id="rId5"/>
    <p:sldId id="262" r:id="rId6"/>
    <p:sldId id="276" r:id="rId7"/>
    <p:sldId id="263" r:id="rId8"/>
    <p:sldId id="277" r:id="rId9"/>
    <p:sldId id="278" r:id="rId10"/>
    <p:sldId id="266" r:id="rId11"/>
    <p:sldId id="267" r:id="rId12"/>
    <p:sldId id="279" r:id="rId13"/>
    <p:sldId id="259" r:id="rId14"/>
    <p:sldId id="271" r:id="rId15"/>
    <p:sldId id="270" r:id="rId16"/>
    <p:sldId id="273" r:id="rId17"/>
    <p:sldId id="280" r:id="rId18"/>
    <p:sldId id="281" r:id="rId19"/>
    <p:sldId id="26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D2506-97B2-4CE5-A15C-951802E34CC4}" type="datetimeFigureOut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06ADB-F7BB-4CF9-AF1D-90B31CD01B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24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BB618-9E49-4684-8C34-F510404196D0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83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EE7-09AB-4CB6-8788-F9037190676C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80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4AB07-E32F-4C48-946B-3159664CF9F6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36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C839-2A98-4A5B-82D0-4BAAE1ED42FD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78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C4A0-374A-4793-BEE2-685283AE119D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6395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16FA5-8F09-49A9-B9B0-7A9D41F1D507}" type="datetime1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439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0B4F2-BA67-4663-88AE-420F5EB39EDC}" type="datetime1">
              <a:rPr lang="cs-CZ" smtClean="0"/>
              <a:t>7.3.2016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3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76D5-7BA3-4F32-B947-61C060E23BF3}" type="datetime1">
              <a:rPr lang="cs-CZ" smtClean="0"/>
              <a:t>7.3.2016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5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9AAF-A6D9-42C1-B7F9-9F40502E9EEB}" type="datetime1">
              <a:rPr lang="cs-CZ" smtClean="0"/>
              <a:t>7.3.2016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462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AF10-815C-4D3A-953B-69435D473455}" type="datetime1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25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D5554-1972-4861-AA8A-9AFF638322DE}" type="datetime1">
              <a:rPr lang="cs-CZ" smtClean="0"/>
              <a:t>7.3.2016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63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475FC-83A2-4E6F-8A97-2D75BE5CDBA0}" type="datetime1">
              <a:rPr lang="cs-CZ" smtClean="0"/>
              <a:t>7.3.2016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Zdeněk Máčka: Environmentálně geografické praktikum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4A50A-3399-445C-9644-024A772E26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6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.muni.cz/bezpecnost/chm_web/index.ht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96622" cy="5709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cs-CZ" altLang="cs-CZ" sz="2800" b="1" dirty="0" smtClean="0">
                <a:latin typeface="+mn-lt"/>
              </a:rPr>
              <a:t>Nejprve v nejobecnější rovině, co je součástí výzkumu</a:t>
            </a:r>
          </a:p>
          <a:p>
            <a:pPr marL="0" indent="0"/>
            <a:r>
              <a:rPr lang="cs-CZ" altLang="cs-CZ" sz="2400" dirty="0" smtClean="0">
                <a:latin typeface="+mn-lt"/>
              </a:rPr>
              <a:t>Výzkumník </a:t>
            </a:r>
            <a:r>
              <a:rPr lang="cs-CZ" altLang="cs-CZ" sz="2400" dirty="0">
                <a:latin typeface="+mn-lt"/>
              </a:rPr>
              <a:t>musí být schopen </a:t>
            </a:r>
            <a:r>
              <a:rPr lang="cs-CZ" altLang="cs-CZ" sz="2400" b="1" dirty="0">
                <a:latin typeface="+mn-lt"/>
              </a:rPr>
              <a:t>pozorovat</a:t>
            </a:r>
            <a:r>
              <a:rPr lang="cs-CZ" altLang="cs-CZ" sz="2400" dirty="0">
                <a:latin typeface="+mn-lt"/>
              </a:rPr>
              <a:t> a </a:t>
            </a:r>
            <a:r>
              <a:rPr lang="cs-CZ" altLang="cs-CZ" sz="2400" b="1" dirty="0">
                <a:latin typeface="+mn-lt"/>
              </a:rPr>
              <a:t>zaznamenávat</a:t>
            </a:r>
            <a:r>
              <a:rPr lang="cs-CZ" altLang="cs-CZ" sz="2400" dirty="0">
                <a:latin typeface="+mn-lt"/>
              </a:rPr>
              <a:t>, </a:t>
            </a:r>
            <a:r>
              <a:rPr lang="cs-CZ" altLang="cs-CZ" sz="2400" dirty="0" smtClean="0">
                <a:latin typeface="+mn-lt"/>
              </a:rPr>
              <a:t>co vidí</a:t>
            </a:r>
            <a:r>
              <a:rPr lang="cs-CZ" altLang="cs-CZ" sz="2400" dirty="0">
                <a:latin typeface="+mn-lt"/>
              </a:rPr>
              <a:t>.</a:t>
            </a:r>
          </a:p>
          <a:p>
            <a:endParaRPr lang="cs-CZ" altLang="cs-CZ" sz="1000" u="sng" dirty="0" smtClean="0">
              <a:latin typeface="+mn-lt"/>
            </a:endParaRPr>
          </a:p>
          <a:p>
            <a:r>
              <a:rPr lang="cs-CZ" altLang="cs-CZ" sz="2400" u="sng" dirty="0" smtClean="0">
                <a:latin typeface="+mn-lt"/>
              </a:rPr>
              <a:t>Pozorování</a:t>
            </a:r>
            <a:r>
              <a:rPr lang="cs-CZ" altLang="cs-CZ" sz="2400" dirty="0" smtClean="0">
                <a:latin typeface="+mn-lt"/>
              </a:rPr>
              <a:t> </a:t>
            </a:r>
            <a:r>
              <a:rPr lang="cs-CZ" altLang="cs-CZ" sz="2400" dirty="0">
                <a:latin typeface="+mn-lt"/>
              </a:rPr>
              <a:t>zahrnuje uvědomění, proč se danou věcí zabýváme.</a:t>
            </a:r>
          </a:p>
          <a:p>
            <a:endParaRPr lang="cs-CZ" altLang="cs-CZ" sz="1000" dirty="0" smtClean="0">
              <a:latin typeface="+mn-lt"/>
            </a:endParaRPr>
          </a:p>
          <a:p>
            <a:r>
              <a:rPr lang="cs-CZ" altLang="cs-CZ" sz="2400" dirty="0" smtClean="0">
                <a:latin typeface="+mn-lt"/>
              </a:rPr>
              <a:t>Pozorování </a:t>
            </a:r>
            <a:r>
              <a:rPr lang="cs-CZ" altLang="cs-CZ" sz="2400" dirty="0">
                <a:latin typeface="+mn-lt"/>
              </a:rPr>
              <a:t>obvykle předchází studium problému v literatuře:</a:t>
            </a:r>
          </a:p>
          <a:p>
            <a:r>
              <a:rPr lang="cs-CZ" altLang="cs-CZ" sz="2400" dirty="0">
                <a:latin typeface="+mn-lt"/>
              </a:rPr>
              <a:t>- získáme předpoklad, co uvidíme</a:t>
            </a:r>
          </a:p>
          <a:p>
            <a:r>
              <a:rPr lang="cs-CZ" altLang="cs-CZ" sz="2400" dirty="0">
                <a:latin typeface="+mn-lt"/>
              </a:rPr>
              <a:t>- posoudíme, zda to co vidíme, odpovídá předpokladu</a:t>
            </a:r>
          </a:p>
          <a:p>
            <a:r>
              <a:rPr lang="cs-CZ" altLang="cs-CZ" sz="2400" dirty="0">
                <a:latin typeface="+mn-lt"/>
              </a:rPr>
              <a:t>- zdůvodníme pozorované skutečnosti</a:t>
            </a:r>
          </a:p>
          <a:p>
            <a:endParaRPr lang="cs-CZ" altLang="cs-CZ" sz="1000" u="sng" dirty="0" smtClean="0">
              <a:latin typeface="+mn-lt"/>
            </a:endParaRPr>
          </a:p>
          <a:p>
            <a:r>
              <a:rPr lang="cs-CZ" altLang="cs-CZ" sz="2400" u="sng" dirty="0" smtClean="0">
                <a:latin typeface="+mn-lt"/>
              </a:rPr>
              <a:t>Záznam</a:t>
            </a:r>
            <a:r>
              <a:rPr lang="cs-CZ" altLang="cs-CZ" sz="2400" dirty="0" smtClean="0">
                <a:latin typeface="+mn-lt"/>
              </a:rPr>
              <a:t> </a:t>
            </a:r>
            <a:r>
              <a:rPr lang="cs-CZ" altLang="cs-CZ" sz="2400" dirty="0">
                <a:latin typeface="+mn-lt"/>
              </a:rPr>
              <a:t>pozorovaného musí být přímočarý a </a:t>
            </a:r>
            <a:r>
              <a:rPr lang="cs-CZ" altLang="cs-CZ" sz="2400" dirty="0" smtClean="0">
                <a:latin typeface="+mn-lt"/>
              </a:rPr>
              <a:t>promyšlený.</a:t>
            </a:r>
          </a:p>
          <a:p>
            <a:pPr marL="0" indent="12700"/>
            <a:endParaRPr lang="cs-CZ" altLang="cs-CZ" sz="1000" dirty="0" smtClean="0">
              <a:latin typeface="+mn-lt"/>
            </a:endParaRPr>
          </a:p>
          <a:p>
            <a:pPr marL="0" indent="12700"/>
            <a:r>
              <a:rPr lang="cs-CZ" altLang="cs-CZ" sz="2400" dirty="0" smtClean="0">
                <a:latin typeface="+mn-lt"/>
              </a:rPr>
              <a:t>Záznam </a:t>
            </a:r>
            <a:r>
              <a:rPr lang="cs-CZ" altLang="cs-CZ" sz="2400" dirty="0">
                <a:latin typeface="+mn-lt"/>
              </a:rPr>
              <a:t>sestává </a:t>
            </a:r>
            <a:r>
              <a:rPr lang="cs-CZ" altLang="cs-CZ" sz="2400" dirty="0" smtClean="0">
                <a:latin typeface="+mn-lt"/>
              </a:rPr>
              <a:t>z:</a:t>
            </a:r>
          </a:p>
          <a:p>
            <a:pPr marL="0" indent="12700"/>
            <a:r>
              <a:rPr lang="cs-CZ" altLang="cs-CZ" sz="2400" dirty="0" smtClean="0">
                <a:latin typeface="+mn-lt"/>
              </a:rPr>
              <a:t>toho</a:t>
            </a:r>
            <a:r>
              <a:rPr lang="cs-CZ" altLang="cs-CZ" sz="2400" dirty="0">
                <a:latin typeface="+mn-lt"/>
              </a:rPr>
              <a:t>, co jsme </a:t>
            </a:r>
            <a:r>
              <a:rPr lang="cs-CZ" altLang="cs-CZ" sz="2400" dirty="0" smtClean="0">
                <a:latin typeface="+mn-lt"/>
              </a:rPr>
              <a:t>viděli</a:t>
            </a:r>
          </a:p>
          <a:p>
            <a:pPr marL="0" indent="12700"/>
            <a:r>
              <a:rPr lang="cs-CZ" altLang="cs-CZ" sz="2400" dirty="0" smtClean="0">
                <a:latin typeface="+mn-lt"/>
              </a:rPr>
              <a:t>naší </a:t>
            </a:r>
            <a:r>
              <a:rPr lang="cs-CZ" altLang="cs-CZ" sz="2400" dirty="0">
                <a:latin typeface="+mn-lt"/>
              </a:rPr>
              <a:t>interpretace pozorovaného </a:t>
            </a:r>
            <a:r>
              <a:rPr lang="cs-CZ" altLang="cs-CZ" sz="2400" dirty="0" smtClean="0">
                <a:latin typeface="+mn-lt"/>
              </a:rPr>
              <a:t>jevu</a:t>
            </a:r>
          </a:p>
          <a:p>
            <a:pPr marL="0" indent="12700"/>
            <a:r>
              <a:rPr lang="cs-CZ" altLang="cs-CZ" sz="2400" dirty="0" smtClean="0">
                <a:latin typeface="+mn-lt"/>
              </a:rPr>
              <a:t>úvahy </a:t>
            </a:r>
            <a:r>
              <a:rPr lang="cs-CZ" altLang="cs-CZ" sz="2400" dirty="0">
                <a:latin typeface="+mn-lt"/>
              </a:rPr>
              <a:t>o důsledcích/významu viděného </a:t>
            </a:r>
            <a:endParaRPr lang="cs-CZ" altLang="cs-CZ" sz="2400" b="1" dirty="0">
              <a:latin typeface="+mn-lt"/>
            </a:endParaRPr>
          </a:p>
        </p:txBody>
      </p:sp>
      <p:pic>
        <p:nvPicPr>
          <p:cNvPr id="7171" name="Picture 3" descr="641px-mad_scientist_transparent_backgroundsv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4663" y="4581128"/>
            <a:ext cx="2081212" cy="194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272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6140" y="105273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Předtím, než se pustíte do úplně nového výzkumného tématu, je dobré prozkoumat půdu pod nohama:</a:t>
            </a:r>
          </a:p>
          <a:p>
            <a:r>
              <a:rPr lang="cs-CZ" sz="2400" dirty="0" smtClean="0"/>
              <a:t>Literatura k věci</a:t>
            </a:r>
          </a:p>
          <a:p>
            <a:r>
              <a:rPr lang="cs-CZ" sz="2400" dirty="0" smtClean="0"/>
              <a:t>PILOTNÍ STUDIE v terénu</a:t>
            </a:r>
          </a:p>
          <a:p>
            <a:pPr lvl="1"/>
            <a:r>
              <a:rPr lang="cs-CZ" sz="2000" dirty="0" smtClean="0"/>
              <a:t>ověřujeme funkčnost metodiky, kterou jsme si navrhli</a:t>
            </a:r>
          </a:p>
          <a:p>
            <a:pPr lvl="1"/>
            <a:r>
              <a:rPr lang="cs-CZ" sz="2000" dirty="0" smtClean="0"/>
              <a:t>během pilotní studie se v terénu ukážou problémy praktické povahy</a:t>
            </a:r>
          </a:p>
          <a:p>
            <a:pPr lvl="1"/>
            <a:r>
              <a:rPr lang="cs-CZ" sz="2000" dirty="0" smtClean="0"/>
              <a:t>během pilotního výjezdu se seznámíme s terénním vybavením a osvojíme si terénní metody, které budeme používat 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400" dirty="0" smtClean="0"/>
              <a:t>Při pilotní studii můžeme zjistit, že ve stávající podobě je výzkum neproveditelný a musíme ho přeplánovat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4"/>
            </a:pPr>
            <a:r>
              <a:rPr lang="cs-CZ" altLang="cs-CZ" sz="2800" b="1" dirty="0" smtClean="0"/>
              <a:t>Sběr informací, pilotní studie</a:t>
            </a:r>
            <a:endParaRPr lang="cs-CZ" sz="2800" dirty="0"/>
          </a:p>
        </p:txBody>
      </p:sp>
      <p:sp>
        <p:nvSpPr>
          <p:cNvPr id="2" name="Šipka dolů 1"/>
          <p:cNvSpPr/>
          <p:nvPr/>
        </p:nvSpPr>
        <p:spPr>
          <a:xfrm>
            <a:off x="2411760" y="4149080"/>
            <a:ext cx="216024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97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/>
          <a:lstStyle/>
          <a:p>
            <a:r>
              <a:rPr lang="cs-CZ" sz="2400" dirty="0" smtClean="0"/>
              <a:t>Během plánování je dobré si navrhnout postup, jak z naměřených dat získat výsledky</a:t>
            </a:r>
          </a:p>
          <a:p>
            <a:pPr lvl="1"/>
            <a:r>
              <a:rPr lang="cs-CZ" sz="2000" dirty="0" smtClean="0"/>
              <a:t>opatříme si statistický sw a seznámíme se s ním</a:t>
            </a:r>
          </a:p>
          <a:p>
            <a:r>
              <a:rPr lang="cs-CZ" sz="2400" dirty="0" smtClean="0"/>
              <a:t>Popřemýšlíme o grafických výstupech pro znázornění trendů v datech a shrnutí výsledků</a:t>
            </a:r>
          </a:p>
          <a:p>
            <a:r>
              <a:rPr lang="cs-CZ" sz="2400" dirty="0" smtClean="0"/>
              <a:t>Zvolíme si vhodný formát pro prezentaci dat</a:t>
            </a:r>
          </a:p>
          <a:p>
            <a:pPr lvl="1"/>
            <a:r>
              <a:rPr lang="cs-CZ" sz="2000" dirty="0" smtClean="0"/>
              <a:t>Bude to studentská kvalifikační práce, článek v časopise, výzkumná zpráva pro státní organizaci, expertíza, … ?</a:t>
            </a:r>
            <a:endParaRPr lang="cs-CZ" sz="2000" dirty="0"/>
          </a:p>
          <a:p>
            <a:endParaRPr lang="cs-CZ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7544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5"/>
            </a:pPr>
            <a:r>
              <a:rPr lang="cs-CZ" altLang="cs-CZ" sz="2800" b="1" dirty="0" smtClean="0"/>
              <a:t>Analýza a prezentace výsledků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9974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1207841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špatně navržený způsob vzorkování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55776" y="185765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ledabylé měření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987824" y="221769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špatně </a:t>
            </a:r>
            <a:r>
              <a:rPr lang="cs-CZ" dirty="0" err="1" smtClean="0"/>
              <a:t>zkalibrované</a:t>
            </a:r>
            <a:r>
              <a:rPr lang="cs-CZ" dirty="0" smtClean="0"/>
              <a:t> přístroje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55776" y="286576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nevhodně vybrané lokality měření</a:t>
            </a:r>
            <a:endParaRPr lang="cs-CZ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31676" y="241124"/>
            <a:ext cx="78486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7"/>
            </a:pPr>
            <a:r>
              <a:rPr lang="cs-CZ" altLang="cs-CZ" sz="2800" b="1" dirty="0" smtClean="0"/>
              <a:t>Chyby </a:t>
            </a:r>
            <a:r>
              <a:rPr lang="cs-CZ" altLang="cs-CZ" sz="2800" b="1" dirty="0"/>
              <a:t>a nepřesnosti, přesnost a správnost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	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55776" y="847801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MOŽNÉ PŘÍČINY CHYB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539552" y="3501008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Chyby ovlivní, do jaké míry se výsledky z našeho vzorkovacího výběru přibližují skutečným hodnotám základního souboru.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8128" y="4437112"/>
            <a:ext cx="83503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Chyba v odhadu parametrů základního souboru </a:t>
            </a:r>
            <a:r>
              <a:rPr lang="cs-CZ" dirty="0" smtClean="0"/>
              <a:t>– říká, jak se liší odhadovaná hodnota statistické veličiny od skutečné hodnoty základního souboru (např. odhadovaný průměr od skutečného průměru)</a:t>
            </a:r>
          </a:p>
          <a:p>
            <a:endParaRPr lang="cs-CZ" dirty="0"/>
          </a:p>
          <a:p>
            <a:r>
              <a:rPr lang="cs-CZ" dirty="0" smtClean="0"/>
              <a:t>Chyba odhadu může být vyjádřena pomocí intervalů spolehlivosti.</a:t>
            </a:r>
          </a:p>
          <a:p>
            <a:endParaRPr lang="cs-CZ" dirty="0" smtClean="0"/>
          </a:p>
          <a:p>
            <a:r>
              <a:rPr lang="cs-CZ" i="1" dirty="0" smtClean="0"/>
              <a:t>Chyba měření – </a:t>
            </a:r>
            <a:r>
              <a:rPr lang="cs-CZ" dirty="0" smtClean="0"/>
              <a:t>rozdíl mezi námi změřenou hodnotou a skutečnou hodnotou</a:t>
            </a:r>
            <a:endParaRPr lang="cs-CZ" i="1" dirty="0"/>
          </a:p>
        </p:txBody>
      </p:sp>
      <p:sp>
        <p:nvSpPr>
          <p:cNvPr id="15" name="Šipka dolů 14"/>
          <p:cNvSpPr/>
          <p:nvPr/>
        </p:nvSpPr>
        <p:spPr>
          <a:xfrm>
            <a:off x="1619672" y="5301208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1737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meas_uncert_3_f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875" y="836613"/>
            <a:ext cx="4122738" cy="367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95288" y="908050"/>
            <a:ext cx="446405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dirty="0"/>
              <a:t>Chyby (nejistoty) jsou dvojího druhu:</a:t>
            </a:r>
          </a:p>
          <a:p>
            <a:pPr>
              <a:spcBef>
                <a:spcPct val="35000"/>
              </a:spcBef>
            </a:pPr>
            <a:r>
              <a:rPr lang="cs-CZ" altLang="cs-CZ" dirty="0"/>
              <a:t>- náhodné</a:t>
            </a:r>
          </a:p>
          <a:p>
            <a:r>
              <a:rPr lang="cs-CZ" altLang="cs-CZ" sz="1600" dirty="0"/>
              <a:t>vyvolány časovými změnami přístrojů, chemikálií, operátora (tebe!)</a:t>
            </a:r>
          </a:p>
          <a:p>
            <a:pPr>
              <a:spcBef>
                <a:spcPct val="35000"/>
              </a:spcBef>
            </a:pPr>
            <a:r>
              <a:rPr lang="cs-CZ" altLang="cs-CZ" dirty="0"/>
              <a:t>- </a:t>
            </a:r>
            <a:r>
              <a:rPr lang="cs-CZ" altLang="cs-CZ" dirty="0" smtClean="0"/>
              <a:t>systematické („</a:t>
            </a:r>
            <a:r>
              <a:rPr lang="cs-CZ" altLang="cs-CZ" dirty="0" err="1" smtClean="0"/>
              <a:t>bias</a:t>
            </a:r>
            <a:r>
              <a:rPr lang="cs-CZ" altLang="cs-CZ" dirty="0" smtClean="0"/>
              <a:t>“)</a:t>
            </a:r>
            <a:endParaRPr lang="cs-CZ" altLang="cs-CZ" dirty="0"/>
          </a:p>
          <a:p>
            <a:r>
              <a:rPr lang="cs-CZ" altLang="cs-CZ" sz="1600" dirty="0"/>
              <a:t>vyvolány hlubšími příčinami, často se jedná o vadu přístroje, obtížně detekovatelné</a:t>
            </a:r>
          </a:p>
          <a:p>
            <a:pPr>
              <a:spcBef>
                <a:spcPct val="50000"/>
              </a:spcBef>
            </a:pPr>
            <a:r>
              <a:rPr lang="cs-CZ" altLang="cs-CZ" dirty="0"/>
              <a:t>Výsledky pozorování nebo experimentu jsou ovlivněny experimentem samotným.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4581525"/>
            <a:ext cx="849630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Při získávání dat je třeba posoudit jejich přesnost a správnost.</a:t>
            </a:r>
          </a:p>
          <a:p>
            <a:pPr>
              <a:spcBef>
                <a:spcPct val="30000"/>
              </a:spcBef>
            </a:pPr>
            <a:r>
              <a:rPr lang="cs-CZ" altLang="cs-CZ"/>
              <a:t>Přesnost = reprodukovatelnost údajů při opakovaných měřeních</a:t>
            </a:r>
          </a:p>
          <a:p>
            <a:r>
              <a:rPr lang="cs-CZ" altLang="cs-CZ"/>
              <a:t>Správnost = míra přiblížení měřených údajů k reálným hodnotám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Kvantifikace chyb – pokud známe velikost chyby (průměr </a:t>
            </a:r>
            <a:r>
              <a:rPr lang="en-US" altLang="cs-CZ">
                <a:cs typeface="Arial" charset="0"/>
              </a:rPr>
              <a:t>±</a:t>
            </a:r>
            <a:r>
              <a:rPr lang="cs-CZ" altLang="cs-CZ">
                <a:cs typeface="Arial" charset="0"/>
              </a:rPr>
              <a:t> směrodatná odchylka) je třeba ji zahrnout do dalších výpočtů (sčítání, násobení, umocňování). </a:t>
            </a:r>
            <a:endParaRPr lang="en-US" altLang="cs-CZ">
              <a:cs typeface="Arial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288" y="241484"/>
            <a:ext cx="4751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Chyby z měření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06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Vzorkování (</a:t>
            </a:r>
            <a:r>
              <a:rPr lang="cs-CZ" sz="2400" dirty="0" err="1" smtClean="0"/>
              <a:t>sampling</a:t>
            </a:r>
            <a:r>
              <a:rPr lang="cs-CZ" sz="2400" dirty="0" smtClean="0"/>
              <a:t>) = výběr části základního souboru (populace) ve zkoumaném území, která bude reprezentovat celý soubor (populaci)</a:t>
            </a:r>
          </a:p>
          <a:p>
            <a:pPr marL="0" indent="0">
              <a:buNone/>
            </a:pPr>
            <a:r>
              <a:rPr lang="cs-CZ" sz="2400" dirty="0" smtClean="0"/>
              <a:t>Důležitá otázka:</a:t>
            </a:r>
          </a:p>
          <a:p>
            <a:pPr marL="0" indent="0">
              <a:buNone/>
            </a:pPr>
            <a:r>
              <a:rPr lang="cs-CZ" sz="2400" dirty="0" smtClean="0"/>
              <a:t>Reprezentuje můj výběr (vzorek) charakteristické rysy základního souboru, který zkoumám?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Replikace</a:t>
            </a:r>
          </a:p>
          <a:p>
            <a:pPr marL="0" indent="0">
              <a:buNone/>
            </a:pPr>
            <a:r>
              <a:rPr lang="cs-CZ" sz="2400" dirty="0" smtClean="0"/>
              <a:t>Randomizace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Vzorkovací strategie se vybírá podle: - měřené veličiny, - souvisejících nákladů, - času k dispozici, - vzdálenosti mezi lokalitami, - statistické efektivity, -  měřících technik </a:t>
            </a:r>
            <a:endParaRPr lang="cs-CZ" sz="24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395536" y="26064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8"/>
            </a:pPr>
            <a:r>
              <a:rPr lang="cs-CZ" altLang="cs-CZ" sz="2800" b="1" dirty="0" smtClean="0"/>
              <a:t>Způsob sběru dat v terénu (vzorkovací strategie)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02608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395536" y="18864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2800" dirty="0" smtClean="0"/>
              <a:t>Přehled základních vzorkovacích strategií</a:t>
            </a:r>
            <a:endParaRPr lang="cs-CZ" sz="28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08720"/>
            <a:ext cx="8229600" cy="54950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Jednoduchý náhodný výběr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/>
              <a:t>Každý prvek souboru má stejnou šanci být vybrán, žádný prvek není zařazen do výběru dvakrát.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Stratifikovaný náhodný výběr</a:t>
            </a:r>
          </a:p>
          <a:p>
            <a:pPr lvl="1"/>
            <a:r>
              <a:rPr lang="cs-CZ" sz="2100" dirty="0" smtClean="0"/>
              <a:t>Pokud náš měřený parametr vykazuje zřetelný vzor (</a:t>
            </a:r>
            <a:r>
              <a:rPr lang="cs-CZ" sz="2100" dirty="0" err="1" smtClean="0"/>
              <a:t>pattern</a:t>
            </a:r>
            <a:r>
              <a:rPr lang="cs-CZ" sz="2100" dirty="0" smtClean="0"/>
              <a:t>), tak se soubor se rozdělí do několika podsouborů (vrstev).</a:t>
            </a:r>
          </a:p>
          <a:p>
            <a:pPr lvl="1"/>
            <a:r>
              <a:rPr lang="cs-CZ" sz="2100" dirty="0" smtClean="0"/>
              <a:t>Vrstvy se výrazně liší, ale uvnitř jsou homogenní.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/>
              <a:t>Variantou je proporcionální náhodný výběr.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Shlukový výběr</a:t>
            </a:r>
          </a:p>
          <a:p>
            <a:pPr lvl="1"/>
            <a:r>
              <a:rPr lang="cs-CZ" sz="2100" dirty="0" smtClean="0"/>
              <a:t>Shluky se moc neliší, ale uvnitř jsou výrazně heterogenní.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100" dirty="0" smtClean="0"/>
              <a:t>Každý shluk by měl být reprezentativní z hlediska variability celé populace.</a:t>
            </a:r>
          </a:p>
          <a:p>
            <a:r>
              <a:rPr lang="cs-CZ" sz="2400" dirty="0" smtClean="0"/>
              <a:t>Dvoustupňový výběr</a:t>
            </a:r>
          </a:p>
          <a:p>
            <a:pPr lvl="1"/>
            <a:r>
              <a:rPr lang="cs-CZ" sz="1900" dirty="0" smtClean="0"/>
              <a:t>Varianta předchozích postupů, provádí se opětovně vzorkování z odebraného vzorku.</a:t>
            </a:r>
          </a:p>
          <a:p>
            <a:r>
              <a:rPr lang="cs-CZ" sz="2400" dirty="0" smtClean="0"/>
              <a:t>Systematický výběr</a:t>
            </a:r>
          </a:p>
          <a:p>
            <a:pPr lvl="1"/>
            <a:r>
              <a:rPr lang="cs-CZ" sz="2000" dirty="0" smtClean="0"/>
              <a:t>Vzorkování probíhá s jednotným krokem.</a:t>
            </a:r>
          </a:p>
          <a:p>
            <a:r>
              <a:rPr lang="cs-CZ" sz="2400" dirty="0" smtClean="0"/>
              <a:t>Sekvenční výběr</a:t>
            </a:r>
          </a:p>
          <a:p>
            <a:pPr lvl="1"/>
            <a:r>
              <a:rPr lang="cs-CZ" sz="2000" dirty="0" smtClean="0"/>
              <a:t>Vzorkování probíhá dokud nedosáhneme požadované přesnosti.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209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764704"/>
                <a:ext cx="8568952" cy="583264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cs-CZ" sz="1800" dirty="0" smtClean="0"/>
                  <a:t>Počet měření/vzorků si stanovujeme na základě poznání </a:t>
                </a:r>
                <a:r>
                  <a:rPr lang="cs-CZ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variability zkoumané veličiny </a:t>
                </a:r>
                <a:r>
                  <a:rPr lang="cs-CZ" sz="1800" dirty="0" smtClean="0"/>
                  <a:t>(např. po studiu literatury n. pilotní studii) a </a:t>
                </a:r>
                <a:r>
                  <a:rPr lang="cs-CZ" sz="18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požadované přesnosti</a:t>
                </a:r>
                <a:r>
                  <a:rPr lang="cs-CZ" sz="1800" dirty="0" smtClean="0"/>
                  <a:t>.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Při náhodném výběru vzorků (předpokládáme normální rozdělení dat) lze použít vzorec: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/>
                        </a:rPr>
                        <m:t>𝑛</m:t>
                      </m:r>
                      <m:r>
                        <a:rPr lang="cs-CZ" sz="1800" b="0" i="1" smtClean="0">
                          <a:latin typeface="Cambria Math"/>
                        </a:rPr>
                        <m:t>=</m:t>
                      </m:r>
                      <m:r>
                        <a:rPr lang="cs-CZ" sz="1800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cs-CZ" sz="1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cs-CZ" sz="18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b="0" i="1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cs-CZ" sz="1800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cs-CZ" sz="1800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cs-CZ" sz="1800" b="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𝑛</m:t>
                    </m:r>
                  </m:oMath>
                </a14:m>
                <a:r>
                  <a:rPr lang="cs-CZ" sz="1800" dirty="0" smtClean="0"/>
                  <a:t> = počet členů výběrového souboru (počet měření/vzorků)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𝑠</m:t>
                    </m:r>
                  </m:oMath>
                </a14:m>
                <a:r>
                  <a:rPr lang="cs-CZ" sz="1800" dirty="0" smtClean="0"/>
                  <a:t> = směrodatná odchylka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sz="1800" i="1">
                            <a:latin typeface="Cambria Math"/>
                          </a:rPr>
                        </m:ctrlPr>
                      </m:accPr>
                      <m:e>
                        <m:r>
                          <a:rPr lang="cs-CZ" sz="1800" i="1">
                            <a:latin typeface="Cambria Math"/>
                          </a:rPr>
                          <m:t>𝑥</m:t>
                        </m:r>
                      </m:e>
                    </m:acc>
                  </m:oMath>
                </a14:m>
                <a:r>
                  <a:rPr lang="cs-CZ" sz="1800" dirty="0" smtClean="0"/>
                  <a:t> = průměr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𝑐</m:t>
                    </m:r>
                  </m:oMath>
                </a14:m>
                <a:r>
                  <a:rPr lang="cs-CZ" sz="1800" dirty="0" smtClean="0"/>
                  <a:t> = koeficient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Koeficient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𝑐</m:t>
                    </m:r>
                  </m:oMath>
                </a14:m>
                <a:r>
                  <a:rPr lang="cs-CZ" sz="1800" dirty="0" smtClean="0"/>
                  <a:t> lze vyjádřit vztahem </a:t>
                </a:r>
                <a:r>
                  <a:rPr lang="cs-CZ" sz="1600" dirty="0" smtClean="0"/>
                  <a:t>(předpoklad: nekonečný základní soubor, dostatečně velký výběrový soubor, 95 % míra spolehlivosti na odhad průměru):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sz="1800" b="0" i="1" smtClean="0">
                          <a:latin typeface="Cambria Math"/>
                        </a:rPr>
                        <m:t>𝑐</m:t>
                      </m:r>
                      <m:r>
                        <a:rPr lang="cs-CZ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1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18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cs-CZ" sz="18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cs-CZ" sz="1800" b="0" i="1" smtClean="0">
                                  <a:latin typeface="Cambria Math"/>
                                  <a:ea typeface="Cambria Math"/>
                                </a:rPr>
                                <m:t>𝜀</m:t>
                              </m:r>
                            </m:e>
                            <m:sup>
                              <m:r>
                                <a:rPr lang="cs-CZ" sz="18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sz="1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  <a:ea typeface="Cambria Math"/>
                      </a:rPr>
                      <m:t>𝜀</m:t>
                    </m:r>
                  </m:oMath>
                </a14:m>
                <a:r>
                  <a:rPr lang="cs-CZ" sz="1800" dirty="0" smtClean="0"/>
                  <a:t> = procentuální chyba průměru vyjádřená v desetinné podobě</a:t>
                </a: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cs-CZ" sz="1800" dirty="0" smtClean="0"/>
                  <a:t>Koeficient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𝑐</m:t>
                    </m:r>
                  </m:oMath>
                </a14:m>
                <a:r>
                  <a:rPr lang="cs-CZ" sz="1800" dirty="0" smtClean="0"/>
                  <a:t> bude kolísat od 4 pro odhad průměru v intervalu ±100 % do 1600 pro ±5 %.</a:t>
                </a:r>
                <a:endParaRPr lang="cs-CZ" sz="1800" dirty="0"/>
              </a:p>
              <a:p>
                <a:pPr marL="0" indent="0">
                  <a:buNone/>
                </a:pPr>
                <a:r>
                  <a:rPr lang="cs-CZ" sz="1800" dirty="0" smtClean="0"/>
                  <a:t>Pokud jsou směrodatná odchylka a průměr shodné (tj. V = 1) je počet vzorků roven </a:t>
                </a:r>
                <a14:m>
                  <m:oMath xmlns:m="http://schemas.openxmlformats.org/officeDocument/2006/math">
                    <m:r>
                      <a:rPr lang="cs-CZ" sz="1800" i="1">
                        <a:latin typeface="Cambria Math"/>
                      </a:rPr>
                      <m:t>𝑐</m:t>
                    </m:r>
                  </m:oMath>
                </a14:m>
                <a:r>
                  <a:rPr lang="cs-CZ" sz="1800" dirty="0" smtClean="0"/>
                  <a:t> → pro dosažení chyby  ±5 % je třeba 1600 vzorků</a:t>
                </a:r>
              </a:p>
              <a:p>
                <a:pPr marL="0" indent="0">
                  <a:buNone/>
                </a:pPr>
                <a:r>
                  <a:rPr lang="cs-CZ" sz="1800" dirty="0" smtClean="0"/>
                  <a:t>ABAYCHOM SE VYHNULI SBĚRU OHROMNÉHO MNOŽSTVÍ VZORKŮ, MUSÍME SI ZVOLIT REALISTICKÝ INTRVAL SPOLEHLIVOSTI. Přijatelná může být hranice ±40 % a více.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764704"/>
                <a:ext cx="8568952" cy="5832648"/>
              </a:xfrm>
              <a:blipFill rotWithShape="1">
                <a:blip r:embed="rId2"/>
                <a:stretch>
                  <a:fillRect l="-640" t="-94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>
          <a:xfrm>
            <a:off x="395536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 algn="l">
              <a:buFont typeface="+mj-lt"/>
              <a:buAutoNum type="arabicPeriod" startAt="9"/>
            </a:pPr>
            <a:r>
              <a:rPr lang="cs-CZ" altLang="cs-CZ" sz="2800" b="1" dirty="0" smtClean="0"/>
              <a:t>Velikost vzorku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66321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83671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Jak zvolit počet měření?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6192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Počet měření/vzorků bude kompromisem mezi:</a:t>
            </a:r>
          </a:p>
          <a:p>
            <a:r>
              <a:rPr lang="cs-CZ" sz="2400" dirty="0" smtClean="0"/>
              <a:t>požadovanou přesností</a:t>
            </a:r>
          </a:p>
          <a:p>
            <a:r>
              <a:rPr lang="cs-CZ" sz="2400" dirty="0" smtClean="0"/>
              <a:t>rozpočtem</a:t>
            </a:r>
          </a:p>
          <a:p>
            <a:r>
              <a:rPr lang="cs-CZ" sz="2400" dirty="0" smtClean="0"/>
              <a:t>počet vzorků na jednotlivých úrovních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počet lokalit + počet měření na lokalitě</a:t>
            </a:r>
          </a:p>
          <a:p>
            <a:pPr marL="5715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cs-CZ" sz="2400" dirty="0" smtClean="0"/>
          </a:p>
          <a:p>
            <a:pPr marL="5715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 smtClean="0"/>
              <a:t>Obvykle určíme max. počet vzorků podle času, počtu pracovníků a dostupných financí, potom hodnotíme, zda takový počet vzorků zabezpečí požadovanou přesnost.</a:t>
            </a:r>
            <a:endParaRPr lang="cs-CZ" sz="2400" dirty="0"/>
          </a:p>
          <a:p>
            <a:pPr marL="57150" indent="0">
              <a:buNone/>
            </a:pPr>
            <a:endParaRPr lang="cs-CZ" sz="2400" dirty="0" smtClean="0"/>
          </a:p>
          <a:p>
            <a:pPr marL="57150" indent="0">
              <a:buNone/>
            </a:pPr>
            <a:r>
              <a:rPr lang="cs-CZ" sz="2400" dirty="0" smtClean="0"/>
              <a:t>OBECNĚ:</a:t>
            </a:r>
          </a:p>
          <a:p>
            <a:pPr marL="400050"/>
            <a:r>
              <a:rPr lang="cs-CZ" sz="2400" dirty="0" smtClean="0"/>
              <a:t>Na lokalitě vzorkujeme velkým počtem malých vzorků, raději než malým počtem velkých vzorků.</a:t>
            </a:r>
          </a:p>
          <a:p>
            <a:pPr marL="400050"/>
            <a:r>
              <a:rPr lang="cs-CZ" sz="2400" dirty="0" smtClean="0"/>
              <a:t>Raději navštívíme více lokalit, v rámci kterých nebudeme ale vzorkovat tak nahusto.</a:t>
            </a:r>
          </a:p>
          <a:p>
            <a:pPr marL="400050"/>
            <a:r>
              <a:rPr lang="cs-CZ" sz="2400" dirty="0" smtClean="0"/>
              <a:t>Odebereme více vzorků z vrstvy, která je větší nebo má větší vnitřní variabilitu v datech.</a:t>
            </a:r>
          </a:p>
          <a:p>
            <a:pPr marL="400050"/>
            <a:r>
              <a:rPr lang="cs-CZ" sz="2400" dirty="0" smtClean="0"/>
              <a:t>Korigujeme nároky na odběr vzorků z velkého počtu míst podle cestovních nákladů.</a:t>
            </a:r>
          </a:p>
        </p:txBody>
      </p:sp>
    </p:spTree>
    <p:extLst>
      <p:ext uri="{BB962C8B-B14F-4D97-AF65-F5344CB8AC3E}">
        <p14:creationId xmlns:p14="http://schemas.microsoft.com/office/powerpoint/2010/main" val="645678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10"/>
            </a:pPr>
            <a:r>
              <a:rPr lang="cs-CZ" sz="2800" b="1" dirty="0" smtClean="0"/>
              <a:t>Co může náš výzkum překazit?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Faktory, které ovlivňují výsledek výzkumu:</a:t>
            </a:r>
          </a:p>
          <a:p>
            <a:r>
              <a:rPr lang="cs-CZ" sz="2400" dirty="0" smtClean="0"/>
              <a:t>institucionální</a:t>
            </a:r>
          </a:p>
          <a:p>
            <a:r>
              <a:rPr lang="cs-CZ" sz="2400" dirty="0" smtClean="0"/>
              <a:t>politické</a:t>
            </a:r>
          </a:p>
          <a:p>
            <a:r>
              <a:rPr lang="cs-CZ" sz="2400" dirty="0" smtClean="0"/>
              <a:t>terénní podmínky (počasí, vodní stavy na řekách, přístupnost lokality, …)</a:t>
            </a:r>
          </a:p>
          <a:p>
            <a:r>
              <a:rPr lang="cs-CZ" sz="2400" dirty="0" smtClean="0"/>
              <a:t>chování a přirozená variabilita zkoumaného jevu</a:t>
            </a:r>
          </a:p>
          <a:p>
            <a:r>
              <a:rPr lang="cs-CZ" sz="2400" dirty="0" smtClean="0"/>
              <a:t>statistické faktory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0549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23850" y="218206"/>
            <a:ext cx="8820150" cy="6307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877888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400175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922463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44475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9019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591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163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7355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>
              <a:spcBef>
                <a:spcPct val="50000"/>
              </a:spcBef>
              <a:buFont typeface="+mj-lt"/>
              <a:buAutoNum type="arabicPeriod" startAt="11"/>
            </a:pPr>
            <a:r>
              <a:rPr lang="cs-CZ" altLang="cs-CZ" sz="2800" b="1" dirty="0">
                <a:latin typeface="+mn-lt"/>
              </a:rPr>
              <a:t>Bezpečnost a ochrana zdraví při práci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latin typeface="+mn-lt"/>
              </a:rPr>
              <a:t>Při práci v laboratoři, v terénu, v jídelně</a:t>
            </a:r>
            <a:r>
              <a:rPr lang="cs-CZ" altLang="cs-CZ" dirty="0">
                <a:latin typeface="+mn-lt"/>
                <a:sym typeface="Wingdings" pitchFamily="2" charset="2"/>
              </a:rPr>
              <a:t></a:t>
            </a:r>
            <a:r>
              <a:rPr lang="cs-CZ" altLang="cs-CZ" dirty="0">
                <a:latin typeface="+mn-lt"/>
              </a:rPr>
              <a:t> se mohou přihodit nehody (úrazy).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latin typeface="+mn-lt"/>
              </a:rPr>
              <a:t>Legislativní rámce</a:t>
            </a:r>
          </a:p>
          <a:p>
            <a:r>
              <a:rPr lang="cs-CZ" altLang="cs-CZ" sz="1600" dirty="0">
                <a:latin typeface="+mn-lt"/>
              </a:rPr>
              <a:t>262/2006 Sb. zákoník práce</a:t>
            </a:r>
          </a:p>
          <a:p>
            <a:r>
              <a:rPr lang="cs-CZ" altLang="cs-CZ" sz="1600" dirty="0">
                <a:latin typeface="+mn-lt"/>
              </a:rPr>
              <a:t>309/2006 Sb. zákon o zajištění dalších podmínek bezpečnosti a ochrany zdraví při práci</a:t>
            </a:r>
          </a:p>
          <a:p>
            <a:r>
              <a:rPr lang="cs-CZ" altLang="cs-CZ" sz="1600" dirty="0">
                <a:latin typeface="+mn-lt"/>
              </a:rPr>
              <a:t>251/2005 Sb. zákon o inspekci práce (ve změnách 230/2006 Sb. a 213/2007 Sb.) </a:t>
            </a:r>
          </a:p>
          <a:p>
            <a:r>
              <a:rPr lang="cs-CZ" altLang="cs-CZ" sz="1600" dirty="0">
                <a:latin typeface="+mn-lt"/>
              </a:rPr>
              <a:t>48/82 Sb. (vyhláška) základní požadavky k zajištění bezpečnosti práce (změna v r. 2005)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latin typeface="+mn-lt"/>
              </a:rPr>
              <a:t>Hodnocení rizika – archivuje se záznam o provedeném hodnocení</a:t>
            </a:r>
          </a:p>
          <a:p>
            <a:r>
              <a:rPr lang="cs-CZ" altLang="cs-CZ" dirty="0">
                <a:latin typeface="+mn-lt"/>
              </a:rPr>
              <a:t>Hazard = potenciál pro vznik škody, který je přítomný v každém druhu činnosti</a:t>
            </a:r>
          </a:p>
          <a:p>
            <a:r>
              <a:rPr lang="cs-CZ" altLang="cs-CZ" dirty="0">
                <a:latin typeface="+mn-lt"/>
              </a:rPr>
              <a:t>Riziko = pravděpodobnost s jakou se tento potenciál projeví</a:t>
            </a:r>
          </a:p>
          <a:p>
            <a:pPr>
              <a:spcBef>
                <a:spcPct val="50000"/>
              </a:spcBef>
            </a:pPr>
            <a:r>
              <a:rPr lang="cs-CZ" altLang="cs-CZ" dirty="0">
                <a:latin typeface="+mn-lt"/>
              </a:rPr>
              <a:t>Nakládání s nebezpečnými látkami a přípravky – je třeba zajistit bezpečnou manipulaci, používání, skladování a následnou likvidaci odpadů</a:t>
            </a:r>
          </a:p>
          <a:p>
            <a:r>
              <a:rPr lang="cs-CZ" altLang="cs-CZ" dirty="0">
                <a:latin typeface="+mn-lt"/>
                <a:hlinkClick r:id="rId2"/>
              </a:rPr>
              <a:t>http://www.sci.muni.cz/bezpecnost/chm_web/index.htm</a:t>
            </a:r>
            <a:endParaRPr lang="cs-CZ" altLang="cs-CZ" dirty="0">
              <a:latin typeface="+mn-lt"/>
            </a:endParaRPr>
          </a:p>
          <a:p>
            <a:pPr>
              <a:spcBef>
                <a:spcPct val="50000"/>
              </a:spcBef>
            </a:pPr>
            <a:r>
              <a:rPr lang="cs-CZ" altLang="cs-CZ" dirty="0">
                <a:latin typeface="+mn-lt"/>
              </a:rPr>
              <a:t>Odlišnosti bezpečnostních opatření v laboratoři a v terénu</a:t>
            </a:r>
          </a:p>
          <a:p>
            <a:r>
              <a:rPr lang="cs-CZ" altLang="cs-CZ" i="1" dirty="0">
                <a:latin typeface="+mn-lt"/>
              </a:rPr>
              <a:t>Laboratoř:</a:t>
            </a:r>
            <a:r>
              <a:rPr lang="cs-CZ" altLang="cs-CZ" dirty="0">
                <a:latin typeface="+mn-lt"/>
              </a:rPr>
              <a:t> je třeba zajistit bezpečnou manipulaci a práci s chemickými látkami a zařízením laboratoře, bezpečnostní pokyny jsou závislé na povaze laboratoře</a:t>
            </a:r>
          </a:p>
          <a:p>
            <a:r>
              <a:rPr lang="cs-CZ" altLang="cs-CZ" i="1" dirty="0">
                <a:latin typeface="+mn-lt"/>
              </a:rPr>
              <a:t>Terén:</a:t>
            </a:r>
            <a:r>
              <a:rPr lang="cs-CZ" altLang="cs-CZ" dirty="0">
                <a:latin typeface="+mn-lt"/>
              </a:rPr>
              <a:t> formy nebezpečí jsou závislé na povaze místa, použitých pomůckách, nepředvídatelnosti počasí a dalších neočekávaných okolnostech</a:t>
            </a:r>
          </a:p>
          <a:p>
            <a:r>
              <a:rPr lang="cs-CZ" altLang="cs-CZ" dirty="0">
                <a:latin typeface="+mn-lt"/>
              </a:rPr>
              <a:t>- vhodné oblečení a obuv</a:t>
            </a:r>
          </a:p>
          <a:p>
            <a:r>
              <a:rPr lang="cs-CZ" altLang="cs-CZ" dirty="0">
                <a:latin typeface="+mn-lt"/>
              </a:rPr>
              <a:t>- další vybavení: lékárnička, mobil, mapa, GPS, kompas, baterka, píšťalka, hodinky</a:t>
            </a:r>
          </a:p>
        </p:txBody>
      </p:sp>
    </p:spTree>
    <p:extLst>
      <p:ext uri="{BB962C8B-B14F-4D97-AF65-F5344CB8AC3E}">
        <p14:creationId xmlns:p14="http://schemas.microsoft.com/office/powerpoint/2010/main" val="734551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2880" y="404664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Není nerozumné strávit až 20 % celkového času výzkumu plánováním.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Dobře sestavený plán výzkumu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maximalizuje množství použitelných informací, které získáme</a:t>
            </a:r>
          </a:p>
          <a:p>
            <a:r>
              <a:rPr lang="cs-CZ" dirty="0" smtClean="0"/>
              <a:t>minimalizuje promarněné úsilí (ušetří </a:t>
            </a:r>
            <a:r>
              <a:rPr lang="cs-CZ" dirty="0"/>
              <a:t>čas v </a:t>
            </a:r>
            <a:r>
              <a:rPr lang="cs-CZ" dirty="0" smtClean="0"/>
              <a:t>terénu) a neužitečná data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PLÁNOVACÍ KROKY:</a:t>
            </a:r>
          </a:p>
          <a:p>
            <a:r>
              <a:rPr lang="cs-CZ" dirty="0" smtClean="0"/>
              <a:t>Nastol si otázku (nebo řadu otázek)</a:t>
            </a:r>
          </a:p>
          <a:p>
            <a:r>
              <a:rPr lang="cs-CZ" dirty="0" smtClean="0"/>
              <a:t>Vyber si metody výzkumu</a:t>
            </a:r>
          </a:p>
          <a:p>
            <a:r>
              <a:rPr lang="cs-CZ" dirty="0" smtClean="0"/>
              <a:t>Sesbírej potřebné informace</a:t>
            </a:r>
          </a:p>
          <a:p>
            <a:r>
              <a:rPr lang="cs-CZ" dirty="0" smtClean="0"/>
              <a:t>Analyzuj tyto informace</a:t>
            </a:r>
          </a:p>
          <a:p>
            <a:r>
              <a:rPr lang="cs-CZ" dirty="0" smtClean="0"/>
              <a:t>Odpověz na otázku</a:t>
            </a:r>
            <a:endParaRPr lang="cs-CZ" dirty="0"/>
          </a:p>
        </p:txBody>
      </p:sp>
      <p:sp>
        <p:nvSpPr>
          <p:cNvPr id="2" name="Šipka dolů 1"/>
          <p:cNvSpPr/>
          <p:nvPr/>
        </p:nvSpPr>
        <p:spPr>
          <a:xfrm>
            <a:off x="2447764" y="1844824"/>
            <a:ext cx="21602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200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95734" y="260648"/>
            <a:ext cx="8424738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Font typeface="+mj-lt"/>
              <a:buAutoNum type="arabicPeriod" startAt="2"/>
            </a:pPr>
            <a:r>
              <a:rPr lang="cs-CZ" altLang="cs-CZ" sz="2800" b="1" dirty="0" smtClean="0"/>
              <a:t>Jaká je moje výzkumná otázka?</a:t>
            </a:r>
            <a:endParaRPr lang="cs-CZ" altLang="cs-CZ" sz="2800" b="1" dirty="0"/>
          </a:p>
          <a:p>
            <a:pPr>
              <a:spcBef>
                <a:spcPct val="50000"/>
              </a:spcBef>
            </a:pPr>
            <a:r>
              <a:rPr lang="cs-CZ" altLang="cs-CZ" sz="2400" dirty="0"/>
              <a:t>Nejobtížnější krok v projektu, obvykle nejvíce zanedbávaný.</a:t>
            </a:r>
          </a:p>
          <a:p>
            <a:pPr>
              <a:spcBef>
                <a:spcPct val="50000"/>
              </a:spcBef>
            </a:pPr>
            <a:r>
              <a:rPr lang="cs-CZ" altLang="cs-CZ" sz="2400" dirty="0" smtClean="0"/>
              <a:t>Efektivita jakéhokoliv geografického výzkumu závisí mnohem méně na výběru metod, než na </a:t>
            </a: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kvalitě výzkumné otázky</a:t>
            </a:r>
            <a:r>
              <a:rPr lang="cs-CZ" altLang="cs-CZ" sz="2400" dirty="0" smtClean="0"/>
              <a:t>, kterou si položíme.</a:t>
            </a:r>
          </a:p>
          <a:p>
            <a:pPr algn="ctr">
              <a:spcBef>
                <a:spcPts val="600"/>
              </a:spcBef>
            </a:pPr>
            <a:r>
              <a:rPr lang="cs-CZ" altLang="cs-CZ" sz="2000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NEJDŘÍVE ZJISTI K ČEMU TVŮJ VÝZKUM MÁ SLOUŽIT, PAK METODAMI NECH SE SOUŽIT.</a:t>
            </a:r>
            <a:endParaRPr lang="cs-CZ" altLang="cs-CZ" sz="2000" i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altLang="cs-CZ" sz="2400" dirty="0" smtClean="0"/>
          </a:p>
          <a:p>
            <a:r>
              <a:rPr lang="cs-CZ" altLang="cs-CZ" sz="2400" dirty="0" smtClean="0"/>
              <a:t>Úplně první otázka by ovšem mohla znít:</a:t>
            </a:r>
          </a:p>
          <a:p>
            <a:r>
              <a:rPr lang="cs-CZ" altLang="cs-CZ" sz="2400" dirty="0" smtClean="0"/>
              <a:t>Je tento výzkum potřeba?</a:t>
            </a:r>
            <a:endParaRPr lang="cs-CZ" altLang="cs-CZ" sz="2400" dirty="0"/>
          </a:p>
          <a:p>
            <a:pPr>
              <a:spcBef>
                <a:spcPct val="50000"/>
              </a:spcBef>
            </a:pPr>
            <a:endParaRPr lang="cs-CZ" altLang="cs-CZ" sz="2400" dirty="0" smtClean="0"/>
          </a:p>
          <a:p>
            <a:pPr>
              <a:spcBef>
                <a:spcPct val="50000"/>
              </a:spcBef>
            </a:pPr>
            <a:endParaRPr lang="cs-CZ" altLang="cs-CZ" sz="2400" dirty="0" smtClean="0"/>
          </a:p>
          <a:p>
            <a:pPr>
              <a:spcBef>
                <a:spcPct val="50000"/>
              </a:spcBef>
            </a:pP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8220" name="AutoShape 28"/>
          <p:cNvSpPr>
            <a:spLocks noChangeArrowheads="1"/>
          </p:cNvSpPr>
          <p:nvPr/>
        </p:nvSpPr>
        <p:spPr bwMode="auto">
          <a:xfrm>
            <a:off x="-3492500" y="3789363"/>
            <a:ext cx="71437" cy="503237"/>
          </a:xfrm>
          <a:prstGeom prst="downArrow">
            <a:avLst>
              <a:gd name="adj1" fmla="val 50000"/>
              <a:gd name="adj2" fmla="val 1761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80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dirty="0" smtClean="0"/>
              <a:t>Co předchází tomu, než si zformulujeme výzkumnou otázku?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3277"/>
            <a:ext cx="8229600" cy="4525963"/>
          </a:xfrm>
        </p:spPr>
        <p:txBody>
          <a:bodyPr>
            <a:noAutofit/>
          </a:bodyPr>
          <a:lstStyle/>
          <a:p>
            <a:r>
              <a:rPr lang="cs-CZ" sz="2400" dirty="0" smtClean="0"/>
              <a:t>Co bude zkoumaným objektem?</a:t>
            </a:r>
          </a:p>
          <a:p>
            <a:pPr marL="755650" lvl="1" indent="-355600"/>
            <a:r>
              <a:rPr lang="cs-CZ" sz="2000" dirty="0" smtClean="0"/>
              <a:t>Jakou věc (objekt) budu zkoumat?</a:t>
            </a:r>
          </a:p>
          <a:p>
            <a:pPr marL="800100" lvl="2" indent="0">
              <a:buNone/>
            </a:pPr>
            <a:r>
              <a:rPr lang="cs-CZ" sz="1600" dirty="0" smtClean="0"/>
              <a:t>NAPŘÍKLAD: </a:t>
            </a:r>
            <a:r>
              <a:rPr lang="cs-CZ" sz="1600" dirty="0" err="1" smtClean="0"/>
              <a:t>max</a:t>
            </a:r>
            <a:r>
              <a:rPr lang="cs-CZ" sz="1600" dirty="0" smtClean="0"/>
              <a:t>/min průtoky, křivolakost koryta, břehové </a:t>
            </a:r>
            <a:r>
              <a:rPr lang="cs-CZ" sz="1600" dirty="0" err="1" smtClean="0"/>
              <a:t>nátrže</a:t>
            </a:r>
            <a:r>
              <a:rPr lang="cs-CZ" sz="1600" dirty="0" smtClean="0"/>
              <a:t>, pobytové stopy bobra, říční dřevo, …</a:t>
            </a:r>
          </a:p>
          <a:p>
            <a:pPr marL="755650" lvl="1" indent="-355600"/>
            <a:r>
              <a:rPr lang="cs-CZ" sz="2000" dirty="0" smtClean="0"/>
              <a:t>V jakém prostorovém měřítku?</a:t>
            </a:r>
          </a:p>
          <a:p>
            <a:pPr marL="755650" lvl="1" indent="-355600"/>
            <a:r>
              <a:rPr lang="cs-CZ" sz="2000" dirty="0" smtClean="0"/>
              <a:t>K čemu hodlám použít výsledky? </a:t>
            </a:r>
          </a:p>
          <a:p>
            <a:pPr marL="355600" indent="-355600"/>
            <a:endParaRPr lang="cs-CZ" sz="2400" dirty="0" smtClean="0"/>
          </a:p>
          <a:p>
            <a:pPr marL="355600" indent="-355600"/>
            <a:r>
              <a:rPr lang="cs-CZ" sz="2400" dirty="0" smtClean="0"/>
              <a:t>Jaké budou cíle výzkumu?</a:t>
            </a:r>
          </a:p>
          <a:p>
            <a:pPr marL="755650" lvl="1" indent="-355600"/>
            <a:r>
              <a:rPr lang="cs-CZ" sz="2000" dirty="0" smtClean="0"/>
              <a:t>Je třeba je jasně formulovat</a:t>
            </a:r>
          </a:p>
          <a:p>
            <a:pPr marL="755650" lvl="1" indent="-355600"/>
            <a:r>
              <a:rPr lang="cs-CZ" sz="2000" dirty="0"/>
              <a:t>M</a:t>
            </a:r>
            <a:r>
              <a:rPr lang="cs-CZ" sz="2000" dirty="0" smtClean="0"/>
              <a:t>ají odrážet povahu a rozsah řešeného problému</a:t>
            </a:r>
          </a:p>
          <a:p>
            <a:pPr marL="755650" lvl="1" indent="-355600"/>
            <a:r>
              <a:rPr lang="cs-CZ" sz="2000" dirty="0"/>
              <a:t>M</a:t>
            </a:r>
            <a:r>
              <a:rPr lang="cs-CZ" sz="2000" dirty="0" smtClean="0"/>
              <a:t>usí být uskutečnitelé s dostupnými zdroji (čas, rozpočet)</a:t>
            </a:r>
            <a:endParaRPr lang="cs-CZ" sz="2000" dirty="0"/>
          </a:p>
          <a:p>
            <a:pPr marL="355600" indent="-355600"/>
            <a:endParaRPr lang="cs-CZ" sz="2400" dirty="0" smtClean="0"/>
          </a:p>
          <a:p>
            <a:pPr marL="355600" indent="-355600"/>
            <a:endParaRPr lang="cs-CZ" sz="2400" dirty="0"/>
          </a:p>
          <a:p>
            <a:pPr marL="355600" indent="-355600"/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50083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9750" y="1988840"/>
            <a:ext cx="8280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ŘEKA </a:t>
            </a:r>
            <a:r>
              <a:rPr lang="cs-CZ" alt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ZNEČIŠTĚNÁ? Jedná se o specifickou a kvantitativní otázku?</a:t>
            </a:r>
          </a:p>
          <a:p>
            <a:pPr>
              <a:spcBef>
                <a:spcPct val="50000"/>
              </a:spcBef>
            </a:pPr>
            <a:r>
              <a:rPr lang="cs-CZ" altLang="cs-CZ" sz="2000" dirty="0" smtClean="0"/>
              <a:t>Jedná se </a:t>
            </a:r>
            <a:r>
              <a:rPr lang="cs-CZ" altLang="cs-CZ" sz="2000" smtClean="0"/>
              <a:t>o </a:t>
            </a:r>
            <a:r>
              <a:rPr lang="cs-CZ" altLang="cs-CZ" sz="2000" smtClean="0"/>
              <a:t>částečně specifickou</a:t>
            </a:r>
            <a:r>
              <a:rPr lang="cs-CZ" altLang="cs-CZ" sz="2000" dirty="0" smtClean="0"/>
              <a:t>, nikoliv ale kvantitativní otázku. Otázku je třeba dále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vydefinovat</a:t>
            </a:r>
            <a:r>
              <a:rPr lang="cs-CZ" altLang="cs-CZ" sz="2000" dirty="0" smtClean="0"/>
              <a:t> (specifikovat) a vtisknout jí </a:t>
            </a:r>
            <a:r>
              <a:rPr lang="cs-CZ" altLang="cs-CZ" sz="2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testovatelnou formu</a:t>
            </a:r>
            <a:r>
              <a:rPr lang="cs-CZ" altLang="cs-CZ" sz="2000" dirty="0" smtClean="0"/>
              <a:t>.</a:t>
            </a:r>
            <a:endParaRPr lang="cs-CZ" altLang="cs-CZ" sz="2000" dirty="0"/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611188" y="3428851"/>
            <a:ext cx="7848600" cy="2305050"/>
            <a:chOff x="385" y="2115"/>
            <a:chExt cx="4944" cy="1452"/>
          </a:xfrm>
        </p:grpSpPr>
        <p:grpSp>
          <p:nvGrpSpPr>
            <p:cNvPr id="6" name="Diagram 2"/>
            <p:cNvGrpSpPr>
              <a:grpSpLocks/>
            </p:cNvGrpSpPr>
            <p:nvPr/>
          </p:nvGrpSpPr>
          <p:grpSpPr bwMode="auto">
            <a:xfrm>
              <a:off x="3379" y="2659"/>
              <a:ext cx="1200" cy="833"/>
              <a:chOff x="3379" y="2659"/>
              <a:chExt cx="1200" cy="833"/>
            </a:xfrm>
          </p:grpSpPr>
          <p:sp>
            <p:nvSpPr>
              <p:cNvPr id="21" name="AutoShape 4"/>
              <p:cNvSpPr>
                <a:spLocks noChangeArrowheads="1"/>
              </p:cNvSpPr>
              <p:nvPr/>
            </p:nvSpPr>
            <p:spPr bwMode="auto">
              <a:xfrm>
                <a:off x="4522" y="2976"/>
                <a:ext cx="39" cy="317"/>
              </a:xfrm>
              <a:prstGeom prst="downArrow">
                <a:avLst>
                  <a:gd name="adj1" fmla="val 50000"/>
                  <a:gd name="adj2" fmla="val 20320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22" name="Line 5"/>
              <p:cNvSpPr>
                <a:spLocks noChangeShapeType="1"/>
              </p:cNvSpPr>
              <p:nvPr/>
            </p:nvSpPr>
            <p:spPr bwMode="auto">
              <a:xfrm>
                <a:off x="3470" y="3113"/>
                <a:ext cx="1043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  <p:sp>
          <p:nvSpPr>
            <p:cNvPr id="7" name="AutoShape 13"/>
            <p:cNvSpPr>
              <a:spLocks noChangeArrowheads="1"/>
            </p:cNvSpPr>
            <p:nvPr/>
          </p:nvSpPr>
          <p:spPr bwMode="auto">
            <a:xfrm>
              <a:off x="3741" y="2115"/>
              <a:ext cx="1588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Je řeka znečištěná?</a:t>
              </a:r>
            </a:p>
          </p:txBody>
        </p:sp>
        <p:sp>
          <p:nvSpPr>
            <p:cNvPr id="8" name="AutoShape 18"/>
            <p:cNvSpPr>
              <a:spLocks noChangeArrowheads="1"/>
            </p:cNvSpPr>
            <p:nvPr/>
          </p:nvSpPr>
          <p:spPr bwMode="auto">
            <a:xfrm>
              <a:off x="3741" y="2704"/>
              <a:ext cx="1588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Definuj znečištění</a:t>
              </a:r>
            </a:p>
          </p:txBody>
        </p:sp>
        <p:sp>
          <p:nvSpPr>
            <p:cNvPr id="9" name="AutoShape 19"/>
            <p:cNvSpPr>
              <a:spLocks noChangeArrowheads="1"/>
            </p:cNvSpPr>
            <p:nvPr/>
          </p:nvSpPr>
          <p:spPr bwMode="auto">
            <a:xfrm>
              <a:off x="3741" y="3294"/>
              <a:ext cx="1587" cy="27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Změř konkrétní polutant</a:t>
              </a:r>
            </a:p>
          </p:txBody>
        </p:sp>
        <p:sp>
          <p:nvSpPr>
            <p:cNvPr id="10" name="AutoShape 20"/>
            <p:cNvSpPr>
              <a:spLocks noChangeArrowheads="1"/>
            </p:cNvSpPr>
            <p:nvPr/>
          </p:nvSpPr>
          <p:spPr bwMode="auto">
            <a:xfrm>
              <a:off x="4512" y="2387"/>
              <a:ext cx="45" cy="317"/>
            </a:xfrm>
            <a:prstGeom prst="downArrow">
              <a:avLst>
                <a:gd name="adj1" fmla="val 50000"/>
                <a:gd name="adj2" fmla="val 17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AutoShape 22"/>
            <p:cNvSpPr>
              <a:spLocks noChangeArrowheads="1"/>
            </p:cNvSpPr>
            <p:nvPr/>
          </p:nvSpPr>
          <p:spPr bwMode="auto">
            <a:xfrm>
              <a:off x="2290" y="2387"/>
              <a:ext cx="1180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Informace / data</a:t>
              </a:r>
            </a:p>
          </p:txBody>
        </p:sp>
        <p:sp>
          <p:nvSpPr>
            <p:cNvPr id="12" name="AutoShape 23"/>
            <p:cNvSpPr>
              <a:spLocks noChangeArrowheads="1"/>
            </p:cNvSpPr>
            <p:nvPr/>
          </p:nvSpPr>
          <p:spPr bwMode="auto">
            <a:xfrm>
              <a:off x="2290" y="2976"/>
              <a:ext cx="1180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Informace / data</a:t>
              </a:r>
            </a:p>
          </p:txBody>
        </p:sp>
        <p:sp>
          <p:nvSpPr>
            <p:cNvPr id="13" name="AutoShape 24"/>
            <p:cNvSpPr>
              <a:spLocks noChangeArrowheads="1"/>
            </p:cNvSpPr>
            <p:nvPr/>
          </p:nvSpPr>
          <p:spPr bwMode="auto">
            <a:xfrm>
              <a:off x="385" y="2115"/>
              <a:ext cx="1588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Obecná otázka</a:t>
              </a:r>
            </a:p>
          </p:txBody>
        </p:sp>
        <p:sp>
          <p:nvSpPr>
            <p:cNvPr id="14" name="AutoShape 25"/>
            <p:cNvSpPr>
              <a:spLocks noChangeArrowheads="1"/>
            </p:cNvSpPr>
            <p:nvPr/>
          </p:nvSpPr>
          <p:spPr bwMode="auto">
            <a:xfrm>
              <a:off x="385" y="2704"/>
              <a:ext cx="1588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Specifikace</a:t>
              </a:r>
            </a:p>
          </p:txBody>
        </p:sp>
        <p:sp>
          <p:nvSpPr>
            <p:cNvPr id="15" name="AutoShape 26"/>
            <p:cNvSpPr>
              <a:spLocks noChangeArrowheads="1"/>
            </p:cNvSpPr>
            <p:nvPr/>
          </p:nvSpPr>
          <p:spPr bwMode="auto">
            <a:xfrm>
              <a:off x="385" y="3294"/>
              <a:ext cx="1588" cy="272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cs-CZ" altLang="cs-CZ"/>
                <a:t>Kvantitativní otázka</a:t>
              </a:r>
            </a:p>
          </p:txBody>
        </p:sp>
        <p:sp>
          <p:nvSpPr>
            <p:cNvPr id="16" name="AutoShape 27"/>
            <p:cNvSpPr>
              <a:spLocks noChangeArrowheads="1"/>
            </p:cNvSpPr>
            <p:nvPr/>
          </p:nvSpPr>
          <p:spPr bwMode="auto">
            <a:xfrm>
              <a:off x="1156" y="2387"/>
              <a:ext cx="45" cy="317"/>
            </a:xfrm>
            <a:prstGeom prst="downArrow">
              <a:avLst>
                <a:gd name="adj1" fmla="val 50000"/>
                <a:gd name="adj2" fmla="val 17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AutoShape 29"/>
            <p:cNvSpPr>
              <a:spLocks noChangeArrowheads="1"/>
            </p:cNvSpPr>
            <p:nvPr/>
          </p:nvSpPr>
          <p:spPr bwMode="auto">
            <a:xfrm>
              <a:off x="1156" y="2976"/>
              <a:ext cx="45" cy="317"/>
            </a:xfrm>
            <a:prstGeom prst="downArrow">
              <a:avLst>
                <a:gd name="adj1" fmla="val 50000"/>
                <a:gd name="adj2" fmla="val 1761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H="1">
              <a:off x="1202" y="2523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H="1">
              <a:off x="1202" y="3113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3470" y="2523"/>
              <a:ext cx="10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611188" y="404664"/>
            <a:ext cx="79212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Formulace výzkumné otázky v obecné rovině.</a:t>
            </a:r>
            <a:endParaRPr lang="cs-CZ" altLang="cs-CZ" sz="2400" dirty="0"/>
          </a:p>
          <a:p>
            <a:r>
              <a:rPr lang="cs-CZ" alt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cs-CZ" alt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JE </a:t>
            </a:r>
            <a:r>
              <a:rPr lang="cs-CZ" alt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ŘEKA ZNEČIŠTĚNÁ?</a:t>
            </a:r>
            <a:endParaRPr lang="cs-CZ" altLang="cs-CZ" sz="2000" u="sng" dirty="0"/>
          </a:p>
          <a:p>
            <a:endParaRPr lang="cs-CZ" altLang="cs-CZ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altLang="cs-CZ" sz="2400" dirty="0" smtClean="0"/>
              <a:t>Konkretizace, zpřesnění otázky</a:t>
            </a:r>
          </a:p>
        </p:txBody>
      </p:sp>
      <p:sp>
        <p:nvSpPr>
          <p:cNvPr id="2" name="Šipka dolů 1"/>
          <p:cNvSpPr/>
          <p:nvPr/>
        </p:nvSpPr>
        <p:spPr>
          <a:xfrm>
            <a:off x="2555454" y="1196752"/>
            <a:ext cx="216322" cy="362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50106"/>
          </a:xfrm>
        </p:spPr>
        <p:txBody>
          <a:bodyPr>
            <a:normAutofit/>
          </a:bodyPr>
          <a:lstStyle/>
          <a:p>
            <a:r>
              <a:rPr lang="cs-CZ" sz="2800" dirty="0" smtClean="0"/>
              <a:t>Přípravná fáze projektu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V této fázi nám nejasné obrysy výzkumu vykrystalizují do specifické, přesné výzkumné otázky.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Co proto můžeme udělat?</a:t>
            </a:r>
          </a:p>
          <a:p>
            <a:r>
              <a:rPr lang="cs-CZ" sz="2400" dirty="0" smtClean="0"/>
              <a:t>prohlédneme si mapy, letecké snímky, fotografie</a:t>
            </a:r>
          </a:p>
          <a:p>
            <a:r>
              <a:rPr lang="cs-CZ" sz="2400" dirty="0" smtClean="0"/>
              <a:t>vymezíme studované území, volíme místa pro sběr dat</a:t>
            </a:r>
          </a:p>
          <a:p>
            <a:r>
              <a:rPr lang="cs-CZ" sz="2400" dirty="0" smtClean="0"/>
              <a:t>navštívíme území (rekognoskace)</a:t>
            </a:r>
          </a:p>
          <a:p>
            <a:r>
              <a:rPr lang="cs-CZ" sz="2400" dirty="0" smtClean="0"/>
              <a:t>naplánujeme čas pro terénní práce</a:t>
            </a:r>
          </a:p>
          <a:p>
            <a:r>
              <a:rPr lang="cs-CZ" sz="2400" dirty="0" smtClean="0"/>
              <a:t>prostudujeme literaturu</a:t>
            </a:r>
          </a:p>
          <a:p>
            <a:pPr lvl="1"/>
            <a:r>
              <a:rPr lang="cs-CZ" sz="2000" dirty="0" smtClean="0"/>
              <a:t>literatura o objektu, který zkoumáme</a:t>
            </a:r>
          </a:p>
          <a:p>
            <a:pPr lvl="1"/>
            <a:r>
              <a:rPr lang="cs-CZ" sz="2000" dirty="0" smtClean="0"/>
              <a:t>literatura o metodách, kterými se tento objekt studuje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88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3"/>
            </a:pPr>
            <a:r>
              <a:rPr lang="cs-CZ" altLang="cs-CZ" sz="2800" b="1" dirty="0" smtClean="0"/>
              <a:t>Výběr vhodných metod řešení</a:t>
            </a:r>
            <a:br>
              <a:rPr lang="cs-CZ" altLang="cs-CZ" sz="2800" b="1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348880"/>
            <a:ext cx="8496944" cy="4320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dirty="0" smtClean="0"/>
              <a:t>Metody mohou zahrnovat:</a:t>
            </a:r>
          </a:p>
          <a:p>
            <a:r>
              <a:rPr lang="cs-CZ" sz="2200" dirty="0" smtClean="0"/>
              <a:t>techniky sběru dat</a:t>
            </a:r>
          </a:p>
          <a:p>
            <a:r>
              <a:rPr lang="cs-CZ" sz="2200" dirty="0" smtClean="0"/>
              <a:t>způsoby statistického vyhodnocení</a:t>
            </a:r>
          </a:p>
          <a:p>
            <a:r>
              <a:rPr lang="cs-CZ" sz="2200" dirty="0" smtClean="0"/>
              <a:t>numerické modely</a:t>
            </a:r>
          </a:p>
          <a:p>
            <a:pPr marL="0" indent="0">
              <a:buNone/>
            </a:pPr>
            <a:r>
              <a:rPr lang="cs-CZ" sz="2200" dirty="0" smtClean="0"/>
              <a:t> </a:t>
            </a:r>
          </a:p>
          <a:p>
            <a:pPr marL="0" indent="0">
              <a:buNone/>
            </a:pPr>
            <a:r>
              <a:rPr lang="cs-CZ" sz="2200" dirty="0" smtClean="0"/>
              <a:t>Zvážíme výhody a nevýhody dostupných metod v závislosti na: dostupném vybavení</a:t>
            </a:r>
            <a:r>
              <a:rPr lang="cs-CZ" sz="2200" dirty="0"/>
              <a:t>;</a:t>
            </a:r>
            <a:r>
              <a:rPr lang="cs-CZ" sz="2200" dirty="0" smtClean="0"/>
              <a:t> času, který máme k dispozici; našim zkušenostem; počtu lidí, kteří nám pomůžou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 smtClean="0"/>
              <a:t>Ujasníme si: --- co budeme měřit, --- kdy a jak to budeme měřit, ---- jak budeme analyzovat data</a:t>
            </a:r>
            <a:endParaRPr lang="cs-CZ" sz="22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23528" y="692696"/>
            <a:ext cx="8229600" cy="1141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altLang="cs-CZ" sz="2200" dirty="0" smtClean="0"/>
              <a:t>Ve chvíli, kdy máme, předpokládejme, rozumnou otázku</a:t>
            </a:r>
            <a:endParaRPr lang="cs-CZ" sz="2200" dirty="0"/>
          </a:p>
        </p:txBody>
      </p:sp>
      <p:sp>
        <p:nvSpPr>
          <p:cNvPr id="5" name="Šipka dolů 4"/>
          <p:cNvSpPr/>
          <p:nvPr/>
        </p:nvSpPr>
        <p:spPr>
          <a:xfrm>
            <a:off x="3887924" y="1052736"/>
            <a:ext cx="2160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23528" y="155679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/>
              <a:t>volíme pracovní metody (+ související techniky)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200" dirty="0" smtClean="0"/>
              <a:t>uvažujeme o potenciálních zdrojích dat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53212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15205"/>
            <a:ext cx="8229600" cy="61821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CO BUDEME MĚŘIT?</a:t>
            </a:r>
          </a:p>
          <a:p>
            <a:pPr marL="0" indent="0">
              <a:buNone/>
            </a:pPr>
            <a:r>
              <a:rPr lang="cs-CZ" sz="2400" dirty="0" smtClean="0"/>
              <a:t>Zvolíme si proměnné (parametry), které budeme v terénu mapovat/měřit</a:t>
            </a:r>
          </a:p>
          <a:p>
            <a:pPr marL="0" indent="0">
              <a:buNone/>
            </a:pPr>
            <a:r>
              <a:rPr lang="cs-CZ" sz="2400" dirty="0" smtClean="0"/>
              <a:t>Typ a množství sbíraných dat vyplývají z:</a:t>
            </a:r>
          </a:p>
          <a:p>
            <a:r>
              <a:rPr lang="cs-CZ" sz="2400" dirty="0" smtClean="0"/>
              <a:t>cílů výzkumu</a:t>
            </a:r>
          </a:p>
          <a:p>
            <a:r>
              <a:rPr lang="cs-CZ" sz="2400" dirty="0" smtClean="0"/>
              <a:t>požadované podrobnosti výzkumu</a:t>
            </a:r>
          </a:p>
          <a:p>
            <a:r>
              <a:rPr lang="cs-CZ" sz="2400" dirty="0" smtClean="0"/>
              <a:t>výše rozpočtu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KDY A JAK TO BUDEME MĚŘIT?</a:t>
            </a:r>
          </a:p>
          <a:p>
            <a:r>
              <a:rPr lang="cs-CZ" sz="2400" dirty="0" smtClean="0"/>
              <a:t>jednorázový sběr dat</a:t>
            </a:r>
          </a:p>
          <a:p>
            <a:r>
              <a:rPr lang="cs-CZ" sz="2400" dirty="0" smtClean="0"/>
              <a:t>monitorovací studie (až několik let)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Sestavíme si předběžný plán sběru dat v terénu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JAKÝ JE POŽADOVANÝ </a:t>
            </a:r>
            <a:r>
              <a:rPr lang="cs-CZ" sz="2400" dirty="0"/>
              <a:t>POČET </a:t>
            </a:r>
            <a:r>
              <a:rPr lang="cs-CZ" sz="2400" dirty="0" smtClean="0"/>
              <a:t>MĚŘENÍ/VZORKŮ?</a:t>
            </a:r>
            <a:endParaRPr lang="cs-CZ" sz="2400" dirty="0"/>
          </a:p>
          <a:p>
            <a:r>
              <a:rPr lang="cs-CZ" sz="2400" dirty="0"/>
              <a:t>Je třeba zajistit dostatečný počet měření či odebraných vzorků, aby bylo dosaženo cílů </a:t>
            </a:r>
            <a:r>
              <a:rPr lang="cs-CZ" sz="2400" dirty="0" smtClean="0"/>
              <a:t>studie</a:t>
            </a:r>
            <a:endParaRPr lang="cs-CZ" sz="2400" dirty="0"/>
          </a:p>
          <a:p>
            <a:r>
              <a:rPr lang="cs-CZ" sz="2400" dirty="0"/>
              <a:t>Nadměrný počet měření/vzorků → ztráta času, plýtvání prostředky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4347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JAK </a:t>
            </a:r>
            <a:r>
              <a:rPr lang="cs-CZ" sz="2400" dirty="0"/>
              <a:t>DATA STATISTICKY VYHODNOTÍME?</a:t>
            </a:r>
          </a:p>
          <a:p>
            <a:pPr marL="0" indent="0">
              <a:buNone/>
            </a:pPr>
            <a:r>
              <a:rPr lang="cs-CZ" sz="2400" dirty="0"/>
              <a:t>Analýza na zkoušku → vychytání problémů se statickou analýzou (pomůže vyjasnit předpoklady a omezení plánovaných statistických metod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Plán terénních prací by měl obsahovat:</a:t>
            </a:r>
          </a:p>
          <a:p>
            <a:r>
              <a:rPr lang="cs-CZ" sz="2400" dirty="0" smtClean="0"/>
              <a:t>přehledovou mapu s polohou výzkumných lokalit</a:t>
            </a:r>
          </a:p>
          <a:p>
            <a:r>
              <a:rPr lang="cs-CZ" sz="2400" dirty="0" smtClean="0"/>
              <a:t>seznam měřených/mapovaných charakteristik</a:t>
            </a:r>
          </a:p>
          <a:p>
            <a:r>
              <a:rPr lang="cs-CZ" sz="2400" dirty="0" smtClean="0"/>
              <a:t>časový harmonogram terénních prací</a:t>
            </a:r>
          </a:p>
          <a:p>
            <a:r>
              <a:rPr lang="cs-CZ" sz="2400" dirty="0" smtClean="0"/>
              <a:t>počet měření/vzorků, které musíme získat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7430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1739</Words>
  <Application>Microsoft Office PowerPoint</Application>
  <PresentationFormat>Předvádění na obrazovce (4:3)</PresentationFormat>
  <Paragraphs>230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Prezentace aplikace PowerPoint</vt:lpstr>
      <vt:lpstr>Prezentace aplikace PowerPoint</vt:lpstr>
      <vt:lpstr>Prezentace aplikace PowerPoint</vt:lpstr>
      <vt:lpstr>Co předchází tomu, než si zformulujeme výzkumnou otázku?</vt:lpstr>
      <vt:lpstr>Prezentace aplikace PowerPoint</vt:lpstr>
      <vt:lpstr>Přípravná fáze projektu</vt:lpstr>
      <vt:lpstr>Výběr vhodných metod řešení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Jak zvolit počet měření?</vt:lpstr>
      <vt:lpstr>Co může náš výzkum překazit?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Zdeněk Máčka</dc:creator>
  <cp:lastModifiedBy>xxx</cp:lastModifiedBy>
  <cp:revision>59</cp:revision>
  <dcterms:created xsi:type="dcterms:W3CDTF">2016-03-02T13:24:27Z</dcterms:created>
  <dcterms:modified xsi:type="dcterms:W3CDTF">2016-03-07T11:58:55Z</dcterms:modified>
</cp:coreProperties>
</file>