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56" r:id="rId2"/>
    <p:sldId id="256" r:id="rId3"/>
    <p:sldId id="290" r:id="rId4"/>
    <p:sldId id="335" r:id="rId5"/>
    <p:sldId id="351" r:id="rId6"/>
    <p:sldId id="350" r:id="rId7"/>
    <p:sldId id="348" r:id="rId8"/>
    <p:sldId id="374" r:id="rId9"/>
    <p:sldId id="377" r:id="rId10"/>
    <p:sldId id="376" r:id="rId11"/>
    <p:sldId id="379" r:id="rId12"/>
    <p:sldId id="378" r:id="rId13"/>
    <p:sldId id="380" r:id="rId14"/>
    <p:sldId id="375" r:id="rId15"/>
    <p:sldId id="384" r:id="rId16"/>
    <p:sldId id="385" r:id="rId17"/>
    <p:sldId id="381" r:id="rId18"/>
    <p:sldId id="383" r:id="rId19"/>
    <p:sldId id="382" r:id="rId20"/>
    <p:sldId id="388" r:id="rId21"/>
    <p:sldId id="387" r:id="rId22"/>
    <p:sldId id="360" r:id="rId23"/>
    <p:sldId id="386" r:id="rId24"/>
    <p:sldId id="389" r:id="rId25"/>
    <p:sldId id="364" r:id="rId26"/>
    <p:sldId id="365" r:id="rId27"/>
    <p:sldId id="366" r:id="rId28"/>
    <p:sldId id="367" r:id="rId29"/>
    <p:sldId id="36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317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996633"/>
    <a:srgbClr val="CDE1F3"/>
    <a:srgbClr val="CCFF99"/>
    <a:srgbClr val="99FF66"/>
    <a:srgbClr val="FFFF66"/>
    <a:srgbClr val="FF0000"/>
    <a:srgbClr val="0000FF"/>
    <a:srgbClr val="32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8355" autoAdjust="0"/>
  </p:normalViewPr>
  <p:slideViewPr>
    <p:cSldViewPr>
      <p:cViewPr varScale="1">
        <p:scale>
          <a:sx n="135" d="100"/>
          <a:sy n="135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737C-ECC4-4E43-9D70-CC98629924D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EDDB-3C6C-4E77-91DE-BB9D12EBC2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879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ACC81-8344-4328-8FA6-2BE76E9F1F9E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2D87-0879-4888-A39A-69074374B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369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2D87-0879-4888-A39A-69074374B3F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7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61C-0806-40FC-8863-B38BE14F7007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0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C4F-351D-40F7-B703-5E8E8F284890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6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D260-D00E-4548-927A-7D15D8AA99EF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6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F42D-7BCD-41CE-91EB-708243D1A4AE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12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4BB-C3A4-4322-A7E1-8C73EBD1ECC3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34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F60-22AD-4DD1-9BB5-291B84F8943E}" type="datetime1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B2A5-B025-4ACE-83D1-1BE0D04FD15B}" type="datetime1">
              <a:rPr lang="cs-CZ" smtClean="0"/>
              <a:t>1.4.2016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74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24EB-986D-49C2-8D6A-E0CAB2393CF6}" type="datetime1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9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31CB-FF62-4024-B942-5E5E179BDA8E}" type="datetime1">
              <a:rPr lang="cs-CZ" smtClean="0"/>
              <a:t>1.4.2016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04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C866-BD2D-4BAB-9AD5-3C396696A4B7}" type="datetime1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47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F407-B2C2-41F5-B9F4-0C4C49EDBEE0}" type="datetime1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3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8BA0-74EE-477C-9630-AD1CD7049C4C}" type="datetime1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5394-562B-4455-8801-44CE4BF533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9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ukas.smelik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5.png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Vyučující - studenti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dotazy, diskuse</a:t>
            </a:r>
          </a:p>
          <a:p>
            <a:r>
              <a:rPr lang="cs-CZ" dirty="0" smtClean="0"/>
              <a:t>prezentace k dispozici</a:t>
            </a:r>
          </a:p>
          <a:p>
            <a:r>
              <a:rPr lang="cs-CZ" dirty="0" smtClean="0">
                <a:hlinkClick r:id="rId2"/>
              </a:rPr>
              <a:t>lukas.smelik@gmail.com</a:t>
            </a:r>
            <a:endParaRPr lang="cs-CZ" dirty="0" smtClean="0"/>
          </a:p>
          <a:p>
            <a:r>
              <a:rPr lang="cs-CZ" dirty="0" smtClean="0"/>
              <a:t>otázky z tohoto tématu ke zkoušce zadávám já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1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Transformace povodně - nádrž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36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1136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" y="1136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1" y="1136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-1" y="1136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5842" name="Picture 2" descr="http://www.pod.cz/povodnovy_plan/PP-A9/srpen2005/terlick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04208"/>
            <a:ext cx="806641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olný tvar 8"/>
          <p:cNvSpPr/>
          <p:nvPr/>
        </p:nvSpPr>
        <p:spPr>
          <a:xfrm>
            <a:off x="1479664" y="1981200"/>
            <a:ext cx="1435331" cy="4300452"/>
          </a:xfrm>
          <a:custGeom>
            <a:avLst/>
            <a:gdLst>
              <a:gd name="connsiteX0" fmla="*/ 0 w 1435331"/>
              <a:gd name="connsiteY0" fmla="*/ 4106488 h 4106488"/>
              <a:gd name="connsiteX1" fmla="*/ 858982 w 1435331"/>
              <a:gd name="connsiteY1" fmla="*/ 4106488 h 4106488"/>
              <a:gd name="connsiteX2" fmla="*/ 958735 w 1435331"/>
              <a:gd name="connsiteY2" fmla="*/ 3984568 h 4106488"/>
              <a:gd name="connsiteX3" fmla="*/ 1069571 w 1435331"/>
              <a:gd name="connsiteY3" fmla="*/ 4089862 h 4106488"/>
              <a:gd name="connsiteX4" fmla="*/ 1119448 w 1435331"/>
              <a:gd name="connsiteY4" fmla="*/ 3336175 h 4106488"/>
              <a:gd name="connsiteX5" fmla="*/ 1213659 w 1435331"/>
              <a:gd name="connsiteY5" fmla="*/ 3053542 h 4106488"/>
              <a:gd name="connsiteX6" fmla="*/ 1313411 w 1435331"/>
              <a:gd name="connsiteY6" fmla="*/ 2532611 h 4106488"/>
              <a:gd name="connsiteX7" fmla="*/ 1385455 w 1435331"/>
              <a:gd name="connsiteY7" fmla="*/ 2255520 h 4106488"/>
              <a:gd name="connsiteX8" fmla="*/ 1435331 w 1435331"/>
              <a:gd name="connsiteY8" fmla="*/ 2244437 h 4106488"/>
              <a:gd name="connsiteX9" fmla="*/ 1307870 w 1435331"/>
              <a:gd name="connsiteY9" fmla="*/ 27709 h 4106488"/>
              <a:gd name="connsiteX10" fmla="*/ 1241368 w 1435331"/>
              <a:gd name="connsiteY10" fmla="*/ 0 h 4106488"/>
              <a:gd name="connsiteX11" fmla="*/ 1191491 w 1435331"/>
              <a:gd name="connsiteY11" fmla="*/ 55419 h 4106488"/>
              <a:gd name="connsiteX12" fmla="*/ 1130531 w 1435331"/>
              <a:gd name="connsiteY12" fmla="*/ 1091739 h 4106488"/>
              <a:gd name="connsiteX13" fmla="*/ 1036320 w 1435331"/>
              <a:gd name="connsiteY13" fmla="*/ 1762299 h 4106488"/>
              <a:gd name="connsiteX14" fmla="*/ 958735 w 1435331"/>
              <a:gd name="connsiteY14" fmla="*/ 1939637 h 4106488"/>
              <a:gd name="connsiteX15" fmla="*/ 931026 w 1435331"/>
              <a:gd name="connsiteY15" fmla="*/ 2560320 h 4106488"/>
              <a:gd name="connsiteX16" fmla="*/ 892233 w 1435331"/>
              <a:gd name="connsiteY16" fmla="*/ 3264131 h 4106488"/>
              <a:gd name="connsiteX17" fmla="*/ 820190 w 1435331"/>
              <a:gd name="connsiteY17" fmla="*/ 3657600 h 4106488"/>
              <a:gd name="connsiteX18" fmla="*/ 742604 w 1435331"/>
              <a:gd name="connsiteY18" fmla="*/ 3901440 h 4106488"/>
              <a:gd name="connsiteX19" fmla="*/ 626226 w 1435331"/>
              <a:gd name="connsiteY19" fmla="*/ 3945775 h 4106488"/>
              <a:gd name="connsiteX20" fmla="*/ 471055 w 1435331"/>
              <a:gd name="connsiteY20" fmla="*/ 3929149 h 4106488"/>
              <a:gd name="connsiteX21" fmla="*/ 288175 w 1435331"/>
              <a:gd name="connsiteY21" fmla="*/ 3812771 h 4106488"/>
              <a:gd name="connsiteX22" fmla="*/ 182880 w 1435331"/>
              <a:gd name="connsiteY22" fmla="*/ 3452553 h 4106488"/>
              <a:gd name="connsiteX23" fmla="*/ 55419 w 1435331"/>
              <a:gd name="connsiteY23" fmla="*/ 4089862 h 4106488"/>
              <a:gd name="connsiteX0" fmla="*/ 0 w 1435331"/>
              <a:gd name="connsiteY0" fmla="*/ 4300452 h 4300452"/>
              <a:gd name="connsiteX1" fmla="*/ 858982 w 1435331"/>
              <a:gd name="connsiteY1" fmla="*/ 4300452 h 4300452"/>
              <a:gd name="connsiteX2" fmla="*/ 958735 w 1435331"/>
              <a:gd name="connsiteY2" fmla="*/ 4178532 h 4300452"/>
              <a:gd name="connsiteX3" fmla="*/ 1069571 w 1435331"/>
              <a:gd name="connsiteY3" fmla="*/ 4283826 h 4300452"/>
              <a:gd name="connsiteX4" fmla="*/ 1119448 w 1435331"/>
              <a:gd name="connsiteY4" fmla="*/ 3530139 h 4300452"/>
              <a:gd name="connsiteX5" fmla="*/ 1213659 w 1435331"/>
              <a:gd name="connsiteY5" fmla="*/ 3247506 h 4300452"/>
              <a:gd name="connsiteX6" fmla="*/ 1313411 w 1435331"/>
              <a:gd name="connsiteY6" fmla="*/ 2726575 h 4300452"/>
              <a:gd name="connsiteX7" fmla="*/ 1385455 w 1435331"/>
              <a:gd name="connsiteY7" fmla="*/ 2449484 h 4300452"/>
              <a:gd name="connsiteX8" fmla="*/ 1435331 w 1435331"/>
              <a:gd name="connsiteY8" fmla="*/ 2438401 h 4300452"/>
              <a:gd name="connsiteX9" fmla="*/ 1307870 w 1435331"/>
              <a:gd name="connsiteY9" fmla="*/ 221673 h 4300452"/>
              <a:gd name="connsiteX10" fmla="*/ 1246910 w 1435331"/>
              <a:gd name="connsiteY10" fmla="*/ 0 h 4300452"/>
              <a:gd name="connsiteX11" fmla="*/ 1191491 w 1435331"/>
              <a:gd name="connsiteY11" fmla="*/ 249383 h 4300452"/>
              <a:gd name="connsiteX12" fmla="*/ 1130531 w 1435331"/>
              <a:gd name="connsiteY12" fmla="*/ 1285703 h 4300452"/>
              <a:gd name="connsiteX13" fmla="*/ 1036320 w 1435331"/>
              <a:gd name="connsiteY13" fmla="*/ 1956263 h 4300452"/>
              <a:gd name="connsiteX14" fmla="*/ 958735 w 1435331"/>
              <a:gd name="connsiteY14" fmla="*/ 2133601 h 4300452"/>
              <a:gd name="connsiteX15" fmla="*/ 931026 w 1435331"/>
              <a:gd name="connsiteY15" fmla="*/ 2754284 h 4300452"/>
              <a:gd name="connsiteX16" fmla="*/ 892233 w 1435331"/>
              <a:gd name="connsiteY16" fmla="*/ 3458095 h 4300452"/>
              <a:gd name="connsiteX17" fmla="*/ 820190 w 1435331"/>
              <a:gd name="connsiteY17" fmla="*/ 3851564 h 4300452"/>
              <a:gd name="connsiteX18" fmla="*/ 742604 w 1435331"/>
              <a:gd name="connsiteY18" fmla="*/ 4095404 h 4300452"/>
              <a:gd name="connsiteX19" fmla="*/ 626226 w 1435331"/>
              <a:gd name="connsiteY19" fmla="*/ 4139739 h 4300452"/>
              <a:gd name="connsiteX20" fmla="*/ 471055 w 1435331"/>
              <a:gd name="connsiteY20" fmla="*/ 4123113 h 4300452"/>
              <a:gd name="connsiteX21" fmla="*/ 288175 w 1435331"/>
              <a:gd name="connsiteY21" fmla="*/ 4006735 h 4300452"/>
              <a:gd name="connsiteX22" fmla="*/ 182880 w 1435331"/>
              <a:gd name="connsiteY22" fmla="*/ 3646517 h 4300452"/>
              <a:gd name="connsiteX23" fmla="*/ 55419 w 1435331"/>
              <a:gd name="connsiteY23" fmla="*/ 4283826 h 43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35331" h="4300452">
                <a:moveTo>
                  <a:pt x="0" y="4300452"/>
                </a:moveTo>
                <a:lnTo>
                  <a:pt x="858982" y="4300452"/>
                </a:lnTo>
                <a:lnTo>
                  <a:pt x="958735" y="4178532"/>
                </a:lnTo>
                <a:lnTo>
                  <a:pt x="1069571" y="4283826"/>
                </a:lnTo>
                <a:lnTo>
                  <a:pt x="1119448" y="3530139"/>
                </a:lnTo>
                <a:lnTo>
                  <a:pt x="1213659" y="3247506"/>
                </a:lnTo>
                <a:lnTo>
                  <a:pt x="1313411" y="2726575"/>
                </a:lnTo>
                <a:lnTo>
                  <a:pt x="1385455" y="2449484"/>
                </a:lnTo>
                <a:lnTo>
                  <a:pt x="1435331" y="2438401"/>
                </a:lnTo>
                <a:lnTo>
                  <a:pt x="1307870" y="221673"/>
                </a:lnTo>
                <a:lnTo>
                  <a:pt x="1246910" y="0"/>
                </a:lnTo>
                <a:lnTo>
                  <a:pt x="1191491" y="249383"/>
                </a:lnTo>
                <a:lnTo>
                  <a:pt x="1130531" y="1285703"/>
                </a:lnTo>
                <a:lnTo>
                  <a:pt x="1036320" y="1956263"/>
                </a:lnTo>
                <a:lnTo>
                  <a:pt x="958735" y="2133601"/>
                </a:lnTo>
                <a:lnTo>
                  <a:pt x="931026" y="2754284"/>
                </a:lnTo>
                <a:lnTo>
                  <a:pt x="892233" y="3458095"/>
                </a:lnTo>
                <a:lnTo>
                  <a:pt x="820190" y="3851564"/>
                </a:lnTo>
                <a:lnTo>
                  <a:pt x="742604" y="4095404"/>
                </a:lnTo>
                <a:lnTo>
                  <a:pt x="626226" y="4139739"/>
                </a:lnTo>
                <a:lnTo>
                  <a:pt x="471055" y="4123113"/>
                </a:lnTo>
                <a:lnTo>
                  <a:pt x="288175" y="4006735"/>
                </a:lnTo>
                <a:lnTo>
                  <a:pt x="182880" y="3646517"/>
                </a:lnTo>
                <a:lnTo>
                  <a:pt x="55419" y="4283826"/>
                </a:lnTo>
              </a:path>
            </a:pathLst>
          </a:cu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2948246" y="4508270"/>
            <a:ext cx="3302924" cy="1712422"/>
          </a:xfrm>
          <a:custGeom>
            <a:avLst/>
            <a:gdLst>
              <a:gd name="connsiteX0" fmla="*/ 0 w 3302924"/>
              <a:gd name="connsiteY0" fmla="*/ 0 h 1712422"/>
              <a:gd name="connsiteX1" fmla="*/ 72044 w 3302924"/>
              <a:gd name="connsiteY1" fmla="*/ 515389 h 1712422"/>
              <a:gd name="connsiteX2" fmla="*/ 155171 w 3302924"/>
              <a:gd name="connsiteY2" fmla="*/ 720436 h 1712422"/>
              <a:gd name="connsiteX3" fmla="*/ 332509 w 3302924"/>
              <a:gd name="connsiteY3" fmla="*/ 1036320 h 1712422"/>
              <a:gd name="connsiteX4" fmla="*/ 665018 w 3302924"/>
              <a:gd name="connsiteY4" fmla="*/ 1435331 h 1712422"/>
              <a:gd name="connsiteX5" fmla="*/ 942109 w 3302924"/>
              <a:gd name="connsiteY5" fmla="*/ 1496291 h 1712422"/>
              <a:gd name="connsiteX6" fmla="*/ 1147157 w 3302924"/>
              <a:gd name="connsiteY6" fmla="*/ 1562793 h 1712422"/>
              <a:gd name="connsiteX7" fmla="*/ 2610197 w 3302924"/>
              <a:gd name="connsiteY7" fmla="*/ 1690254 h 1712422"/>
              <a:gd name="connsiteX8" fmla="*/ 3302924 w 3302924"/>
              <a:gd name="connsiteY8" fmla="*/ 1712422 h 1712422"/>
              <a:gd name="connsiteX9" fmla="*/ 3275215 w 3302924"/>
              <a:gd name="connsiteY9" fmla="*/ 1679171 h 1712422"/>
              <a:gd name="connsiteX10" fmla="*/ 2538153 w 3302924"/>
              <a:gd name="connsiteY10" fmla="*/ 1662545 h 1712422"/>
              <a:gd name="connsiteX11" fmla="*/ 2477193 w 3302924"/>
              <a:gd name="connsiteY11" fmla="*/ 986443 h 1712422"/>
              <a:gd name="connsiteX12" fmla="*/ 1784466 w 3302924"/>
              <a:gd name="connsiteY12" fmla="*/ 931025 h 1712422"/>
              <a:gd name="connsiteX13" fmla="*/ 1596044 w 3302924"/>
              <a:gd name="connsiteY13" fmla="*/ 969818 h 1712422"/>
              <a:gd name="connsiteX14" fmla="*/ 1390997 w 3302924"/>
              <a:gd name="connsiteY14" fmla="*/ 908858 h 1712422"/>
              <a:gd name="connsiteX15" fmla="*/ 1047404 w 3302924"/>
              <a:gd name="connsiteY15" fmla="*/ 969818 h 1712422"/>
              <a:gd name="connsiteX16" fmla="*/ 975360 w 3302924"/>
              <a:gd name="connsiteY16" fmla="*/ 1130531 h 1712422"/>
              <a:gd name="connsiteX17" fmla="*/ 870066 w 3302924"/>
              <a:gd name="connsiteY17" fmla="*/ 1064029 h 1712422"/>
              <a:gd name="connsiteX18" fmla="*/ 775855 w 3302924"/>
              <a:gd name="connsiteY18" fmla="*/ 1136073 h 1712422"/>
              <a:gd name="connsiteX19" fmla="*/ 532015 w 3302924"/>
              <a:gd name="connsiteY19" fmla="*/ 897774 h 1712422"/>
              <a:gd name="connsiteX20" fmla="*/ 232757 w 3302924"/>
              <a:gd name="connsiteY20" fmla="*/ 448887 h 1712422"/>
              <a:gd name="connsiteX21" fmla="*/ 0 w 3302924"/>
              <a:gd name="connsiteY21" fmla="*/ 0 h 1712422"/>
              <a:gd name="connsiteX0" fmla="*/ 0 w 3302924"/>
              <a:gd name="connsiteY0" fmla="*/ 0 h 1712422"/>
              <a:gd name="connsiteX1" fmla="*/ 72044 w 3302924"/>
              <a:gd name="connsiteY1" fmla="*/ 515389 h 1712422"/>
              <a:gd name="connsiteX2" fmla="*/ 155171 w 3302924"/>
              <a:gd name="connsiteY2" fmla="*/ 720436 h 1712422"/>
              <a:gd name="connsiteX3" fmla="*/ 332509 w 3302924"/>
              <a:gd name="connsiteY3" fmla="*/ 1036320 h 1712422"/>
              <a:gd name="connsiteX4" fmla="*/ 665018 w 3302924"/>
              <a:gd name="connsiteY4" fmla="*/ 1435331 h 1712422"/>
              <a:gd name="connsiteX5" fmla="*/ 942109 w 3302924"/>
              <a:gd name="connsiteY5" fmla="*/ 1496291 h 1712422"/>
              <a:gd name="connsiteX6" fmla="*/ 1147157 w 3302924"/>
              <a:gd name="connsiteY6" fmla="*/ 1562793 h 1712422"/>
              <a:gd name="connsiteX7" fmla="*/ 2610197 w 3302924"/>
              <a:gd name="connsiteY7" fmla="*/ 1690254 h 1712422"/>
              <a:gd name="connsiteX8" fmla="*/ 3302924 w 3302924"/>
              <a:gd name="connsiteY8" fmla="*/ 1712422 h 1712422"/>
              <a:gd name="connsiteX9" fmla="*/ 3275215 w 3302924"/>
              <a:gd name="connsiteY9" fmla="*/ 1679171 h 1712422"/>
              <a:gd name="connsiteX10" fmla="*/ 2538153 w 3302924"/>
              <a:gd name="connsiteY10" fmla="*/ 1662545 h 1712422"/>
              <a:gd name="connsiteX11" fmla="*/ 2488277 w 3302924"/>
              <a:gd name="connsiteY11" fmla="*/ 953192 h 1712422"/>
              <a:gd name="connsiteX12" fmla="*/ 1784466 w 3302924"/>
              <a:gd name="connsiteY12" fmla="*/ 931025 h 1712422"/>
              <a:gd name="connsiteX13" fmla="*/ 1596044 w 3302924"/>
              <a:gd name="connsiteY13" fmla="*/ 969818 h 1712422"/>
              <a:gd name="connsiteX14" fmla="*/ 1390997 w 3302924"/>
              <a:gd name="connsiteY14" fmla="*/ 908858 h 1712422"/>
              <a:gd name="connsiteX15" fmla="*/ 1047404 w 3302924"/>
              <a:gd name="connsiteY15" fmla="*/ 969818 h 1712422"/>
              <a:gd name="connsiteX16" fmla="*/ 975360 w 3302924"/>
              <a:gd name="connsiteY16" fmla="*/ 1130531 h 1712422"/>
              <a:gd name="connsiteX17" fmla="*/ 870066 w 3302924"/>
              <a:gd name="connsiteY17" fmla="*/ 1064029 h 1712422"/>
              <a:gd name="connsiteX18" fmla="*/ 775855 w 3302924"/>
              <a:gd name="connsiteY18" fmla="*/ 1136073 h 1712422"/>
              <a:gd name="connsiteX19" fmla="*/ 532015 w 3302924"/>
              <a:gd name="connsiteY19" fmla="*/ 897774 h 1712422"/>
              <a:gd name="connsiteX20" fmla="*/ 232757 w 3302924"/>
              <a:gd name="connsiteY20" fmla="*/ 448887 h 1712422"/>
              <a:gd name="connsiteX21" fmla="*/ 0 w 3302924"/>
              <a:gd name="connsiteY21" fmla="*/ 0 h 1712422"/>
              <a:gd name="connsiteX0" fmla="*/ 0 w 3302924"/>
              <a:gd name="connsiteY0" fmla="*/ 0 h 1712422"/>
              <a:gd name="connsiteX1" fmla="*/ 72044 w 3302924"/>
              <a:gd name="connsiteY1" fmla="*/ 515389 h 1712422"/>
              <a:gd name="connsiteX2" fmla="*/ 155171 w 3302924"/>
              <a:gd name="connsiteY2" fmla="*/ 720436 h 1712422"/>
              <a:gd name="connsiteX3" fmla="*/ 332509 w 3302924"/>
              <a:gd name="connsiteY3" fmla="*/ 1036320 h 1712422"/>
              <a:gd name="connsiteX4" fmla="*/ 665018 w 3302924"/>
              <a:gd name="connsiteY4" fmla="*/ 1435331 h 1712422"/>
              <a:gd name="connsiteX5" fmla="*/ 942109 w 3302924"/>
              <a:gd name="connsiteY5" fmla="*/ 1496291 h 1712422"/>
              <a:gd name="connsiteX6" fmla="*/ 1147157 w 3302924"/>
              <a:gd name="connsiteY6" fmla="*/ 1562793 h 1712422"/>
              <a:gd name="connsiteX7" fmla="*/ 2610197 w 3302924"/>
              <a:gd name="connsiteY7" fmla="*/ 1690254 h 1712422"/>
              <a:gd name="connsiteX8" fmla="*/ 3302924 w 3302924"/>
              <a:gd name="connsiteY8" fmla="*/ 1712422 h 1712422"/>
              <a:gd name="connsiteX9" fmla="*/ 3275215 w 3302924"/>
              <a:gd name="connsiteY9" fmla="*/ 1679171 h 1712422"/>
              <a:gd name="connsiteX10" fmla="*/ 2538153 w 3302924"/>
              <a:gd name="connsiteY10" fmla="*/ 1662545 h 1712422"/>
              <a:gd name="connsiteX11" fmla="*/ 2488277 w 3302924"/>
              <a:gd name="connsiteY11" fmla="*/ 953192 h 1712422"/>
              <a:gd name="connsiteX12" fmla="*/ 1784466 w 3302924"/>
              <a:gd name="connsiteY12" fmla="*/ 931025 h 1712422"/>
              <a:gd name="connsiteX13" fmla="*/ 1596044 w 3302924"/>
              <a:gd name="connsiteY13" fmla="*/ 969818 h 1712422"/>
              <a:gd name="connsiteX14" fmla="*/ 1390997 w 3302924"/>
              <a:gd name="connsiteY14" fmla="*/ 908858 h 1712422"/>
              <a:gd name="connsiteX15" fmla="*/ 1047404 w 3302924"/>
              <a:gd name="connsiteY15" fmla="*/ 969818 h 1712422"/>
              <a:gd name="connsiteX16" fmla="*/ 975360 w 3302924"/>
              <a:gd name="connsiteY16" fmla="*/ 1130531 h 1712422"/>
              <a:gd name="connsiteX17" fmla="*/ 870066 w 3302924"/>
              <a:gd name="connsiteY17" fmla="*/ 1064029 h 1712422"/>
              <a:gd name="connsiteX18" fmla="*/ 775855 w 3302924"/>
              <a:gd name="connsiteY18" fmla="*/ 1136073 h 1712422"/>
              <a:gd name="connsiteX19" fmla="*/ 532015 w 3302924"/>
              <a:gd name="connsiteY19" fmla="*/ 897774 h 1712422"/>
              <a:gd name="connsiteX20" fmla="*/ 232757 w 3302924"/>
              <a:gd name="connsiteY20" fmla="*/ 448887 h 1712422"/>
              <a:gd name="connsiteX21" fmla="*/ 0 w 3302924"/>
              <a:gd name="connsiteY21" fmla="*/ 0 h 17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02924" h="1712422">
                <a:moveTo>
                  <a:pt x="0" y="0"/>
                </a:moveTo>
                <a:lnTo>
                  <a:pt x="72044" y="515389"/>
                </a:lnTo>
                <a:lnTo>
                  <a:pt x="155171" y="720436"/>
                </a:lnTo>
                <a:lnTo>
                  <a:pt x="332509" y="1036320"/>
                </a:lnTo>
                <a:lnTo>
                  <a:pt x="665018" y="1435331"/>
                </a:lnTo>
                <a:lnTo>
                  <a:pt x="942109" y="1496291"/>
                </a:lnTo>
                <a:lnTo>
                  <a:pt x="1147157" y="1562793"/>
                </a:lnTo>
                <a:lnTo>
                  <a:pt x="2610197" y="1690254"/>
                </a:lnTo>
                <a:lnTo>
                  <a:pt x="3302924" y="1712422"/>
                </a:lnTo>
                <a:lnTo>
                  <a:pt x="3275215" y="1679171"/>
                </a:lnTo>
                <a:lnTo>
                  <a:pt x="2538153" y="1662545"/>
                </a:lnTo>
                <a:cubicBezTo>
                  <a:pt x="2521528" y="1426094"/>
                  <a:pt x="2554779" y="1206269"/>
                  <a:pt x="2488277" y="953192"/>
                </a:cubicBezTo>
                <a:lnTo>
                  <a:pt x="1784466" y="931025"/>
                </a:lnTo>
                <a:lnTo>
                  <a:pt x="1596044" y="969818"/>
                </a:lnTo>
                <a:lnTo>
                  <a:pt x="1390997" y="908858"/>
                </a:lnTo>
                <a:lnTo>
                  <a:pt x="1047404" y="969818"/>
                </a:lnTo>
                <a:lnTo>
                  <a:pt x="975360" y="1130531"/>
                </a:lnTo>
                <a:lnTo>
                  <a:pt x="870066" y="1064029"/>
                </a:lnTo>
                <a:lnTo>
                  <a:pt x="775855" y="1136073"/>
                </a:lnTo>
                <a:lnTo>
                  <a:pt x="532015" y="897774"/>
                </a:lnTo>
                <a:lnTo>
                  <a:pt x="232757" y="448887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535381" y="3090950"/>
            <a:ext cx="0" cy="3190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9" idx="8"/>
          </p:cNvCxnSpPr>
          <p:nvPr/>
        </p:nvCxnSpPr>
        <p:spPr>
          <a:xfrm>
            <a:off x="2914995" y="1866208"/>
            <a:ext cx="0" cy="25533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408663" y="3090950"/>
            <a:ext cx="0" cy="3190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Transformace povodně - niva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256" y="3295049"/>
            <a:ext cx="5392882" cy="338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 descr="http://m00090.pmo.cz/images/obsah/jez-bulhary-1-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028699"/>
            <a:ext cx="5106777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http://mw2.google.com/mw-panoramio/photos/medium/729293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1" y="1028699"/>
            <a:ext cx="3581400" cy="18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705600" y="121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jez Bulhary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 flipV="1">
            <a:off x="2438400" y="1956954"/>
            <a:ext cx="1905000" cy="147204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5305" name="Picture 9" descr="http://d1.cdn.szn.cz/1/img/34/15/12/03/50/66/1600x1200_g4FVrF.jpg?fl=res,400,225,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248" y="4540339"/>
            <a:ext cx="29787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Přímá spojnice se šipkou 23"/>
          <p:cNvCxnSpPr/>
          <p:nvPr/>
        </p:nvCxnSpPr>
        <p:spPr>
          <a:xfrm flipH="1">
            <a:off x="6932469" y="3429000"/>
            <a:ext cx="226868" cy="14656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5334000" y="1403866"/>
            <a:ext cx="304801" cy="639678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4495801" y="3500640"/>
            <a:ext cx="457199" cy="675018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66256" y="3214435"/>
            <a:ext cx="198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ilustrační obr.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ovnoměrnost proudění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dle změny parametrů v prostoru</a:t>
            </a:r>
          </a:p>
          <a:p>
            <a:pPr lvl="1">
              <a:lnSpc>
                <a:spcPct val="90000"/>
              </a:lnSpc>
            </a:pPr>
            <a:r>
              <a:rPr lang="cs-CZ" altLang="cs-CZ" sz="2400" u="sng" dirty="0" smtClean="0"/>
              <a:t>rovnoměrné</a:t>
            </a:r>
            <a:r>
              <a:rPr lang="cs-CZ" altLang="cs-CZ" sz="2400" dirty="0" smtClean="0"/>
              <a:t> – zvláštní případ ustáleného proudění, průtočné průřezy, rychlost, sklon dna a drsnost jsou v celém úseku konstantní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i</a:t>
            </a:r>
            <a:r>
              <a:rPr lang="cs-CZ" altLang="cs-CZ" dirty="0" smtClean="0"/>
              <a:t>dealizovaný případ</a:t>
            </a:r>
          </a:p>
          <a:p>
            <a:pPr lvl="1">
              <a:lnSpc>
                <a:spcPct val="90000"/>
              </a:lnSpc>
            </a:pPr>
            <a:r>
              <a:rPr lang="cs-CZ" altLang="cs-CZ" sz="2400" u="sng" dirty="0" smtClean="0"/>
              <a:t>nerovnoměrné</a:t>
            </a:r>
            <a:r>
              <a:rPr lang="cs-CZ" altLang="cs-CZ" sz="2400" dirty="0" smtClean="0"/>
              <a:t> – hydraulické veličiny jsou funkcí času a polohy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6321" name="Picture 1" descr="F:\04-Výuka\Fotky\Obrazek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4" y="3810639"/>
            <a:ext cx="3879273" cy="28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F:\04-Výuka\Fotky\000205_05_000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83" y="3810639"/>
            <a:ext cx="3778909" cy="28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Rovnoměrné ustálené proudění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Grafické znázornění </a:t>
            </a:r>
            <a:r>
              <a:rPr lang="cs-CZ" altLang="cs-CZ" sz="2800" dirty="0" err="1" smtClean="0"/>
              <a:t>Bernoulliho</a:t>
            </a:r>
            <a:r>
              <a:rPr lang="cs-CZ" altLang="cs-CZ" sz="2800" dirty="0" smtClean="0"/>
              <a:t> rovnice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" y="1981200"/>
            <a:ext cx="7532433" cy="320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828800" cy="60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28800" y="622069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sklon dna = sklon hladiny = sklon čáry energie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283800">
            <a:off x="3429000" y="3352799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2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Druhy modelů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FF0000"/>
                </a:solidFill>
              </a:rPr>
              <a:t>1D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– směr vektoru rychlosti jen ve směru proudnice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běžné modelování nižší kvality, výpočet v řádu sekund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2D – </a:t>
            </a:r>
            <a:r>
              <a:rPr lang="cs-CZ" altLang="cs-CZ" sz="2800" dirty="0"/>
              <a:t>směr vektoru rychlosti </a:t>
            </a:r>
            <a:r>
              <a:rPr lang="cs-CZ" altLang="cs-CZ" sz="2800" dirty="0" smtClean="0"/>
              <a:t>v horizontální rovině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modelování vyšší kvality, pro inundace, výpočet v řádu hodin až dní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</a:rPr>
              <a:t>3D</a:t>
            </a:r>
            <a:r>
              <a:rPr lang="cs-CZ" altLang="cs-CZ" sz="2800" dirty="0" smtClean="0"/>
              <a:t> – vektor </a:t>
            </a:r>
            <a:r>
              <a:rPr lang="cs-CZ" altLang="cs-CZ" sz="2800" dirty="0"/>
              <a:t>rychlosti </a:t>
            </a:r>
            <a:r>
              <a:rPr lang="cs-CZ" altLang="cs-CZ" sz="2800" dirty="0" smtClean="0"/>
              <a:t>může směřovat všemi směry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řešení detailů – přepady, usměrnění proudu, výpočet v řádu hodin až dní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 smtClean="0"/>
              <a:t>1/35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281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(Zaměření koryta)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nerovnoměrné koryto - pro informaci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1D: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příčné profily jsou vzdáleny desítky až stovky metrů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geodetické zaměření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v místech změn profilu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podle délky úseku</a:t>
            </a:r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2D:</a:t>
            </a:r>
            <a:endParaRPr lang="cs-CZ" altLang="cs-CZ" dirty="0"/>
          </a:p>
          <a:p>
            <a:pPr lvl="1"/>
            <a:r>
              <a:rPr lang="cs-CZ" altLang="cs-CZ" sz="2400" dirty="0" smtClean="0"/>
              <a:t>plošná informace – </a:t>
            </a:r>
            <a:r>
              <a:rPr lang="cs-CZ" altLang="cs-CZ" sz="2400" dirty="0" err="1" smtClean="0"/>
              <a:t>fotogrametrie</a:t>
            </a:r>
            <a:r>
              <a:rPr lang="cs-CZ" altLang="cs-CZ" sz="2400" dirty="0" smtClean="0"/>
              <a:t>, laserové skenování</a:t>
            </a:r>
          </a:p>
          <a:p>
            <a:pPr lvl="1"/>
            <a:r>
              <a:rPr lang="cs-CZ" altLang="cs-CZ" sz="2400" dirty="0" smtClean="0"/>
              <a:t>kombinace s 1D ve vlastním korytě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 smtClean="0"/>
              <a:t>1/35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416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Časté tvary koryt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2814" y="1371599"/>
            <a:ext cx="8610600" cy="4953000"/>
          </a:xfrm>
        </p:spPr>
        <p:txBody>
          <a:bodyPr>
            <a:noAutofit/>
          </a:bodyPr>
          <a:lstStyle/>
          <a:p>
            <a:r>
              <a:rPr lang="cs-CZ" altLang="cs-CZ" sz="2800" dirty="0" smtClean="0"/>
              <a:t>obdélník</a:t>
            </a:r>
          </a:p>
          <a:p>
            <a:pPr lvl="1"/>
            <a:r>
              <a:rPr lang="cs-CZ" altLang="cs-CZ" sz="2000" dirty="0"/>
              <a:t>úzké prostory, </a:t>
            </a:r>
            <a:endParaRPr lang="cs-CZ" altLang="cs-CZ" sz="2000" dirty="0" smtClean="0"/>
          </a:p>
          <a:p>
            <a:pPr marL="457200" lvl="1" indent="0">
              <a:buNone/>
            </a:pPr>
            <a:r>
              <a:rPr lang="cs-CZ" altLang="cs-CZ" sz="2000" dirty="0" smtClean="0"/>
              <a:t>     u </a:t>
            </a:r>
            <a:r>
              <a:rPr lang="cs-CZ" altLang="cs-CZ" sz="2000" dirty="0"/>
              <a:t>silnice, ve </a:t>
            </a:r>
            <a:r>
              <a:rPr lang="cs-CZ" altLang="cs-CZ" sz="2000" dirty="0" smtClean="0"/>
              <a:t>městech</a:t>
            </a:r>
          </a:p>
          <a:p>
            <a:r>
              <a:rPr lang="cs-CZ" altLang="cs-CZ" sz="2800" dirty="0" smtClean="0"/>
              <a:t>lichoběžník</a:t>
            </a:r>
          </a:p>
          <a:p>
            <a:pPr lvl="1"/>
            <a:r>
              <a:rPr lang="cs-CZ" altLang="cs-CZ" sz="2000" dirty="0"/>
              <a:t>technický tvar blízký přírodě, často, </a:t>
            </a:r>
            <a:endParaRPr lang="cs-CZ" altLang="cs-CZ" sz="2000" dirty="0" smtClean="0"/>
          </a:p>
          <a:p>
            <a:pPr marL="457200" lvl="1" indent="0"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mimo města</a:t>
            </a:r>
          </a:p>
          <a:p>
            <a:r>
              <a:rPr lang="cs-CZ" altLang="cs-CZ" sz="2800" dirty="0" smtClean="0"/>
              <a:t>složený lichoběžník</a:t>
            </a:r>
          </a:p>
          <a:p>
            <a:pPr lvl="1"/>
            <a:r>
              <a:rPr lang="cs-CZ" altLang="cs-CZ" sz="2000" dirty="0"/>
              <a:t>řeky, vznikem hrází, berma </a:t>
            </a:r>
            <a:r>
              <a:rPr lang="cs-CZ" altLang="cs-CZ" sz="2000" dirty="0" smtClean="0"/>
              <a:t>zaplavena </a:t>
            </a:r>
          </a:p>
          <a:p>
            <a:pPr marL="457200" lvl="1" indent="0"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maximálně </a:t>
            </a:r>
            <a:r>
              <a:rPr lang="cs-CZ" altLang="cs-CZ" sz="2000" dirty="0"/>
              <a:t>několikrát ročně</a:t>
            </a:r>
          </a:p>
          <a:p>
            <a:r>
              <a:rPr lang="cs-CZ" altLang="cs-CZ" sz="2800" dirty="0" smtClean="0"/>
              <a:t>miskovitý</a:t>
            </a:r>
          </a:p>
          <a:p>
            <a:pPr lvl="1"/>
            <a:r>
              <a:rPr lang="cs-CZ" altLang="cs-CZ" sz="2000" dirty="0"/>
              <a:t>mělký, </a:t>
            </a:r>
            <a:r>
              <a:rPr lang="cs-CZ" altLang="cs-CZ" sz="2000" dirty="0" smtClean="0"/>
              <a:t>přístup</a:t>
            </a:r>
            <a:r>
              <a:rPr lang="cs-CZ" altLang="cs-CZ" sz="2000" dirty="0"/>
              <a:t>, vyrovnaný průtok během </a:t>
            </a:r>
            <a:r>
              <a:rPr lang="cs-CZ" altLang="cs-CZ" sz="2000" dirty="0" smtClean="0"/>
              <a:t>roku</a:t>
            </a:r>
          </a:p>
          <a:p>
            <a:r>
              <a:rPr lang="cs-CZ" altLang="cs-CZ" sz="2800" dirty="0" smtClean="0"/>
              <a:t>půlkruhový</a:t>
            </a:r>
          </a:p>
          <a:p>
            <a:pPr lvl="1"/>
            <a:r>
              <a:rPr lang="cs-CZ" altLang="cs-CZ" sz="2000" dirty="0"/>
              <a:t>NE, složitá stavba, komplikovaná údržba</a:t>
            </a:r>
          </a:p>
          <a:p>
            <a:pPr lvl="1"/>
            <a:endParaRPr lang="cs-CZ" altLang="cs-CZ" sz="2400" dirty="0"/>
          </a:p>
          <a:p>
            <a:endParaRPr lang="cs-CZ" altLang="cs-CZ" sz="2800" dirty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 smtClean="0"/>
              <a:t>1/35</a:t>
            </a:r>
            <a:endParaRPr lang="cs-CZ" sz="1600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014786" y="1524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014786" y="20574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5233986" y="1524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976686" y="2715986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281486" y="3096986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967286" y="27159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824286" y="3924299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281486" y="4152899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4891086" y="4152899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5119686" y="4152899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5348286" y="3924299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Arc 30"/>
          <p:cNvSpPr>
            <a:spLocks/>
          </p:cNvSpPr>
          <p:nvPr/>
        </p:nvSpPr>
        <p:spPr bwMode="auto">
          <a:xfrm rot="10800000" flipH="1">
            <a:off x="4688114" y="6162789"/>
            <a:ext cx="298450" cy="303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Arc 31"/>
          <p:cNvSpPr>
            <a:spLocks/>
          </p:cNvSpPr>
          <p:nvPr/>
        </p:nvSpPr>
        <p:spPr bwMode="auto">
          <a:xfrm rot="16239642" flipH="1">
            <a:off x="4416651" y="6189777"/>
            <a:ext cx="296863" cy="252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Freeform 34"/>
          <p:cNvSpPr>
            <a:spLocks/>
          </p:cNvSpPr>
          <p:nvPr/>
        </p:nvSpPr>
        <p:spPr bwMode="auto">
          <a:xfrm>
            <a:off x="3710214" y="5360988"/>
            <a:ext cx="1955800" cy="201612"/>
          </a:xfrm>
          <a:custGeom>
            <a:avLst/>
            <a:gdLst>
              <a:gd name="T0" fmla="*/ 0 w 1232"/>
              <a:gd name="T1" fmla="*/ 4 h 127"/>
              <a:gd name="T2" fmla="*/ 157 w 1232"/>
              <a:gd name="T3" fmla="*/ 4 h 127"/>
              <a:gd name="T4" fmla="*/ 248 w 1232"/>
              <a:gd name="T5" fmla="*/ 24 h 127"/>
              <a:gd name="T6" fmla="*/ 408 w 1232"/>
              <a:gd name="T7" fmla="*/ 95 h 127"/>
              <a:gd name="T8" fmla="*/ 608 w 1232"/>
              <a:gd name="T9" fmla="*/ 127 h 127"/>
              <a:gd name="T10" fmla="*/ 787 w 1232"/>
              <a:gd name="T11" fmla="*/ 97 h 127"/>
              <a:gd name="T12" fmla="*/ 910 w 1232"/>
              <a:gd name="T13" fmla="*/ 42 h 127"/>
              <a:gd name="T14" fmla="*/ 1010 w 1232"/>
              <a:gd name="T15" fmla="*/ 7 h 127"/>
              <a:gd name="T16" fmla="*/ 1232 w 1232"/>
              <a:gd name="T17" fmla="*/ 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2" h="127">
                <a:moveTo>
                  <a:pt x="0" y="4"/>
                </a:moveTo>
                <a:cubicBezTo>
                  <a:pt x="58" y="3"/>
                  <a:pt x="116" y="1"/>
                  <a:pt x="157" y="4"/>
                </a:cubicBezTo>
                <a:cubicBezTo>
                  <a:pt x="198" y="8"/>
                  <a:pt x="206" y="9"/>
                  <a:pt x="248" y="24"/>
                </a:cubicBezTo>
                <a:cubicBezTo>
                  <a:pt x="290" y="39"/>
                  <a:pt x="348" y="78"/>
                  <a:pt x="408" y="95"/>
                </a:cubicBezTo>
                <a:cubicBezTo>
                  <a:pt x="468" y="112"/>
                  <a:pt x="545" y="127"/>
                  <a:pt x="608" y="127"/>
                </a:cubicBezTo>
                <a:cubicBezTo>
                  <a:pt x="671" y="127"/>
                  <a:pt x="737" y="111"/>
                  <a:pt x="787" y="97"/>
                </a:cubicBezTo>
                <a:cubicBezTo>
                  <a:pt x="837" y="83"/>
                  <a:pt x="873" y="57"/>
                  <a:pt x="910" y="42"/>
                </a:cubicBezTo>
                <a:cubicBezTo>
                  <a:pt x="948" y="27"/>
                  <a:pt x="956" y="14"/>
                  <a:pt x="1010" y="7"/>
                </a:cubicBezTo>
                <a:cubicBezTo>
                  <a:pt x="1063" y="0"/>
                  <a:pt x="1148" y="1"/>
                  <a:pt x="1232" y="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4510086" y="4076699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3976686" y="3809999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5119686" y="3771899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 flipV="1">
            <a:off x="4281486" y="384809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 flipV="1">
            <a:off x="5119686" y="384809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1" name="Picture 16" descr="IMG_3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7175"/>
            <a:ext cx="3200400" cy="1800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25" descr="200804111632_jarome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418805"/>
            <a:ext cx="3200400" cy="202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5" descr="Pot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2656"/>
            <a:ext cx="3200400" cy="2057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4043361" y="415686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4500560" y="4381499"/>
            <a:ext cx="390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0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Výpočet průtoku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rovnoměrné ustálené proudění s volnou hladinou</a:t>
            </a:r>
          </a:p>
          <a:p>
            <a:endParaRPr lang="cs-CZ" altLang="cs-CZ" sz="2800" dirty="0" smtClean="0"/>
          </a:p>
          <a:p>
            <a:r>
              <a:rPr lang="cs-CZ" altLang="cs-CZ" sz="2800" dirty="0" smtClean="0"/>
              <a:t>hydraulický poloměr [m]</a:t>
            </a:r>
            <a:endParaRPr lang="cs-CZ" altLang="cs-CZ" sz="2800" dirty="0"/>
          </a:p>
          <a:p>
            <a:endParaRPr lang="cs-CZ" altLang="cs-CZ" sz="2800" dirty="0"/>
          </a:p>
          <a:p>
            <a:r>
              <a:rPr lang="cs-CZ" altLang="cs-CZ" sz="2800" dirty="0" smtClean="0"/>
              <a:t>rychlostní součinitel </a:t>
            </a:r>
            <a:r>
              <a:rPr lang="cs-CZ" altLang="cs-CZ" sz="2800" dirty="0" err="1" smtClean="0"/>
              <a:t>Chézyho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[</a:t>
            </a:r>
            <a:r>
              <a:rPr lang="cs-CZ" altLang="cs-CZ" sz="2800" dirty="0" smtClean="0"/>
              <a:t>m</a:t>
            </a:r>
            <a:r>
              <a:rPr lang="cs-CZ" altLang="cs-CZ" sz="2800" baseline="30000" dirty="0" smtClean="0"/>
              <a:t>0,5</a:t>
            </a:r>
            <a:r>
              <a:rPr lang="cs-CZ" altLang="cs-CZ" sz="2800" dirty="0" smtClean="0"/>
              <a:t>/s]</a:t>
            </a:r>
            <a:endParaRPr lang="cs-CZ" altLang="cs-CZ" sz="2800" dirty="0"/>
          </a:p>
          <a:p>
            <a:endParaRPr lang="cs-CZ" altLang="cs-CZ" sz="2800" dirty="0"/>
          </a:p>
          <a:p>
            <a:r>
              <a:rPr lang="cs-CZ" altLang="cs-CZ" sz="2800" dirty="0" smtClean="0"/>
              <a:t>rychlost dle </a:t>
            </a:r>
            <a:r>
              <a:rPr lang="cs-CZ" altLang="cs-CZ" sz="2800" dirty="0" err="1" smtClean="0"/>
              <a:t>Chézyho</a:t>
            </a:r>
            <a:r>
              <a:rPr lang="cs-CZ" altLang="cs-CZ" sz="2800" dirty="0" smtClean="0"/>
              <a:t> rovnice [m/s]</a:t>
            </a:r>
            <a:endParaRPr lang="cs-CZ" altLang="cs-CZ" sz="2800" dirty="0"/>
          </a:p>
          <a:p>
            <a:endParaRPr lang="cs-CZ" altLang="cs-CZ" sz="2800" dirty="0"/>
          </a:p>
          <a:p>
            <a:r>
              <a:rPr lang="cs-CZ" altLang="cs-CZ" sz="2800" dirty="0" smtClean="0"/>
              <a:t>průtok </a:t>
            </a:r>
            <a:r>
              <a:rPr lang="cs-CZ" altLang="cs-CZ" sz="2800" dirty="0"/>
              <a:t>[</a:t>
            </a:r>
            <a:r>
              <a:rPr lang="cs-CZ" altLang="cs-CZ" sz="2800" dirty="0" smtClean="0"/>
              <a:t>m</a:t>
            </a:r>
            <a:r>
              <a:rPr lang="cs-CZ" altLang="cs-CZ" sz="2800" baseline="30000" dirty="0" smtClean="0"/>
              <a:t>3</a:t>
            </a:r>
            <a:r>
              <a:rPr lang="cs-CZ" altLang="cs-CZ" sz="2800" dirty="0" smtClean="0"/>
              <a:t>/s]</a:t>
            </a:r>
            <a:endParaRPr lang="cs-CZ" altLang="cs-CZ" sz="2800" dirty="0"/>
          </a:p>
          <a:p>
            <a:endParaRPr lang="cs-CZ" altLang="cs-CZ" sz="2800" dirty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 smtClean="0"/>
              <a:t>1/35</a:t>
            </a:r>
            <a:endParaRPr lang="cs-CZ" sz="1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72841"/>
            <a:ext cx="1828800" cy="55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74875"/>
            <a:ext cx="838200" cy="7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0821"/>
            <a:ext cx="1447800" cy="75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88841"/>
            <a:ext cx="129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363691" y="2169885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průtočná plocha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391400" y="2536598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omočený obvod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587095" y="3821003"/>
            <a:ext cx="158980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err="1" smtClean="0"/>
              <a:t>souč</a:t>
            </a:r>
            <a:r>
              <a:rPr lang="cs-CZ" altLang="cs-CZ" dirty="0" smtClean="0"/>
              <a:t>. </a:t>
            </a:r>
            <a:r>
              <a:rPr lang="cs-CZ" altLang="cs-CZ" dirty="0"/>
              <a:t>drsnosti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915150" y="4932192"/>
            <a:ext cx="2171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/>
              <a:t>podélný sklon dna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98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Průtočná plocha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[m</a:t>
            </a:r>
            <a:r>
              <a:rPr lang="en-US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878156"/>
            <a:ext cx="8610600" cy="2648600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univerzální </a:t>
            </a:r>
            <a:r>
              <a:rPr lang="cs-CZ" altLang="cs-CZ" sz="2800" dirty="0" smtClean="0"/>
              <a:t>rovnice</a:t>
            </a:r>
          </a:p>
          <a:p>
            <a:pPr lvl="1" indent="-342900">
              <a:buFontTx/>
              <a:buChar char="-"/>
            </a:pPr>
            <a:r>
              <a:rPr lang="cs-CZ" altLang="cs-CZ" sz="2400" dirty="0" smtClean="0"/>
              <a:t>jsou-li </a:t>
            </a:r>
            <a:r>
              <a:rPr lang="cs-CZ" altLang="cs-CZ" sz="2400" dirty="0"/>
              <a:t>oba břehy ve stejném </a:t>
            </a:r>
            <a:r>
              <a:rPr lang="cs-CZ" altLang="cs-CZ" sz="2400" dirty="0" smtClean="0"/>
              <a:t>sklonu</a:t>
            </a:r>
          </a:p>
          <a:p>
            <a:pPr lvl="1" indent="-342900">
              <a:buFontTx/>
              <a:buChar char="-"/>
            </a:pPr>
            <a:r>
              <a:rPr lang="cs-CZ" altLang="cs-CZ" sz="2400" dirty="0" smtClean="0"/>
              <a:t>sklon se udává jako 1:m</a:t>
            </a:r>
            <a:endParaRPr lang="cs-CZ" altLang="cs-CZ" sz="2400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" y="506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" y="506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100" y="506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100" y="506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" y="506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91300" y="6862906"/>
            <a:ext cx="2133600" cy="365125"/>
          </a:xfrm>
        </p:spPr>
        <p:txBody>
          <a:bodyPr/>
          <a:lstStyle/>
          <a:p>
            <a:r>
              <a:rPr lang="cs-CZ" sz="1600" dirty="0" smtClean="0"/>
              <a:t>1/35</a:t>
            </a:r>
            <a:endParaRPr lang="cs-CZ" sz="16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79787"/>
              </p:ext>
            </p:extLst>
          </p:nvPr>
        </p:nvGraphicFramePr>
        <p:xfrm>
          <a:off x="4549775" y="1819419"/>
          <a:ext cx="27098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Rovnice" r:id="rId4" imgW="1015920" imgH="215640" progId="Equation.3">
                  <p:embed/>
                </p:oleObj>
              </mc:Choice>
              <mc:Fallback>
                <p:oleObj name="Rovnice" r:id="rId4" imgW="10159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1819419"/>
                        <a:ext cx="2709863" cy="574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295900" y="157345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/>
              <a:t>šířka ve dně</a:t>
            </a:r>
            <a:endParaRPr lang="cs-CZ" altLang="cs-CZ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72300" y="1604312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/>
              <a:t>hloubka</a:t>
            </a:r>
            <a:endParaRPr lang="cs-CZ" altLang="cs-CZ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829300" y="2228199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/>
              <a:t>sklon břehu</a:t>
            </a:r>
            <a:endParaRPr lang="cs-CZ" altLang="cs-CZ" dirty="0"/>
          </a:p>
        </p:txBody>
      </p:sp>
      <p:cxnSp>
        <p:nvCxnSpPr>
          <p:cNvPr id="23" name="Přímá spojnice 22"/>
          <p:cNvCxnSpPr/>
          <p:nvPr/>
        </p:nvCxnSpPr>
        <p:spPr>
          <a:xfrm>
            <a:off x="2400300" y="3783156"/>
            <a:ext cx="12954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3695700" y="4849956"/>
            <a:ext cx="228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5981700" y="3783156"/>
            <a:ext cx="12192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020291" y="404552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/>
              <a:t>1:m</a:t>
            </a:r>
            <a:endParaRPr lang="cs-CZ" altLang="cs-CZ" dirty="0"/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2400300" y="3783156"/>
            <a:ext cx="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2400300" y="4849956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943100" y="416004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/>
              <a:t>1</a:t>
            </a:r>
            <a:endParaRPr lang="cs-CZ" altLang="cs-CZ" dirty="0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933700" y="48499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/>
              <a:t>m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84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Omočený obvod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[m]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372" y="1073262"/>
            <a:ext cx="8610600" cy="4953000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na styku vody s </a:t>
            </a:r>
            <a:r>
              <a:rPr lang="cs-CZ" altLang="cs-CZ" sz="2800" dirty="0" smtClean="0"/>
              <a:t>korytem</a:t>
            </a:r>
          </a:p>
          <a:p>
            <a:r>
              <a:rPr lang="cs-CZ" altLang="cs-CZ" sz="2800" dirty="0"/>
              <a:t>u složeného koryta započítat svislici mezi kynetou a bermou – drsnost 0,010 (jako </a:t>
            </a:r>
            <a:r>
              <a:rPr lang="cs-CZ" altLang="cs-CZ" sz="2800" dirty="0" smtClean="0"/>
              <a:t>sklo) přiřadit ke kynetě</a:t>
            </a:r>
          </a:p>
          <a:p>
            <a:r>
              <a:rPr lang="cs-CZ" altLang="cs-CZ" sz="2800" dirty="0" smtClean="0"/>
              <a:t>části </a:t>
            </a:r>
            <a:r>
              <a:rPr lang="cs-CZ" altLang="cs-CZ" sz="2800" dirty="0"/>
              <a:t>koryta s různou drsností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 smtClean="0"/>
              <a:t>1/35</a:t>
            </a:r>
            <a:endParaRPr lang="cs-CZ" sz="1600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49" y="3017950"/>
            <a:ext cx="35274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3017950"/>
            <a:ext cx="39417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4679949" y="3551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3" name="Picture 6" descr="ppo-skorosicky-potok-km-6-692---8-644_613x4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4134189"/>
            <a:ext cx="45513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zdro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4116727"/>
            <a:ext cx="4211638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68274" y="4692989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zeď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49274" y="6293189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dno s balvany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340474" y="6293189"/>
            <a:ext cx="1524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štěrkové dno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816474" y="4997789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tráva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8169274" y="5683589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zemina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940674" y="4769189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kámen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657600" y="4769188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zeď</a:t>
            </a:r>
          </a:p>
        </p:txBody>
      </p:sp>
    </p:spTree>
    <p:extLst>
      <p:ext uri="{BB962C8B-B14F-4D97-AF65-F5344CB8AC3E}">
        <p14:creationId xmlns:p14="http://schemas.microsoft.com/office/powerpoint/2010/main" val="30357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" y="609600"/>
            <a:ext cx="8991600" cy="3200400"/>
          </a:xfrm>
        </p:spPr>
        <p:txBody>
          <a:bodyPr>
            <a:noAutofit/>
          </a:bodyPr>
          <a:lstStyle/>
          <a:p>
            <a:r>
              <a:rPr lang="cs-CZ" sz="5400" dirty="0"/>
              <a:t>Proudění v korytech 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vodních </a:t>
            </a:r>
            <a:r>
              <a:rPr lang="cs-CZ" sz="5400" dirty="0"/>
              <a:t>toků</a:t>
            </a:r>
            <a:endParaRPr lang="cs-CZ" sz="5400" b="1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066800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Ing. Lukáš </a:t>
            </a:r>
            <a:r>
              <a:rPr lang="cs-CZ" b="1" dirty="0" err="1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Smelík</a:t>
            </a:r>
            <a:r>
              <a:rPr lang="cs-CZ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Ph.D.</a:t>
            </a:r>
          </a:p>
          <a:p>
            <a:r>
              <a:rPr lang="cs-CZ" sz="2400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Výzkumný ústav vodohospodářský T. G. Masaryka, </a:t>
            </a:r>
            <a:r>
              <a:rPr lang="cs-CZ" sz="2400" dirty="0" err="1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v.v.i</a:t>
            </a:r>
            <a:r>
              <a:rPr lang="cs-CZ" sz="2400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0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Součinitel drsnosti 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[-]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PB020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73" y="2133599"/>
            <a:ext cx="3125829" cy="203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IMG_19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53" y="4343400"/>
            <a:ext cx="3099950" cy="23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38800" y="2438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/>
              <a:t>vyjadřuje odpory proudění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originálně vyjadřuje ztráty třením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často ztráty místní a třením společně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subjektivně stanovovaný, zkušenosti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neměřitelný parametr</a:t>
            </a:r>
          </a:p>
          <a:p>
            <a:pPr>
              <a:spcBef>
                <a:spcPts val="0"/>
              </a:spcBef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dirty="0" smtClean="0"/>
              <a:t>Faktory ovlivňující drsnost: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sedimenty, dnové útvary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nepravidelnost koryta, překážky</a:t>
            </a:r>
            <a:endParaRPr lang="cs-CZ" sz="2400" dirty="0"/>
          </a:p>
          <a:p>
            <a:pPr lvl="1">
              <a:spcBef>
                <a:spcPts val="0"/>
              </a:spcBef>
            </a:pPr>
            <a:r>
              <a:rPr lang="cs-CZ" sz="2400" dirty="0"/>
              <a:t>meandrování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proměnlivost </a:t>
            </a:r>
            <a:r>
              <a:rPr lang="cs-CZ" sz="2400" dirty="0"/>
              <a:t>v </a:t>
            </a:r>
            <a:r>
              <a:rPr lang="cs-CZ" sz="2400" dirty="0" smtClean="0"/>
              <a:t>čase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vegetace</a:t>
            </a:r>
            <a:endParaRPr lang="cs-CZ" sz="2400" dirty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vodní stav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400" dirty="0" smtClean="0"/>
              <a:t>	*  faktory jsou vzájemně závislé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74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Stanovení součinitele drsnosti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/>
              <a:t>Tabulky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rychlé, snadné, subjektivní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vhodné pro dlouhé úseky, čisté, plné koryto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velký rozptyl doporučených hodnot jednoho typu koryta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nezávislost </a:t>
            </a:r>
            <a:r>
              <a:rPr lang="cs-CZ" sz="2400" dirty="0"/>
              <a:t>na vodním stavu </a:t>
            </a:r>
          </a:p>
          <a:p>
            <a:pPr lvl="1">
              <a:spcBef>
                <a:spcPts val="0"/>
              </a:spcBef>
            </a:pP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Fotografické katalogy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/>
              <a:t>vhodné </a:t>
            </a:r>
            <a:r>
              <a:rPr lang="cs-CZ" altLang="cs-CZ" sz="2400" dirty="0"/>
              <a:t>pro začátečníky, doplnění </a:t>
            </a:r>
            <a:r>
              <a:rPr lang="cs-CZ" altLang="cs-CZ" sz="2400" dirty="0" smtClean="0"/>
              <a:t>tabulek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/>
              <a:t>knižní, PDF, webové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/>
              <a:t>fotografii lze zařadit k více popisům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/>
              <a:t>ovlivnění pod hladinou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4487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400"/>
            <a:ext cx="647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293938" y="635000"/>
            <a:ext cx="830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267200" y="49784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149475" y="2616200"/>
            <a:ext cx="974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765800" y="3757613"/>
            <a:ext cx="14732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1503363" y="6826250"/>
            <a:ext cx="1139825" cy="4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7348538" y="347663"/>
            <a:ext cx="576262" cy="312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7348538" y="4733925"/>
            <a:ext cx="576262" cy="312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7348538" y="3479800"/>
            <a:ext cx="576262" cy="312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7348538" y="2295525"/>
            <a:ext cx="576262" cy="312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7348538" y="6570663"/>
            <a:ext cx="576262" cy="312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251075" y="6130925"/>
            <a:ext cx="170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7348538" y="5851525"/>
            <a:ext cx="576262" cy="312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7366000" y="25400"/>
            <a:ext cx="558800" cy="3381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67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Stanovení součinitele drsnosti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/>
              <a:t>Empirické rovnice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velké množství rovnic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vhodné jen pro určité typy koryt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omezující podmínky</a:t>
            </a:r>
          </a:p>
          <a:p>
            <a:pPr marL="457200" lvl="1" indent="0">
              <a:spcBef>
                <a:spcPts val="0"/>
              </a:spcBef>
              <a:buNone/>
            </a:pPr>
            <a:endParaRPr lang="cs-CZ" sz="2400" dirty="0"/>
          </a:p>
          <a:p>
            <a:pPr marL="514350" indent="-457200">
              <a:spcBef>
                <a:spcPts val="0"/>
              </a:spcBef>
            </a:pPr>
            <a:r>
              <a:rPr lang="cs-CZ" sz="2800" dirty="0" err="1" smtClean="0"/>
              <a:t>Cowanova</a:t>
            </a:r>
            <a:r>
              <a:rPr lang="cs-CZ" sz="2800" dirty="0" smtClean="0"/>
              <a:t> metoda</a:t>
            </a:r>
          </a:p>
          <a:p>
            <a:pPr marL="514350" indent="-457200">
              <a:spcBef>
                <a:spcPts val="0"/>
              </a:spcBef>
            </a:pPr>
            <a:endParaRPr lang="cs-CZ" sz="2800" dirty="0"/>
          </a:p>
          <a:p>
            <a:pPr marL="514350" indent="-457200">
              <a:spcBef>
                <a:spcPts val="0"/>
              </a:spcBef>
            </a:pPr>
            <a:endParaRPr lang="cs-CZ" sz="2800" dirty="0" smtClean="0"/>
          </a:p>
          <a:p>
            <a:pPr lvl="1"/>
            <a:r>
              <a:rPr lang="cs-CZ" altLang="cs-CZ" sz="2000" i="1" dirty="0">
                <a:solidFill>
                  <a:srgbClr val="FF0000"/>
                </a:solidFill>
              </a:rPr>
              <a:t>n</a:t>
            </a:r>
            <a:r>
              <a:rPr lang="cs-CZ" altLang="cs-CZ" sz="2000" baseline="-25000" dirty="0">
                <a:solidFill>
                  <a:srgbClr val="FF0000"/>
                </a:solidFill>
              </a:rPr>
              <a:t>0</a:t>
            </a:r>
            <a:r>
              <a:rPr lang="cs-CZ" altLang="cs-CZ" sz="2000" dirty="0"/>
              <a:t> -  materiál dna</a:t>
            </a:r>
          </a:p>
          <a:p>
            <a:pPr lvl="1"/>
            <a:r>
              <a:rPr lang="cs-CZ" altLang="cs-CZ" sz="2000" i="1" dirty="0">
                <a:solidFill>
                  <a:srgbClr val="FF0000"/>
                </a:solidFill>
              </a:rPr>
              <a:t>n</a:t>
            </a:r>
            <a:r>
              <a:rPr lang="cs-CZ" altLang="cs-CZ" sz="2000" baseline="-25000" dirty="0">
                <a:solidFill>
                  <a:srgbClr val="FF0000"/>
                </a:solidFill>
              </a:rPr>
              <a:t>1</a:t>
            </a:r>
            <a:r>
              <a:rPr lang="cs-CZ" altLang="cs-CZ" sz="2000" dirty="0"/>
              <a:t> -  nerovnosti povrchu</a:t>
            </a:r>
          </a:p>
          <a:p>
            <a:pPr lvl="1"/>
            <a:r>
              <a:rPr lang="cs-CZ" altLang="cs-CZ" sz="2000" i="1" dirty="0">
                <a:solidFill>
                  <a:srgbClr val="FF0000"/>
                </a:solidFill>
              </a:rPr>
              <a:t>n</a:t>
            </a:r>
            <a:r>
              <a:rPr lang="cs-CZ" altLang="cs-CZ" sz="20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/>
              <a:t> -  změna příčného profilu</a:t>
            </a:r>
          </a:p>
          <a:p>
            <a:pPr lvl="1"/>
            <a:r>
              <a:rPr lang="cs-CZ" altLang="cs-CZ" sz="2000" i="1" dirty="0" smtClean="0">
                <a:solidFill>
                  <a:srgbClr val="FF0000"/>
                </a:solidFill>
              </a:rPr>
              <a:t>n</a:t>
            </a:r>
            <a:r>
              <a:rPr lang="cs-CZ" altLang="cs-CZ" sz="2000" baseline="-25000" dirty="0" smtClean="0">
                <a:solidFill>
                  <a:srgbClr val="FF0000"/>
                </a:solidFill>
              </a:rPr>
              <a:t>3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-  překážky</a:t>
            </a:r>
          </a:p>
          <a:p>
            <a:pPr lvl="1"/>
            <a:r>
              <a:rPr lang="cs-CZ" altLang="cs-CZ" sz="2000" i="1" dirty="0">
                <a:solidFill>
                  <a:srgbClr val="FF0000"/>
                </a:solidFill>
              </a:rPr>
              <a:t>n</a:t>
            </a:r>
            <a:r>
              <a:rPr lang="cs-CZ" altLang="cs-CZ" sz="2000" baseline="-25000" dirty="0">
                <a:solidFill>
                  <a:srgbClr val="FF0000"/>
                </a:solidFill>
              </a:rPr>
              <a:t>4</a:t>
            </a:r>
            <a:r>
              <a:rPr lang="cs-CZ" altLang="cs-CZ" sz="2000" dirty="0"/>
              <a:t> -  vegetace</a:t>
            </a:r>
          </a:p>
          <a:p>
            <a:pPr lvl="1"/>
            <a:r>
              <a:rPr lang="cs-CZ" altLang="cs-CZ" sz="2000" i="1" dirty="0">
                <a:solidFill>
                  <a:srgbClr val="FF0000"/>
                </a:solidFill>
              </a:rPr>
              <a:t>m</a:t>
            </a:r>
            <a:r>
              <a:rPr lang="cs-CZ" altLang="cs-CZ" sz="2000" baseline="-25000" dirty="0">
                <a:solidFill>
                  <a:srgbClr val="FF0000"/>
                </a:solidFill>
              </a:rPr>
              <a:t>5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meandrovitost</a:t>
            </a:r>
            <a:endParaRPr lang="cs-CZ" altLang="cs-CZ" sz="2000" dirty="0"/>
          </a:p>
          <a:p>
            <a:pPr marL="514350" indent="-457200">
              <a:spcBef>
                <a:spcPts val="0"/>
              </a:spcBef>
            </a:pPr>
            <a:endParaRPr lang="cs-CZ" sz="28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444962"/>
              </p:ext>
            </p:extLst>
          </p:nvPr>
        </p:nvGraphicFramePr>
        <p:xfrm>
          <a:off x="1066800" y="3733800"/>
          <a:ext cx="360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Rovnice" r:id="rId3" imgW="1803240" imgH="228600" progId="Equation.3">
                  <p:embed/>
                </p:oleObj>
              </mc:Choice>
              <mc:Fallback>
                <p:oleObj name="Rovnice" r:id="rId3" imgW="1803240" imgH="22860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3606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419599" y="6172200"/>
            <a:ext cx="450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rgbClr val="0000CC"/>
                </a:solidFill>
              </a:rPr>
              <a:t>http://sites.google.com/site/vypocetdrsnosti</a:t>
            </a:r>
            <a:endParaRPr lang="cs-CZ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Ztráty třením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572" y="1019629"/>
            <a:ext cx="8962914" cy="530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Obdélník 65"/>
          <p:cNvSpPr/>
          <p:nvPr/>
        </p:nvSpPr>
        <p:spPr>
          <a:xfrm>
            <a:off x="8498114" y="6019801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9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/>
          </a:bodyPr>
          <a:lstStyle/>
          <a:p>
            <a:r>
              <a:rPr lang="cs-CZ" altLang="cs-CZ" sz="2800" b="1" dirty="0" smtClean="0"/>
              <a:t>Kyneta</a:t>
            </a:r>
          </a:p>
          <a:p>
            <a:pPr lvl="1"/>
            <a:r>
              <a:rPr lang="cs-CZ" altLang="cs-CZ" sz="2400" dirty="0" smtClean="0"/>
              <a:t>voda většinu roku pouze v ní</a:t>
            </a:r>
          </a:p>
          <a:p>
            <a:pPr lvl="1"/>
            <a:r>
              <a:rPr lang="cs-CZ" altLang="cs-CZ" sz="2400" dirty="0" smtClean="0"/>
              <a:t>navrhuje se na průtok 30denní až jednoletý</a:t>
            </a:r>
          </a:p>
          <a:p>
            <a:pPr lvl="1"/>
            <a:r>
              <a:rPr lang="cs-CZ" altLang="cs-CZ" sz="2400" dirty="0" smtClean="0"/>
              <a:t>v příliš širokém korytě by docházelo k usazování</a:t>
            </a:r>
          </a:p>
          <a:p>
            <a:pPr lvl="1"/>
            <a:r>
              <a:rPr lang="cs-CZ" altLang="cs-CZ" sz="2400" dirty="0" smtClean="0"/>
              <a:t>potřebná hloubka pro živočichy</a:t>
            </a:r>
            <a:r>
              <a:rPr lang="cs-CZ" altLang="cs-CZ" sz="2000" dirty="0" smtClean="0"/>
              <a:t>, </a:t>
            </a:r>
            <a:r>
              <a:rPr lang="cs-CZ" altLang="cs-CZ" sz="2400" dirty="0" smtClean="0"/>
              <a:t>min 0,4m</a:t>
            </a:r>
          </a:p>
          <a:p>
            <a:pPr lvl="1"/>
            <a:r>
              <a:rPr lang="cs-CZ" altLang="cs-CZ" sz="2400" dirty="0" smtClean="0"/>
              <a:t>potřebná rychlost, aby se voda příliš neprohřívala, min 0,4 m/s</a:t>
            </a:r>
          </a:p>
          <a:p>
            <a:pPr lvl="1"/>
            <a:endParaRPr lang="cs-CZ" altLang="cs-CZ" sz="2400" dirty="0" smtClean="0"/>
          </a:p>
          <a:p>
            <a:r>
              <a:rPr lang="cs-CZ" altLang="cs-CZ" sz="2400" b="1" dirty="0" smtClean="0"/>
              <a:t>Berma</a:t>
            </a:r>
          </a:p>
          <a:p>
            <a:pPr lvl="1"/>
            <a:r>
              <a:rPr lang="cs-CZ" altLang="cs-CZ" sz="2400" dirty="0" smtClean="0"/>
              <a:t>pro větší průtoky</a:t>
            </a:r>
          </a:p>
          <a:p>
            <a:pPr lvl="1"/>
            <a:r>
              <a:rPr lang="cs-CZ" altLang="cs-CZ" sz="2400" dirty="0" smtClean="0"/>
              <a:t>vznikne přirozeně, stavbou zdí nebo hrází</a:t>
            </a:r>
          </a:p>
          <a:p>
            <a:pPr lvl="1"/>
            <a:r>
              <a:rPr lang="cs-CZ" altLang="cs-CZ" sz="2400" dirty="0" smtClean="0"/>
              <a:t>udržovat trávu, keře a stromy         snižují kapacitu</a:t>
            </a:r>
            <a:r>
              <a:rPr lang="cs-CZ" altLang="cs-CZ" dirty="0" smtClean="0"/>
              <a:t> </a:t>
            </a:r>
          </a:p>
          <a:p>
            <a:pPr lvl="1">
              <a:buFontTx/>
              <a:buNone/>
            </a:pPr>
            <a:endParaRPr lang="cs-CZ" altLang="cs-CZ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67818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34000" y="4389706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zhoršení kvality (sinice, řasy atd.)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7239000" y="457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7467600" y="685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7696200" y="685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7924800" y="914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V="1">
            <a:off x="8305800" y="685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8534400" y="685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V="1">
            <a:off x="8763000" y="457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7924800" y="6096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7391400" y="3429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7696200" y="38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8534400" y="38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6172200" y="1600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6400800" y="1828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6781800" y="1600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>
            <a:off x="7010400" y="1600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7239000" y="13716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6400800" y="15240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</a:t>
            </a:r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V="1">
            <a:off x="6172200" y="129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 flipV="1">
            <a:off x="70104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7010400" y="12192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8534400" y="3048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4876800" y="175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 flipV="1">
            <a:off x="5257800" y="15240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5486400" y="1524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flipV="1">
            <a:off x="5715000" y="1295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4953000" y="14478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</a:t>
            </a:r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 flipV="1">
            <a:off x="4876800" y="1219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V="1">
            <a:off x="5486400" y="121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5486400" y="11430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58425" name="Line 57"/>
          <p:cNvSpPr>
            <a:spLocks noChangeShapeType="1"/>
          </p:cNvSpPr>
          <p:nvPr/>
        </p:nvSpPr>
        <p:spPr bwMode="auto">
          <a:xfrm>
            <a:off x="4817836" y="632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5562600" y="457200"/>
            <a:ext cx="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28" name="Line 60"/>
          <p:cNvSpPr>
            <a:spLocks noChangeShapeType="1"/>
          </p:cNvSpPr>
          <p:nvPr/>
        </p:nvSpPr>
        <p:spPr bwMode="auto">
          <a:xfrm>
            <a:off x="5562600" y="7239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>
            <a:off x="5791200" y="7239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30" name="Line 62"/>
          <p:cNvSpPr>
            <a:spLocks noChangeShapeType="1"/>
          </p:cNvSpPr>
          <p:nvPr/>
        </p:nvSpPr>
        <p:spPr bwMode="auto">
          <a:xfrm>
            <a:off x="6019800" y="9525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31" name="Line 63"/>
          <p:cNvSpPr>
            <a:spLocks noChangeShapeType="1"/>
          </p:cNvSpPr>
          <p:nvPr/>
        </p:nvSpPr>
        <p:spPr bwMode="auto">
          <a:xfrm flipV="1">
            <a:off x="6400800" y="7239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32" name="Line 64"/>
          <p:cNvSpPr>
            <a:spLocks noChangeShapeType="1"/>
          </p:cNvSpPr>
          <p:nvPr/>
        </p:nvSpPr>
        <p:spPr bwMode="auto">
          <a:xfrm>
            <a:off x="6629400" y="7239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33" name="Line 65"/>
          <p:cNvSpPr>
            <a:spLocks noChangeShapeType="1"/>
          </p:cNvSpPr>
          <p:nvPr/>
        </p:nvSpPr>
        <p:spPr bwMode="auto">
          <a:xfrm flipV="1">
            <a:off x="6858000" y="457200"/>
            <a:ext cx="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34" name="Text Box 66"/>
          <p:cNvSpPr txBox="1">
            <a:spLocks noChangeArrowheads="1"/>
          </p:cNvSpPr>
          <p:nvPr/>
        </p:nvSpPr>
        <p:spPr bwMode="auto">
          <a:xfrm>
            <a:off x="6019800" y="6096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</a:t>
            </a:r>
          </a:p>
        </p:txBody>
      </p:sp>
      <p:sp>
        <p:nvSpPr>
          <p:cNvPr id="58435" name="Text Box 67"/>
          <p:cNvSpPr txBox="1">
            <a:spLocks noChangeArrowheads="1"/>
          </p:cNvSpPr>
          <p:nvPr/>
        </p:nvSpPr>
        <p:spPr bwMode="auto">
          <a:xfrm>
            <a:off x="5486400" y="3810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58436" name="Line 68"/>
          <p:cNvSpPr>
            <a:spLocks noChangeShapeType="1"/>
          </p:cNvSpPr>
          <p:nvPr/>
        </p:nvSpPr>
        <p:spPr bwMode="auto">
          <a:xfrm flipV="1">
            <a:off x="5791200" y="419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37" name="Line 69"/>
          <p:cNvSpPr>
            <a:spLocks noChangeShapeType="1"/>
          </p:cNvSpPr>
          <p:nvPr/>
        </p:nvSpPr>
        <p:spPr bwMode="auto">
          <a:xfrm flipV="1">
            <a:off x="6629400" y="419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38" name="Text Box 70"/>
          <p:cNvSpPr txBox="1">
            <a:spLocks noChangeArrowheads="1"/>
          </p:cNvSpPr>
          <p:nvPr/>
        </p:nvSpPr>
        <p:spPr bwMode="auto">
          <a:xfrm>
            <a:off x="6553200" y="3810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58439" name="Line 71"/>
          <p:cNvSpPr>
            <a:spLocks noChangeShapeType="1"/>
          </p:cNvSpPr>
          <p:nvPr/>
        </p:nvSpPr>
        <p:spPr bwMode="auto">
          <a:xfrm>
            <a:off x="79248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40" name="Line 72"/>
          <p:cNvSpPr>
            <a:spLocks noChangeShapeType="1"/>
          </p:cNvSpPr>
          <p:nvPr/>
        </p:nvSpPr>
        <p:spPr bwMode="auto">
          <a:xfrm>
            <a:off x="7924800" y="1905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41" name="Line 73"/>
          <p:cNvSpPr>
            <a:spLocks noChangeShapeType="1"/>
          </p:cNvSpPr>
          <p:nvPr/>
        </p:nvSpPr>
        <p:spPr bwMode="auto">
          <a:xfrm flipV="1">
            <a:off x="83058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42" name="Line 74"/>
          <p:cNvSpPr>
            <a:spLocks noChangeShapeType="1"/>
          </p:cNvSpPr>
          <p:nvPr/>
        </p:nvSpPr>
        <p:spPr bwMode="auto">
          <a:xfrm>
            <a:off x="8305800" y="167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43" name="Line 75"/>
          <p:cNvSpPr>
            <a:spLocks noChangeShapeType="1"/>
          </p:cNvSpPr>
          <p:nvPr/>
        </p:nvSpPr>
        <p:spPr bwMode="auto">
          <a:xfrm flipV="1">
            <a:off x="8534400" y="1447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44" name="Text Box 76"/>
          <p:cNvSpPr txBox="1">
            <a:spLocks noChangeArrowheads="1"/>
          </p:cNvSpPr>
          <p:nvPr/>
        </p:nvSpPr>
        <p:spPr bwMode="auto">
          <a:xfrm>
            <a:off x="7924800" y="16002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</a:t>
            </a:r>
          </a:p>
        </p:txBody>
      </p:sp>
      <p:sp>
        <p:nvSpPr>
          <p:cNvPr id="58445" name="Line 77"/>
          <p:cNvSpPr>
            <a:spLocks noChangeShapeType="1"/>
          </p:cNvSpPr>
          <p:nvPr/>
        </p:nvSpPr>
        <p:spPr bwMode="auto">
          <a:xfrm flipV="1">
            <a:off x="7696200" y="1371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46" name="Line 78"/>
          <p:cNvSpPr>
            <a:spLocks noChangeShapeType="1"/>
          </p:cNvSpPr>
          <p:nvPr/>
        </p:nvSpPr>
        <p:spPr bwMode="auto">
          <a:xfrm flipV="1">
            <a:off x="8305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47" name="Text Box 79"/>
          <p:cNvSpPr txBox="1">
            <a:spLocks noChangeArrowheads="1"/>
          </p:cNvSpPr>
          <p:nvPr/>
        </p:nvSpPr>
        <p:spPr bwMode="auto">
          <a:xfrm>
            <a:off x="8305800" y="12954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58448" name="Line 80"/>
          <p:cNvSpPr>
            <a:spLocks noChangeShapeType="1"/>
          </p:cNvSpPr>
          <p:nvPr/>
        </p:nvSpPr>
        <p:spPr bwMode="auto">
          <a:xfrm>
            <a:off x="7696200" y="1676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49" name="Text Box 81"/>
          <p:cNvSpPr txBox="1">
            <a:spLocks noChangeArrowheads="1"/>
          </p:cNvSpPr>
          <p:nvPr/>
        </p:nvSpPr>
        <p:spPr bwMode="auto">
          <a:xfrm>
            <a:off x="7620000" y="12954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</a:t>
            </a:r>
          </a:p>
        </p:txBody>
      </p:sp>
      <p:sp>
        <p:nvSpPr>
          <p:cNvPr id="58452" name="Text Box 84"/>
          <p:cNvSpPr txBox="1">
            <a:spLocks noChangeArrowheads="1"/>
          </p:cNvSpPr>
          <p:nvPr/>
        </p:nvSpPr>
        <p:spPr bwMode="auto">
          <a:xfrm>
            <a:off x="3695700" y="5255871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průměrně 1x za 30dní až 1rok se začne plnit berma</a:t>
            </a:r>
          </a:p>
        </p:txBody>
      </p:sp>
      <p:sp>
        <p:nvSpPr>
          <p:cNvPr id="58453" name="Line 85"/>
          <p:cNvSpPr>
            <a:spLocks noChangeShapeType="1"/>
          </p:cNvSpPr>
          <p:nvPr/>
        </p:nvSpPr>
        <p:spPr bwMode="auto">
          <a:xfrm>
            <a:off x="3390900" y="543729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454" name="Line 86"/>
          <p:cNvSpPr>
            <a:spLocks noChangeShapeType="1"/>
          </p:cNvSpPr>
          <p:nvPr/>
        </p:nvSpPr>
        <p:spPr bwMode="auto">
          <a:xfrm flipV="1">
            <a:off x="7924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" name="Nadpis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Složené koryto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panorama Sýkorova msotu-č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09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jasinka1_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971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Frýdek-Místek,_Ostravice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5181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14_toky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-1524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Složená koryta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68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229600" cy="4678363"/>
          </a:xfrm>
        </p:spPr>
        <p:txBody>
          <a:bodyPr/>
          <a:lstStyle/>
          <a:p>
            <a:r>
              <a:rPr lang="cs-CZ" altLang="cs-CZ" sz="2800" dirty="0" smtClean="0">
                <a:solidFill>
                  <a:srgbClr val="FF0000"/>
                </a:solidFill>
              </a:rPr>
              <a:t>Průtoky v jednotlivých částech se počítají zvlášť a pak se sečtou !!!  </a:t>
            </a:r>
            <a:r>
              <a:rPr lang="cs-CZ" altLang="cs-CZ" sz="2400" dirty="0" smtClean="0"/>
              <a:t>-</a:t>
            </a:r>
            <a:r>
              <a:rPr lang="cs-CZ" altLang="cs-CZ" sz="2400" dirty="0" smtClean="0">
                <a:sym typeface="Wingdings" panose="05000000000000000000" pitchFamily="2" charset="2"/>
              </a:rPr>
              <a:t>--&gt; </a:t>
            </a:r>
            <a:r>
              <a:rPr lang="cs-CZ" altLang="cs-CZ" sz="2400" dirty="0" smtClean="0"/>
              <a:t>rozdílné rychlosti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929"/>
            <a:ext cx="7696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0" y="1954627"/>
            <a:ext cx="9144000" cy="36933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 smtClean="0"/>
              <a:t>DOBŘE                                                         </a:t>
            </a:r>
            <a:r>
              <a:rPr lang="cs-CZ" altLang="cs-CZ" b="1" dirty="0"/>
              <a:t>/   ŠPATNĚ</a:t>
            </a:r>
            <a:r>
              <a:rPr lang="cs-CZ" altLang="cs-CZ" b="1" dirty="0">
                <a:solidFill>
                  <a:srgbClr val="C0C0C0"/>
                </a:solidFill>
              </a:rPr>
              <a:t>…</a:t>
            </a: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03929"/>
            <a:ext cx="1447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7696200" y="2403929"/>
            <a:ext cx="1447800" cy="426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7696200" y="2403929"/>
            <a:ext cx="1447800" cy="426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7010400" y="6290129"/>
            <a:ext cx="609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0" y="6290129"/>
            <a:ext cx="609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Výpočet průtoku v bermě a kynetě</a:t>
            </a:r>
          </a:p>
        </p:txBody>
      </p:sp>
    </p:spTree>
    <p:extLst>
      <p:ext uri="{BB962C8B-B14F-4D97-AF65-F5344CB8AC3E}">
        <p14:creationId xmlns:p14="http://schemas.microsoft.com/office/powerpoint/2010/main" val="16129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Zjištění průtoku </a:t>
            </a:r>
            <a:r>
              <a:rPr lang="cs-CZ" altLang="cs-CZ" dirty="0" smtClean="0">
                <a:solidFill>
                  <a:srgbClr val="FF0000"/>
                </a:solidFill>
              </a:rPr>
              <a:t>Q</a:t>
            </a:r>
            <a:r>
              <a:rPr lang="cs-CZ" altLang="cs-CZ" dirty="0" smtClean="0"/>
              <a:t> ze známé hloubky </a:t>
            </a:r>
            <a:r>
              <a:rPr lang="cs-CZ" altLang="cs-CZ" dirty="0" smtClean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599063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Limnigraf – (automatické) měření průtoku v korytě pomocí čidla měřícího hloubku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Měrná křivka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94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Nejistoty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2770" name="Picture 2" descr="F:\04-Výuka\Fotky\28570_128224073855164_100000027173283_347249_232315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64771" y="3613025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			    ZAMĚŘENÍ</a:t>
            </a:r>
          </a:p>
          <a:p>
            <a:r>
              <a:rPr lang="cs-CZ" sz="2400" b="1" dirty="0" smtClean="0"/>
              <a:t>	ROZKOLÍSANOST HLADIN</a:t>
            </a:r>
          </a:p>
          <a:p>
            <a:r>
              <a:rPr lang="cs-CZ" sz="2400" b="1" dirty="0" smtClean="0"/>
              <a:t>			OBJEKTY</a:t>
            </a:r>
          </a:p>
          <a:p>
            <a:r>
              <a:rPr lang="cs-CZ" sz="2400" b="1" dirty="0" smtClean="0"/>
              <a:t>	     ODHAD DRSNOSTI</a:t>
            </a:r>
          </a:p>
          <a:p>
            <a:r>
              <a:rPr lang="cs-CZ" sz="2400" b="1" dirty="0" smtClean="0"/>
              <a:t>	       NEROVNÉ DNO</a:t>
            </a:r>
          </a:p>
          <a:p>
            <a:r>
              <a:rPr lang="cs-CZ" sz="2400" b="1" dirty="0" smtClean="0"/>
              <a:t>PLAVENINY + SEDIMENT</a:t>
            </a:r>
            <a:endParaRPr lang="cs-CZ" sz="2400" b="1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419600" y="3733800"/>
            <a:ext cx="1600200" cy="218755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Vodní tok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7630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vodoteč, koryto s vodou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část území, kterým odtéká voda z povodí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povrchový, podpovrchový </a:t>
            </a:r>
          </a:p>
          <a:p>
            <a:pPr>
              <a:lnSpc>
                <a:spcPct val="90000"/>
              </a:lnSpc>
            </a:pPr>
            <a:endParaRPr lang="cs-CZ" altLang="cs-CZ" sz="2800" u="sng" dirty="0"/>
          </a:p>
          <a:p>
            <a:pPr>
              <a:lnSpc>
                <a:spcPct val="90000"/>
              </a:lnSpc>
            </a:pPr>
            <a:r>
              <a:rPr lang="cs-CZ" altLang="cs-CZ" sz="2800" u="sng" dirty="0" smtClean="0"/>
              <a:t>přirozený</a:t>
            </a:r>
            <a:r>
              <a:rPr lang="cs-CZ" altLang="cs-CZ" sz="2800" dirty="0" smtClean="0"/>
              <a:t>: bystřina, </a:t>
            </a:r>
            <a:r>
              <a:rPr lang="cs-CZ" altLang="cs-CZ" sz="2800" b="1" dirty="0" smtClean="0"/>
              <a:t>potok</a:t>
            </a:r>
            <a:r>
              <a:rPr lang="cs-CZ" altLang="cs-CZ" sz="2800" dirty="0" smtClean="0"/>
              <a:t>, říčka, </a:t>
            </a:r>
            <a:r>
              <a:rPr lang="cs-CZ" altLang="cs-CZ" sz="2800" b="1" dirty="0" smtClean="0"/>
              <a:t>řeka</a:t>
            </a:r>
            <a:r>
              <a:rPr lang="cs-CZ" altLang="cs-CZ" sz="2800" dirty="0" smtClean="0"/>
              <a:t>, veletok</a:t>
            </a:r>
          </a:p>
          <a:p>
            <a:pPr>
              <a:lnSpc>
                <a:spcPct val="90000"/>
              </a:lnSpc>
            </a:pPr>
            <a:r>
              <a:rPr lang="cs-CZ" altLang="cs-CZ" sz="2800" u="sng" dirty="0" smtClean="0"/>
              <a:t>umělý</a:t>
            </a:r>
            <a:r>
              <a:rPr lang="cs-CZ" altLang="cs-CZ" sz="2800" dirty="0" smtClean="0"/>
              <a:t>: kanál, náhon, meliorace, závlaha, akvadukt, tunel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stálý, občasný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Proudění: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 dirty="0" smtClean="0">
                <a:solidFill>
                  <a:srgbClr val="FF0000"/>
                </a:solidFill>
              </a:rPr>
              <a:t>s volnou hladinou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tlakové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16" descr="sto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7928"/>
            <a:ext cx="3505200" cy="22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SPA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Drobné vodní toky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značky na objektech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ultrazvukové čidlo - SMS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Významné vodní toky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hlásná povodňová služba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988" name="Picture 4" descr="http://aa.ecn.cz/img_upload/e6ffb6c50bc1424ab10ecf09e063cd63/cid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429000" cy="4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721" y="4876800"/>
            <a:ext cx="674023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Protipovodňová opatření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povodňové zdi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povodňové hráze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mobilní hrazení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povodňová vrata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individiální</a:t>
            </a:r>
            <a:r>
              <a:rPr lang="cs-CZ" altLang="cs-CZ" sz="2800" dirty="0" smtClean="0"/>
              <a:t> ochrana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vodní nádrže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Suché nádrže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úpravy v krajině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… omezení výstavby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2" name="Picture 2" descr="http://www.smp.cz/common/images/references/pictures/54/2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6949" y="2590800"/>
            <a:ext cx="3041702" cy="19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http://www.cgs.eu/underwood/galerie/WW_Decin-1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47" y="4648200"/>
            <a:ext cx="3041704" cy="20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://i.lidovky.cz/13/061/lnc460/ML4ba64a_hasi2_b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49" y="914400"/>
            <a:ext cx="30417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Protipovodňová technická opatření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442" name="Picture 2" descr="http://www.vasepraha8.cz/userfiles/images/stavid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4" y="1066800"/>
            <a:ext cx="5057185" cy="33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www.praha.eu/public/28/25/a/930662_133281_rozlivovy_model_tit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5" y="3733800"/>
            <a:ext cx="5638795" cy="31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img.ihned.cz/attachment.php/260/48632260/s9kwdi4SfqzhFP6Aenxr0cLWQpRjKvOo/600x399xddbe/ZAPLAVY_PRAHA_5_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67" y="3352800"/>
            <a:ext cx="5142066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Protipovodňová technická opatření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2470" name="Picture 6" descr="http://www.zakladani.cz/media/files/galleries/24/05_ricni-28-13115204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34213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168" y="877677"/>
            <a:ext cx="5697467" cy="31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Náhled do legislativy - povodně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lidé jsou zodpovědní sami za sebe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pomoc státu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integrovaný záchranný sbor, hmotná pomoc, peněžní pomoc, pomoc vojáků a dobrovolníků, …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povodňová paměť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tady povodeň nikdy nebyla - jiné rozložení srážek, jiné využívání krajiny, větší zastavěná plocha, kanalizace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povodňové mapy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území v rozlivech jsou levná – sociálně slabí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pojišťovny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vykoupení – není politický zájem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5416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Záplavová území - </a:t>
            </a:r>
            <a:r>
              <a:rPr lang="cs-CZ" dirty="0" smtClean="0"/>
              <a:t>dibavod.cz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990600"/>
            <a:ext cx="5943600" cy="574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Povodňové ohrožení - </a:t>
            </a:r>
            <a:r>
              <a:rPr lang="cs-CZ" altLang="cs-CZ" dirty="0" smtClean="0"/>
              <a:t>cds.chmi.cz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9825" y="958906"/>
            <a:ext cx="6864350" cy="53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3742" y="5410200"/>
            <a:ext cx="1524000" cy="800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Budoucnost protipovodňových opatření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prodloužit čas, po který voda zůstane v krajině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vsakování, akumulace, omezení soustředěného odtoku, zpomalení vody v korytě</a:t>
            </a:r>
          </a:p>
        </p:txBody>
      </p:sp>
      <p:pic>
        <p:nvPicPr>
          <p:cNvPr id="64514" name="Picture 2" descr="http://www.cestyvenkova.cz/images/krajina/voda/full/revitalizace_kraj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6675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Sedimenty v tocích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2" name="Picture 2" descr="IMG_304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"/>
          <a:stretch/>
        </p:blipFill>
        <p:spPr bwMode="auto">
          <a:xfrm>
            <a:off x="323343" y="893005"/>
            <a:ext cx="5429756" cy="229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22" y="3353781"/>
            <a:ext cx="5867399" cy="348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95" y="917955"/>
            <a:ext cx="2790321" cy="229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94" y="3429000"/>
            <a:ext cx="279032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Sedimenty v tocích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171" name="Picture 3" descr="IMG_3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29" y="1371600"/>
            <a:ext cx="6282297" cy="202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oprava_jezu_hulin_2004_4podstav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29" y="3505200"/>
            <a:ext cx="290195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3-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11" y="3505200"/>
            <a:ext cx="33433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zarostlá hlad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" y="1371600"/>
            <a:ext cx="2767012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1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</a:rPr>
              <a:t>Variabilita </a:t>
            </a:r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</a:rPr>
              <a:t>vodních toků - míra úpravy</a:t>
            </a:r>
            <a:endParaRPr lang="cs-CZ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0" name="Picture 2" descr="L:\1-Disertace\05_Fotky\Žermanický přivaděč\2011_05_14__15.00\DSC_0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199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L:\1-Disertace\05_Fotky\Frýdek-Místek\2011_11_26__10.00\DSC_6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" y="3954927"/>
            <a:ext cx="4128247" cy="27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04-Výuka\Fotky\53298_118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3954928"/>
            <a:ext cx="3962400" cy="27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2046514040095643703vzbvXe_f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753" y="1219199"/>
            <a:ext cx="412824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Cíle návrhu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 lvl="0"/>
            <a:r>
              <a:rPr lang="cs-CZ" sz="2800" dirty="0" smtClean="0"/>
              <a:t>omezit </a:t>
            </a:r>
            <a:r>
              <a:rPr lang="cs-CZ" sz="2800" dirty="0"/>
              <a:t>vznik nánosů omezujících kapacitu koryta,</a:t>
            </a:r>
          </a:p>
          <a:p>
            <a:pPr lvl="0"/>
            <a:r>
              <a:rPr lang="cs-CZ" sz="2800" dirty="0" smtClean="0"/>
              <a:t>zvýšit </a:t>
            </a:r>
            <a:r>
              <a:rPr lang="cs-CZ" sz="2800" dirty="0"/>
              <a:t>protipovodňovou ochranu města,</a:t>
            </a:r>
          </a:p>
          <a:p>
            <a:pPr lvl="0"/>
            <a:r>
              <a:rPr lang="cs-CZ" sz="2800" dirty="0" smtClean="0"/>
              <a:t>umožnit </a:t>
            </a:r>
            <a:r>
              <a:rPr lang="cs-CZ" sz="2800" dirty="0"/>
              <a:t>provádění </a:t>
            </a:r>
            <a:r>
              <a:rPr lang="cs-CZ" sz="2800" dirty="0" smtClean="0"/>
              <a:t>údržby,</a:t>
            </a:r>
            <a:endParaRPr lang="cs-CZ" sz="2800" dirty="0"/>
          </a:p>
          <a:p>
            <a:pPr lvl="0"/>
            <a:r>
              <a:rPr lang="cs-CZ" sz="2800" dirty="0" smtClean="0"/>
              <a:t>omezit </a:t>
            </a:r>
            <a:r>
              <a:rPr lang="cs-CZ" sz="2800" dirty="0"/>
              <a:t>vznik ledových jevů,</a:t>
            </a:r>
          </a:p>
          <a:p>
            <a:pPr lvl="0"/>
            <a:r>
              <a:rPr lang="cs-CZ" sz="2800" dirty="0" smtClean="0"/>
              <a:t>zajistit </a:t>
            </a:r>
            <a:r>
              <a:rPr lang="cs-CZ" sz="2800" dirty="0"/>
              <a:t>stabilitu opěrných zdí,</a:t>
            </a:r>
          </a:p>
          <a:p>
            <a:pPr lvl="0"/>
            <a:r>
              <a:rPr lang="cs-CZ" sz="2800" dirty="0" smtClean="0"/>
              <a:t>zajistit </a:t>
            </a:r>
            <a:r>
              <a:rPr lang="cs-CZ" sz="2800" dirty="0"/>
              <a:t>stabilitu dna,</a:t>
            </a:r>
          </a:p>
          <a:p>
            <a:pPr lvl="0"/>
            <a:r>
              <a:rPr lang="cs-CZ" sz="2800" dirty="0" smtClean="0"/>
              <a:t>zajistit </a:t>
            </a:r>
            <a:r>
              <a:rPr lang="cs-CZ" sz="2800" dirty="0"/>
              <a:t>co nejnižší finanční náročnost,</a:t>
            </a:r>
          </a:p>
          <a:p>
            <a:pPr lvl="0"/>
            <a:r>
              <a:rPr lang="cs-CZ" sz="2800" dirty="0" smtClean="0"/>
              <a:t>zvýšit </a:t>
            </a:r>
            <a:r>
              <a:rPr lang="cs-CZ" sz="2800" dirty="0"/>
              <a:t>estetickou hodnotu lokality.</a:t>
            </a:r>
          </a:p>
        </p:txBody>
      </p:sp>
    </p:spTree>
    <p:extLst>
      <p:ext uri="{BB962C8B-B14F-4D97-AF65-F5344CB8AC3E}">
        <p14:creationId xmlns:p14="http://schemas.microsoft.com/office/powerpoint/2010/main" val="2381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Možné návrhy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/>
              <a:t>Návrh č. 1: proplachování jezem při SPA I a více</a:t>
            </a:r>
          </a:p>
          <a:p>
            <a:pPr lvl="0"/>
            <a:r>
              <a:rPr lang="cs-CZ" sz="2400" dirty="0" smtClean="0"/>
              <a:t>Návrh č. 2: vytvoření kynety, sklopení jezu</a:t>
            </a:r>
          </a:p>
          <a:p>
            <a:pPr lvl="0"/>
            <a:endParaRPr lang="cs-CZ" sz="2400" dirty="0" smtClean="0"/>
          </a:p>
          <a:p>
            <a:pPr lvl="0"/>
            <a:endParaRPr lang="cs-CZ" sz="2800" dirty="0"/>
          </a:p>
          <a:p>
            <a:pPr lvl="0"/>
            <a:endParaRPr lang="cs-CZ" sz="2800" dirty="0" smtClean="0"/>
          </a:p>
          <a:p>
            <a:pPr lvl="0"/>
            <a:endParaRPr lang="cs-CZ" sz="2800" dirty="0"/>
          </a:p>
          <a:p>
            <a:pPr lvl="0"/>
            <a:endParaRPr lang="cs-CZ" sz="2800" dirty="0" smtClean="0"/>
          </a:p>
          <a:p>
            <a:pPr lvl="0"/>
            <a:endParaRPr lang="cs-CZ" sz="2800" dirty="0"/>
          </a:p>
          <a:p>
            <a:pPr lvl="0"/>
            <a:r>
              <a:rPr lang="cs-CZ" sz="2400" dirty="0">
                <a:solidFill>
                  <a:srgbClr val="FF0000"/>
                </a:solidFill>
              </a:rPr>
              <a:t>Návrh č. </a:t>
            </a:r>
            <a:r>
              <a:rPr lang="cs-CZ" sz="2400" dirty="0" smtClean="0">
                <a:solidFill>
                  <a:srgbClr val="FF0000"/>
                </a:solidFill>
              </a:rPr>
              <a:t>3: odstranění klapky, snížení prahu, zvětšení podélného sklonu, návrh jednostranné kynety</a:t>
            </a:r>
          </a:p>
          <a:p>
            <a:pPr lvl="0"/>
            <a:r>
              <a:rPr lang="cs-CZ" sz="2400" dirty="0"/>
              <a:t>Návrh č. </a:t>
            </a:r>
            <a:r>
              <a:rPr lang="cs-CZ" sz="2400" dirty="0" smtClean="0"/>
              <a:t>4: odstranění jezu, stavba nových zdí</a:t>
            </a:r>
            <a:endParaRPr lang="cs-CZ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2438400"/>
            <a:ext cx="8188412" cy="236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Míra zanášení před a po návrhu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866" y="4267200"/>
            <a:ext cx="5344243" cy="25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82" y="990600"/>
            <a:ext cx="5328444" cy="31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2107889"/>
            <a:ext cx="1607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Současnost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Návrh č.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1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Výpočet zanášení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velikost efektivního </a:t>
            </a:r>
            <a:r>
              <a:rPr lang="cs-CZ" altLang="cs-CZ" sz="2800" dirty="0" smtClean="0"/>
              <a:t>zrna, rychlost proudění</a:t>
            </a:r>
            <a:endParaRPr lang="cs-CZ" altLang="cs-CZ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0679" y="1905000"/>
            <a:ext cx="6562641" cy="487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Výpočet zanášení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071071"/>
              </p:ext>
            </p:extLst>
          </p:nvPr>
        </p:nvGraphicFramePr>
        <p:xfrm>
          <a:off x="914400" y="1580007"/>
          <a:ext cx="1600200" cy="49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Rovnice" r:id="rId4" imgW="736600" imgH="228600" progId="Equation.3">
                  <p:embed/>
                </p:oleObj>
              </mc:Choice>
              <mc:Fallback>
                <p:oleObj name="Rovnice" r:id="rId4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80007"/>
                        <a:ext cx="1600200" cy="498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33400" y="1219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Nezanášecí</a:t>
            </a:r>
            <a:r>
              <a:rPr lang="cs-CZ" sz="1600" dirty="0"/>
              <a:t> = zanášecí rychlost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3581400"/>
            <a:ext cx="5567321" cy="304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3800" y="1219200"/>
            <a:ext cx="4822853" cy="20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Výpočet zanášení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371600"/>
            <a:ext cx="879289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Výpočet zanášení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349" y="1447800"/>
            <a:ext cx="899039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94456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Děkuji, že jste mi věnovali Vaši pozornost.</a:t>
            </a:r>
            <a:endParaRPr lang="cs-CZ" dirty="0"/>
          </a:p>
        </p:txBody>
      </p:sp>
      <p:pic>
        <p:nvPicPr>
          <p:cNvPr id="34818" name="Picture 2" descr="F:\04-Výuka\Fotky\uz to zac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102225" cy="36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Historický vývoj toků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přirozený tok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drobné úpravy - přístup, brod, ryby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energetické úpravy - náhon, jez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soustavná úprava - povodně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revitalizace - estetika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renaturace</a:t>
            </a:r>
            <a:r>
              <a:rPr lang="cs-CZ" altLang="cs-CZ" sz="2800" dirty="0" smtClean="0"/>
              <a:t> - biologické funkce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přirozený vývoj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2771" name="Picture 3" descr="F:\04-Výuka\Fotky\4a8dc5a79ca4cdb5659b0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800" y="990600"/>
            <a:ext cx="2868705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F:\04-Výuka\Fotky\Obrazek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6200" y="4282887"/>
            <a:ext cx="2400300" cy="25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F:\04-Výuka\Fotky\Obrazek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1822" y="3352801"/>
            <a:ext cx="2366683" cy="34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Obraze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7200" y="4648200"/>
            <a:ext cx="437645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Proudění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Hydrodynamika - pohyb kapalin a jejich působení </a:t>
            </a:r>
            <a:br>
              <a:rPr lang="cs-CZ" altLang="cs-CZ" sz="2800" dirty="0" smtClean="0"/>
            </a:br>
            <a:r>
              <a:rPr lang="cs-CZ" altLang="cs-CZ" sz="2800" dirty="0" smtClean="0"/>
              <a:t>na tuhá tělesa při vzájemném relativním pohybu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průtočný profil - kolmý řez k ose toku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bodová rychlost u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okamžitá rychlost v bodě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střední bodová </a:t>
            </a:r>
            <a:r>
              <a:rPr lang="cs-CZ" altLang="cs-CZ" sz="2800" dirty="0" smtClean="0"/>
              <a:t>rychlost ū</a:t>
            </a:r>
            <a:endParaRPr lang="cs-CZ" altLang="cs-CZ" sz="2800" dirty="0"/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vyrovnaná hodnota bod. rychlosti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průřezová rychlost v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střední hodnota rychlosti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2400" dirty="0" smtClean="0"/>
              <a:t>    v průtočném průřezu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22" name="Picture 2" descr="http://www.raft.cz/gif/clanky/hydro_3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4724400" y="2895600"/>
            <a:ext cx="3720628" cy="19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779124" y="400814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běžný stav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16924" y="626184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zamrzlá hladina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Příčné řezy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příčné řezy (průtočné profily) - dané staničením (kilometráží) – v čase proměnná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průtočná plocha A </a:t>
            </a:r>
            <a:r>
              <a:rPr lang="cs-CZ" altLang="cs-CZ" sz="2800" dirty="0" smtClean="0"/>
              <a:t>– obsah plochy kolmé v každém bodě k vektoru bodové rychlosti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objemový </a:t>
            </a:r>
            <a:r>
              <a:rPr lang="cs-CZ" altLang="cs-CZ" sz="2800" dirty="0" smtClean="0">
                <a:solidFill>
                  <a:srgbClr val="FF0000"/>
                </a:solidFill>
              </a:rPr>
              <a:t>průtok Q</a:t>
            </a:r>
            <a:r>
              <a:rPr lang="cs-CZ" altLang="cs-CZ" sz="2800" dirty="0" smtClean="0"/>
              <a:t> – objem kapaliny proteklé určitým průtočným profilem za jednotku času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9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Ustálenost proudění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dle změny průtoku v čase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 lvl="1">
              <a:lnSpc>
                <a:spcPct val="90000"/>
              </a:lnSpc>
            </a:pPr>
            <a:r>
              <a:rPr lang="cs-CZ" altLang="cs-CZ" sz="2400" u="sng" dirty="0" smtClean="0"/>
              <a:t>ustálené</a:t>
            </a:r>
            <a:r>
              <a:rPr lang="cs-CZ" altLang="cs-CZ" sz="2400" dirty="0" smtClean="0"/>
              <a:t> (stacionární) – průtok, průřezová rychlost, průtočná plocha jsou v čase neměnní a závisí jen na poloze</a:t>
            </a:r>
          </a:p>
          <a:p>
            <a:pPr lvl="2">
              <a:lnSpc>
                <a:spcPct val="90000"/>
              </a:lnSpc>
            </a:pPr>
            <a:r>
              <a:rPr lang="cs-CZ" altLang="cs-CZ" dirty="0" smtClean="0"/>
              <a:t>návrhový průtok</a:t>
            </a:r>
          </a:p>
          <a:p>
            <a:pPr lvl="2">
              <a:lnSpc>
                <a:spcPct val="90000"/>
              </a:lnSpc>
            </a:pP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altLang="cs-CZ" sz="2400" u="sng" dirty="0" smtClean="0"/>
              <a:t>neustálené</a:t>
            </a:r>
            <a:r>
              <a:rPr lang="cs-CZ" altLang="cs-CZ" sz="2400" dirty="0" smtClean="0"/>
              <a:t> (nestacionární) – hydraulické veličiny jsou funkcí času a polohy</a:t>
            </a:r>
          </a:p>
          <a:p>
            <a:pPr lvl="2">
              <a:lnSpc>
                <a:spcPct val="90000"/>
              </a:lnSpc>
            </a:pPr>
            <a:r>
              <a:rPr lang="cs-CZ" altLang="cs-CZ" dirty="0" smtClean="0"/>
              <a:t>transformace nivou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Ustálenost proudění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295400"/>
            <a:ext cx="4045527" cy="54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09600" y="111073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Profil Svratka - Brno-Poříčí</a:t>
            </a:r>
            <a:endParaRPr lang="cs-CZ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323109"/>
            <a:ext cx="4056050" cy="54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809325" y="111073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Profil Morava - Kroměříž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3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1184</Words>
  <Application>Microsoft Office PowerPoint</Application>
  <PresentationFormat>Předvádění na obrazovce (4:3)</PresentationFormat>
  <Paragraphs>356</Paragraphs>
  <Slides>47</Slides>
  <Notes>34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9" baseType="lpstr">
      <vt:lpstr>Motiv systému Office</vt:lpstr>
      <vt:lpstr>Rovnice</vt:lpstr>
      <vt:lpstr>Vyučující - studenti</vt:lpstr>
      <vt:lpstr>Proudění v korytech  vodních toků</vt:lpstr>
      <vt:lpstr>Vodní tok</vt:lpstr>
      <vt:lpstr>Variabilita vodních toků - míra úpravy</vt:lpstr>
      <vt:lpstr>Historický vývoj toků</vt:lpstr>
      <vt:lpstr>Proudění</vt:lpstr>
      <vt:lpstr>Příčné řezy</vt:lpstr>
      <vt:lpstr>Ustálenost proudění</vt:lpstr>
      <vt:lpstr>Ustálenost proudění</vt:lpstr>
      <vt:lpstr>Transformace povodně - nádrž</vt:lpstr>
      <vt:lpstr>Transformace povodně - niva</vt:lpstr>
      <vt:lpstr>Rovnoměrnost proudění</vt:lpstr>
      <vt:lpstr>Rovnoměrné ustálené proudění</vt:lpstr>
      <vt:lpstr>Druhy modelů</vt:lpstr>
      <vt:lpstr>(Zaměření koryta)</vt:lpstr>
      <vt:lpstr>Časté tvary koryt</vt:lpstr>
      <vt:lpstr>Výpočet průtoku</vt:lpstr>
      <vt:lpstr>Průtočná plocha [m2]</vt:lpstr>
      <vt:lpstr>Omočený obvod [m]</vt:lpstr>
      <vt:lpstr>Součinitel drsnosti n [-]</vt:lpstr>
      <vt:lpstr>Stanovení součinitele drsnosti</vt:lpstr>
      <vt:lpstr>Prezentace aplikace PowerPoint</vt:lpstr>
      <vt:lpstr>Stanovení součinitele drsnosti</vt:lpstr>
      <vt:lpstr>Ztráty třením</vt:lpstr>
      <vt:lpstr>Prezentace aplikace PowerPoint</vt:lpstr>
      <vt:lpstr>Prezentace aplikace PowerPoint</vt:lpstr>
      <vt:lpstr>Prezentace aplikace PowerPoint</vt:lpstr>
      <vt:lpstr>Prezentace aplikace PowerPoint</vt:lpstr>
      <vt:lpstr>Nejistoty</vt:lpstr>
      <vt:lpstr>SPA</vt:lpstr>
      <vt:lpstr>Protipovodňová opatření</vt:lpstr>
      <vt:lpstr>Protipovodňová technická opatření</vt:lpstr>
      <vt:lpstr>Protipovodňová technická opatření</vt:lpstr>
      <vt:lpstr>Náhled do legislativy - povodně</vt:lpstr>
      <vt:lpstr>Záplavová území - dibavod.cz</vt:lpstr>
      <vt:lpstr>Povodňové ohrožení - cds.chmi.cz</vt:lpstr>
      <vt:lpstr>Budoucnost protipovodňových opatření</vt:lpstr>
      <vt:lpstr>Sedimenty v tocích</vt:lpstr>
      <vt:lpstr>Sedimenty v tocích</vt:lpstr>
      <vt:lpstr>Cíle návrhu</vt:lpstr>
      <vt:lpstr>Možné návrhy</vt:lpstr>
      <vt:lpstr>Míra zanášení před a po návrhu</vt:lpstr>
      <vt:lpstr>Výpočet zanášení</vt:lpstr>
      <vt:lpstr>Výpočet zanášení</vt:lpstr>
      <vt:lpstr>Výpočet zanášení</vt:lpstr>
      <vt:lpstr>Výpočet zanášení</vt:lpstr>
      <vt:lpstr>Prezentace aplikace PowerPoint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Smelík</dc:creator>
  <cp:lastModifiedBy>Lukas Smelik</cp:lastModifiedBy>
  <cp:revision>269</cp:revision>
  <dcterms:created xsi:type="dcterms:W3CDTF">2014-02-15T09:50:08Z</dcterms:created>
  <dcterms:modified xsi:type="dcterms:W3CDTF">2016-04-01T06:55:03Z</dcterms:modified>
</cp:coreProperties>
</file>