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76" r:id="rId2"/>
    <p:sldId id="381" r:id="rId3"/>
    <p:sldId id="382" r:id="rId4"/>
    <p:sldId id="394" r:id="rId5"/>
    <p:sldId id="395" r:id="rId6"/>
    <p:sldId id="384" r:id="rId7"/>
    <p:sldId id="396" r:id="rId8"/>
    <p:sldId id="385" r:id="rId9"/>
    <p:sldId id="387" r:id="rId10"/>
    <p:sldId id="390" r:id="rId11"/>
    <p:sldId id="405" r:id="rId12"/>
    <p:sldId id="388" r:id="rId13"/>
    <p:sldId id="397" r:id="rId14"/>
    <p:sldId id="406" r:id="rId15"/>
    <p:sldId id="407" r:id="rId16"/>
    <p:sldId id="404" r:id="rId17"/>
    <p:sldId id="408" r:id="rId18"/>
    <p:sldId id="391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99"/>
    <a:srgbClr val="996633"/>
    <a:srgbClr val="CDE1F3"/>
    <a:srgbClr val="CCFF99"/>
    <a:srgbClr val="99FF66"/>
    <a:srgbClr val="FFFF66"/>
    <a:srgbClr val="FF0000"/>
    <a:srgbClr val="0000FF"/>
    <a:srgbClr val="321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03447BB-5D67-496B-8E87-E561075AD55C}" styleName="Tmavý styl 1 – zvýraznění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5" autoAdjust="0"/>
    <p:restoredTop sz="98355" autoAdjust="0"/>
  </p:normalViewPr>
  <p:slideViewPr>
    <p:cSldViewPr>
      <p:cViewPr varScale="1">
        <p:scale>
          <a:sx n="135" d="100"/>
          <a:sy n="135" d="100"/>
        </p:scale>
        <p:origin x="-10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E737C-ECC4-4E43-9D70-CC98629924DA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9EDDB-3C6C-4E77-91DE-BB9D12EBC2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3879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ACC81-8344-4328-8FA6-2BE76E9F1F9E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32D87-0879-4888-A39A-69074374B3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3691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161C-0806-40FC-8863-B38BE14F7007}" type="datetime1">
              <a:rPr lang="cs-CZ" smtClean="0"/>
              <a:t>1.4.2016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394-562B-4455-8801-44CE4BF533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074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6C4F-351D-40F7-B703-5E8E8F284890}" type="datetime1">
              <a:rPr lang="cs-CZ" smtClean="0"/>
              <a:t>1.4.2016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394-562B-4455-8801-44CE4BF533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3565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D260-D00E-4548-927A-7D15D8AA99EF}" type="datetime1">
              <a:rPr lang="cs-CZ" smtClean="0"/>
              <a:t>1.4.2016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394-562B-4455-8801-44CE4BF533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96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F42D-7BCD-41CE-91EB-708243D1A4AE}" type="datetime1">
              <a:rPr lang="cs-CZ" smtClean="0"/>
              <a:t>1.4.2016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394-562B-4455-8801-44CE4BF533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129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34BB-C3A4-4322-A7E1-8C73EBD1ECC3}" type="datetime1">
              <a:rPr lang="cs-CZ" smtClean="0"/>
              <a:t>1.4.2016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394-562B-4455-8801-44CE4BF533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34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AF60-22AD-4DD1-9BB5-291B84F8943E}" type="datetime1">
              <a:rPr lang="cs-CZ" smtClean="0"/>
              <a:t>1.4.2016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394-562B-4455-8801-44CE4BF533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22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B2A5-B025-4ACE-83D1-1BE0D04FD15B}" type="datetime1">
              <a:rPr lang="cs-CZ" smtClean="0"/>
              <a:t>1.4.2016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394-562B-4455-8801-44CE4BF533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746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24EB-986D-49C2-8D6A-E0CAB2393CF6}" type="datetime1">
              <a:rPr lang="cs-CZ" smtClean="0"/>
              <a:t>1.4.2016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394-562B-4455-8801-44CE4BF533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91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B31CB-FF62-4024-B942-5E5E179BDA8E}" type="datetime1">
              <a:rPr lang="cs-CZ" smtClean="0"/>
              <a:t>1.4.2016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394-562B-4455-8801-44CE4BF533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4041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C866-BD2D-4BAB-9AD5-3C396696A4B7}" type="datetime1">
              <a:rPr lang="cs-CZ" smtClean="0"/>
              <a:t>1.4.2016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394-562B-4455-8801-44CE4BF533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47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F407-B2C2-41F5-B9F4-0C4C49EDBEE0}" type="datetime1">
              <a:rPr lang="cs-CZ" smtClean="0"/>
              <a:t>1.4.2016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394-562B-4455-8801-44CE4BF533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63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B8BA0-74EE-477C-9630-AD1CD7049C4C}" type="datetime1">
              <a:rPr lang="cs-CZ" smtClean="0"/>
              <a:t>1.4.2016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5394-562B-4455-8801-44CE4BF533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398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0" y="381000"/>
            <a:ext cx="4495800" cy="2743200"/>
          </a:xfrm>
        </p:spPr>
        <p:txBody>
          <a:bodyPr>
            <a:noAutofit/>
          </a:bodyPr>
          <a:lstStyle/>
          <a:p>
            <a:r>
              <a:rPr lang="cs-CZ" sz="5400" dirty="0" smtClean="0"/>
              <a:t>Proudění podzemní vody</a:t>
            </a:r>
            <a:endParaRPr lang="cs-CZ" sz="5400" b="1" dirty="0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066800"/>
          </a:xfrm>
        </p:spPr>
        <p:txBody>
          <a:bodyPr>
            <a:normAutofit fontScale="92500"/>
          </a:bodyPr>
          <a:lstStyle/>
          <a:p>
            <a:r>
              <a:rPr lang="cs-CZ" b="1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Ing. Lukáš </a:t>
            </a:r>
            <a:r>
              <a:rPr lang="cs-CZ" b="1" dirty="0" err="1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Smelík</a:t>
            </a:r>
            <a:r>
              <a:rPr lang="cs-CZ" b="1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, Ph.D.</a:t>
            </a:r>
          </a:p>
          <a:p>
            <a:r>
              <a:rPr lang="cs-CZ" sz="2400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Výzkumný ústav vodohospodářský T. G. Masaryka, </a:t>
            </a:r>
            <a:r>
              <a:rPr lang="cs-CZ" sz="2400" dirty="0" err="1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v.v.i</a:t>
            </a:r>
            <a:r>
              <a:rPr lang="cs-CZ" sz="2400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993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Filtrační součinitel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495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 smtClean="0"/>
              <a:t>charakterizuje vlastnost porézního prostředí převádět vodu skrz sebe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dle velikosti, tvaru, rozložení zrn zeminy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" y="3391930"/>
            <a:ext cx="477252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43600" y="3147919"/>
            <a:ext cx="2286000" cy="253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382124" y="5677930"/>
            <a:ext cx="3761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princip spojitosti</a:t>
            </a:r>
          </a:p>
          <a:p>
            <a:pPr algn="just"/>
            <a:r>
              <a:rPr lang="cs-CZ" dirty="0" smtClean="0"/>
              <a:t>kapalina fiktivně vyplňuje celou oblast proudění (póry i pevné částice)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240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0" y="3216021"/>
            <a:ext cx="5943600" cy="364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Darcyho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vztah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8395"/>
            <a:ext cx="8610600" cy="4953000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cs-CZ" altLang="cs-CZ" sz="2800" dirty="0" smtClean="0"/>
              <a:t>průsak vzorkem zeminy ve válci je přímo úměrný průtočnému průřezu válce, rozdílu hladin, </a:t>
            </a:r>
            <a:r>
              <a:rPr lang="cs-CZ" altLang="cs-CZ" sz="2800" dirty="0" smtClean="0">
                <a:solidFill>
                  <a:srgbClr val="FF0000"/>
                </a:solidFill>
              </a:rPr>
              <a:t>filtračním součiniteli</a:t>
            </a:r>
            <a:r>
              <a:rPr lang="cs-CZ" altLang="cs-CZ" sz="2800" dirty="0" smtClean="0"/>
              <a:t> a nepřímo úměrný délce vzorku</a:t>
            </a:r>
          </a:p>
          <a:p>
            <a:pPr algn="just">
              <a:lnSpc>
                <a:spcPct val="90000"/>
              </a:lnSpc>
            </a:pPr>
            <a:r>
              <a:rPr lang="cs-CZ" altLang="cs-CZ" sz="2800" dirty="0" err="1" smtClean="0"/>
              <a:t>Darcyho</a:t>
            </a:r>
            <a:r>
              <a:rPr lang="cs-CZ" altLang="cs-CZ" sz="2800" dirty="0" smtClean="0"/>
              <a:t> filtrační přístroj</a:t>
            </a:r>
          </a:p>
          <a:p>
            <a:pPr algn="just">
              <a:lnSpc>
                <a:spcPct val="90000"/>
              </a:lnSpc>
            </a:pPr>
            <a:r>
              <a:rPr lang="cs-CZ" altLang="cs-CZ" sz="2800" dirty="0" smtClean="0"/>
              <a:t>piezometrická výška h = tlaková + polohová energie</a:t>
            </a:r>
          </a:p>
        </p:txBody>
      </p:sp>
      <p:sp>
        <p:nvSpPr>
          <p:cNvPr id="3" name="Volný tvar 2"/>
          <p:cNvSpPr/>
          <p:nvPr/>
        </p:nvSpPr>
        <p:spPr>
          <a:xfrm>
            <a:off x="2597543" y="3911263"/>
            <a:ext cx="3560496" cy="2281954"/>
          </a:xfrm>
          <a:custGeom>
            <a:avLst/>
            <a:gdLst>
              <a:gd name="connsiteX0" fmla="*/ 0 w 3560496"/>
              <a:gd name="connsiteY0" fmla="*/ 0 h 2281954"/>
              <a:gd name="connsiteX1" fmla="*/ 509799 w 3560496"/>
              <a:gd name="connsiteY1" fmla="*/ 0 h 2281954"/>
              <a:gd name="connsiteX2" fmla="*/ 517891 w 3560496"/>
              <a:gd name="connsiteY2" fmla="*/ 493614 h 2281954"/>
              <a:gd name="connsiteX3" fmla="*/ 2532807 w 3560496"/>
              <a:gd name="connsiteY3" fmla="*/ 1772155 h 2281954"/>
              <a:gd name="connsiteX4" fmla="*/ 3083066 w 3560496"/>
              <a:gd name="connsiteY4" fmla="*/ 1764063 h 2281954"/>
              <a:gd name="connsiteX5" fmla="*/ 3083066 w 3560496"/>
              <a:gd name="connsiteY5" fmla="*/ 995320 h 2281954"/>
              <a:gd name="connsiteX6" fmla="*/ 3552404 w 3560496"/>
              <a:gd name="connsiteY6" fmla="*/ 995320 h 2281954"/>
              <a:gd name="connsiteX7" fmla="*/ 3560496 w 3560496"/>
              <a:gd name="connsiteY7" fmla="*/ 2281954 h 2281954"/>
              <a:gd name="connsiteX8" fmla="*/ 2362875 w 3560496"/>
              <a:gd name="connsiteY8" fmla="*/ 2265770 h 2281954"/>
              <a:gd name="connsiteX9" fmla="*/ 0 w 3560496"/>
              <a:gd name="connsiteY9" fmla="*/ 768743 h 2281954"/>
              <a:gd name="connsiteX10" fmla="*/ 0 w 3560496"/>
              <a:gd name="connsiteY10" fmla="*/ 0 h 228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60496" h="2281954">
                <a:moveTo>
                  <a:pt x="0" y="0"/>
                </a:moveTo>
                <a:lnTo>
                  <a:pt x="509799" y="0"/>
                </a:lnTo>
                <a:lnTo>
                  <a:pt x="517891" y="493614"/>
                </a:lnTo>
                <a:lnTo>
                  <a:pt x="2532807" y="1772155"/>
                </a:lnTo>
                <a:lnTo>
                  <a:pt x="3083066" y="1764063"/>
                </a:lnTo>
                <a:lnTo>
                  <a:pt x="3083066" y="995320"/>
                </a:lnTo>
                <a:lnTo>
                  <a:pt x="3552404" y="995320"/>
                </a:lnTo>
                <a:cubicBezTo>
                  <a:pt x="3555101" y="1424198"/>
                  <a:pt x="3557799" y="1853076"/>
                  <a:pt x="3560496" y="2281954"/>
                </a:cubicBezTo>
                <a:lnTo>
                  <a:pt x="2362875" y="2265770"/>
                </a:lnTo>
                <a:lnTo>
                  <a:pt x="0" y="7687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Volný tvar 4"/>
          <p:cNvSpPr/>
          <p:nvPr/>
        </p:nvSpPr>
        <p:spPr>
          <a:xfrm>
            <a:off x="3002145" y="4501981"/>
            <a:ext cx="1982549" cy="1529395"/>
          </a:xfrm>
          <a:custGeom>
            <a:avLst/>
            <a:gdLst>
              <a:gd name="connsiteX0" fmla="*/ 283221 w 1982549"/>
              <a:gd name="connsiteY0" fmla="*/ 0 h 1529395"/>
              <a:gd name="connsiteX1" fmla="*/ 0 w 1982549"/>
              <a:gd name="connsiteY1" fmla="*/ 453154 h 1529395"/>
              <a:gd name="connsiteX2" fmla="*/ 1715512 w 1982549"/>
              <a:gd name="connsiteY2" fmla="*/ 1529395 h 1529395"/>
              <a:gd name="connsiteX3" fmla="*/ 1982549 w 1982549"/>
              <a:gd name="connsiteY3" fmla="*/ 1076241 h 1529395"/>
              <a:gd name="connsiteX4" fmla="*/ 283221 w 1982549"/>
              <a:gd name="connsiteY4" fmla="*/ 0 h 152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2549" h="1529395">
                <a:moveTo>
                  <a:pt x="283221" y="0"/>
                </a:moveTo>
                <a:lnTo>
                  <a:pt x="0" y="453154"/>
                </a:lnTo>
                <a:lnTo>
                  <a:pt x="1715512" y="1529395"/>
                </a:lnTo>
                <a:lnTo>
                  <a:pt x="1982549" y="1076241"/>
                </a:lnTo>
                <a:lnTo>
                  <a:pt x="283221" y="0"/>
                </a:ln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43600" y="3564146"/>
            <a:ext cx="2702011" cy="93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0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05400" y="1559704"/>
            <a:ext cx="3576623" cy="218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Výpočet jímání studny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6145" y="1377533"/>
            <a:ext cx="366623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800" y="3657599"/>
            <a:ext cx="6172200" cy="28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329535" y="122564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vzniká depresní kužel</a:t>
            </a:r>
            <a:endParaRPr lang="cs-CZ" dirty="0"/>
          </a:p>
        </p:txBody>
      </p:sp>
      <p:cxnSp>
        <p:nvCxnSpPr>
          <p:cNvPr id="7" name="Přímá spojnice se šipkou 6"/>
          <p:cNvCxnSpPr/>
          <p:nvPr/>
        </p:nvCxnSpPr>
        <p:spPr>
          <a:xfrm flipH="1">
            <a:off x="3276600" y="1594973"/>
            <a:ext cx="495300" cy="9255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4762500" y="1589257"/>
            <a:ext cx="1333500" cy="9255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Ovál 12"/>
          <p:cNvSpPr/>
          <p:nvPr/>
        </p:nvSpPr>
        <p:spPr>
          <a:xfrm>
            <a:off x="6093977" y="3430954"/>
            <a:ext cx="1295400" cy="308880"/>
          </a:xfrm>
          <a:prstGeom prst="ellipse">
            <a:avLst/>
          </a:prstGeom>
          <a:solidFill>
            <a:schemeClr val="accent2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85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Výpočet jímání studny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1915013"/>
            <a:ext cx="351171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78308" y="2274332"/>
            <a:ext cx="2514600" cy="155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3000" y="6086222"/>
            <a:ext cx="7937022" cy="60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520791" y="1890737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jímané</a:t>
            </a:r>
            <a:r>
              <a:rPr lang="cs-CZ" dirty="0" smtClean="0"/>
              <a:t> množství (m</a:t>
            </a:r>
            <a:r>
              <a:rPr lang="cs-CZ" baseline="30000" dirty="0" smtClean="0"/>
              <a:t>3</a:t>
            </a:r>
            <a:r>
              <a:rPr lang="cs-CZ" dirty="0" smtClean="0"/>
              <a:t>/s)</a:t>
            </a:r>
            <a:endParaRPr lang="cs-CZ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9200" y="4243561"/>
            <a:ext cx="3733801" cy="30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4953000" y="4615934"/>
            <a:ext cx="39624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/>
              <a:t>z …. snížení hladiny ve studni, </a:t>
            </a:r>
            <a:r>
              <a:rPr lang="cs-CZ" dirty="0" err="1" smtClean="0"/>
              <a:t>max</a:t>
            </a:r>
            <a:r>
              <a:rPr lang="cs-CZ" dirty="0" smtClean="0"/>
              <a:t> Y/3</a:t>
            </a:r>
          </a:p>
          <a:p>
            <a:pPr algn="just"/>
            <a:r>
              <a:rPr lang="cs-CZ" dirty="0" smtClean="0"/>
              <a:t>odčerpává-li se velký průtok, voda přitéká velkou rychlostí, strhuje jemné částice zeminy a ucpává jimi filtr na obvodu studny - vydatnost časem klesá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92317" y="1496924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válcová plocha kolem studny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414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Tvary depresních křivek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9215" y="1447800"/>
            <a:ext cx="3403415" cy="313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36815" y="1752600"/>
            <a:ext cx="4724400" cy="295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09322" y="4810715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vsakovací studna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334000" y="4837014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sběrná štola</a:t>
            </a:r>
          </a:p>
          <a:p>
            <a:pPr algn="ctr"/>
            <a:r>
              <a:rPr lang="cs-CZ" dirty="0" smtClean="0"/>
              <a:t>pro menší výšku zvodnělé vrstvy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071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Soustava studní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44887" y="1524000"/>
            <a:ext cx="4670513" cy="354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1600200"/>
            <a:ext cx="3352800" cy="295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791200" y="2895600"/>
            <a:ext cx="304800" cy="183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7848600" y="2057400"/>
            <a:ext cx="304800" cy="183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813589" y="4267200"/>
            <a:ext cx="304800" cy="183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72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Evidence odběrů vody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495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 smtClean="0"/>
              <a:t>povolení k odběru podzemních vod ze studny nebo vrtu</a:t>
            </a:r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poplatek za odebrané množství podzemní vody</a:t>
            </a:r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neplatí se: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 smtClean="0"/>
              <a:t>do 6000 m</a:t>
            </a:r>
            <a:r>
              <a:rPr lang="cs-CZ" altLang="cs-CZ" sz="2400" baseline="30000" dirty="0" smtClean="0"/>
              <a:t>3</a:t>
            </a:r>
            <a:r>
              <a:rPr lang="cs-CZ" altLang="cs-CZ" sz="2400" dirty="0" smtClean="0"/>
              <a:t> /rok 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 smtClean="0"/>
              <a:t>do 500 m</a:t>
            </a:r>
            <a:r>
              <a:rPr lang="cs-CZ" altLang="cs-CZ" sz="2400" baseline="30000" dirty="0" smtClean="0"/>
              <a:t>3</a:t>
            </a:r>
            <a:r>
              <a:rPr lang="cs-CZ" altLang="cs-CZ" sz="2400" dirty="0" smtClean="0"/>
              <a:t>/měsíc 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 smtClean="0"/>
              <a:t>k získání tepelné energie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 smtClean="0"/>
              <a:t>snižování HPZ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 smtClean="0"/>
              <a:t>hydraulická ochrana před znečištěním</a:t>
            </a:r>
          </a:p>
        </p:txBody>
      </p:sp>
      <p:pic>
        <p:nvPicPr>
          <p:cNvPr id="69634" name="Picture 2" descr="http://velkoobchod-man.eu/data/images/4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004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21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Proudění hrází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7562" y="1219200"/>
            <a:ext cx="75888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895600" y="52578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těsnicí jádro</a:t>
            </a:r>
            <a:endParaRPr lang="cs-CZ" dirty="0"/>
          </a:p>
        </p:txBody>
      </p:sp>
      <p:sp>
        <p:nvSpPr>
          <p:cNvPr id="7" name="Volný tvar 6"/>
          <p:cNvSpPr/>
          <p:nvPr/>
        </p:nvSpPr>
        <p:spPr>
          <a:xfrm>
            <a:off x="1780248" y="2217218"/>
            <a:ext cx="6093302" cy="2864580"/>
          </a:xfrm>
          <a:custGeom>
            <a:avLst/>
            <a:gdLst>
              <a:gd name="connsiteX0" fmla="*/ 0 w 6093302"/>
              <a:gd name="connsiteY0" fmla="*/ 2395242 h 2864580"/>
              <a:gd name="connsiteX1" fmla="*/ 2241494 w 6093302"/>
              <a:gd name="connsiteY1" fmla="*/ 16184 h 2864580"/>
              <a:gd name="connsiteX2" fmla="*/ 3074973 w 6093302"/>
              <a:gd name="connsiteY2" fmla="*/ 0 h 2864580"/>
              <a:gd name="connsiteX3" fmla="*/ 4903773 w 6093302"/>
              <a:gd name="connsiteY3" fmla="*/ 1472750 h 2864580"/>
              <a:gd name="connsiteX4" fmla="*/ 5292191 w 6093302"/>
              <a:gd name="connsiteY4" fmla="*/ 1488934 h 2864580"/>
              <a:gd name="connsiteX5" fmla="*/ 6093302 w 6093302"/>
              <a:gd name="connsiteY5" fmla="*/ 2184849 h 2864580"/>
              <a:gd name="connsiteX6" fmla="*/ 3973189 w 6093302"/>
              <a:gd name="connsiteY6" fmla="*/ 2176757 h 2864580"/>
              <a:gd name="connsiteX7" fmla="*/ 2241494 w 6093302"/>
              <a:gd name="connsiteY7" fmla="*/ 2411426 h 2864580"/>
              <a:gd name="connsiteX8" fmla="*/ 1958272 w 6093302"/>
              <a:gd name="connsiteY8" fmla="*/ 2864580 h 2864580"/>
              <a:gd name="connsiteX9" fmla="*/ 1521302 w 6093302"/>
              <a:gd name="connsiteY9" fmla="*/ 2864580 h 2864580"/>
              <a:gd name="connsiteX10" fmla="*/ 1157161 w 6093302"/>
              <a:gd name="connsiteY10" fmla="*/ 2411426 h 2864580"/>
              <a:gd name="connsiteX11" fmla="*/ 0 w 6093302"/>
              <a:gd name="connsiteY11" fmla="*/ 2395242 h 286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3302" h="2864580">
                <a:moveTo>
                  <a:pt x="0" y="2395242"/>
                </a:moveTo>
                <a:lnTo>
                  <a:pt x="2241494" y="16184"/>
                </a:lnTo>
                <a:lnTo>
                  <a:pt x="3074973" y="0"/>
                </a:lnTo>
                <a:lnTo>
                  <a:pt x="4903773" y="1472750"/>
                </a:lnTo>
                <a:lnTo>
                  <a:pt x="5292191" y="1488934"/>
                </a:lnTo>
                <a:lnTo>
                  <a:pt x="6093302" y="2184849"/>
                </a:lnTo>
                <a:lnTo>
                  <a:pt x="3973189" y="2176757"/>
                </a:lnTo>
                <a:lnTo>
                  <a:pt x="2241494" y="2411426"/>
                </a:lnTo>
                <a:lnTo>
                  <a:pt x="1958272" y="2864580"/>
                </a:lnTo>
                <a:lnTo>
                  <a:pt x="1521302" y="2864580"/>
                </a:lnTo>
                <a:lnTo>
                  <a:pt x="1157161" y="2411426"/>
                </a:lnTo>
                <a:lnTo>
                  <a:pt x="0" y="2395242"/>
                </a:lnTo>
                <a:close/>
              </a:path>
            </a:pathLst>
          </a:custGeom>
          <a:solidFill>
            <a:srgbClr val="FFFF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6425750" y="4700798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patní drén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990600" y="5867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!!! vyplavování materiálu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41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Děkuji, že jste </a:t>
            </a:r>
            <a:r>
              <a:rPr lang="cs-CZ" dirty="0" smtClean="0"/>
              <a:t>mi věnovali pozornost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394-562B-4455-8801-44CE4BF533A4}" type="slidenum">
              <a:rPr lang="cs-CZ" smtClean="0"/>
              <a:t>18</a:t>
            </a:fld>
            <a:endParaRPr lang="cs-CZ"/>
          </a:p>
        </p:txBody>
      </p:sp>
      <p:pic>
        <p:nvPicPr>
          <p:cNvPr id="60418" name="Picture 2" descr="Záchrana telete ze studny v Rudné pod Praděd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Záchrana telete ze studny v Rudné pod Praděd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Záchrana telete ze studny v Rudné pod Praděd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4" name="Picture 8" descr="Záchrana telete ze studny v Rudné pod Praděd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206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5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6" t="21796" r="42854" b="28353"/>
          <a:stretch/>
        </p:blipFill>
        <p:spPr bwMode="auto">
          <a:xfrm>
            <a:off x="2051222" y="2362200"/>
            <a:ext cx="4687329" cy="354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39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Podzemní voda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495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 smtClean="0"/>
              <a:t>pod zemským povrchem v pórech, v horninách, puklinách - neplést s podpovrchovou</a:t>
            </a:r>
          </a:p>
          <a:p>
            <a:pPr algn="just">
              <a:lnSpc>
                <a:spcPct val="90000"/>
              </a:lnSpc>
            </a:pPr>
            <a:r>
              <a:rPr lang="cs-CZ" altLang="cs-CZ" sz="2800" dirty="0" smtClean="0"/>
              <a:t>sladká voda</a:t>
            </a:r>
          </a:p>
          <a:p>
            <a:pPr algn="just">
              <a:lnSpc>
                <a:spcPct val="90000"/>
              </a:lnSpc>
            </a:pPr>
            <a:r>
              <a:rPr lang="cs-CZ" altLang="cs-CZ" sz="2800" dirty="0" smtClean="0"/>
              <a:t>hydrogeologie - výzkum podzemní vody</a:t>
            </a:r>
          </a:p>
          <a:p>
            <a:pPr algn="just">
              <a:lnSpc>
                <a:spcPct val="90000"/>
              </a:lnSpc>
            </a:pPr>
            <a:r>
              <a:rPr lang="cs-CZ" altLang="cs-CZ" sz="2800" dirty="0" smtClean="0"/>
              <a:t>zásoby pitné vody – zvodnělé pásmo (</a:t>
            </a:r>
            <a:r>
              <a:rPr lang="cs-CZ" altLang="cs-CZ" sz="2800" dirty="0" err="1" smtClean="0"/>
              <a:t>zvodeň</a:t>
            </a:r>
            <a:r>
              <a:rPr lang="cs-CZ" altLang="cs-CZ" sz="2800" dirty="0" smtClean="0"/>
              <a:t>)</a:t>
            </a:r>
          </a:p>
          <a:p>
            <a:pPr algn="just">
              <a:lnSpc>
                <a:spcPct val="90000"/>
              </a:lnSpc>
            </a:pPr>
            <a:r>
              <a:rPr lang="cs-CZ" altLang="cs-CZ" sz="2800" dirty="0" smtClean="0"/>
              <a:t>minerální látky, plyny, teplota</a:t>
            </a:r>
          </a:p>
          <a:p>
            <a:pPr algn="just">
              <a:lnSpc>
                <a:spcPct val="90000"/>
              </a:lnSpc>
            </a:pPr>
            <a:r>
              <a:rPr lang="cs-CZ" altLang="cs-CZ" sz="2800" dirty="0" smtClean="0"/>
              <a:t>znečištění - kontaminace, havárie</a:t>
            </a:r>
          </a:p>
        </p:txBody>
      </p:sp>
    </p:spTree>
    <p:extLst>
      <p:ext uri="{BB962C8B-B14F-4D97-AF65-F5344CB8AC3E}">
        <p14:creationId xmlns:p14="http://schemas.microsoft.com/office/powerpoint/2010/main" val="217923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Měření hladiny podzemní vody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6145" y="2419891"/>
            <a:ext cx="7587767" cy="443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8000" y="2187547"/>
            <a:ext cx="2043958" cy="101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495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 smtClean="0"/>
              <a:t>ČHMÚ </a:t>
            </a:r>
            <a:r>
              <a:rPr lang="cs-CZ" altLang="cs-CZ" sz="2400" dirty="0" smtClean="0"/>
              <a:t>– prameny, hluboké vrty, mělké vrty 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vodárenské společnosti</a:t>
            </a:r>
          </a:p>
        </p:txBody>
      </p:sp>
    </p:spTree>
    <p:extLst>
      <p:ext uri="{BB962C8B-B14F-4D97-AF65-F5344CB8AC3E}">
        <p14:creationId xmlns:p14="http://schemas.microsoft.com/office/powerpoint/2010/main" val="20008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Měření hladiny podzemní vody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6800" y="914400"/>
            <a:ext cx="6705600" cy="592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42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Měření hladiny podzemní vody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495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 smtClean="0"/>
              <a:t>hladina podzemní vody, vydatnost, jakost, teplota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manuálně v týdenním intervalu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automaticky – hodina, den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ČHMÚ: 401 pramenů, 1723 vrtů</a:t>
            </a:r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  <a:p>
            <a:pPr>
              <a:lnSpc>
                <a:spcPct val="90000"/>
              </a:lnSpc>
            </a:pPr>
            <a:endParaRPr lang="cs-CZ" altLang="cs-CZ" sz="2800" dirty="0"/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účely měření: 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 smtClean="0"/>
              <a:t>HPV - pitná voda, hygienické zabezpečení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 smtClean="0"/>
              <a:t>ohrožení staveb - čerpání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 smtClean="0"/>
              <a:t>průsaky hrází - bezpečnost</a:t>
            </a:r>
          </a:p>
        </p:txBody>
      </p:sp>
      <p:pic>
        <p:nvPicPr>
          <p:cNvPr id="68610" name="Picture 2" descr="https://encrypted-tbn1.gstatic.com/images?q=tbn:ANd9GcRvvu_xYXNjRJRMlW-fC__ICJl9TKLLfhuhOgdhP0OkHQF6xYI-gQ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07810" y="1905000"/>
            <a:ext cx="2546305" cy="238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4" descr="http://www.kafelanka.cz/v/retencka-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03090" y="4419600"/>
            <a:ext cx="2540910" cy="227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68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Mapy hladin a proudění podzemní vody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050" name="Picture 2" descr="http://slon.diamo.cz/hpvt/2001/sekce/sanace/15/S15-obr%2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048066"/>
            <a:ext cx="6858000" cy="58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19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Mapy hladin a proudění podzemní vody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074" name="Picture 2" descr="http://www.vodnizdroje.cz/image.php?nid=12652&amp;oid=4740967&amp;width=9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9730" y="831676"/>
            <a:ext cx="7778470" cy="574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Jímací zařízení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152400" y="1371600"/>
            <a:ext cx="7010400" cy="495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 smtClean="0"/>
              <a:t>(kopaná) studna, vrtaná studna (vrt), zářez, galerie (štola), břehová infiltrace (studna), (bodová) pramenní jímka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hygienická pásma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postup stavby vrtané studny:</a:t>
            </a:r>
          </a:p>
          <a:p>
            <a:pPr algn="just">
              <a:lnSpc>
                <a:spcPct val="90000"/>
              </a:lnSpc>
            </a:pPr>
            <a:r>
              <a:rPr lang="cs-CZ" sz="2400" dirty="0" smtClean="0"/>
              <a:t>vrt </a:t>
            </a:r>
            <a:r>
              <a:rPr lang="cs-CZ" sz="2400" dirty="0"/>
              <a:t>je vystrojen PVC </a:t>
            </a:r>
            <a:r>
              <a:rPr lang="cs-CZ" sz="2400" dirty="0" smtClean="0"/>
              <a:t>pažnicí </a:t>
            </a:r>
            <a:r>
              <a:rPr lang="cs-CZ" sz="2400" dirty="0"/>
              <a:t>s perforovanými úseky, které umožní vrt využívat jako jímací </a:t>
            </a:r>
            <a:r>
              <a:rPr lang="cs-CZ" sz="2400" dirty="0" smtClean="0"/>
              <a:t>objekt</a:t>
            </a:r>
          </a:p>
          <a:p>
            <a:pPr algn="just">
              <a:lnSpc>
                <a:spcPct val="90000"/>
              </a:lnSpc>
            </a:pPr>
            <a:r>
              <a:rPr lang="cs-CZ" sz="2400" dirty="0" smtClean="0"/>
              <a:t>mezikruží </a:t>
            </a:r>
            <a:r>
              <a:rPr lang="cs-CZ" sz="2400" dirty="0"/>
              <a:t>mezi pažnicí a stěnou vrtu je vyplněno tříděným </a:t>
            </a:r>
            <a:r>
              <a:rPr lang="cs-CZ" sz="2400" dirty="0" smtClean="0"/>
              <a:t>kačírkem</a:t>
            </a:r>
          </a:p>
          <a:p>
            <a:pPr algn="just">
              <a:lnSpc>
                <a:spcPct val="90000"/>
              </a:lnSpc>
            </a:pPr>
            <a:r>
              <a:rPr lang="cs-CZ" sz="2400" dirty="0" smtClean="0"/>
              <a:t>svrchní </a:t>
            </a:r>
            <a:r>
              <a:rPr lang="cs-CZ" sz="2400" dirty="0"/>
              <a:t>části mezikruží je utěsněna bentonitem proti průniku povrchové </a:t>
            </a:r>
            <a:r>
              <a:rPr lang="cs-CZ" sz="2400" dirty="0" smtClean="0"/>
              <a:t>vody</a:t>
            </a:r>
          </a:p>
          <a:p>
            <a:pPr algn="just">
              <a:lnSpc>
                <a:spcPct val="90000"/>
              </a:lnSpc>
            </a:pPr>
            <a:r>
              <a:rPr lang="cs-CZ" sz="2400" dirty="0" smtClean="0"/>
              <a:t>krátkodobá čerpací zkoušky - většinou několik hodin se</a:t>
            </a:r>
            <a:r>
              <a:rPr lang="cs-CZ" sz="2400" dirty="0"/>
              <a:t> </a:t>
            </a:r>
            <a:r>
              <a:rPr lang="cs-CZ" sz="2400" dirty="0" smtClean="0"/>
              <a:t>sledováním </a:t>
            </a:r>
            <a:r>
              <a:rPr lang="cs-CZ" sz="2400" dirty="0"/>
              <a:t>rychlosti nástupu </a:t>
            </a:r>
            <a:r>
              <a:rPr lang="cs-CZ" sz="2400" dirty="0" smtClean="0"/>
              <a:t>HPV - vypovídací </a:t>
            </a:r>
            <a:r>
              <a:rPr lang="cs-CZ" sz="2400" dirty="0"/>
              <a:t>schopnost </a:t>
            </a:r>
            <a:r>
              <a:rPr lang="cs-CZ" sz="2400" dirty="0" smtClean="0"/>
              <a:t>je orientační</a:t>
            </a:r>
            <a:endParaRPr lang="cs-CZ" altLang="cs-CZ" sz="2400" dirty="0" smtClean="0"/>
          </a:p>
        </p:txBody>
      </p:sp>
      <p:pic>
        <p:nvPicPr>
          <p:cNvPr id="66564" name="Picture 4" descr="http://svertner.cz/wp-content/uploads/2012/11/s-obsyp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929425"/>
            <a:ext cx="1979177" cy="592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94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Studna kopaná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495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 smtClean="0"/>
              <a:t>vytahování horniny na laně ručně, rumpálem, </a:t>
            </a:r>
            <a:r>
              <a:rPr lang="cs-CZ" altLang="cs-CZ" sz="2800" dirty="0" err="1" smtClean="0"/>
              <a:t>naviákem</a:t>
            </a:r>
            <a:endParaRPr lang="cs-CZ" altLang="cs-CZ" sz="2800" dirty="0" smtClean="0"/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studniční skruže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obložení kamenem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bez odborné firmy</a:t>
            </a:r>
            <a:endParaRPr lang="cs-CZ" altLang="cs-CZ" sz="2800" dirty="0"/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včetně zásobníku vody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jímání pouze dnem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skruže se nevytahují</a:t>
            </a:r>
          </a:p>
        </p:txBody>
      </p:sp>
      <p:pic>
        <p:nvPicPr>
          <p:cNvPr id="72708" name="Picture 4" descr="http://www.top-bazar.sk/foto/37000/37502-cistenie-stud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140" y="2362200"/>
            <a:ext cx="496186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61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4230</TotalTime>
  <Words>453</Words>
  <Application>Microsoft Office PowerPoint</Application>
  <PresentationFormat>Předvádění na obrazovce (4:3)</PresentationFormat>
  <Paragraphs>98</Paragraphs>
  <Slides>18</Slides>
  <Notes>16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systému Office</vt:lpstr>
      <vt:lpstr>Proudění podzemní vody</vt:lpstr>
      <vt:lpstr>Podzemní voda</vt:lpstr>
      <vt:lpstr>Měření hladiny podzemní vody</vt:lpstr>
      <vt:lpstr>Měření hladiny podzemní vody</vt:lpstr>
      <vt:lpstr>Měření hladiny podzemní vody</vt:lpstr>
      <vt:lpstr>Mapy hladin a proudění podzemní vody</vt:lpstr>
      <vt:lpstr>Mapy hladin a proudění podzemní vody</vt:lpstr>
      <vt:lpstr>Jímací zařízení</vt:lpstr>
      <vt:lpstr>Studna kopaná</vt:lpstr>
      <vt:lpstr>Filtrační součinitel</vt:lpstr>
      <vt:lpstr>Darcyho vztah</vt:lpstr>
      <vt:lpstr>Výpočet jímání studny</vt:lpstr>
      <vt:lpstr>Výpočet jímání studny</vt:lpstr>
      <vt:lpstr>Tvary depresních křivek</vt:lpstr>
      <vt:lpstr>Soustava studní</vt:lpstr>
      <vt:lpstr>Evidence odběrů vody</vt:lpstr>
      <vt:lpstr>Proudění hrází</vt:lpstr>
      <vt:lpstr>Děkuji, že jste mi věnovali pozornost</vt:lpstr>
    </vt:vector>
  </TitlesOfParts>
  <Company>VUT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Lukáš Smelík</dc:creator>
  <cp:lastModifiedBy>Lukas Smelik</cp:lastModifiedBy>
  <cp:revision>297</cp:revision>
  <dcterms:created xsi:type="dcterms:W3CDTF">2014-02-15T09:50:08Z</dcterms:created>
  <dcterms:modified xsi:type="dcterms:W3CDTF">2016-04-01T06:55:28Z</dcterms:modified>
</cp:coreProperties>
</file>