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52" r:id="rId2"/>
    <p:sldMasterId id="2147483654" r:id="rId3"/>
    <p:sldMasterId id="2147483655" r:id="rId4"/>
    <p:sldMasterId id="2147483656" r:id="rId5"/>
    <p:sldMasterId id="2147483657" r:id="rId6"/>
  </p:sldMasterIdLst>
  <p:notesMasterIdLst>
    <p:notesMasterId r:id="rId38"/>
  </p:notesMasterIdLst>
  <p:handoutMasterIdLst>
    <p:handoutMasterId r:id="rId39"/>
  </p:handoutMasterIdLst>
  <p:sldIdLst>
    <p:sldId id="1734" r:id="rId7"/>
    <p:sldId id="2399" r:id="rId8"/>
    <p:sldId id="2480" r:id="rId9"/>
    <p:sldId id="2396" r:id="rId10"/>
    <p:sldId id="2542" r:id="rId11"/>
    <p:sldId id="2479" r:id="rId12"/>
    <p:sldId id="2540" r:id="rId13"/>
    <p:sldId id="2538" r:id="rId14"/>
    <p:sldId id="2537" r:id="rId15"/>
    <p:sldId id="2536" r:id="rId16"/>
    <p:sldId id="2530" r:id="rId17"/>
    <p:sldId id="2532" r:id="rId18"/>
    <p:sldId id="2528" r:id="rId19"/>
    <p:sldId id="2527" r:id="rId20"/>
    <p:sldId id="2499" r:id="rId21"/>
    <p:sldId id="2504" r:id="rId22"/>
    <p:sldId id="2505" r:id="rId23"/>
    <p:sldId id="2509" r:id="rId24"/>
    <p:sldId id="2510" r:id="rId25"/>
    <p:sldId id="2511" r:id="rId26"/>
    <p:sldId id="2512" r:id="rId27"/>
    <p:sldId id="2520" r:id="rId28"/>
    <p:sldId id="2521" r:id="rId29"/>
    <p:sldId id="2522" r:id="rId30"/>
    <p:sldId id="2535" r:id="rId31"/>
    <p:sldId id="2534" r:id="rId32"/>
    <p:sldId id="2533" r:id="rId33"/>
    <p:sldId id="2523" r:id="rId34"/>
    <p:sldId id="2541" r:id="rId35"/>
    <p:sldId id="2498" r:id="rId36"/>
    <p:sldId id="2495" r:id="rId37"/>
  </p:sldIdLst>
  <p:sldSz cx="9144000" cy="6858000" type="screen4x3"/>
  <p:notesSz cx="6797675" cy="9926638"/>
  <p:defaultTextStyle>
    <a:defPPr>
      <a:defRPr lang="en-ZA"/>
    </a:defPPr>
    <a:lvl1pPr algn="l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000" b="1" u="sng" kern="1200">
        <a:solidFill>
          <a:schemeClr val="tx2"/>
        </a:solidFill>
        <a:latin typeface="Tahoma" pitchFamily="34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14"/>
    <a:srgbClr val="3595B7"/>
    <a:srgbClr val="008C7D"/>
    <a:srgbClr val="005FAA"/>
    <a:srgbClr val="000000"/>
    <a:srgbClr val="FF6600"/>
    <a:srgbClr val="CC0000"/>
    <a:srgbClr val="64C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2" autoAdjust="0"/>
    <p:restoredTop sz="85679" autoAdjust="0"/>
  </p:normalViewPr>
  <p:slideViewPr>
    <p:cSldViewPr>
      <p:cViewPr>
        <p:scale>
          <a:sx n="75" d="100"/>
          <a:sy n="75" d="100"/>
        </p:scale>
        <p:origin x="-509" y="4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18" y="-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8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4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Spencer16TB:HD6:2013.05.20-OMB%20Presentation:Stats%20DSpencer%2020May2013v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ris\AppData\Local\Microsoft\Windows\Temporary%20Internet%20Files\Content.Outlook\J8XK5W4Y\Graphique%20final.xlsx" TargetMode="External"/><Relationship Id="rId2" Type="http://schemas.openxmlformats.org/officeDocument/2006/relationships/image" Target="../media/image129.jpeg"/><Relationship Id="rId1" Type="http://schemas.openxmlformats.org/officeDocument/2006/relationships/themeOverride" Target="../theme/themeOverrid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8797475896908E-2"/>
          <c:y val="4.51831394210052E-2"/>
          <c:w val="0.92019172022101903"/>
          <c:h val="0.82935930583303996"/>
        </c:manualLayout>
      </c:layout>
      <c:lineChart>
        <c:grouping val="standard"/>
        <c:varyColors val="0"/>
        <c:ser>
          <c:idx val="0"/>
          <c:order val="0"/>
          <c:cat>
            <c:numRef>
              <c:f>'Million Marks'!$B$3:$B$16</c:f>
              <c:numCache>
                <c:formatCode>m/d/yy</c:formatCode>
                <c:ptCount val="14"/>
                <c:pt idx="0">
                  <c:v>39356</c:v>
                </c:pt>
                <c:pt idx="1">
                  <c:v>39722</c:v>
                </c:pt>
                <c:pt idx="2">
                  <c:v>40042</c:v>
                </c:pt>
                <c:pt idx="3">
                  <c:v>40250</c:v>
                </c:pt>
                <c:pt idx="4">
                  <c:v>40403</c:v>
                </c:pt>
                <c:pt idx="5">
                  <c:v>40512</c:v>
                </c:pt>
                <c:pt idx="6">
                  <c:v>40629</c:v>
                </c:pt>
                <c:pt idx="7">
                  <c:v>40759</c:v>
                </c:pt>
                <c:pt idx="8">
                  <c:v>40866</c:v>
                </c:pt>
                <c:pt idx="9">
                  <c:v>41003</c:v>
                </c:pt>
                <c:pt idx="10">
                  <c:v>41136</c:v>
                </c:pt>
                <c:pt idx="11">
                  <c:v>41260</c:v>
                </c:pt>
                <c:pt idx="12">
                  <c:v>41357</c:v>
                </c:pt>
                <c:pt idx="13">
                  <c:v>41435</c:v>
                </c:pt>
              </c:numCache>
            </c:numRef>
          </c:cat>
          <c:val>
            <c:numRef>
              <c:f>'Million Marks'!$C$3:$C$16</c:f>
              <c:numCache>
                <c:formatCode>General</c:formatCode>
                <c:ptCount val="14"/>
                <c:pt idx="0">
                  <c:v>22000</c:v>
                </c:pt>
                <c:pt idx="1">
                  <c:v>25000</c:v>
                </c:pt>
                <c:pt idx="2">
                  <c:v>1000000</c:v>
                </c:pt>
                <c:pt idx="3">
                  <c:v>2000000</c:v>
                </c:pt>
                <c:pt idx="4">
                  <c:v>3000000</c:v>
                </c:pt>
                <c:pt idx="5">
                  <c:v>4000000</c:v>
                </c:pt>
                <c:pt idx="6">
                  <c:v>5000000</c:v>
                </c:pt>
                <c:pt idx="7">
                  <c:v>6000000</c:v>
                </c:pt>
                <c:pt idx="8">
                  <c:v>7000000</c:v>
                </c:pt>
                <c:pt idx="9">
                  <c:v>8000000</c:v>
                </c:pt>
                <c:pt idx="10">
                  <c:v>9000000</c:v>
                </c:pt>
                <c:pt idx="11">
                  <c:v>10000000</c:v>
                </c:pt>
                <c:pt idx="12">
                  <c:v>11000000</c:v>
                </c:pt>
                <c:pt idx="13" formatCode="#,##0">
                  <c:v>11898738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95200"/>
        <c:axId val="40638336"/>
      </c:lineChart>
      <c:dateAx>
        <c:axId val="3139520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cs-CZ"/>
          </a:p>
        </c:txPr>
        <c:crossAx val="40638336"/>
        <c:crosses val="autoZero"/>
        <c:auto val="0"/>
        <c:lblOffset val="100"/>
        <c:baseTimeUnit val="months"/>
        <c:majorUnit val="3"/>
        <c:majorTimeUnit val="months"/>
      </c:dateAx>
      <c:valAx>
        <c:axId val="40638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cs-CZ"/>
          </a:p>
        </c:txPr>
        <c:crossAx val="31395200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RADARSAT Images Acquired by the Government of Canada</a:t>
            </a:r>
            <a:endParaRPr lang="en-CA"/>
          </a:p>
        </c:rich>
      </c:tx>
      <c:layout>
        <c:manualLayout>
          <c:xMode val="edge"/>
          <c:yMode val="edge"/>
          <c:x val="0.15419395453797199"/>
          <c:y val="5.56609790378891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806796877663598E-2"/>
          <c:y val="0.20000637491471099"/>
          <c:w val="0.85690318710161195"/>
          <c:h val="0.66508947292404796"/>
        </c:manualLayout>
      </c:layout>
      <c:barChart>
        <c:barDir val="col"/>
        <c:grouping val="clustered"/>
        <c:varyColors val="0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Feuil1!$B$1:$R$1</c:f>
              <c:strCache>
                <c:ptCount val="17"/>
                <c:pt idx="0">
                  <c:v>96-97</c:v>
                </c:pt>
                <c:pt idx="1">
                  <c:v>97-98</c:v>
                </c:pt>
                <c:pt idx="2">
                  <c:v>98-99</c:v>
                </c:pt>
                <c:pt idx="3">
                  <c:v>99-00</c:v>
                </c:pt>
                <c:pt idx="4">
                  <c:v>00-01</c:v>
                </c:pt>
                <c:pt idx="5">
                  <c:v>01-02</c:v>
                </c:pt>
                <c:pt idx="6">
                  <c:v>02-03</c:v>
                </c:pt>
                <c:pt idx="7">
                  <c:v>03-04</c:v>
                </c:pt>
                <c:pt idx="8">
                  <c:v>04-05</c:v>
                </c:pt>
                <c:pt idx="9">
                  <c:v>05-06</c:v>
                </c:pt>
                <c:pt idx="10">
                  <c:v>06-07</c:v>
                </c:pt>
                <c:pt idx="11">
                  <c:v>07-08</c:v>
                </c:pt>
                <c:pt idx="12">
                  <c:v>08-09</c:v>
                </c:pt>
                <c:pt idx="13">
                  <c:v>09-10</c:v>
                </c:pt>
                <c:pt idx="14">
                  <c:v>10-11</c:v>
                </c:pt>
                <c:pt idx="15">
                  <c:v>11-12</c:v>
                </c:pt>
                <c:pt idx="16">
                  <c:v>12-13</c:v>
                </c:pt>
              </c:strCache>
            </c:strRef>
          </c:cat>
          <c:val>
            <c:numRef>
              <c:f>Feuil1!$B$5:$R$5</c:f>
              <c:numCache>
                <c:formatCode>General</c:formatCode>
                <c:ptCount val="17"/>
                <c:pt idx="0">
                  <c:v>3660</c:v>
                </c:pt>
                <c:pt idx="1">
                  <c:v>4066</c:v>
                </c:pt>
                <c:pt idx="2">
                  <c:v>5878</c:v>
                </c:pt>
                <c:pt idx="3">
                  <c:v>5258</c:v>
                </c:pt>
                <c:pt idx="4">
                  <c:v>4836</c:v>
                </c:pt>
                <c:pt idx="5">
                  <c:v>5262</c:v>
                </c:pt>
                <c:pt idx="6">
                  <c:v>4996</c:v>
                </c:pt>
                <c:pt idx="7">
                  <c:v>4881</c:v>
                </c:pt>
                <c:pt idx="8">
                  <c:v>5142</c:v>
                </c:pt>
                <c:pt idx="9">
                  <c:v>5625</c:v>
                </c:pt>
                <c:pt idx="10">
                  <c:v>7436</c:v>
                </c:pt>
                <c:pt idx="11">
                  <c:v>7910</c:v>
                </c:pt>
                <c:pt idx="12">
                  <c:v>14466</c:v>
                </c:pt>
                <c:pt idx="13">
                  <c:v>21691</c:v>
                </c:pt>
                <c:pt idx="14">
                  <c:v>27543</c:v>
                </c:pt>
                <c:pt idx="15">
                  <c:v>36461</c:v>
                </c:pt>
                <c:pt idx="16">
                  <c:v>42700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33504"/>
        <c:axId val="31425280"/>
      </c:barChart>
      <c:catAx>
        <c:axId val="83733504"/>
        <c:scaling>
          <c:orientation val="minMax"/>
        </c:scaling>
        <c:delete val="0"/>
        <c:axPos val="b"/>
        <c:majorTickMark val="out"/>
        <c:minorTickMark val="none"/>
        <c:tickLblPos val="nextTo"/>
        <c:crossAx val="31425280"/>
        <c:crosses val="autoZero"/>
        <c:auto val="1"/>
        <c:lblAlgn val="ctr"/>
        <c:lblOffset val="100"/>
        <c:noMultiLvlLbl val="0"/>
      </c:catAx>
      <c:valAx>
        <c:axId val="31425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37335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blipFill>
      <a:blip xmlns:r="http://schemas.openxmlformats.org/officeDocument/2006/relationships" r:embed="rId2"/>
      <a:stretch>
        <a:fillRect/>
      </a:stretch>
    </a:blipFill>
    <a:ln>
      <a:solidFill>
        <a:schemeClr val="tx1"/>
      </a:solidFill>
    </a:ln>
  </c:spPr>
  <c:txPr>
    <a:bodyPr/>
    <a:lstStyle/>
    <a:p>
      <a:pPr>
        <a:defRPr baseline="0"/>
      </a:pPr>
      <a:endParaRPr lang="cs-CZ"/>
    </a:p>
  </c:txPr>
  <c:externalData r:id="rId3">
    <c:autoUpdate val="0"/>
  </c:externalData>
  <c:userShapes r:id="rId4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0.7026</cdr:x>
      <cdr:y>0.3852</cdr:y>
    </cdr:from>
    <cdr:to>
      <cdr:x>0.75839</cdr:x>
      <cdr:y>0.3852</cdr:y>
    </cdr:to>
    <cdr:sp macro="" textlink="">
      <cdr:nvSpPr>
        <cdr:cNvPr id="23" name="Straight Arrow Connector 22"/>
        <cdr:cNvSpPr/>
      </cdr:nvSpPr>
      <cdr:spPr>
        <a:xfrm xmlns:a="http://schemas.openxmlformats.org/drawingml/2006/main" flipH="1">
          <a:off x="5440811" y="1911565"/>
          <a:ext cx="432000" cy="0"/>
        </a:xfrm>
        <a:prstGeom xmlns:a="http://schemas.openxmlformats.org/drawingml/2006/main" prst="straightConnector1">
          <a:avLst/>
        </a:prstGeom>
        <a:ln xmlns:a="http://schemas.openxmlformats.org/drawingml/2006/main" w="12700" cmpd="sng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0.75701</cdr:x>
      <cdr:y>0.35863</cdr:y>
    </cdr:from>
    <cdr:to>
      <cdr:x>0.85518</cdr:x>
      <cdr:y>0.41242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5862151" y="1779710"/>
          <a:ext cx="760212" cy="2669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ysClr val="windowText" lastClr="000000"/>
              </a:solidFill>
            </a:rPr>
            <a:t>R1</a:t>
          </a:r>
          <a:r>
            <a:rPr lang="en-US" sz="1200" baseline="0" dirty="0">
              <a:solidFill>
                <a:sysClr val="windowText" lastClr="000000"/>
              </a:solidFill>
            </a:rPr>
            <a:t> </a:t>
          </a:r>
          <a:r>
            <a:rPr lang="en-US" sz="1200" dirty="0">
              <a:solidFill>
                <a:sysClr val="windowText" lastClr="000000"/>
              </a:solidFill>
            </a:rPr>
            <a:t>+ R2</a:t>
          </a:r>
        </a:p>
      </cdr:txBody>
    </cdr:sp>
  </cdr:relSizeAnchor>
  <cdr:relSizeAnchor xmlns:cdr="http://schemas.openxmlformats.org/drawingml/2006/chartDrawing">
    <cdr:from>
      <cdr:x>0.36883</cdr:x>
      <cdr:y>0.35863</cdr:y>
    </cdr:from>
    <cdr:to>
      <cdr:x>0.467</cdr:x>
      <cdr:y>0.41242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856163" y="1789978"/>
          <a:ext cx="760208" cy="268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400">
              <a:solidFill>
                <a:sysClr val="windowText" lastClr="000000"/>
              </a:solidFill>
            </a:rPr>
            <a:t>R1</a:t>
          </a:r>
          <a:r>
            <a:rPr lang="en-US" sz="1400" baseline="0">
              <a:solidFill>
                <a:sysClr val="windowText" lastClr="000000"/>
              </a:solidFill>
            </a:rPr>
            <a:t> </a:t>
          </a:r>
          <a:r>
            <a:rPr lang="en-US" sz="1400">
              <a:solidFill>
                <a:sysClr val="windowText" lastClr="000000"/>
              </a:solidFill>
            </a:rPr>
            <a:t>Only</a:t>
          </a:r>
        </a:p>
      </cdr:txBody>
    </cdr:sp>
  </cdr:relSizeAnchor>
  <cdr:relSizeAnchor xmlns:cdr="http://schemas.openxmlformats.org/drawingml/2006/chartDrawing">
    <cdr:from>
      <cdr:x>0.0974</cdr:x>
      <cdr:y>0.3852</cdr:y>
    </cdr:from>
    <cdr:to>
      <cdr:x>0.36737</cdr:x>
      <cdr:y>0.3852</cdr:y>
    </cdr:to>
    <cdr:sp macro="" textlink="">
      <cdr:nvSpPr>
        <cdr:cNvPr id="17" name="Straight Arrow Connector 16"/>
        <cdr:cNvSpPr/>
      </cdr:nvSpPr>
      <cdr:spPr>
        <a:xfrm xmlns:a="http://schemas.openxmlformats.org/drawingml/2006/main" flipH="1">
          <a:off x="754269" y="1922569"/>
          <a:ext cx="2090571" cy="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headEnd type="non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0.46883</cdr:x>
      <cdr:y>0.3852</cdr:y>
    </cdr:from>
    <cdr:to>
      <cdr:x>0.70444</cdr:x>
      <cdr:y>0.3852</cdr:y>
    </cdr:to>
    <cdr:sp macro="" textlink="">
      <cdr:nvSpPr>
        <cdr:cNvPr id="21" name="Straight Arrow Connector 20"/>
        <cdr:cNvSpPr/>
      </cdr:nvSpPr>
      <cdr:spPr>
        <a:xfrm xmlns:a="http://schemas.openxmlformats.org/drawingml/2006/main">
          <a:off x="3630547" y="1922569"/>
          <a:ext cx="1824498" cy="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0.95818</cdr:x>
      <cdr:y>0.43702</cdr:y>
    </cdr:from>
    <cdr:to>
      <cdr:x>0.98401</cdr:x>
      <cdr:y>0.75573</cdr:y>
    </cdr:to>
    <cdr:sp macro="" textlink="">
      <cdr:nvSpPr>
        <cdr:cNvPr id="25" name="Rectangle 24"/>
        <cdr:cNvSpPr/>
      </cdr:nvSpPr>
      <cdr:spPr>
        <a:xfrm xmlns:a="http://schemas.openxmlformats.org/drawingml/2006/main">
          <a:off x="7419975" y="2181225"/>
          <a:ext cx="200025" cy="15906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0.92005</cdr:x>
      <cdr:y>0.39155</cdr:y>
    </cdr:from>
    <cdr:to>
      <cdr:x>0.94097</cdr:x>
      <cdr:y>0.84645</cdr:y>
    </cdr:to>
    <cdr:sp macro="" textlink="">
      <cdr:nvSpPr>
        <cdr:cNvPr id="26" name="Rectangle 25"/>
        <cdr:cNvSpPr/>
      </cdr:nvSpPr>
      <cdr:spPr>
        <a:xfrm xmlns:a="http://schemas.openxmlformats.org/drawingml/2006/main">
          <a:off x="7124706" y="1943083"/>
          <a:ext cx="162000" cy="22574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wordArtVert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400" b="1" cap="small" baseline="0">
              <a:solidFill>
                <a:sysClr val="windowText" lastClr="000000"/>
              </a:solidFill>
            </a:rPr>
            <a:t>Estimated</a:t>
          </a:r>
        </a:p>
      </cdr:txBody>
    </cdr:sp>
  </cdr:relSizeAnchor>
  <cdr:relSizeAnchor xmlns:cdr="http://schemas.openxmlformats.org/drawingml/2006/chartDrawing">
    <cdr:from>
      <cdr:x>0.46883</cdr:x>
      <cdr:y>0.3852</cdr:y>
    </cdr:from>
    <cdr:to>
      <cdr:x>0.70444</cdr:x>
      <cdr:y>0.3852</cdr:y>
    </cdr:to>
    <cdr:sp macro="" textlink="">
      <cdr:nvSpPr>
        <cdr:cNvPr id="14" name="Straight Arrow Connector 20"/>
        <cdr:cNvSpPr/>
      </cdr:nvSpPr>
      <cdr:spPr>
        <a:xfrm xmlns:a="http://schemas.openxmlformats.org/drawingml/2006/main">
          <a:off x="3630537" y="1911565"/>
          <a:ext cx="1824523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ysClr val="windowText" lastClr="000000"/>
          </a:solidFill>
          <a:prstDash val="solid"/>
          <a:tailEnd type="triangle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0.85505</cdr:x>
      <cdr:y>0.38712</cdr:y>
    </cdr:from>
    <cdr:to>
      <cdr:x>0.95965</cdr:x>
      <cdr:y>0.38712</cdr:y>
    </cdr:to>
    <cdr:sp macro="" textlink="">
      <cdr:nvSpPr>
        <cdr:cNvPr id="16" name="Straight Arrow Connector 20"/>
        <cdr:cNvSpPr/>
      </cdr:nvSpPr>
      <cdr:spPr>
        <a:xfrm xmlns:a="http://schemas.openxmlformats.org/drawingml/2006/main">
          <a:off x="6621387" y="1921090"/>
          <a:ext cx="810000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ysClr val="windowText" lastClr="000000"/>
          </a:solidFill>
          <a:prstDash val="solid"/>
          <a:tailEnd type="triangle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B345D6C1-B3EC-44BF-8C85-9E487C7342CB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2551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 noProof="0" smtClean="0"/>
              <a:t>Click to edit Master text styles</a:t>
            </a:r>
          </a:p>
          <a:p>
            <a:pPr lvl="1"/>
            <a:r>
              <a:rPr lang="en-ZA" noProof="0" smtClean="0"/>
              <a:t>Second level</a:t>
            </a:r>
          </a:p>
          <a:p>
            <a:pPr lvl="2"/>
            <a:r>
              <a:rPr lang="en-ZA" noProof="0" smtClean="0"/>
              <a:t>Third level</a:t>
            </a:r>
          </a:p>
          <a:p>
            <a:pPr lvl="3"/>
            <a:r>
              <a:rPr lang="en-ZA" noProof="0" smtClean="0"/>
              <a:t>Fourth level</a:t>
            </a:r>
          </a:p>
          <a:p>
            <a:pPr lvl="4"/>
            <a:r>
              <a:rPr lang="en-ZA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AF3AC2A1-C97D-4CAD-B250-CC5DE082B1C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7398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E903D8-BBA8-405A-B947-457ADFDBDA10}" type="slidenum">
              <a:rPr lang="en-US" smtClean="0">
                <a:ea typeface="ＭＳ Ｐゴシック" pitchFamily="34" charset="-128"/>
              </a:rPr>
              <a:pPr/>
              <a:t>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0338" y="550863"/>
            <a:ext cx="3941762" cy="2955925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4838" y="3636963"/>
            <a:ext cx="5588000" cy="5794375"/>
          </a:xfrm>
          <a:noFill/>
        </p:spPr>
        <p:txBody>
          <a:bodyPr/>
          <a:lstStyle/>
          <a:p>
            <a:pPr marL="228600" indent="-228600">
              <a:buClr>
                <a:schemeClr val="tx1"/>
              </a:buClr>
              <a:buFont typeface="Wingdings" pitchFamily="2" charset="2"/>
              <a:buNone/>
            </a:pPr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63600" algn="l"/>
                <a:tab pos="1728788" algn="l"/>
                <a:tab pos="2593975" algn="l"/>
                <a:tab pos="3459163" algn="l"/>
                <a:tab pos="4324350" algn="l"/>
                <a:tab pos="5189538" algn="l"/>
                <a:tab pos="6053138" algn="l"/>
                <a:tab pos="6918325" algn="l"/>
                <a:tab pos="7783513" algn="l"/>
                <a:tab pos="8648700" algn="l"/>
                <a:tab pos="9513888" algn="l"/>
              </a:tabLs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9C681C2-1CBD-2D4C-96AC-CC25C991C010}" type="slidenum">
              <a:rPr lang="en-ZA" altLang="ja-JP" sz="1200" b="0" u="none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>
                <a:defRPr/>
              </a:pPr>
              <a:t>22</a:t>
            </a:fld>
            <a:endParaRPr lang="en-ZA" altLang="ja-JP" sz="1200" b="0" u="non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ja-JP"/>
              <a:t>See slide text</a:t>
            </a:r>
            <a:endParaRPr lang="en-GB" altLang="ja-JP"/>
          </a:p>
          <a:p>
            <a:pPr>
              <a:defRPr/>
            </a:pPr>
            <a:endParaRPr lang="en-GB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82838147-AE22-AA4B-85DC-A32262A1CAD6}" type="slidenum">
              <a:rPr lang="en-US" sz="1200" b="0" u="none" smtClean="0">
                <a:solidFill>
                  <a:schemeClr val="tx1"/>
                </a:solidFill>
                <a:latin typeface="Arial" charset="0"/>
              </a:rPr>
              <a:pPr eaLnBrk="1" hangingPunct="1">
                <a:defRPr/>
              </a:pPr>
              <a:t>28</a:t>
            </a:fld>
            <a:endParaRPr lang="en-US" sz="1200" b="0" u="none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1925" y="550863"/>
            <a:ext cx="3938588" cy="2955925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4238" y="3636321"/>
            <a:ext cx="5589199" cy="579571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Clr>
                <a:schemeClr val="tx1"/>
              </a:buClr>
              <a:buFont typeface="Wingdings" charset="0"/>
              <a:buNone/>
              <a:defRPr/>
            </a:pPr>
            <a:endParaRPr lang="en-US"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2951AE-9B72-4BA5-BED1-8E46CE17DC2A}" type="slidenum">
              <a:rPr lang="en-US" smtClean="0">
                <a:ea typeface="ＭＳ Ｐゴシック" pitchFamily="34" charset="-128"/>
              </a:rPr>
              <a:pPr/>
              <a:t>29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1925" y="550863"/>
            <a:ext cx="3938588" cy="2955925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4238" y="3636321"/>
            <a:ext cx="5589199" cy="5795710"/>
          </a:xfrm>
          <a:noFill/>
        </p:spPr>
        <p:txBody>
          <a:bodyPr/>
          <a:lstStyle/>
          <a:p>
            <a:pPr marL="228600" indent="-228600">
              <a:buClr>
                <a:schemeClr val="tx1"/>
              </a:buClr>
              <a:buFont typeface="Wingdings" pitchFamily="2" charset="2"/>
              <a:buNone/>
            </a:pPr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3DD420-9E7A-45B8-94F2-C8F238259AA5}" type="slidenum">
              <a:rPr lang="en-US" smtClean="0">
                <a:ea typeface="ＭＳ Ｐゴシック" pitchFamily="34" charset="-128"/>
              </a:rPr>
              <a:pPr/>
              <a:t>4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</p:spPr>
        <p:txBody>
          <a:bodyPr/>
          <a:lstStyle/>
          <a:p>
            <a:pPr eaLnBrk="1" hangingPunct="1"/>
            <a:endParaRPr lang="en-GB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5FDE134E-9B39-4549-B411-2A6ED9FD3722}" type="slidenum">
              <a:rPr lang="en-ZA" sz="1200" b="0" u="none">
                <a:solidFill>
                  <a:schemeClr val="tx1"/>
                </a:solidFill>
                <a:latin typeface="Arial" charset="0"/>
              </a:rPr>
              <a:pPr algn="r"/>
              <a:t>12</a:t>
            </a:fld>
            <a:endParaRPr lang="en-ZA" sz="1200" b="0" u="non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BE" smtClean="0">
                <a:ea typeface="ＭＳ Ｐゴシック" pitchFamily="34" charset="-128"/>
              </a:rPr>
              <a:t>NASS,</a:t>
            </a:r>
          </a:p>
          <a:p>
            <a:r>
              <a:rPr lang="fr-BE" smtClean="0">
                <a:ea typeface="ＭＳ Ｐゴシック" pitchFamily="34" charset="-128"/>
              </a:rPr>
              <a:t>China crop watch system</a:t>
            </a:r>
          </a:p>
          <a:p>
            <a:r>
              <a:rPr lang="fr-BE" i="1" smtClean="0">
                <a:ea typeface="ＭＳ Ｐゴシック" pitchFamily="34" charset="-128"/>
              </a:rPr>
              <a:t>Use of Multi-spatial resolution data for crop rotation mapping at varying scales and coverage in Indo-Gangetic Plains Region of India.</a:t>
            </a:r>
            <a:r>
              <a:rPr lang="fr-BE" smtClean="0">
                <a:ea typeface="ＭＳ Ｐゴシック" pitchFamily="34" charset="-128"/>
              </a:rPr>
              <a:t> </a:t>
            </a:r>
          </a:p>
          <a:p>
            <a:endParaRPr lang="fr-BE" smtClean="0">
              <a:ea typeface="ＭＳ Ｐゴシック" pitchFamily="34" charset="-128"/>
            </a:endParaRPr>
          </a:p>
          <a:p>
            <a:r>
              <a:rPr lang="fr-BE" smtClean="0">
                <a:ea typeface="ＭＳ Ｐゴシック" pitchFamily="34" charset="-128"/>
              </a:rPr>
              <a:t>250 m Argentina – </a:t>
            </a:r>
            <a:r>
              <a:rPr lang="fr-BE" b="1" smtClean="0">
                <a:ea typeface="ＭＳ Ｐゴシック" pitchFamily="34" charset="-128"/>
              </a:rPr>
              <a:t>crop group map</a:t>
            </a:r>
            <a:r>
              <a:rPr lang="fr-BE" smtClean="0">
                <a:ea typeface="ＭＳ Ｐゴシック" pitchFamily="34" charset="-128"/>
              </a:rPr>
              <a:t> (summer/winter crops, perennial crops) </a:t>
            </a:r>
          </a:p>
          <a:p>
            <a:endParaRPr lang="fr-BE" smtClean="0">
              <a:ea typeface="ＭＳ Ｐゴシック" pitchFamily="34" charset="-128"/>
            </a:endParaRPr>
          </a:p>
          <a:p>
            <a:r>
              <a:rPr lang="fr-BE" smtClean="0">
                <a:ea typeface="ＭＳ Ｐゴシック" pitchFamily="34" charset="-128"/>
              </a:rPr>
              <a:t> 1km – 56 m Brazil – </a:t>
            </a:r>
            <a:r>
              <a:rPr lang="fr-BE" b="1" smtClean="0">
                <a:ea typeface="ＭＳ Ｐゴシック" pitchFamily="34" charset="-128"/>
              </a:rPr>
              <a:t>crop group map</a:t>
            </a:r>
            <a:r>
              <a:rPr lang="fr-BE" smtClean="0">
                <a:ea typeface="ＭＳ Ｐゴシック" pitchFamily="34" charset="-128"/>
              </a:rPr>
              <a:t> (summer/winter crops, perennial crops)</a:t>
            </a:r>
          </a:p>
          <a:p>
            <a:endParaRPr lang="fr-BE" smtClean="0">
              <a:ea typeface="ＭＳ Ｐゴシック" pitchFamily="34" charset="-128"/>
            </a:endParaRPr>
          </a:p>
          <a:p>
            <a:r>
              <a:rPr lang="fr-BE" smtClean="0">
                <a:ea typeface="ＭＳ Ｐゴシック" pitchFamily="34" charset="-128"/>
              </a:rPr>
              <a:t> 1 km MARS-FOOD - </a:t>
            </a:r>
            <a:r>
              <a:rPr lang="fr-BE" b="1" smtClean="0">
                <a:ea typeface="ＭＳ Ｐゴシック" pitchFamily="34" charset="-128"/>
              </a:rPr>
              <a:t>arable land mask</a:t>
            </a:r>
            <a:r>
              <a:rPr lang="fr-BE" smtClean="0">
                <a:ea typeface="ＭＳ Ｐゴシック" pitchFamily="34" charset="-128"/>
              </a:rPr>
              <a:t> for growth monitoring</a:t>
            </a:r>
          </a:p>
          <a:p>
            <a:endParaRPr lang="fr-BE" smtClean="0">
              <a:ea typeface="ＭＳ Ｐゴシック" pitchFamily="34" charset="-128"/>
            </a:endParaRPr>
          </a:p>
          <a:p>
            <a:r>
              <a:rPr lang="fr-BE" smtClean="0">
                <a:ea typeface="ＭＳ Ｐゴシック" pitchFamily="34" charset="-128"/>
              </a:rPr>
              <a:t> 56 m – 25 m US–NAS – </a:t>
            </a:r>
            <a:r>
              <a:rPr lang="fr-BE" b="1" smtClean="0">
                <a:ea typeface="ＭＳ Ｐゴシック" pitchFamily="34" charset="-128"/>
              </a:rPr>
              <a:t>crop type map</a:t>
            </a:r>
            <a:r>
              <a:rPr lang="fr-BE" smtClean="0">
                <a:ea typeface="ＭＳ Ｐゴシック" pitchFamily="34" charset="-128"/>
              </a:rPr>
              <a:t> supported by field survey</a:t>
            </a:r>
          </a:p>
          <a:p>
            <a:endParaRPr lang="fr-BE" smtClean="0">
              <a:ea typeface="ＭＳ Ｐゴシック" pitchFamily="34" charset="-128"/>
            </a:endParaRPr>
          </a:p>
          <a:p>
            <a:r>
              <a:rPr lang="fr-BE" smtClean="0">
                <a:ea typeface="ＭＳ Ｐゴシック" pitchFamily="34" charset="-128"/>
              </a:rPr>
              <a:t>1- 5 m + 60 m FEWS – national </a:t>
            </a:r>
            <a:r>
              <a:rPr lang="fr-BE" b="1" smtClean="0">
                <a:ea typeface="ＭＳ Ｐゴシック" pitchFamily="34" charset="-128"/>
              </a:rPr>
              <a:t>area estimate </a:t>
            </a:r>
            <a:r>
              <a:rPr lang="fr-BE" smtClean="0">
                <a:ea typeface="ＭＳ Ｐゴシック" pitchFamily="34" charset="-128"/>
              </a:rPr>
              <a:t>for major crops</a:t>
            </a:r>
            <a:r>
              <a:rPr lang="fr-BE" b="1" smtClean="0">
                <a:ea typeface="ＭＳ Ｐゴシック" pitchFamily="34" charset="-128"/>
              </a:rPr>
              <a:t> </a:t>
            </a:r>
            <a:endParaRPr lang="fr-BE" smtClean="0">
              <a:ea typeface="ＭＳ Ｐゴシック" pitchFamily="34" charset="-128"/>
            </a:endParaRPr>
          </a:p>
          <a:p>
            <a:endParaRPr lang="fr-BE" smtClean="0">
              <a:ea typeface="ＭＳ Ｐゴシック" pitchFamily="34" charset="-128"/>
            </a:endParaRPr>
          </a:p>
          <a:p>
            <a:r>
              <a:rPr lang="fr-BE" smtClean="0">
                <a:ea typeface="ＭＳ Ｐゴシック" pitchFamily="34" charset="-128"/>
              </a:rPr>
              <a:t> 250 m NASA/USDA/SDSU – croplands</a:t>
            </a:r>
            <a:r>
              <a:rPr lang="fr-BE" b="1" smtClean="0">
                <a:ea typeface="ＭＳ Ｐゴシック" pitchFamily="34" charset="-128"/>
              </a:rPr>
              <a:t> area likelihood map</a:t>
            </a:r>
          </a:p>
          <a:p>
            <a:endParaRPr lang="fr-B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43ACE2-FDAA-465E-BE78-BFFB7BC11022}" type="slidenum">
              <a:rPr lang="en-US" smtClean="0">
                <a:ea typeface="ＭＳ Ｐゴシック" pitchFamily="34" charset="-128"/>
              </a:rPr>
              <a:pPr/>
              <a:t>16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3255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561830-18F1-4234-A53D-0A25C49B2AB2}" type="slidenum">
              <a:rPr lang="en-US" smtClean="0">
                <a:ea typeface="ＭＳ Ｐゴシック" pitchFamily="34" charset="-128"/>
              </a:rPr>
              <a:pPr/>
              <a:t>17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77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097F79-6850-4133-BD7A-2C60AF34C299}" type="slidenum">
              <a:rPr lang="en-US" smtClean="0">
                <a:ea typeface="ＭＳ Ｐゴシック" pitchFamily="34" charset="-128"/>
              </a:rPr>
              <a:pPr/>
              <a:t>18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9678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4B4DEA-F065-4E1D-A152-D60E36E9251F}" type="slidenum">
              <a:rPr lang="en-US" smtClean="0">
                <a:ea typeface="ＭＳ Ｐゴシック" pitchFamily="34" charset="-128"/>
              </a:rPr>
              <a:pPr/>
              <a:t>19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07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952D406-611B-4B1B-A650-2724CC852044}" type="slidenum">
              <a:rPr lang="en-US" smtClean="0">
                <a:ea typeface="ＭＳ Ｐゴシック" pitchFamily="34" charset="-128"/>
              </a:rPr>
              <a:pPr/>
              <a:t>20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4598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75F7C5-D10E-4306-85CB-78D65864E8A6}" type="slidenum">
              <a:rPr lang="en-US" smtClean="0">
                <a:ea typeface="ＭＳ Ｐゴシック" pitchFamily="34" charset="-128"/>
              </a:rPr>
              <a:pPr/>
              <a:t>21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526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FBE08500-51C9-4EC5-9B2B-B9877593CC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3BECFE48-009A-4F88-9F81-6D5B0949AE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1650" y="950913"/>
            <a:ext cx="2185988" cy="5459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688" y="950913"/>
            <a:ext cx="6405562" cy="5459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66A7A2EE-3147-422D-8862-9422D517BF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3688" y="950913"/>
            <a:ext cx="8743950" cy="5459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C248AAAF-F5CC-4DFC-86AF-13E65879BC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80892-318D-4FBC-8D0B-21EAF61E1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4DE5C449-7002-4155-AD93-7A2E394CBF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CC6B2-62BF-4B12-87D2-38B5C67FA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7E591-C61C-4C23-97A5-FB9CB4D2B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9936A-6E4A-4C3E-B2BE-0A203073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79690-BFB5-421B-8695-A3EE329D9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B9837-6DC8-4032-8DA4-BD30921C9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3A798925-1D16-43DE-9C10-1EBEE17453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BC192-E291-4F6F-BDA2-B892C3F95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6EF1-0CA9-4A83-90C1-71E811B2F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0CF33-ADD9-4878-8BFB-4BDF6BD7E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70B13-7CF9-4B2E-8DBE-8EFED96D5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46A61-7CEF-4D72-BBE2-7B98DC6B4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47E25-A5FF-4059-A0DA-7522940AA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688" y="1638300"/>
            <a:ext cx="4276725" cy="477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813" y="1638300"/>
            <a:ext cx="4276725" cy="477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D3F20DC0-FDB0-4599-99BA-D0CB978862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225"/>
            <a:ext cx="2228850" cy="6378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225"/>
            <a:ext cx="6534150" cy="6378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2918EE7B-0606-4984-842D-4F8B1782F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225"/>
            <a:ext cx="2228850" cy="6378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225"/>
            <a:ext cx="6534150" cy="6378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069E3467-B5B5-4DB7-BC67-400C0DFEE3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267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225"/>
            <a:ext cx="2228850" cy="6378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225"/>
            <a:ext cx="6534150" cy="6378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869C43A2-74B1-40E6-9D2C-A35724379B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AB0DA3AD-CA10-4C42-A721-B73095A86B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27B5B976-7DD7-44A0-B5E7-C29C407865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8450" y="950913"/>
            <a:ext cx="873918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638300"/>
            <a:ext cx="87058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9088" y="6500813"/>
            <a:ext cx="2233612" cy="215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 b="0" u="none">
                <a:solidFill>
                  <a:schemeClr val="tx1"/>
                </a:solidFill>
                <a:latin typeface="Tahom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65463" y="6500813"/>
            <a:ext cx="3451225" cy="215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b="0" u="none">
                <a:solidFill>
                  <a:schemeClr val="tx1"/>
                </a:solidFill>
                <a:latin typeface="Tahom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7388" y="6500813"/>
            <a:ext cx="1905000" cy="215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0" u="none">
                <a:solidFill>
                  <a:schemeClr val="tx1"/>
                </a:solidFill>
                <a:latin typeface="Tahom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A65A5EA1-D547-43AD-A2B0-5E9CC7BA08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46439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726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00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u="none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0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u="none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00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8052BBB7-69C3-454C-83B8-27C6F4C56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1600200" y="22225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27432" rIns="91440" bIns="274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676400"/>
            <a:ext cx="8686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124200" y="6448425"/>
            <a:ext cx="2895600" cy="365125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CA" sz="800" b="0" u="none" smtClean="0">
                <a:solidFill>
                  <a:srgbClr val="646464"/>
                </a:solidFill>
                <a:latin typeface="Verdana" charset="0"/>
                <a:cs typeface="+mn-cs"/>
              </a:rPr>
              <a:t>International Charter ‘Space and Major Disasters’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9pPr>
    </p:titleStyle>
    <p:bodyStyle>
      <a:lvl1pPr marL="233363" indent="-2333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10000"/>
        <a:buFont typeface="Arial" charset="0"/>
        <a:buChar char="•"/>
        <a:tabLst>
          <a:tab pos="233363" algn="l"/>
        </a:tabLst>
        <a:defRPr sz="2400">
          <a:solidFill>
            <a:srgbClr val="221C40"/>
          </a:solidFill>
          <a:latin typeface="+mn-lt"/>
          <a:ea typeface="+mn-ea"/>
          <a:cs typeface="+mn-cs"/>
        </a:defRPr>
      </a:lvl1pPr>
      <a:lvl2pPr marL="574675" indent="-2238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000">
          <a:solidFill>
            <a:srgbClr val="221C40"/>
          </a:solidFill>
          <a:latin typeface="+mn-lt"/>
          <a:ea typeface="Arial" charset="0"/>
          <a:cs typeface="+mn-cs"/>
        </a:defRPr>
      </a:lvl2pPr>
      <a:lvl3pPr marL="9112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•"/>
        <a:defRPr sz="1600">
          <a:solidFill>
            <a:srgbClr val="221C40"/>
          </a:solidFill>
          <a:latin typeface="+mn-lt"/>
          <a:ea typeface="Arial" charset="0"/>
          <a:cs typeface="+mn-cs"/>
        </a:defRPr>
      </a:lvl3pPr>
      <a:lvl4pPr marL="12541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–"/>
        <a:defRPr sz="1400">
          <a:solidFill>
            <a:srgbClr val="221C40"/>
          </a:solidFill>
          <a:latin typeface="+mn-lt"/>
          <a:ea typeface="Arial" charset="0"/>
          <a:cs typeface="+mn-cs"/>
        </a:defRPr>
      </a:lvl4pPr>
      <a:lvl5pPr marL="1487488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5pPr>
      <a:lvl6pPr marL="19446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6pPr>
      <a:lvl7pPr marL="24018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7pPr>
      <a:lvl8pPr marL="28590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8pPr>
      <a:lvl9pPr marL="33162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124200" y="6448425"/>
            <a:ext cx="2895600" cy="365125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CA" sz="800" b="0" u="none" smtClean="0">
                <a:solidFill>
                  <a:srgbClr val="646464"/>
                </a:solidFill>
                <a:latin typeface="Verdana" charset="0"/>
                <a:cs typeface="+mn-cs"/>
              </a:rPr>
              <a:t>International Charter ‘Space and Major Disasters’</a:t>
            </a:r>
          </a:p>
        </p:txBody>
      </p:sp>
      <p:sp>
        <p:nvSpPr>
          <p:cNvPr id="52227" name="Title Placeholder 1"/>
          <p:cNvSpPr>
            <a:spLocks noGrp="1"/>
          </p:cNvSpPr>
          <p:nvPr>
            <p:ph type="title"/>
          </p:nvPr>
        </p:nvSpPr>
        <p:spPr bwMode="auto">
          <a:xfrm>
            <a:off x="1600200" y="22225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27432" rIns="91440" bIns="274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522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676400"/>
            <a:ext cx="8686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9pPr>
    </p:titleStyle>
    <p:bodyStyle>
      <a:lvl1pPr marL="233363" indent="-2333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10000"/>
        <a:buFont typeface="Arial" charset="0"/>
        <a:buChar char="•"/>
        <a:tabLst>
          <a:tab pos="233363" algn="l"/>
        </a:tabLst>
        <a:defRPr sz="2400">
          <a:solidFill>
            <a:srgbClr val="221C40"/>
          </a:solidFill>
          <a:latin typeface="+mn-lt"/>
          <a:ea typeface="+mn-ea"/>
          <a:cs typeface="+mn-cs"/>
        </a:defRPr>
      </a:lvl1pPr>
      <a:lvl2pPr marL="574675" indent="-2238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000">
          <a:solidFill>
            <a:srgbClr val="221C40"/>
          </a:solidFill>
          <a:latin typeface="+mn-lt"/>
          <a:ea typeface="Arial" charset="0"/>
          <a:cs typeface="+mn-cs"/>
        </a:defRPr>
      </a:lvl2pPr>
      <a:lvl3pPr marL="9112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•"/>
        <a:defRPr sz="1600">
          <a:solidFill>
            <a:srgbClr val="221C40"/>
          </a:solidFill>
          <a:latin typeface="+mn-lt"/>
          <a:ea typeface="Arial" charset="0"/>
          <a:cs typeface="+mn-cs"/>
        </a:defRPr>
      </a:lvl3pPr>
      <a:lvl4pPr marL="12541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–"/>
        <a:defRPr sz="1400">
          <a:solidFill>
            <a:srgbClr val="221C40"/>
          </a:solidFill>
          <a:latin typeface="+mn-lt"/>
          <a:ea typeface="Arial" charset="0"/>
          <a:cs typeface="+mn-cs"/>
        </a:defRPr>
      </a:lvl4pPr>
      <a:lvl5pPr marL="1487488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5pPr>
      <a:lvl6pPr marL="19446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6pPr>
      <a:lvl7pPr marL="24018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7pPr>
      <a:lvl8pPr marL="28590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8pPr>
      <a:lvl9pPr marL="33162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124200" y="6448425"/>
            <a:ext cx="2895600" cy="365125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CA" sz="800" b="0" u="none" smtClean="0">
                <a:solidFill>
                  <a:srgbClr val="646464"/>
                </a:solidFill>
                <a:latin typeface="Verdana" charset="0"/>
                <a:cs typeface="+mn-cs"/>
              </a:rPr>
              <a:t>International Charter ‘Space and Major Disasters’</a:t>
            </a:r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1600200" y="22225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27432" rIns="91440" bIns="274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676400"/>
            <a:ext cx="8686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charset="0"/>
          <a:ea typeface="ＭＳ Ｐゴシック" charset="0"/>
          <a:cs typeface="Arial" charset="0"/>
        </a:defRPr>
      </a:lvl9pPr>
    </p:titleStyle>
    <p:bodyStyle>
      <a:lvl1pPr marL="233363" indent="-2333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10000"/>
        <a:buFont typeface="Arial" charset="0"/>
        <a:buChar char="•"/>
        <a:tabLst>
          <a:tab pos="233363" algn="l"/>
        </a:tabLst>
        <a:defRPr sz="2400">
          <a:solidFill>
            <a:srgbClr val="221C40"/>
          </a:solidFill>
          <a:latin typeface="+mn-lt"/>
          <a:ea typeface="+mn-ea"/>
          <a:cs typeface="+mn-cs"/>
        </a:defRPr>
      </a:lvl1pPr>
      <a:lvl2pPr marL="574675" indent="-2238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000">
          <a:solidFill>
            <a:srgbClr val="221C40"/>
          </a:solidFill>
          <a:latin typeface="+mn-lt"/>
          <a:ea typeface="Arial" charset="0"/>
          <a:cs typeface="+mn-cs"/>
        </a:defRPr>
      </a:lvl2pPr>
      <a:lvl3pPr marL="9112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•"/>
        <a:defRPr sz="1600">
          <a:solidFill>
            <a:srgbClr val="221C40"/>
          </a:solidFill>
          <a:latin typeface="+mn-lt"/>
          <a:ea typeface="Arial" charset="0"/>
          <a:cs typeface="+mn-cs"/>
        </a:defRPr>
      </a:lvl3pPr>
      <a:lvl4pPr marL="12541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–"/>
        <a:defRPr sz="1400">
          <a:solidFill>
            <a:srgbClr val="221C40"/>
          </a:solidFill>
          <a:latin typeface="+mn-lt"/>
          <a:ea typeface="Arial" charset="0"/>
          <a:cs typeface="+mn-cs"/>
        </a:defRPr>
      </a:lvl4pPr>
      <a:lvl5pPr marL="1487488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5pPr>
      <a:lvl6pPr marL="19446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6pPr>
      <a:lvl7pPr marL="24018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7pPr>
      <a:lvl8pPr marL="28590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8pPr>
      <a:lvl9pPr marL="3316288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>
          <a:solidFill>
            <a:srgbClr val="221C40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bryan@geosec.org" TargetMode="Externa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7" Type="http://schemas.openxmlformats.org/officeDocument/2006/relationships/image" Target="../media/image13.png"/><Relationship Id="rId71" Type="http://schemas.openxmlformats.org/officeDocument/2006/relationships/image" Target="../media/image77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jpeg"/><Relationship Id="rId40" Type="http://schemas.openxmlformats.org/officeDocument/2006/relationships/image" Target="../media/image46.jpe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8" Type="http://schemas.openxmlformats.org/officeDocument/2006/relationships/image" Target="../media/image64.jpeg"/><Relationship Id="rId66" Type="http://schemas.openxmlformats.org/officeDocument/2006/relationships/image" Target="../media/image72.png"/><Relationship Id="rId74" Type="http://schemas.openxmlformats.org/officeDocument/2006/relationships/image" Target="../media/image80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jpeg"/><Relationship Id="rId57" Type="http://schemas.openxmlformats.org/officeDocument/2006/relationships/image" Target="../media/image63.jpeg"/><Relationship Id="rId61" Type="http://schemas.openxmlformats.org/officeDocument/2006/relationships/image" Target="../media/image6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jpeg"/><Relationship Id="rId44" Type="http://schemas.openxmlformats.org/officeDocument/2006/relationships/image" Target="../media/image50.png"/><Relationship Id="rId52" Type="http://schemas.openxmlformats.org/officeDocument/2006/relationships/image" Target="../media/image58.jpeg"/><Relationship Id="rId60" Type="http://schemas.openxmlformats.org/officeDocument/2006/relationships/image" Target="../media/image66.jpeg"/><Relationship Id="rId65" Type="http://schemas.openxmlformats.org/officeDocument/2006/relationships/image" Target="../media/image71.png"/><Relationship Id="rId73" Type="http://schemas.openxmlformats.org/officeDocument/2006/relationships/image" Target="../media/image7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Relationship Id="rId35" Type="http://schemas.openxmlformats.org/officeDocument/2006/relationships/image" Target="../media/image41.jpeg"/><Relationship Id="rId43" Type="http://schemas.openxmlformats.org/officeDocument/2006/relationships/image" Target="../media/image49.png"/><Relationship Id="rId48" Type="http://schemas.openxmlformats.org/officeDocument/2006/relationships/image" Target="../media/image54.jpe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png"/><Relationship Id="rId8" Type="http://schemas.openxmlformats.org/officeDocument/2006/relationships/image" Target="../media/image14.png"/><Relationship Id="rId51" Type="http://schemas.openxmlformats.org/officeDocument/2006/relationships/image" Target="../media/image57.jpeg"/><Relationship Id="rId72" Type="http://schemas.openxmlformats.org/officeDocument/2006/relationships/image" Target="../media/image78.png"/><Relationship Id="rId3" Type="http://schemas.openxmlformats.org/officeDocument/2006/relationships/image" Target="../media/image9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jpeg"/><Relationship Id="rId46" Type="http://schemas.openxmlformats.org/officeDocument/2006/relationships/image" Target="../media/image52.jpeg"/><Relationship Id="rId59" Type="http://schemas.openxmlformats.org/officeDocument/2006/relationships/image" Target="../media/image65.jpe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62" Type="http://schemas.openxmlformats.org/officeDocument/2006/relationships/image" Target="../media/image68.jpeg"/><Relationship Id="rId70" Type="http://schemas.openxmlformats.org/officeDocument/2006/relationships/image" Target="../media/image76.png"/><Relationship Id="rId7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jpeg"/><Relationship Id="rId7" Type="http://schemas.openxmlformats.org/officeDocument/2006/relationships/image" Target="../media/image108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gif"/><Relationship Id="rId5" Type="http://schemas.openxmlformats.org/officeDocument/2006/relationships/image" Target="../media/image106.png"/><Relationship Id="rId4" Type="http://schemas.openxmlformats.org/officeDocument/2006/relationships/image" Target="file://localhost/http://www.rivistageomedia.it/images/stories/globcover_poster2010_h.jpg" TargetMode="External"/><Relationship Id="rId9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Picture 2"/>
          <p:cNvSpPr>
            <a:spLocks noChangeAspect="1" noChangeArrowheads="1"/>
          </p:cNvSpPr>
          <p:nvPr/>
        </p:nvSpPr>
        <p:spPr bwMode="auto">
          <a:xfrm>
            <a:off x="0" y="13716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t="17978"/>
          <a:stretch>
            <a:fillRect/>
          </a:stretch>
        </p:blipFill>
        <p:spPr bwMode="auto">
          <a:xfrm>
            <a:off x="0" y="13716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Box 8"/>
          <p:cNvSpPr txBox="1">
            <a:spLocks noChangeAspect="1" noChangeArrowheads="1"/>
          </p:cNvSpPr>
          <p:nvPr/>
        </p:nvSpPr>
        <p:spPr bwMode="auto">
          <a:xfrm>
            <a:off x="76200" y="1066800"/>
            <a:ext cx="9296400" cy="575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u="none" dirty="0" smtClean="0">
                <a:solidFill>
                  <a:srgbClr val="005FAA"/>
                </a:solidFill>
                <a:latin typeface="Arial Narrow" pitchFamily="34" charset="0"/>
              </a:rPr>
              <a:t>Building a Global Earth Observation System of Systems </a:t>
            </a:r>
            <a:r>
              <a:rPr lang="en-US" sz="4000" u="none" dirty="0">
                <a:solidFill>
                  <a:srgbClr val="005FAA"/>
                </a:solidFill>
                <a:latin typeface="Arial Narrow" pitchFamily="34" charset="0"/>
              </a:rPr>
              <a:t>(</a:t>
            </a:r>
            <a:r>
              <a:rPr lang="en-US" sz="4000" u="none" dirty="0" smtClean="0">
                <a:solidFill>
                  <a:srgbClr val="005FAA"/>
                </a:solidFill>
                <a:latin typeface="Arial Narrow" pitchFamily="34" charset="0"/>
              </a:rPr>
              <a:t>GEOSS)</a:t>
            </a:r>
            <a:endParaRPr lang="en-US" sz="4000" u="none" dirty="0">
              <a:solidFill>
                <a:srgbClr val="005FAA"/>
              </a:solidFill>
              <a:latin typeface="Arial Narrow" pitchFamily="34" charset="0"/>
            </a:endParaRPr>
          </a:p>
          <a:p>
            <a:endParaRPr lang="fr-CH" sz="4000" u="none" dirty="0">
              <a:solidFill>
                <a:srgbClr val="005FAA"/>
              </a:solidFill>
              <a:latin typeface="Arial Narrow" pitchFamily="34" charset="0"/>
            </a:endParaRPr>
          </a:p>
          <a:p>
            <a:r>
              <a:rPr lang="fr-CH" sz="3200" u="none" dirty="0" smtClean="0">
                <a:solidFill>
                  <a:srgbClr val="008C7D"/>
                </a:solidFill>
                <a:latin typeface="Arial Narrow" pitchFamily="34" charset="0"/>
              </a:rPr>
              <a:t>5</a:t>
            </a:r>
            <a:r>
              <a:rPr lang="fr-CH" sz="3200" u="none" baseline="30000" dirty="0" smtClean="0">
                <a:solidFill>
                  <a:srgbClr val="008C7D"/>
                </a:solidFill>
                <a:latin typeface="Arial Narrow" pitchFamily="34" charset="0"/>
              </a:rPr>
              <a:t>th</a:t>
            </a:r>
            <a:r>
              <a:rPr lang="fr-CH" sz="3200" u="none" dirty="0" smtClean="0">
                <a:solidFill>
                  <a:srgbClr val="008C7D"/>
                </a:solidFill>
                <a:latin typeface="Arial Narrow" pitchFamily="34" charset="0"/>
              </a:rPr>
              <a:t> Jubilee International Conference </a:t>
            </a:r>
          </a:p>
          <a:p>
            <a:r>
              <a:rPr lang="fr-CH" sz="3200" u="none" dirty="0" smtClean="0">
                <a:solidFill>
                  <a:srgbClr val="008C7D"/>
                </a:solidFill>
                <a:latin typeface="Arial Narrow" pitchFamily="34" charset="0"/>
              </a:rPr>
              <a:t>on Cartography &amp; GIS</a:t>
            </a:r>
          </a:p>
          <a:p>
            <a:endParaRPr lang="fr-CH" sz="3200" u="none" dirty="0" smtClean="0">
              <a:solidFill>
                <a:srgbClr val="008C7D"/>
              </a:solidFill>
              <a:latin typeface="Arial Narrow" pitchFamily="34" charset="0"/>
            </a:endParaRPr>
          </a:p>
          <a:p>
            <a:endParaRPr lang="fr-CH" sz="3200" u="none" dirty="0">
              <a:solidFill>
                <a:srgbClr val="008C7D"/>
              </a:solidFill>
              <a:latin typeface="Arial Narrow" pitchFamily="34" charset="0"/>
            </a:endParaRPr>
          </a:p>
          <a:p>
            <a:r>
              <a:rPr lang="fr-CH" sz="2400" u="none" dirty="0" smtClean="0">
                <a:solidFill>
                  <a:srgbClr val="005FAA"/>
                </a:solidFill>
                <a:latin typeface="Arial Narrow" pitchFamily="34" charset="0"/>
              </a:rPr>
              <a:t>Barbara J. Ryan</a:t>
            </a:r>
          </a:p>
          <a:p>
            <a:r>
              <a:rPr lang="fr-CH" sz="2400" u="none" dirty="0" smtClean="0">
                <a:solidFill>
                  <a:srgbClr val="005FAA"/>
                </a:solidFill>
                <a:latin typeface="Arial Narrow" pitchFamily="34" charset="0"/>
              </a:rPr>
              <a:t>Director, GEO Secretariat</a:t>
            </a:r>
          </a:p>
          <a:p>
            <a:endParaRPr lang="fr-CH" sz="2400" u="none" dirty="0">
              <a:solidFill>
                <a:srgbClr val="005FAA"/>
              </a:solidFill>
              <a:latin typeface="Arial Narrow" pitchFamily="34" charset="0"/>
            </a:endParaRPr>
          </a:p>
          <a:p>
            <a:r>
              <a:rPr lang="fr-CH" sz="2400" u="none" dirty="0" smtClean="0">
                <a:solidFill>
                  <a:srgbClr val="005FAA"/>
                </a:solidFill>
                <a:latin typeface="Arial Narrow" pitchFamily="34" charset="0"/>
              </a:rPr>
              <a:t>16 June 2014</a:t>
            </a:r>
            <a:endParaRPr lang="fr-CH" sz="2400" u="none" dirty="0">
              <a:solidFill>
                <a:srgbClr val="005FAA"/>
              </a:solidFill>
              <a:latin typeface="Arial Narrow" pitchFamily="34" charset="0"/>
            </a:endParaRPr>
          </a:p>
          <a:p>
            <a:r>
              <a:rPr lang="fr-CH" sz="2400" u="none" dirty="0" smtClean="0">
                <a:solidFill>
                  <a:srgbClr val="005FAA"/>
                </a:solidFill>
                <a:latin typeface="Arial Narrow" pitchFamily="34" charset="0"/>
              </a:rPr>
              <a:t>Varna, Bulgaria</a:t>
            </a:r>
            <a:endParaRPr lang="en-US" sz="2400" u="none" dirty="0">
              <a:solidFill>
                <a:srgbClr val="005FAA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65463" y="6500813"/>
            <a:ext cx="3451225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1246" r="3200" b="8960"/>
          <a:stretch>
            <a:fillRect/>
          </a:stretch>
        </p:blipFill>
        <p:spPr bwMode="auto">
          <a:xfrm>
            <a:off x="76200" y="4419600"/>
            <a:ext cx="40386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509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u="none" dirty="0">
                <a:solidFill>
                  <a:srgbClr val="3595B7"/>
                </a:solidFill>
                <a:latin typeface="Arial" charset="0"/>
                <a:cs typeface="+mn-cs"/>
              </a:rPr>
              <a:t>Global &amp; Local Urban Footprints </a:t>
            </a:r>
            <a:br>
              <a:rPr lang="en-US" sz="3600" u="none" dirty="0">
                <a:solidFill>
                  <a:srgbClr val="3595B7"/>
                </a:solidFill>
                <a:latin typeface="Arial" charset="0"/>
                <a:cs typeface="+mn-cs"/>
              </a:rPr>
            </a:br>
            <a:r>
              <a:rPr lang="en-US" sz="2800" i="1" u="none" dirty="0">
                <a:solidFill>
                  <a:srgbClr val="005FAA"/>
                </a:solidFill>
                <a:latin typeface="Arial" charset="0"/>
                <a:cs typeface="+mn-cs"/>
              </a:rPr>
              <a:t>(China, EC, Germany, Greece, Italy, Pakistan, USA)</a:t>
            </a:r>
          </a:p>
        </p:txBody>
      </p:sp>
      <p:sp>
        <p:nvSpPr>
          <p:cNvPr id="3545093" name="Rectangle 5"/>
          <p:cNvSpPr>
            <a:spLocks noChangeArrowheads="1"/>
          </p:cNvSpPr>
          <p:nvPr/>
        </p:nvSpPr>
        <p:spPr bwMode="auto">
          <a:xfrm>
            <a:off x="3962400" y="3048000"/>
            <a:ext cx="1417638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5094" name="Rectangle 11"/>
          <p:cNvSpPr>
            <a:spLocks noChangeArrowheads="1"/>
          </p:cNvSpPr>
          <p:nvPr/>
        </p:nvSpPr>
        <p:spPr bwMode="auto">
          <a:xfrm>
            <a:off x="6248400" y="2286000"/>
            <a:ext cx="2819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lnSpc>
                <a:spcPct val="110000"/>
              </a:lnSpc>
              <a:defRPr/>
            </a:pPr>
            <a:r>
              <a:rPr lang="en-US" altLang="ja-JP" sz="1000" u="none">
                <a:solidFill>
                  <a:srgbClr val="005FAA"/>
                </a:solidFill>
              </a:rPr>
              <a:t/>
            </a:r>
            <a:br>
              <a:rPr lang="en-US" altLang="ja-JP" sz="1000" u="none">
                <a:solidFill>
                  <a:srgbClr val="005FAA"/>
                </a:solidFill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35-yr evolution of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26 mega-cities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> </a:t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Global night-time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lights for 2012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Urban Heat Island 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patterns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Over 3’700 cities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mapped using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ASTER (15m)</a:t>
            </a:r>
            <a:endParaRPr lang="en-US" b="0" u="none">
              <a:solidFill>
                <a:srgbClr val="005FAA"/>
              </a:solidFill>
            </a:endParaRPr>
          </a:p>
        </p:txBody>
      </p:sp>
      <p:sp>
        <p:nvSpPr>
          <p:cNvPr id="146444" name="Text Box 12"/>
          <p:cNvSpPr txBox="1">
            <a:spLocks noChangeArrowheads="1"/>
          </p:cNvSpPr>
          <p:nvPr/>
        </p:nvSpPr>
        <p:spPr bwMode="auto">
          <a:xfrm>
            <a:off x="-206375" y="4459288"/>
            <a:ext cx="1196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sz="1000" u="none" smtClean="0">
                <a:solidFill>
                  <a:srgbClr val="000014"/>
                </a:solidFill>
                <a:latin typeface="Tahoma" charset="0"/>
                <a:cs typeface="Arial" charset="0"/>
              </a:rPr>
              <a:t>Manila</a:t>
            </a:r>
          </a:p>
        </p:txBody>
      </p:sp>
      <p:pic>
        <p:nvPicPr>
          <p:cNvPr id="29703" name="Picture 6" descr="Milan_GDNBO-SVDNB_npp_d20120108_t0136208_minus_dark_g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7" descr="Urban%20content%20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590800"/>
            <a:ext cx="1527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3" descr="UrbanDesignPlanningH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590800"/>
            <a:ext cx="251460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7" descr="india_03_98_92_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226" r="10736" b="11296"/>
          <a:stretch>
            <a:fillRect/>
          </a:stretch>
        </p:blipFill>
        <p:spPr bwMode="auto">
          <a:xfrm>
            <a:off x="4157663" y="4478338"/>
            <a:ext cx="184626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31" descr="dl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267450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AutoShape 33" descr="Z"/>
          <p:cNvSpPr>
            <a:spLocks noChangeAspect="1" noChangeArrowheads="1"/>
          </p:cNvSpPr>
          <p:nvPr/>
        </p:nvSpPr>
        <p:spPr bwMode="auto">
          <a:xfrm>
            <a:off x="0" y="-19050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AutoShape 35" descr="Z"/>
          <p:cNvSpPr>
            <a:spLocks noChangeAspect="1" noChangeArrowheads="1"/>
          </p:cNvSpPr>
          <p:nvPr/>
        </p:nvSpPr>
        <p:spPr bwMode="auto">
          <a:xfrm>
            <a:off x="3505200" y="2357438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10" name="Picture 37" descr="noaa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519" r="7538" b="7901"/>
          <a:stretch>
            <a:fillRect/>
          </a:stretch>
        </p:blipFill>
        <p:spPr bwMode="auto">
          <a:xfrm>
            <a:off x="4191000" y="6248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138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 txBox="1">
            <a:spLocks/>
          </p:cNvSpPr>
          <p:nvPr/>
        </p:nvSpPr>
        <p:spPr bwMode="auto">
          <a:xfrm>
            <a:off x="1068387" y="1365250"/>
            <a:ext cx="7770813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u="none" dirty="0">
                <a:solidFill>
                  <a:srgbClr val="000090"/>
                </a:solidFill>
              </a:rPr>
              <a:t>Monthly Wheat Prices </a:t>
            </a:r>
          </a:p>
          <a:p>
            <a:pPr eaLnBrk="1" hangingPunct="1"/>
            <a:r>
              <a:rPr lang="en-US" altLang="ja-JP" sz="2800" u="none" dirty="0">
                <a:solidFill>
                  <a:srgbClr val="000090"/>
                </a:solidFill>
              </a:rPr>
              <a:t>1960-2011</a:t>
            </a:r>
          </a:p>
          <a:p>
            <a:pPr eaLnBrk="1" hangingPunct="1"/>
            <a:r>
              <a:rPr lang="en-US" altLang="ja-JP" sz="1600" u="none" dirty="0">
                <a:solidFill>
                  <a:schemeClr val="tx1"/>
                </a:solidFill>
              </a:rPr>
              <a:t/>
            </a:r>
            <a:br>
              <a:rPr lang="en-US" altLang="ja-JP" sz="1600" u="none" dirty="0">
                <a:solidFill>
                  <a:schemeClr val="tx1"/>
                </a:solidFill>
              </a:rPr>
            </a:br>
            <a:endParaRPr lang="en-US" altLang="ja-JP" u="none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9938" y="1917700"/>
            <a:ext cx="7593012" cy="44497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MS PGothic" charset="0"/>
            </a:endParaRPr>
          </a:p>
        </p:txBody>
      </p:sp>
      <p:grpSp>
        <p:nvGrpSpPr>
          <p:cNvPr id="68611" name="Group 22"/>
          <p:cNvGrpSpPr>
            <a:grpSpLocks/>
          </p:cNvGrpSpPr>
          <p:nvPr/>
        </p:nvGrpSpPr>
        <p:grpSpPr bwMode="auto">
          <a:xfrm>
            <a:off x="611188" y="1906588"/>
            <a:ext cx="7770812" cy="4460875"/>
            <a:chOff x="555625" y="869950"/>
            <a:chExt cx="8032750" cy="5041872"/>
          </a:xfrm>
        </p:grpSpPr>
        <p:pic>
          <p:nvPicPr>
            <p:cNvPr id="6862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41"/>
            <a:stretch>
              <a:fillRect/>
            </a:stretch>
          </p:blipFill>
          <p:spPr bwMode="auto">
            <a:xfrm>
              <a:off x="555625" y="869950"/>
              <a:ext cx="8032750" cy="471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84"/>
            <a:stretch>
              <a:fillRect/>
            </a:stretch>
          </p:blipFill>
          <p:spPr bwMode="auto">
            <a:xfrm>
              <a:off x="555625" y="5578348"/>
              <a:ext cx="8032750" cy="33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2" name="TextBox 18"/>
          <p:cNvSpPr txBox="1">
            <a:spLocks noChangeArrowheads="1"/>
          </p:cNvSpPr>
          <p:nvPr/>
        </p:nvSpPr>
        <p:spPr bwMode="auto">
          <a:xfrm>
            <a:off x="3719513" y="5648325"/>
            <a:ext cx="3862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u="none">
                <a:solidFill>
                  <a:srgbClr val="000098"/>
                </a:solidFill>
              </a:rPr>
              <a:t>Nominal wheat price in US $/Metric Ton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5715000" y="1066800"/>
            <a:ext cx="1371600" cy="838200"/>
          </a:xfrm>
          <a:prstGeom prst="wedgeRectCallout">
            <a:avLst>
              <a:gd name="adj1" fmla="val 100290"/>
              <a:gd name="adj2" fmla="val 71801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Times New Roman" pitchFamily="16" charset="0"/>
              <a:buNone/>
              <a:defRPr/>
            </a:pPr>
            <a:r>
              <a:rPr lang="en-US" sz="1200" u="none" dirty="0">
                <a:solidFill>
                  <a:schemeClr val="tx1"/>
                </a:solidFill>
              </a:rPr>
              <a:t>2008 Price hikes</a:t>
            </a:r>
          </a:p>
          <a:p>
            <a:pPr>
              <a:buFont typeface="Times New Roman" pitchFamily="16" charset="0"/>
              <a:buNone/>
              <a:defRPr/>
            </a:pPr>
            <a:r>
              <a:rPr lang="en-US" sz="1200" u="none" dirty="0">
                <a:solidFill>
                  <a:schemeClr val="tx1"/>
                </a:solidFill>
              </a:rPr>
              <a:t>Droughts: </a:t>
            </a:r>
          </a:p>
          <a:p>
            <a:pPr>
              <a:buFont typeface="Times New Roman" pitchFamily="16" charset="0"/>
              <a:buNone/>
              <a:defRPr/>
            </a:pPr>
            <a:r>
              <a:rPr lang="en-US" sz="1200" u="none" dirty="0">
                <a:solidFill>
                  <a:schemeClr val="tx1"/>
                </a:solidFill>
              </a:rPr>
              <a:t>Australia &amp; Ukraine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5340350" y="2667000"/>
            <a:ext cx="1622425" cy="539750"/>
          </a:xfrm>
          <a:prstGeom prst="wedgeRectCallout">
            <a:avLst>
              <a:gd name="adj1" fmla="val 121752"/>
              <a:gd name="adj2" fmla="val 24133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Times New Roman" pitchFamily="16" charset="0"/>
              <a:buNone/>
              <a:defRPr/>
            </a:pPr>
            <a:r>
              <a:rPr lang="en-US" sz="1200" u="none" dirty="0">
                <a:solidFill>
                  <a:schemeClr val="tx1"/>
                </a:solidFill>
              </a:rPr>
              <a:t>2010/11 Price hikes</a:t>
            </a:r>
          </a:p>
          <a:p>
            <a:pPr>
              <a:buFont typeface="Times New Roman" pitchFamily="16" charset="0"/>
              <a:buNone/>
              <a:defRPr/>
            </a:pPr>
            <a:r>
              <a:rPr lang="en-US" sz="1200" u="none" dirty="0">
                <a:solidFill>
                  <a:schemeClr val="tx1"/>
                </a:solidFill>
              </a:rPr>
              <a:t>Drought: </a:t>
            </a:r>
          </a:p>
          <a:p>
            <a:pPr>
              <a:buFont typeface="Times New Roman" pitchFamily="16" charset="0"/>
              <a:buNone/>
              <a:defRPr/>
            </a:pPr>
            <a:r>
              <a:rPr lang="en-US" sz="1200" u="none" dirty="0">
                <a:solidFill>
                  <a:schemeClr val="tx1"/>
                </a:solidFill>
              </a:rPr>
              <a:t>Russia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1433513" y="4143375"/>
            <a:ext cx="1400175" cy="471488"/>
          </a:xfrm>
          <a:prstGeom prst="wedgeRectCallout">
            <a:avLst>
              <a:gd name="adj1" fmla="val 66518"/>
              <a:gd name="adj2" fmla="val 199984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Times New Roman" pitchFamily="16" charset="0"/>
              <a:buNone/>
              <a:defRPr/>
            </a:pPr>
            <a:r>
              <a:rPr lang="en-US" sz="1200" u="none" dirty="0" err="1">
                <a:solidFill>
                  <a:schemeClr val="tx1"/>
                </a:solidFill>
              </a:rPr>
              <a:t>Landsat</a:t>
            </a:r>
            <a:r>
              <a:rPr lang="en-US" sz="1200" u="none" dirty="0">
                <a:solidFill>
                  <a:schemeClr val="tx1"/>
                </a:solidFill>
              </a:rPr>
              <a:t> 1  Launched (1972)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3719513" y="3754438"/>
            <a:ext cx="1252537" cy="474662"/>
          </a:xfrm>
          <a:prstGeom prst="wedgeRectCallout">
            <a:avLst>
              <a:gd name="adj1" fmla="val -81230"/>
              <a:gd name="adj2" fmla="val 74496"/>
            </a:avLst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Times New Roman" charset="0"/>
              <a:buNone/>
              <a:defRPr/>
            </a:pPr>
            <a:r>
              <a:rPr lang="en-US" sz="1200" u="none">
                <a:solidFill>
                  <a:schemeClr val="tx1"/>
                </a:solidFill>
                <a:latin typeface="Tahoma" charset="0"/>
                <a:ea typeface="ＭＳ Ｐゴシック" charset="0"/>
              </a:rPr>
              <a:t>1971/2’s price hike</a:t>
            </a:r>
          </a:p>
        </p:txBody>
      </p:sp>
      <p:sp>
        <p:nvSpPr>
          <p:cNvPr id="68617" name="Retângulo 19"/>
          <p:cNvSpPr>
            <a:spLocks noChangeArrowheads="1"/>
          </p:cNvSpPr>
          <p:nvPr/>
        </p:nvSpPr>
        <p:spPr bwMode="auto">
          <a:xfrm>
            <a:off x="8763000" y="2743200"/>
            <a:ext cx="2286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68618" name="Seta para a direita 20"/>
          <p:cNvSpPr>
            <a:spLocks noChangeArrowheads="1"/>
          </p:cNvSpPr>
          <p:nvPr/>
        </p:nvSpPr>
        <p:spPr bwMode="auto">
          <a:xfrm rot="4301397">
            <a:off x="7961313" y="1839913"/>
            <a:ext cx="1219200" cy="266700"/>
          </a:xfrm>
          <a:prstGeom prst="rightArrow">
            <a:avLst>
              <a:gd name="adj1" fmla="val 50000"/>
              <a:gd name="adj2" fmla="val 50053"/>
            </a:avLst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68619" name="Seta para baixo 21"/>
          <p:cNvSpPr>
            <a:spLocks noChangeArrowheads="1"/>
          </p:cNvSpPr>
          <p:nvPr/>
        </p:nvSpPr>
        <p:spPr bwMode="auto">
          <a:xfrm>
            <a:off x="8991600" y="1066800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68620" name="CaixaDeTexto 22"/>
          <p:cNvSpPr txBox="1">
            <a:spLocks noChangeArrowheads="1"/>
          </p:cNvSpPr>
          <p:nvPr/>
        </p:nvSpPr>
        <p:spPr bwMode="auto">
          <a:xfrm>
            <a:off x="8132763" y="1371600"/>
            <a:ext cx="809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pt-BR" altLang="ja-JP" sz="1600" u="none"/>
              <a:t>Today</a:t>
            </a:r>
          </a:p>
        </p:txBody>
      </p:sp>
      <p:sp>
        <p:nvSpPr>
          <p:cNvPr id="68621" name="Elipse 23"/>
          <p:cNvSpPr>
            <a:spLocks noChangeArrowheads="1"/>
          </p:cNvSpPr>
          <p:nvPr/>
        </p:nvSpPr>
        <p:spPr bwMode="auto">
          <a:xfrm>
            <a:off x="7086600" y="5334000"/>
            <a:ext cx="46038" cy="304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pt-BR"/>
          </a:p>
        </p:txBody>
      </p:sp>
      <p:cxnSp>
        <p:nvCxnSpPr>
          <p:cNvPr id="68623" name="Conector reto 27"/>
          <p:cNvCxnSpPr>
            <a:cxnSpLocks noChangeShapeType="1"/>
          </p:cNvCxnSpPr>
          <p:nvPr/>
        </p:nvCxnSpPr>
        <p:spPr bwMode="auto">
          <a:xfrm>
            <a:off x="8534400" y="2819400"/>
            <a:ext cx="0" cy="2438400"/>
          </a:xfrm>
          <a:prstGeom prst="line">
            <a:avLst/>
          </a:prstGeom>
          <a:noFill/>
          <a:ln w="38100">
            <a:solidFill>
              <a:srgbClr val="000018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24" name="CaixaDeTexto 32"/>
          <p:cNvSpPr txBox="1">
            <a:spLocks noChangeArrowheads="1"/>
          </p:cNvSpPr>
          <p:nvPr/>
        </p:nvSpPr>
        <p:spPr bwMode="auto">
          <a:xfrm>
            <a:off x="8512175" y="3733800"/>
            <a:ext cx="506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pt-BR" altLang="ja-JP" u="none">
                <a:solidFill>
                  <a:schemeClr val="tx1"/>
                </a:solidFill>
              </a:rPr>
              <a:t>3x</a:t>
            </a:r>
          </a:p>
        </p:txBody>
      </p:sp>
      <p:sp>
        <p:nvSpPr>
          <p:cNvPr id="68625" name="TextBox 1"/>
          <p:cNvSpPr txBox="1">
            <a:spLocks noChangeArrowheads="1"/>
          </p:cNvSpPr>
          <p:nvPr/>
        </p:nvSpPr>
        <p:spPr bwMode="auto">
          <a:xfrm>
            <a:off x="7358063" y="6477000"/>
            <a:ext cx="1633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fr-CH" altLang="ja-JP" sz="1400" u="none">
                <a:latin typeface="Arial Narrow" charset="0"/>
              </a:rPr>
              <a:t>Source:  World Bank</a:t>
            </a:r>
            <a:endParaRPr lang="en-US" altLang="ja-JP" sz="1400" u="none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oter Placeholder 4"/>
          <p:cNvSpPr txBox="1">
            <a:spLocks noGrp="1"/>
          </p:cNvSpPr>
          <p:nvPr/>
        </p:nvSpPr>
        <p:spPr bwMode="auto">
          <a:xfrm>
            <a:off x="3065463" y="6500813"/>
            <a:ext cx="3451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GB" sz="800" b="0" u="none">
              <a:solidFill>
                <a:schemeClr val="tx1"/>
              </a:solidFill>
            </a:endParaRPr>
          </a:p>
        </p:txBody>
      </p:sp>
      <p:sp>
        <p:nvSpPr>
          <p:cNvPr id="120835" name="Text Box 17"/>
          <p:cNvSpPr txBox="1">
            <a:spLocks noChangeArrowheads="1"/>
          </p:cNvSpPr>
          <p:nvPr/>
        </p:nvSpPr>
        <p:spPr bwMode="auto">
          <a:xfrm>
            <a:off x="7239000" y="3336925"/>
            <a:ext cx="1371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120836" name="Rectangle 8"/>
          <p:cNvSpPr>
            <a:spLocks noChangeArrowheads="1"/>
          </p:cNvSpPr>
          <p:nvPr/>
        </p:nvSpPr>
        <p:spPr bwMode="auto">
          <a:xfrm>
            <a:off x="0" y="10668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CH" sz="3600" u="none">
                <a:solidFill>
                  <a:srgbClr val="3595B7"/>
                </a:solidFill>
                <a:latin typeface="Arial" charset="0"/>
              </a:rPr>
              <a:t>Crop Information for Decision-Making </a:t>
            </a:r>
            <a:br>
              <a:rPr lang="fr-CH" sz="3600" u="none">
                <a:solidFill>
                  <a:srgbClr val="3595B7"/>
                </a:solidFill>
                <a:latin typeface="Arial" charset="0"/>
              </a:rPr>
            </a:br>
            <a:r>
              <a:rPr lang="en-GB" altLang="zh-CN" sz="2800" i="1" u="none">
                <a:solidFill>
                  <a:srgbClr val="005FAA"/>
                </a:solidFill>
                <a:latin typeface="Arial" charset="0"/>
                <a:ea typeface="宋体" pitchFamily="2" charset="-122"/>
              </a:rPr>
              <a:t>(Canada, China, EC, France, Japan, </a:t>
            </a:r>
            <a:r>
              <a:rPr lang="en-US" altLang="ja-JP" sz="2800" i="1" u="none">
                <a:solidFill>
                  <a:srgbClr val="005FAA"/>
                </a:solidFill>
                <a:latin typeface="Arial" charset="0"/>
                <a:ea typeface="MS Mincho" pitchFamily="49" charset="-128"/>
                <a:cs typeface="Times New Roman" pitchFamily="18" charset="0"/>
              </a:rPr>
              <a:t>Kazakhstan,</a:t>
            </a:r>
            <a:r>
              <a:rPr lang="en-US" altLang="ja-JP" sz="2800" i="1" u="none">
                <a:solidFill>
                  <a:srgbClr val="005FAA"/>
                </a:solidFill>
                <a:latin typeface="Arial" charset="0"/>
                <a:ea typeface="宋体" pitchFamily="2" charset="-122"/>
              </a:rPr>
              <a:t> </a:t>
            </a:r>
            <a:r>
              <a:rPr lang="en-GB" altLang="zh-CN" sz="2800" i="1" u="none">
                <a:solidFill>
                  <a:srgbClr val="005FAA"/>
                </a:solidFill>
                <a:latin typeface="Arial" charset="0"/>
                <a:ea typeface="宋体" pitchFamily="2" charset="-122"/>
              </a:rPr>
              <a:t>India, Mexico, Russia, USA, CEOS, FAO)</a:t>
            </a:r>
            <a:r>
              <a:rPr lang="en-US" altLang="zh-CN" sz="2400" b="0" u="none">
                <a:latin typeface="Arial" charset="0"/>
                <a:ea typeface="宋体" pitchFamily="2" charset="-122"/>
              </a:rPr>
              <a:t> </a:t>
            </a:r>
            <a:endParaRPr lang="en-US" sz="2400" b="0" u="none">
              <a:latin typeface="Arial" charset="0"/>
              <a:ea typeface="宋体" pitchFamily="2" charset="-122"/>
            </a:endParaRPr>
          </a:p>
        </p:txBody>
      </p:sp>
      <p:pic>
        <p:nvPicPr>
          <p:cNvPr id="120837" name="Picture 20"/>
          <p:cNvPicPr>
            <a:picLocks noChangeAspect="1" noChangeArrowheads="1"/>
          </p:cNvPicPr>
          <p:nvPr/>
        </p:nvPicPr>
        <p:blipFill>
          <a:blip r:embed="rId3"/>
          <a:srcRect l="2856" t="7771" r="2342" b="3383"/>
          <a:stretch>
            <a:fillRect/>
          </a:stretch>
        </p:blipFill>
        <p:spPr bwMode="auto">
          <a:xfrm>
            <a:off x="76200" y="2743200"/>
            <a:ext cx="66294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22" descr="G20-summit-los-cabos-mexico-2012-e1338852242314"/>
          <p:cNvPicPr>
            <a:picLocks noChangeAspect="1" noChangeArrowheads="1"/>
          </p:cNvPicPr>
          <p:nvPr/>
        </p:nvPicPr>
        <p:blipFill>
          <a:blip r:embed="rId4"/>
          <a:srcRect l="24001" t="7579" r="22720" b="8038"/>
          <a:stretch>
            <a:fillRect/>
          </a:stretch>
        </p:blipFill>
        <p:spPr bwMode="auto">
          <a:xfrm>
            <a:off x="609600" y="28956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11" descr="G20_FRANCE_2011_EN_resiz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743200"/>
            <a:ext cx="4429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16" descr="ANd9GcSsfxS80pZ9haVcI41pThzAOZ_wOyZtd7gHtitE-hok2OtCO485cA"/>
          <p:cNvPicPr>
            <a:picLocks noChangeAspect="1" noChangeArrowheads="1"/>
          </p:cNvPicPr>
          <p:nvPr/>
        </p:nvPicPr>
        <p:blipFill>
          <a:blip r:embed="rId6"/>
          <a:srcRect t="15384"/>
          <a:stretch>
            <a:fillRect/>
          </a:stretch>
        </p:blipFill>
        <p:spPr bwMode="auto">
          <a:xfrm>
            <a:off x="4343400" y="152400"/>
            <a:ext cx="725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1" name="Rectangle 11"/>
          <p:cNvSpPr>
            <a:spLocks noChangeArrowheads="1"/>
          </p:cNvSpPr>
          <p:nvPr/>
        </p:nvSpPr>
        <p:spPr bwMode="auto">
          <a:xfrm>
            <a:off x="6781800" y="2286000"/>
            <a:ext cx="2514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* GEOGLAM part 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   of G20 Action   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   Plan on Food 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   Price Volatility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pitchFamily="2" charset="-122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* New crop outlook 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pitchFamily="2" charset="-122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* Rice crop 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   monitoring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pitchFamily="2" charset="-122"/>
              </a:rPr>
              <a:t> </a:t>
            </a:r>
            <a:br>
              <a:rPr lang="en-US" altLang="zh-CN" sz="1000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* Draft space </a:t>
            </a:r>
            <a:b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</a:br>
            <a:r>
              <a:rPr lang="en-US" altLang="zh-CN" b="0" u="none">
                <a:solidFill>
                  <a:srgbClr val="005FAA"/>
                </a:solidFill>
                <a:ea typeface="宋体" pitchFamily="2" charset="-122"/>
              </a:rPr>
              <a:t>   strategy</a:t>
            </a:r>
            <a:endParaRPr lang="en-US" b="0" u="none">
              <a:solidFill>
                <a:srgbClr val="005FAA"/>
              </a:solidFill>
              <a:ea typeface="MS Mincho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228600"/>
            <a:ext cx="6831160" cy="6919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6248400"/>
            <a:ext cx="578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/>
              <a:t>GEOSS Common Infrastructure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152400"/>
            <a:ext cx="1295400" cy="933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7"/>
          <p:cNvPicPr>
            <a:picLocks noChangeAspect="1" noChangeArrowheads="1"/>
          </p:cNvPicPr>
          <p:nvPr/>
        </p:nvPicPr>
        <p:blipFill>
          <a:blip r:embed="rId2"/>
          <a:srcRect l="1695" t="2742" r="1695" b="2684"/>
          <a:stretch>
            <a:fillRect/>
          </a:stretch>
        </p:blipFill>
        <p:spPr bwMode="auto">
          <a:xfrm>
            <a:off x="0" y="1111250"/>
            <a:ext cx="89916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CasellaDiTesto 7"/>
          <p:cNvSpPr txBox="1">
            <a:spLocks noChangeArrowheads="1"/>
          </p:cNvSpPr>
          <p:nvPr/>
        </p:nvSpPr>
        <p:spPr bwMode="auto">
          <a:xfrm>
            <a:off x="2514600" y="3276600"/>
            <a:ext cx="20161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none">
                <a:solidFill>
                  <a:srgbClr val="FF0000"/>
                </a:solidFill>
              </a:rPr>
              <a:t>Introduction of the Brokering approach</a:t>
            </a:r>
          </a:p>
        </p:txBody>
      </p:sp>
      <p:sp>
        <p:nvSpPr>
          <p:cNvPr id="11" name="Callout con freccia a destra 10"/>
          <p:cNvSpPr/>
          <p:nvPr/>
        </p:nvSpPr>
        <p:spPr>
          <a:xfrm>
            <a:off x="4419600" y="2133600"/>
            <a:ext cx="574675" cy="3867150"/>
          </a:xfrm>
          <a:prstGeom prst="rightArrowCallout">
            <a:avLst>
              <a:gd name="adj1" fmla="val 50000"/>
              <a:gd name="adj2" fmla="val 25000"/>
              <a:gd name="adj3" fmla="val 80917"/>
              <a:gd name="adj4" fmla="val 649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/>
          </p:cNvPicPr>
          <p:nvPr/>
        </p:nvPicPr>
        <p:blipFill>
          <a:blip r:embed="rId2"/>
          <a:srcRect b="1384"/>
          <a:stretch>
            <a:fillRect/>
          </a:stretch>
        </p:blipFill>
        <p:spPr bwMode="auto">
          <a:xfrm>
            <a:off x="566738" y="1296988"/>
            <a:ext cx="8010525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1116013" y="1477963"/>
            <a:ext cx="3887787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u="none"/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8366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u="none">
                <a:solidFill>
                  <a:srgbClr val="005FAA"/>
                </a:solidFill>
              </a:rPr>
              <a:t>GEOSS Current Assets (May 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Line 34"/>
          <p:cNvSpPr>
            <a:spLocks noChangeShapeType="1"/>
          </p:cNvSpPr>
          <p:nvPr/>
        </p:nvSpPr>
        <p:spPr bwMode="auto">
          <a:xfrm flipH="1" flipV="1">
            <a:off x="2209800" y="4267200"/>
            <a:ext cx="54864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38" name="CasellaDiTesto 10"/>
          <p:cNvSpPr txBox="1">
            <a:spLocks noChangeArrowheads="1"/>
          </p:cNvSpPr>
          <p:nvPr/>
        </p:nvSpPr>
        <p:spPr bwMode="auto">
          <a:xfrm rot="-5400000">
            <a:off x="2203450" y="979488"/>
            <a:ext cx="20558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91139" name="CasellaDiTesto 11"/>
          <p:cNvSpPr txBox="1">
            <a:spLocks noChangeArrowheads="1"/>
          </p:cNvSpPr>
          <p:nvPr/>
        </p:nvSpPr>
        <p:spPr bwMode="auto">
          <a:xfrm rot="2700160">
            <a:off x="4406107" y="5820569"/>
            <a:ext cx="11430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Themes</a:t>
            </a:r>
          </a:p>
        </p:txBody>
      </p:sp>
      <p:sp>
        <p:nvSpPr>
          <p:cNvPr id="91140" name="Line 27"/>
          <p:cNvSpPr>
            <a:spLocks noChangeShapeType="1"/>
          </p:cNvSpPr>
          <p:nvPr/>
        </p:nvSpPr>
        <p:spPr bwMode="auto">
          <a:xfrm>
            <a:off x="3505200" y="914400"/>
            <a:ext cx="0" cy="33528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1" name="Line 28"/>
          <p:cNvSpPr>
            <a:spLocks noChangeShapeType="1"/>
          </p:cNvSpPr>
          <p:nvPr/>
        </p:nvSpPr>
        <p:spPr bwMode="auto">
          <a:xfrm flipH="1" flipV="1">
            <a:off x="3505200" y="4267200"/>
            <a:ext cx="1981200" cy="19050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2" name="CasellaDiTesto 11"/>
          <p:cNvSpPr txBox="1">
            <a:spLocks noChangeArrowheads="1"/>
          </p:cNvSpPr>
          <p:nvPr/>
        </p:nvSpPr>
        <p:spPr bwMode="auto">
          <a:xfrm>
            <a:off x="6934200" y="42799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91143" name="Line 31"/>
          <p:cNvSpPr>
            <a:spLocks noChangeShapeType="1"/>
          </p:cNvSpPr>
          <p:nvPr/>
        </p:nvSpPr>
        <p:spPr bwMode="auto">
          <a:xfrm>
            <a:off x="2209800" y="4267200"/>
            <a:ext cx="3048000" cy="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4" name="Line 32"/>
          <p:cNvSpPr>
            <a:spLocks noChangeShapeType="1"/>
          </p:cNvSpPr>
          <p:nvPr/>
        </p:nvSpPr>
        <p:spPr bwMode="auto">
          <a:xfrm flipH="1" flipV="1">
            <a:off x="5257800" y="4267200"/>
            <a:ext cx="1447800" cy="13716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5" name="Line 33"/>
          <p:cNvSpPr>
            <a:spLocks noChangeShapeType="1"/>
          </p:cNvSpPr>
          <p:nvPr/>
        </p:nvSpPr>
        <p:spPr bwMode="auto">
          <a:xfrm flipV="1">
            <a:off x="5257800" y="1600200"/>
            <a:ext cx="0" cy="26670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Dati 24"/>
          <p:cNvSpPr>
            <a:spLocks noChangeArrowheads="1"/>
          </p:cNvSpPr>
          <p:nvPr/>
        </p:nvSpPr>
        <p:spPr bwMode="auto">
          <a:xfrm rot="-5400000">
            <a:off x="2431256" y="1378744"/>
            <a:ext cx="4052888" cy="4495800"/>
          </a:xfrm>
          <a:prstGeom prst="cube">
            <a:avLst>
              <a:gd name="adj" fmla="val 35213"/>
            </a:avLst>
          </a:prstGeom>
          <a:solidFill>
            <a:srgbClr val="C9E7E9">
              <a:alpha val="36000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fr-CH" sz="72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GEOSS</a:t>
            </a:r>
            <a:endParaRPr lang="en-US" sz="7200" u="none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47" name="TextBox 1"/>
          <p:cNvSpPr txBox="1">
            <a:spLocks noChangeArrowheads="1"/>
          </p:cNvSpPr>
          <p:nvPr/>
        </p:nvSpPr>
        <p:spPr bwMode="auto">
          <a:xfrm>
            <a:off x="6384925" y="1295400"/>
            <a:ext cx="23955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u="none">
                <a:solidFill>
                  <a:srgbClr val="3595B7"/>
                </a:solidFill>
              </a:rPr>
              <a:t>GEOSS </a:t>
            </a:r>
          </a:p>
          <a:p>
            <a:pPr algn="ctr"/>
            <a:r>
              <a:rPr lang="en-US" sz="3200" u="none">
                <a:solidFill>
                  <a:srgbClr val="3595B7"/>
                </a:solidFill>
              </a:rPr>
              <a:t>Hypercube</a:t>
            </a:r>
          </a:p>
        </p:txBody>
      </p:sp>
    </p:spTree>
    <p:extLst>
      <p:ext uri="{BB962C8B-B14F-4D97-AF65-F5344CB8AC3E}">
        <p14:creationId xmlns:p14="http://schemas.microsoft.com/office/powerpoint/2010/main" val="4393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Line 2"/>
          <p:cNvSpPr>
            <a:spLocks noChangeShapeType="1"/>
          </p:cNvSpPr>
          <p:nvPr/>
        </p:nvSpPr>
        <p:spPr bwMode="auto">
          <a:xfrm flipH="1" flipV="1">
            <a:off x="2895600" y="4572000"/>
            <a:ext cx="54864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86" name="CasellaDiTesto 10"/>
          <p:cNvSpPr txBox="1">
            <a:spLocks noChangeArrowheads="1"/>
          </p:cNvSpPr>
          <p:nvPr/>
        </p:nvSpPr>
        <p:spPr bwMode="auto">
          <a:xfrm rot="-5400000">
            <a:off x="2051050" y="2655888"/>
            <a:ext cx="11414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25" name="Dati 24"/>
          <p:cNvSpPr>
            <a:spLocks noChangeArrowheads="1"/>
          </p:cNvSpPr>
          <p:nvPr/>
        </p:nvSpPr>
        <p:spPr bwMode="auto">
          <a:xfrm rot="-5400000">
            <a:off x="3117056" y="1683544"/>
            <a:ext cx="4052888" cy="4495800"/>
          </a:xfrm>
          <a:prstGeom prst="cube">
            <a:avLst>
              <a:gd name="adj" fmla="val 35213"/>
            </a:avLst>
          </a:prstGeom>
          <a:solidFill>
            <a:schemeClr val="accent1">
              <a:alpha val="36000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8" name="Line 6"/>
          <p:cNvSpPr>
            <a:spLocks noChangeShapeType="1"/>
          </p:cNvSpPr>
          <p:nvPr/>
        </p:nvSpPr>
        <p:spPr bwMode="auto">
          <a:xfrm>
            <a:off x="2895600" y="1219200"/>
            <a:ext cx="0" cy="33528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89" name="Line 7"/>
          <p:cNvSpPr>
            <a:spLocks noChangeShapeType="1"/>
          </p:cNvSpPr>
          <p:nvPr/>
        </p:nvSpPr>
        <p:spPr bwMode="auto">
          <a:xfrm flipH="1" flipV="1">
            <a:off x="2895600" y="4572000"/>
            <a:ext cx="1981200" cy="19050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90" name="CasellaDiTesto 11"/>
          <p:cNvSpPr txBox="1">
            <a:spLocks noChangeArrowheads="1"/>
          </p:cNvSpPr>
          <p:nvPr/>
        </p:nvSpPr>
        <p:spPr bwMode="auto">
          <a:xfrm>
            <a:off x="7924800" y="40386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93191" name="Line 9"/>
          <p:cNvSpPr>
            <a:spLocks noChangeShapeType="1"/>
          </p:cNvSpPr>
          <p:nvPr/>
        </p:nvSpPr>
        <p:spPr bwMode="auto">
          <a:xfrm>
            <a:off x="2895600" y="4572000"/>
            <a:ext cx="3048000" cy="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92" name="Line 10"/>
          <p:cNvSpPr>
            <a:spLocks noChangeShapeType="1"/>
          </p:cNvSpPr>
          <p:nvPr/>
        </p:nvSpPr>
        <p:spPr bwMode="auto">
          <a:xfrm flipH="1" flipV="1">
            <a:off x="5943600" y="4572000"/>
            <a:ext cx="1447800" cy="137160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93" name="Line 11"/>
          <p:cNvSpPr>
            <a:spLocks noChangeShapeType="1"/>
          </p:cNvSpPr>
          <p:nvPr/>
        </p:nvSpPr>
        <p:spPr bwMode="auto">
          <a:xfrm flipV="1">
            <a:off x="5943600" y="1905000"/>
            <a:ext cx="0" cy="266700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Dati 24"/>
          <p:cNvSpPr>
            <a:spLocks noChangeArrowheads="1"/>
          </p:cNvSpPr>
          <p:nvPr/>
        </p:nvSpPr>
        <p:spPr bwMode="auto">
          <a:xfrm rot="-5400000">
            <a:off x="4533900" y="2705100"/>
            <a:ext cx="304800" cy="2362200"/>
          </a:xfrm>
          <a:prstGeom prst="cube">
            <a:avLst>
              <a:gd name="adj" fmla="val 10130"/>
            </a:avLst>
          </a:prstGeom>
          <a:solidFill>
            <a:srgbClr val="0066FF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95" name="Line 13"/>
          <p:cNvSpPr>
            <a:spLocks noChangeShapeType="1"/>
          </p:cNvSpPr>
          <p:nvPr/>
        </p:nvSpPr>
        <p:spPr bwMode="auto">
          <a:xfrm flipV="1">
            <a:off x="1905000" y="4038600"/>
            <a:ext cx="1524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196" name="Text Box 14"/>
          <p:cNvSpPr txBox="1">
            <a:spLocks noChangeArrowheads="1"/>
          </p:cNvSpPr>
          <p:nvPr/>
        </p:nvSpPr>
        <p:spPr bwMode="auto">
          <a:xfrm>
            <a:off x="304800" y="5410200"/>
            <a:ext cx="2438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u="none" dirty="0">
                <a:solidFill>
                  <a:srgbClr val="005FAA"/>
                </a:solidFill>
              </a:rPr>
              <a:t>Precipitation in </a:t>
            </a:r>
            <a:r>
              <a:rPr lang="fr-CH" u="none" dirty="0" smtClean="0">
                <a:solidFill>
                  <a:srgbClr val="005FAA"/>
                </a:solidFill>
              </a:rPr>
              <a:t>Greece</a:t>
            </a:r>
          </a:p>
          <a:p>
            <a:pPr algn="ctr">
              <a:spcBef>
                <a:spcPct val="50000"/>
              </a:spcBef>
            </a:pPr>
            <a:r>
              <a:rPr lang="fr-CH" u="none" dirty="0" smtClean="0">
                <a:solidFill>
                  <a:srgbClr val="005FAA"/>
                </a:solidFill>
              </a:rPr>
              <a:t>(</a:t>
            </a:r>
            <a:r>
              <a:rPr lang="fr-CH" u="none" dirty="0">
                <a:solidFill>
                  <a:srgbClr val="005FAA"/>
                </a:solidFill>
              </a:rPr>
              <a:t>1946-2013)</a:t>
            </a:r>
            <a:endParaRPr lang="en-US" u="none" dirty="0">
              <a:solidFill>
                <a:srgbClr val="005FAA"/>
              </a:solidFill>
            </a:endParaRPr>
          </a:p>
        </p:txBody>
      </p:sp>
      <p:sp>
        <p:nvSpPr>
          <p:cNvPr id="93197" name="Rectangle 15"/>
          <p:cNvSpPr>
            <a:spLocks noChangeArrowheads="1"/>
          </p:cNvSpPr>
          <p:nvPr/>
        </p:nvSpPr>
        <p:spPr bwMode="auto">
          <a:xfrm>
            <a:off x="457200" y="511314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u="none" dirty="0">
                <a:solidFill>
                  <a:srgbClr val="008C7D"/>
                </a:solidFill>
              </a:rPr>
              <a:t>GEOSS Targeted Gaps</a:t>
            </a:r>
          </a:p>
          <a:p>
            <a:pPr marL="342900" indent="-342900" algn="ctr"/>
            <a:r>
              <a:rPr lang="en-US" u="none" dirty="0" smtClean="0">
                <a:solidFill>
                  <a:srgbClr val="008C7D"/>
                </a:solidFill>
              </a:rPr>
              <a:t>Large </a:t>
            </a:r>
            <a:r>
              <a:rPr lang="en-US" u="none" dirty="0">
                <a:solidFill>
                  <a:srgbClr val="008C7D"/>
                </a:solidFill>
              </a:rPr>
              <a:t>spatial and temporal gaps in specific data sets</a:t>
            </a:r>
          </a:p>
        </p:txBody>
      </p:sp>
      <p:sp>
        <p:nvSpPr>
          <p:cNvPr id="93198" name="CasellaDiTesto 11"/>
          <p:cNvSpPr txBox="1">
            <a:spLocks noChangeArrowheads="1"/>
          </p:cNvSpPr>
          <p:nvPr/>
        </p:nvSpPr>
        <p:spPr bwMode="auto">
          <a:xfrm rot="2528472">
            <a:off x="3252788" y="565467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26679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Line 6"/>
          <p:cNvSpPr>
            <a:spLocks noChangeShapeType="1"/>
          </p:cNvSpPr>
          <p:nvPr/>
        </p:nvSpPr>
        <p:spPr bwMode="auto">
          <a:xfrm flipH="1" flipV="1">
            <a:off x="2667000" y="4267200"/>
            <a:ext cx="1981200" cy="19050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4" name="Line 2"/>
          <p:cNvSpPr>
            <a:spLocks noChangeShapeType="1"/>
          </p:cNvSpPr>
          <p:nvPr/>
        </p:nvSpPr>
        <p:spPr bwMode="auto">
          <a:xfrm flipH="1" flipV="1">
            <a:off x="2667000" y="4267200"/>
            <a:ext cx="54864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5" name="CasellaDiTesto 10"/>
          <p:cNvSpPr txBox="1">
            <a:spLocks noChangeArrowheads="1"/>
          </p:cNvSpPr>
          <p:nvPr/>
        </p:nvSpPr>
        <p:spPr bwMode="auto">
          <a:xfrm rot="-5400000">
            <a:off x="1839118" y="2123282"/>
            <a:ext cx="1141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25" name="Dati 24"/>
          <p:cNvSpPr>
            <a:spLocks noChangeArrowheads="1"/>
          </p:cNvSpPr>
          <p:nvPr/>
        </p:nvSpPr>
        <p:spPr bwMode="auto">
          <a:xfrm rot="-5400000">
            <a:off x="2888456" y="1378744"/>
            <a:ext cx="4052888" cy="4495800"/>
          </a:xfrm>
          <a:prstGeom prst="cube">
            <a:avLst>
              <a:gd name="adj" fmla="val 35213"/>
            </a:avLst>
          </a:prstGeom>
          <a:solidFill>
            <a:schemeClr val="accent1">
              <a:alpha val="36000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2667000" y="914400"/>
            <a:ext cx="0" cy="33528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8" name="CasellaDiTesto 11"/>
          <p:cNvSpPr txBox="1">
            <a:spLocks noChangeArrowheads="1"/>
          </p:cNvSpPr>
          <p:nvPr/>
        </p:nvSpPr>
        <p:spPr bwMode="auto">
          <a:xfrm>
            <a:off x="7696200" y="43434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2667000" y="4267200"/>
            <a:ext cx="3048000" cy="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0" name="Line 9"/>
          <p:cNvSpPr>
            <a:spLocks noChangeShapeType="1"/>
          </p:cNvSpPr>
          <p:nvPr/>
        </p:nvSpPr>
        <p:spPr bwMode="auto">
          <a:xfrm flipH="1" flipV="1">
            <a:off x="5715000" y="4267200"/>
            <a:ext cx="1447800" cy="1371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1" name="Line 10"/>
          <p:cNvSpPr>
            <a:spLocks noChangeShapeType="1"/>
          </p:cNvSpPr>
          <p:nvPr/>
        </p:nvSpPr>
        <p:spPr bwMode="auto">
          <a:xfrm flipV="1">
            <a:off x="5715000" y="1600200"/>
            <a:ext cx="0" cy="2667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2" name="Line 12"/>
          <p:cNvSpPr>
            <a:spLocks noChangeShapeType="1"/>
          </p:cNvSpPr>
          <p:nvPr/>
        </p:nvSpPr>
        <p:spPr bwMode="auto">
          <a:xfrm flipV="1">
            <a:off x="1981200" y="44196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Dati 24"/>
          <p:cNvSpPr>
            <a:spLocks noChangeAspect="1" noChangeArrowheads="1"/>
          </p:cNvSpPr>
          <p:nvPr/>
        </p:nvSpPr>
        <p:spPr bwMode="auto">
          <a:xfrm rot="-5400000">
            <a:off x="3886200" y="3429000"/>
            <a:ext cx="762000" cy="1524000"/>
          </a:xfrm>
          <a:prstGeom prst="cube">
            <a:avLst>
              <a:gd name="adj" fmla="val 17935"/>
            </a:avLst>
          </a:prstGeom>
          <a:solidFill>
            <a:srgbClr val="FF00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84" name="Text Box 14"/>
          <p:cNvSpPr txBox="1">
            <a:spLocks noChangeArrowheads="1"/>
          </p:cNvSpPr>
          <p:nvPr/>
        </p:nvSpPr>
        <p:spPr bwMode="auto">
          <a:xfrm>
            <a:off x="-228600" y="5486400"/>
            <a:ext cx="3657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rgbClr val="005FAA"/>
                </a:solidFill>
              </a:rPr>
              <a:t>West Africa drought observations</a:t>
            </a:r>
            <a:br>
              <a:rPr lang="en-US" u="none">
                <a:solidFill>
                  <a:srgbClr val="005FAA"/>
                </a:solidFill>
              </a:rPr>
            </a:br>
            <a:r>
              <a:rPr lang="en-US" u="none">
                <a:solidFill>
                  <a:srgbClr val="005FAA"/>
                </a:solidFill>
              </a:rPr>
              <a:t>(1995–2013)</a:t>
            </a:r>
          </a:p>
        </p:txBody>
      </p:sp>
      <p:sp>
        <p:nvSpPr>
          <p:cNvPr id="3" name="Dati 24"/>
          <p:cNvSpPr>
            <a:spLocks noChangeArrowheads="1"/>
          </p:cNvSpPr>
          <p:nvPr/>
        </p:nvSpPr>
        <p:spPr bwMode="auto">
          <a:xfrm rot="-5400000">
            <a:off x="4686300" y="4076700"/>
            <a:ext cx="762000" cy="228600"/>
          </a:xfrm>
          <a:prstGeom prst="cube">
            <a:avLst>
              <a:gd name="adj" fmla="val 23333"/>
            </a:avLst>
          </a:prstGeom>
          <a:solidFill>
            <a:srgbClr val="00008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i 24"/>
          <p:cNvSpPr>
            <a:spLocks noChangeAspect="1" noChangeArrowheads="1"/>
          </p:cNvSpPr>
          <p:nvPr/>
        </p:nvSpPr>
        <p:spPr bwMode="auto">
          <a:xfrm rot="-5400000">
            <a:off x="3886200" y="2971800"/>
            <a:ext cx="762000" cy="1066800"/>
          </a:xfrm>
          <a:prstGeom prst="cube">
            <a:avLst>
              <a:gd name="adj" fmla="val 17935"/>
            </a:avLst>
          </a:prstGeom>
          <a:solidFill>
            <a:srgbClr val="FFFF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87" name="Text Box 17"/>
          <p:cNvSpPr txBox="1">
            <a:spLocks noChangeArrowheads="1"/>
          </p:cNvSpPr>
          <p:nvPr/>
        </p:nvSpPr>
        <p:spPr bwMode="auto">
          <a:xfrm>
            <a:off x="304800" y="3429000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rgbClr val="005FAA"/>
                </a:solidFill>
              </a:rPr>
              <a:t>East Africa drought observations</a:t>
            </a:r>
            <a:br>
              <a:rPr lang="en-US" u="none">
                <a:solidFill>
                  <a:srgbClr val="005FAA"/>
                </a:solidFill>
              </a:rPr>
            </a:br>
            <a:r>
              <a:rPr lang="en-US" u="none">
                <a:solidFill>
                  <a:srgbClr val="005FAA"/>
                </a:solidFill>
              </a:rPr>
              <a:t>(2010 – 2012)</a:t>
            </a:r>
          </a:p>
        </p:txBody>
      </p:sp>
      <p:sp>
        <p:nvSpPr>
          <p:cNvPr id="105488" name="Line 18"/>
          <p:cNvSpPr>
            <a:spLocks noChangeShapeType="1"/>
          </p:cNvSpPr>
          <p:nvPr/>
        </p:nvSpPr>
        <p:spPr bwMode="auto">
          <a:xfrm flipV="1">
            <a:off x="2133600" y="3505200"/>
            <a:ext cx="1676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5489" name="CasellaDiTesto 11"/>
          <p:cNvSpPr txBox="1">
            <a:spLocks noChangeArrowheads="1"/>
          </p:cNvSpPr>
          <p:nvPr/>
        </p:nvSpPr>
        <p:spPr bwMode="auto">
          <a:xfrm rot="2674114">
            <a:off x="2895600" y="510222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Themes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304800"/>
            <a:ext cx="693420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en-US" u="none" dirty="0">
                <a:solidFill>
                  <a:srgbClr val="008C7D"/>
                </a:solidFill>
                <a:latin typeface="Tahoma" charset="0"/>
                <a:ea typeface="ＭＳ Ｐゴシック" charset="0"/>
                <a:cs typeface="ＭＳ Ｐゴシック" charset="0"/>
              </a:rPr>
              <a:t>GEOSS Targeted Gaps</a:t>
            </a:r>
          </a:p>
          <a:p>
            <a:pPr marL="342900" indent="-342900" algn="ctr">
              <a:defRPr/>
            </a:pPr>
            <a:r>
              <a:rPr lang="en-US" u="none" dirty="0">
                <a:solidFill>
                  <a:srgbClr val="008C7D"/>
                </a:solidFill>
                <a:latin typeface="Tahoma" charset="0"/>
                <a:ea typeface="ＭＳ Ｐゴシック" charset="0"/>
                <a:cs typeface="ＭＳ Ｐゴシック" charset="0"/>
              </a:rPr>
              <a:t>Uncertainty over continuity of observations</a:t>
            </a:r>
          </a:p>
          <a:p>
            <a:pPr marL="342900" indent="-342900" algn="ctr">
              <a:defRPr/>
            </a:pPr>
            <a:r>
              <a:rPr lang="en-US" u="none" dirty="0">
                <a:solidFill>
                  <a:srgbClr val="008C7D"/>
                </a:solidFill>
                <a:latin typeface="Tahoma" charset="0"/>
                <a:ea typeface="ＭＳ Ｐゴシック" charset="0"/>
                <a:cs typeface="ＭＳ Ｐゴシック" charset="0"/>
              </a:rPr>
              <a:t>Large spatial and temporal gaps in specific data sets</a:t>
            </a:r>
          </a:p>
          <a:p>
            <a:pPr algn="ctr"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Line 2"/>
          <p:cNvSpPr>
            <a:spLocks noChangeShapeType="1"/>
          </p:cNvSpPr>
          <p:nvPr/>
        </p:nvSpPr>
        <p:spPr bwMode="auto">
          <a:xfrm flipH="1" flipV="1">
            <a:off x="2667000" y="4267200"/>
            <a:ext cx="54864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0" name="CasellaDiTesto 10"/>
          <p:cNvSpPr txBox="1">
            <a:spLocks noChangeArrowheads="1"/>
          </p:cNvSpPr>
          <p:nvPr/>
        </p:nvSpPr>
        <p:spPr bwMode="auto">
          <a:xfrm rot="-5400000">
            <a:off x="1839118" y="2351882"/>
            <a:ext cx="1141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25" name="Dati 24"/>
          <p:cNvSpPr>
            <a:spLocks noChangeArrowheads="1"/>
          </p:cNvSpPr>
          <p:nvPr/>
        </p:nvSpPr>
        <p:spPr bwMode="auto">
          <a:xfrm rot="-5400000">
            <a:off x="2888456" y="1378744"/>
            <a:ext cx="4052888" cy="4495800"/>
          </a:xfrm>
          <a:prstGeom prst="cube">
            <a:avLst>
              <a:gd name="adj" fmla="val 35213"/>
            </a:avLst>
          </a:prstGeom>
          <a:solidFill>
            <a:schemeClr val="accent1">
              <a:alpha val="36000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2" name="Line 5"/>
          <p:cNvSpPr>
            <a:spLocks noChangeShapeType="1"/>
          </p:cNvSpPr>
          <p:nvPr/>
        </p:nvSpPr>
        <p:spPr bwMode="auto">
          <a:xfrm>
            <a:off x="2667000" y="914400"/>
            <a:ext cx="0" cy="33528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3" name="Line 6"/>
          <p:cNvSpPr>
            <a:spLocks noChangeShapeType="1"/>
          </p:cNvSpPr>
          <p:nvPr/>
        </p:nvSpPr>
        <p:spPr bwMode="auto">
          <a:xfrm flipH="1" flipV="1">
            <a:off x="2667000" y="4267200"/>
            <a:ext cx="1981200" cy="19050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4" name="CasellaDiTesto 11"/>
          <p:cNvSpPr txBox="1">
            <a:spLocks noChangeArrowheads="1"/>
          </p:cNvSpPr>
          <p:nvPr/>
        </p:nvSpPr>
        <p:spPr bwMode="auto">
          <a:xfrm>
            <a:off x="7696200" y="43434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109575" name="Line 8"/>
          <p:cNvSpPr>
            <a:spLocks noChangeShapeType="1"/>
          </p:cNvSpPr>
          <p:nvPr/>
        </p:nvSpPr>
        <p:spPr bwMode="auto">
          <a:xfrm>
            <a:off x="2667000" y="4267200"/>
            <a:ext cx="3048000" cy="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6" name="Line 9"/>
          <p:cNvSpPr>
            <a:spLocks noChangeShapeType="1"/>
          </p:cNvSpPr>
          <p:nvPr/>
        </p:nvSpPr>
        <p:spPr bwMode="auto">
          <a:xfrm flipH="1" flipV="1">
            <a:off x="5715000" y="4267200"/>
            <a:ext cx="1447800" cy="1371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7" name="Line 10"/>
          <p:cNvSpPr>
            <a:spLocks noChangeShapeType="1"/>
          </p:cNvSpPr>
          <p:nvPr/>
        </p:nvSpPr>
        <p:spPr bwMode="auto">
          <a:xfrm flipV="1">
            <a:off x="5715000" y="1600200"/>
            <a:ext cx="0" cy="2667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Dati 24"/>
          <p:cNvSpPr>
            <a:spLocks noChangeAspect="1" noChangeArrowheads="1"/>
          </p:cNvSpPr>
          <p:nvPr/>
        </p:nvSpPr>
        <p:spPr bwMode="auto">
          <a:xfrm rot="-5400000">
            <a:off x="3886200" y="3429000"/>
            <a:ext cx="762000" cy="1524000"/>
          </a:xfrm>
          <a:prstGeom prst="cube">
            <a:avLst>
              <a:gd name="adj" fmla="val 17935"/>
            </a:avLst>
          </a:prstGeom>
          <a:solidFill>
            <a:srgbClr val="FF00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i 24"/>
          <p:cNvSpPr>
            <a:spLocks noChangeArrowheads="1"/>
          </p:cNvSpPr>
          <p:nvPr/>
        </p:nvSpPr>
        <p:spPr bwMode="auto">
          <a:xfrm rot="-5400000">
            <a:off x="4686300" y="4076700"/>
            <a:ext cx="762000" cy="228600"/>
          </a:xfrm>
          <a:prstGeom prst="cube">
            <a:avLst>
              <a:gd name="adj" fmla="val 23333"/>
            </a:avLst>
          </a:prstGeom>
          <a:solidFill>
            <a:srgbClr val="00008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i 24"/>
          <p:cNvSpPr>
            <a:spLocks noChangeAspect="1" noChangeArrowheads="1"/>
          </p:cNvSpPr>
          <p:nvPr/>
        </p:nvSpPr>
        <p:spPr bwMode="auto">
          <a:xfrm rot="-5400000">
            <a:off x="3886200" y="2971800"/>
            <a:ext cx="762000" cy="1066800"/>
          </a:xfrm>
          <a:prstGeom prst="cube">
            <a:avLst>
              <a:gd name="adj" fmla="val 17935"/>
            </a:avLst>
          </a:prstGeom>
          <a:solidFill>
            <a:srgbClr val="FFFF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i 24"/>
          <p:cNvSpPr>
            <a:spLocks noChangeAspect="1" noChangeArrowheads="1"/>
          </p:cNvSpPr>
          <p:nvPr/>
        </p:nvSpPr>
        <p:spPr bwMode="auto">
          <a:xfrm rot="-5400000">
            <a:off x="4838700" y="4076700"/>
            <a:ext cx="762000" cy="533400"/>
          </a:xfrm>
          <a:prstGeom prst="cube">
            <a:avLst>
              <a:gd name="adj" fmla="val 17935"/>
            </a:avLst>
          </a:prstGeom>
          <a:solidFill>
            <a:srgbClr val="3399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82" name="Text Box 20"/>
          <p:cNvSpPr txBox="1">
            <a:spLocks noChangeArrowheads="1"/>
          </p:cNvSpPr>
          <p:nvPr/>
        </p:nvSpPr>
        <p:spPr bwMode="auto">
          <a:xfrm>
            <a:off x="5334000" y="5867400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rgbClr val="005FAA"/>
                </a:solidFill>
              </a:rPr>
              <a:t>West Africa crop prediction</a:t>
            </a:r>
            <a:br>
              <a:rPr lang="en-US" u="none">
                <a:solidFill>
                  <a:srgbClr val="005FAA"/>
                </a:solidFill>
              </a:rPr>
            </a:br>
            <a:r>
              <a:rPr lang="en-US" u="none">
                <a:solidFill>
                  <a:srgbClr val="005FAA"/>
                </a:solidFill>
              </a:rPr>
              <a:t>(2014-2015)</a:t>
            </a:r>
          </a:p>
        </p:txBody>
      </p:sp>
      <p:sp>
        <p:nvSpPr>
          <p:cNvPr id="6" name="Dati 24"/>
          <p:cNvSpPr>
            <a:spLocks noChangeAspect="1" noChangeArrowheads="1"/>
          </p:cNvSpPr>
          <p:nvPr/>
        </p:nvSpPr>
        <p:spPr bwMode="auto">
          <a:xfrm rot="-5400000">
            <a:off x="4114800" y="3733800"/>
            <a:ext cx="762000" cy="1828800"/>
          </a:xfrm>
          <a:prstGeom prst="cube">
            <a:avLst>
              <a:gd name="adj" fmla="val 17935"/>
            </a:avLst>
          </a:prstGeom>
          <a:solidFill>
            <a:srgbClr val="99CC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84" name="CasellaDiTesto 11"/>
          <p:cNvSpPr txBox="1">
            <a:spLocks noChangeArrowheads="1"/>
          </p:cNvSpPr>
          <p:nvPr/>
        </p:nvSpPr>
        <p:spPr bwMode="auto">
          <a:xfrm rot="2674114">
            <a:off x="2895600" y="510222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Themes</a:t>
            </a:r>
          </a:p>
        </p:txBody>
      </p:sp>
      <p:sp>
        <p:nvSpPr>
          <p:cNvPr id="109585" name="Text Box 24"/>
          <p:cNvSpPr txBox="1">
            <a:spLocks noChangeArrowheads="1"/>
          </p:cNvSpPr>
          <p:nvPr/>
        </p:nvSpPr>
        <p:spPr bwMode="auto">
          <a:xfrm>
            <a:off x="838200" y="5638800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rgbClr val="005FAA"/>
                </a:solidFill>
              </a:rPr>
              <a:t>West Africa Land Use (1990-2005)</a:t>
            </a:r>
          </a:p>
        </p:txBody>
      </p:sp>
      <p:sp>
        <p:nvSpPr>
          <p:cNvPr id="109586" name="Line 25"/>
          <p:cNvSpPr>
            <a:spLocks noChangeShapeType="1"/>
          </p:cNvSpPr>
          <p:nvPr/>
        </p:nvSpPr>
        <p:spPr bwMode="auto">
          <a:xfrm flipV="1">
            <a:off x="2590800" y="4495800"/>
            <a:ext cx="685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87" name="Line 21"/>
          <p:cNvSpPr>
            <a:spLocks noChangeShapeType="1"/>
          </p:cNvSpPr>
          <p:nvPr/>
        </p:nvSpPr>
        <p:spPr bwMode="auto">
          <a:xfrm flipH="1" flipV="1">
            <a:off x="5334000" y="44958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Dati 24"/>
          <p:cNvSpPr>
            <a:spLocks noChangeAspect="1" noChangeArrowheads="1"/>
          </p:cNvSpPr>
          <p:nvPr/>
        </p:nvSpPr>
        <p:spPr bwMode="auto">
          <a:xfrm rot="-5400000">
            <a:off x="3309937" y="3690938"/>
            <a:ext cx="1457325" cy="1828800"/>
          </a:xfrm>
          <a:prstGeom prst="cube">
            <a:avLst>
              <a:gd name="adj" fmla="val 64060"/>
            </a:avLst>
          </a:prstGeom>
          <a:solidFill>
            <a:srgbClr val="0033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545" y="432137"/>
            <a:ext cx="693431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en-US" u="none" dirty="0">
                <a:solidFill>
                  <a:srgbClr val="008C7D"/>
                </a:solidFill>
                <a:latin typeface="Tahoma" charset="0"/>
                <a:ea typeface="ＭＳ Ｐゴシック" charset="0"/>
                <a:cs typeface="ＭＳ Ｐゴシック" charset="0"/>
              </a:rPr>
              <a:t>GEOSS Targeted Gaps</a:t>
            </a:r>
          </a:p>
          <a:p>
            <a:pPr marL="342900" indent="-342900" algn="ctr">
              <a:defRPr/>
            </a:pPr>
            <a:r>
              <a:rPr lang="en-US" u="none" dirty="0" smtClean="0">
                <a:solidFill>
                  <a:srgbClr val="008C7D"/>
                </a:solidFill>
                <a:latin typeface="Tahoma" charset="0"/>
                <a:ea typeface="ＭＳ Ｐゴシック" charset="0"/>
                <a:cs typeface="ＭＳ Ｐゴシック" charset="0"/>
              </a:rPr>
              <a:t>Large </a:t>
            </a:r>
            <a:r>
              <a:rPr lang="en-US" u="none" dirty="0">
                <a:solidFill>
                  <a:srgbClr val="008C7D"/>
                </a:solidFill>
                <a:latin typeface="Tahoma" charset="0"/>
                <a:ea typeface="ＭＳ Ｐゴシック" charset="0"/>
                <a:cs typeface="ＭＳ Ｐゴシック" charset="0"/>
              </a:rPr>
              <a:t>spatial and temporal gaps in specific data sets</a:t>
            </a:r>
          </a:p>
          <a:p>
            <a:pPr algn="ctr"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8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9875" name="Picture 4" descr="system_greenblue_2013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24025"/>
            <a:ext cx="81534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Box 2"/>
          <p:cNvSpPr txBox="1">
            <a:spLocks noChangeArrowheads="1"/>
          </p:cNvSpPr>
          <p:nvPr/>
        </p:nvSpPr>
        <p:spPr bwMode="auto">
          <a:xfrm>
            <a:off x="152400" y="812800"/>
            <a:ext cx="8534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800" u="none">
                <a:ea typeface="宋体" pitchFamily="2" charset="-122"/>
              </a:rPr>
              <a:t>A Global, Coordinated, Comprehensive and Sustained System of Observing Systems</a:t>
            </a:r>
          </a:p>
          <a:p>
            <a:pPr algn="ctr"/>
            <a:endParaRPr lang="en-US"/>
          </a:p>
        </p:txBody>
      </p:sp>
      <p:sp>
        <p:nvSpPr>
          <p:cNvPr id="79877" name="TextBox 3"/>
          <p:cNvSpPr txBox="1">
            <a:spLocks noChangeArrowheads="1"/>
          </p:cNvSpPr>
          <p:nvPr/>
        </p:nvSpPr>
        <p:spPr bwMode="auto">
          <a:xfrm>
            <a:off x="5040313" y="3257550"/>
            <a:ext cx="1055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u="none">
                <a:solidFill>
                  <a:srgbClr val="3595B7"/>
                </a:solidFill>
              </a:rPr>
              <a:t>GEOSS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Line 6"/>
          <p:cNvSpPr>
            <a:spLocks noChangeShapeType="1"/>
          </p:cNvSpPr>
          <p:nvPr/>
        </p:nvSpPr>
        <p:spPr bwMode="auto">
          <a:xfrm flipH="1" flipV="1">
            <a:off x="2667000" y="4267200"/>
            <a:ext cx="1981200" cy="19050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618" name="Line 2"/>
          <p:cNvSpPr>
            <a:spLocks noChangeShapeType="1"/>
          </p:cNvSpPr>
          <p:nvPr/>
        </p:nvSpPr>
        <p:spPr bwMode="auto">
          <a:xfrm flipH="1" flipV="1">
            <a:off x="2667000" y="4267200"/>
            <a:ext cx="54864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619" name="CasellaDiTesto 10"/>
          <p:cNvSpPr txBox="1">
            <a:spLocks noChangeArrowheads="1"/>
          </p:cNvSpPr>
          <p:nvPr/>
        </p:nvSpPr>
        <p:spPr bwMode="auto">
          <a:xfrm rot="-5400000">
            <a:off x="1822451" y="2352675"/>
            <a:ext cx="11414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25" name="Dati 24"/>
          <p:cNvSpPr>
            <a:spLocks noChangeArrowheads="1"/>
          </p:cNvSpPr>
          <p:nvPr/>
        </p:nvSpPr>
        <p:spPr bwMode="auto">
          <a:xfrm rot="-5400000">
            <a:off x="2888456" y="1378744"/>
            <a:ext cx="4052888" cy="4495800"/>
          </a:xfrm>
          <a:prstGeom prst="cube">
            <a:avLst>
              <a:gd name="adj" fmla="val 35213"/>
            </a:avLst>
          </a:prstGeom>
          <a:solidFill>
            <a:schemeClr val="accent1">
              <a:alpha val="36000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1" name="Line 5"/>
          <p:cNvSpPr>
            <a:spLocks noChangeShapeType="1"/>
          </p:cNvSpPr>
          <p:nvPr/>
        </p:nvSpPr>
        <p:spPr bwMode="auto">
          <a:xfrm>
            <a:off x="2667000" y="914400"/>
            <a:ext cx="0" cy="33528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622" name="CasellaDiTesto 11"/>
          <p:cNvSpPr txBox="1">
            <a:spLocks noChangeArrowheads="1"/>
          </p:cNvSpPr>
          <p:nvPr/>
        </p:nvSpPr>
        <p:spPr bwMode="auto">
          <a:xfrm>
            <a:off x="7391400" y="43434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111623" name="Line 8"/>
          <p:cNvSpPr>
            <a:spLocks noChangeShapeType="1"/>
          </p:cNvSpPr>
          <p:nvPr/>
        </p:nvSpPr>
        <p:spPr bwMode="auto">
          <a:xfrm>
            <a:off x="2667000" y="4267200"/>
            <a:ext cx="3048000" cy="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624" name="Line 9"/>
          <p:cNvSpPr>
            <a:spLocks noChangeShapeType="1"/>
          </p:cNvSpPr>
          <p:nvPr/>
        </p:nvSpPr>
        <p:spPr bwMode="auto">
          <a:xfrm flipH="1" flipV="1">
            <a:off x="5715000" y="4267200"/>
            <a:ext cx="1447800" cy="1371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625" name="Line 10"/>
          <p:cNvSpPr>
            <a:spLocks noChangeShapeType="1"/>
          </p:cNvSpPr>
          <p:nvPr/>
        </p:nvSpPr>
        <p:spPr bwMode="auto">
          <a:xfrm flipV="1">
            <a:off x="5715000" y="1600200"/>
            <a:ext cx="0" cy="2667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Dati 24"/>
          <p:cNvSpPr>
            <a:spLocks noChangeAspect="1" noChangeArrowheads="1"/>
          </p:cNvSpPr>
          <p:nvPr/>
        </p:nvSpPr>
        <p:spPr bwMode="auto">
          <a:xfrm rot="-5400000">
            <a:off x="3886200" y="3429000"/>
            <a:ext cx="762000" cy="1524000"/>
          </a:xfrm>
          <a:prstGeom prst="cube">
            <a:avLst>
              <a:gd name="adj" fmla="val 17935"/>
            </a:avLst>
          </a:prstGeom>
          <a:solidFill>
            <a:srgbClr val="FF00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i 24"/>
          <p:cNvSpPr>
            <a:spLocks noChangeArrowheads="1"/>
          </p:cNvSpPr>
          <p:nvPr/>
        </p:nvSpPr>
        <p:spPr bwMode="auto">
          <a:xfrm rot="-5400000">
            <a:off x="4686300" y="4076700"/>
            <a:ext cx="762000" cy="228600"/>
          </a:xfrm>
          <a:prstGeom prst="cube">
            <a:avLst>
              <a:gd name="adj" fmla="val 23333"/>
            </a:avLst>
          </a:prstGeom>
          <a:solidFill>
            <a:srgbClr val="00008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i 24"/>
          <p:cNvSpPr>
            <a:spLocks noChangeAspect="1" noChangeArrowheads="1"/>
          </p:cNvSpPr>
          <p:nvPr/>
        </p:nvSpPr>
        <p:spPr bwMode="auto">
          <a:xfrm rot="-5400000">
            <a:off x="3886200" y="2971800"/>
            <a:ext cx="762000" cy="1066800"/>
          </a:xfrm>
          <a:prstGeom prst="cube">
            <a:avLst>
              <a:gd name="adj" fmla="val 17935"/>
            </a:avLst>
          </a:prstGeom>
          <a:solidFill>
            <a:srgbClr val="FFFF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i 24"/>
          <p:cNvSpPr>
            <a:spLocks noChangeAspect="1" noChangeArrowheads="1"/>
          </p:cNvSpPr>
          <p:nvPr/>
        </p:nvSpPr>
        <p:spPr bwMode="auto">
          <a:xfrm rot="-5400000">
            <a:off x="4838700" y="4076700"/>
            <a:ext cx="762000" cy="533400"/>
          </a:xfrm>
          <a:prstGeom prst="cube">
            <a:avLst>
              <a:gd name="adj" fmla="val 17935"/>
            </a:avLst>
          </a:prstGeom>
          <a:solidFill>
            <a:srgbClr val="3399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ati 24"/>
          <p:cNvSpPr>
            <a:spLocks noChangeAspect="1" noChangeArrowheads="1"/>
          </p:cNvSpPr>
          <p:nvPr/>
        </p:nvSpPr>
        <p:spPr bwMode="auto">
          <a:xfrm rot="-5400000">
            <a:off x="4114800" y="3733800"/>
            <a:ext cx="762000" cy="1828800"/>
          </a:xfrm>
          <a:prstGeom prst="cube">
            <a:avLst>
              <a:gd name="adj" fmla="val 17935"/>
            </a:avLst>
          </a:prstGeom>
          <a:solidFill>
            <a:srgbClr val="99CC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31" name="Text Box 18"/>
          <p:cNvSpPr txBox="1">
            <a:spLocks noChangeArrowheads="1"/>
          </p:cNvSpPr>
          <p:nvPr/>
        </p:nvSpPr>
        <p:spPr bwMode="auto">
          <a:xfrm>
            <a:off x="838200" y="5638800"/>
            <a:ext cx="2895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rgbClr val="005FAA"/>
                </a:solidFill>
              </a:rPr>
              <a:t>Precipitation in Africa</a:t>
            </a:r>
            <a:br>
              <a:rPr lang="en-US" u="none">
                <a:solidFill>
                  <a:srgbClr val="005FAA"/>
                </a:solidFill>
              </a:rPr>
            </a:br>
            <a:r>
              <a:rPr lang="en-US" u="none">
                <a:solidFill>
                  <a:srgbClr val="005FAA"/>
                </a:solidFill>
              </a:rPr>
              <a:t>(1992-2012)</a:t>
            </a:r>
          </a:p>
        </p:txBody>
      </p:sp>
      <p:sp>
        <p:nvSpPr>
          <p:cNvPr id="7" name="Dati 24"/>
          <p:cNvSpPr>
            <a:spLocks noChangeAspect="1" noChangeArrowheads="1"/>
          </p:cNvSpPr>
          <p:nvPr/>
        </p:nvSpPr>
        <p:spPr bwMode="auto">
          <a:xfrm rot="-5400000">
            <a:off x="3695700" y="3695700"/>
            <a:ext cx="1752600" cy="1371600"/>
          </a:xfrm>
          <a:prstGeom prst="cube">
            <a:avLst>
              <a:gd name="adj" fmla="val 7995"/>
            </a:avLst>
          </a:prstGeom>
          <a:solidFill>
            <a:srgbClr val="33CCCC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33" name="Line 19"/>
          <p:cNvSpPr>
            <a:spLocks noChangeShapeType="1"/>
          </p:cNvSpPr>
          <p:nvPr/>
        </p:nvSpPr>
        <p:spPr bwMode="auto">
          <a:xfrm flipV="1">
            <a:off x="2514600" y="4495800"/>
            <a:ext cx="2057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34" name="Rectangle 22"/>
          <p:cNvSpPr>
            <a:spLocks noChangeArrowheads="1"/>
          </p:cNvSpPr>
          <p:nvPr/>
        </p:nvSpPr>
        <p:spPr bwMode="auto">
          <a:xfrm>
            <a:off x="1447800" y="445294"/>
            <a:ext cx="6934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1800" u="none" dirty="0">
                <a:solidFill>
                  <a:srgbClr val="008C7D"/>
                </a:solidFill>
              </a:rPr>
              <a:t>GEOSS Targeted Gaps</a:t>
            </a:r>
          </a:p>
          <a:p>
            <a:pPr marL="342900" indent="-342900" algn="ctr"/>
            <a:r>
              <a:rPr lang="en-US" sz="1800" u="none" dirty="0" smtClean="0">
                <a:solidFill>
                  <a:srgbClr val="008C7D"/>
                </a:solidFill>
              </a:rPr>
              <a:t>Large </a:t>
            </a:r>
            <a:r>
              <a:rPr lang="en-US" sz="1800" u="none" dirty="0">
                <a:solidFill>
                  <a:srgbClr val="008C7D"/>
                </a:solidFill>
              </a:rPr>
              <a:t>spatial and temporal gaps in specific data sets</a:t>
            </a:r>
          </a:p>
          <a:p>
            <a:pPr marL="342900" indent="-342900"/>
            <a:endParaRPr lang="en-US" sz="1800" dirty="0"/>
          </a:p>
          <a:p>
            <a:pPr marL="342900" indent="-342900" algn="ctr"/>
            <a:endParaRPr lang="en-US" u="none" dirty="0">
              <a:solidFill>
                <a:srgbClr val="008C7D"/>
              </a:solidFill>
            </a:endParaRPr>
          </a:p>
        </p:txBody>
      </p:sp>
      <p:sp>
        <p:nvSpPr>
          <p:cNvPr id="8" name="Dati 24"/>
          <p:cNvSpPr>
            <a:spLocks noChangeAspect="1" noChangeArrowheads="1"/>
          </p:cNvSpPr>
          <p:nvPr/>
        </p:nvSpPr>
        <p:spPr bwMode="auto">
          <a:xfrm rot="-5400000">
            <a:off x="3309937" y="3690938"/>
            <a:ext cx="1457325" cy="1828800"/>
          </a:xfrm>
          <a:prstGeom prst="cube">
            <a:avLst>
              <a:gd name="adj" fmla="val 64060"/>
            </a:avLst>
          </a:prstGeom>
          <a:solidFill>
            <a:srgbClr val="0033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36" name="CasellaDiTesto 11"/>
          <p:cNvSpPr txBox="1">
            <a:spLocks noChangeArrowheads="1"/>
          </p:cNvSpPr>
          <p:nvPr/>
        </p:nvSpPr>
        <p:spPr bwMode="auto">
          <a:xfrm rot="2674114">
            <a:off x="2895600" y="510222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14161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Line 6"/>
          <p:cNvSpPr>
            <a:spLocks noChangeShapeType="1"/>
          </p:cNvSpPr>
          <p:nvPr/>
        </p:nvSpPr>
        <p:spPr bwMode="auto">
          <a:xfrm flipH="1" flipV="1">
            <a:off x="2667000" y="4267200"/>
            <a:ext cx="1981200" cy="19050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Dati 24"/>
          <p:cNvSpPr>
            <a:spLocks noChangeArrowheads="1"/>
          </p:cNvSpPr>
          <p:nvPr/>
        </p:nvSpPr>
        <p:spPr bwMode="auto">
          <a:xfrm rot="-5400000">
            <a:off x="2888456" y="1378744"/>
            <a:ext cx="4052888" cy="4495800"/>
          </a:xfrm>
          <a:prstGeom prst="cube">
            <a:avLst>
              <a:gd name="adj" fmla="val 35213"/>
            </a:avLst>
          </a:prstGeom>
          <a:solidFill>
            <a:schemeClr val="accent1">
              <a:alpha val="36000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Line 2"/>
          <p:cNvSpPr>
            <a:spLocks noChangeShapeType="1"/>
          </p:cNvSpPr>
          <p:nvPr/>
        </p:nvSpPr>
        <p:spPr bwMode="auto">
          <a:xfrm flipH="1" flipV="1">
            <a:off x="2667000" y="4267200"/>
            <a:ext cx="5486400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Dati 24"/>
          <p:cNvSpPr>
            <a:spLocks noChangeAspect="1" noChangeArrowheads="1"/>
          </p:cNvSpPr>
          <p:nvPr/>
        </p:nvSpPr>
        <p:spPr bwMode="auto">
          <a:xfrm rot="-5400000">
            <a:off x="3200400" y="2362200"/>
            <a:ext cx="2743200" cy="1219200"/>
          </a:xfrm>
          <a:prstGeom prst="cube">
            <a:avLst>
              <a:gd name="adj" fmla="val 7995"/>
            </a:avLst>
          </a:prstGeom>
          <a:solidFill>
            <a:srgbClr val="99CC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Global water bodies (1998-2005)</a:t>
            </a:r>
          </a:p>
        </p:txBody>
      </p:sp>
      <p:sp>
        <p:nvSpPr>
          <p:cNvPr id="113669" name="CasellaDiTesto 10"/>
          <p:cNvSpPr txBox="1">
            <a:spLocks noChangeArrowheads="1"/>
          </p:cNvSpPr>
          <p:nvPr/>
        </p:nvSpPr>
        <p:spPr bwMode="auto">
          <a:xfrm rot="-5400000">
            <a:off x="1839118" y="2275682"/>
            <a:ext cx="1141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113670" name="Line 5"/>
          <p:cNvSpPr>
            <a:spLocks noChangeShapeType="1"/>
          </p:cNvSpPr>
          <p:nvPr/>
        </p:nvSpPr>
        <p:spPr bwMode="auto">
          <a:xfrm>
            <a:off x="2667000" y="914400"/>
            <a:ext cx="0" cy="335280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671" name="CasellaDiTesto 11"/>
          <p:cNvSpPr txBox="1">
            <a:spLocks noChangeArrowheads="1"/>
          </p:cNvSpPr>
          <p:nvPr/>
        </p:nvSpPr>
        <p:spPr bwMode="auto">
          <a:xfrm>
            <a:off x="7315200" y="43434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>
            <a:off x="2667000" y="4267200"/>
            <a:ext cx="3048000" cy="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673" name="Line 9"/>
          <p:cNvSpPr>
            <a:spLocks noChangeShapeType="1"/>
          </p:cNvSpPr>
          <p:nvPr/>
        </p:nvSpPr>
        <p:spPr bwMode="auto">
          <a:xfrm flipH="1" flipV="1">
            <a:off x="5715000" y="4267200"/>
            <a:ext cx="1447800" cy="1371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674" name="Line 10"/>
          <p:cNvSpPr>
            <a:spLocks noChangeShapeType="1"/>
          </p:cNvSpPr>
          <p:nvPr/>
        </p:nvSpPr>
        <p:spPr bwMode="auto">
          <a:xfrm flipV="1">
            <a:off x="5715000" y="1600200"/>
            <a:ext cx="0" cy="2667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Dati 24"/>
          <p:cNvSpPr>
            <a:spLocks noChangeAspect="1" noChangeArrowheads="1"/>
          </p:cNvSpPr>
          <p:nvPr/>
        </p:nvSpPr>
        <p:spPr bwMode="auto">
          <a:xfrm rot="-5400000">
            <a:off x="3886200" y="3429000"/>
            <a:ext cx="762000" cy="1524000"/>
          </a:xfrm>
          <a:prstGeom prst="cube">
            <a:avLst>
              <a:gd name="adj" fmla="val 17935"/>
            </a:avLst>
          </a:prstGeom>
          <a:solidFill>
            <a:srgbClr val="FF00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i 24"/>
          <p:cNvSpPr>
            <a:spLocks noChangeArrowheads="1"/>
          </p:cNvSpPr>
          <p:nvPr/>
        </p:nvSpPr>
        <p:spPr bwMode="auto">
          <a:xfrm rot="-5400000">
            <a:off x="4686300" y="4076700"/>
            <a:ext cx="762000" cy="228600"/>
          </a:xfrm>
          <a:prstGeom prst="cube">
            <a:avLst>
              <a:gd name="adj" fmla="val 23333"/>
            </a:avLst>
          </a:prstGeom>
          <a:solidFill>
            <a:srgbClr val="00008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i 24"/>
          <p:cNvSpPr>
            <a:spLocks noChangeAspect="1" noChangeArrowheads="1"/>
          </p:cNvSpPr>
          <p:nvPr/>
        </p:nvSpPr>
        <p:spPr bwMode="auto">
          <a:xfrm rot="-5400000">
            <a:off x="3886200" y="2971800"/>
            <a:ext cx="762000" cy="1066800"/>
          </a:xfrm>
          <a:prstGeom prst="cube">
            <a:avLst>
              <a:gd name="adj" fmla="val 17935"/>
            </a:avLst>
          </a:prstGeom>
          <a:solidFill>
            <a:srgbClr val="FFFF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ati 24"/>
          <p:cNvSpPr>
            <a:spLocks noChangeAspect="1" noChangeArrowheads="1"/>
          </p:cNvSpPr>
          <p:nvPr/>
        </p:nvSpPr>
        <p:spPr bwMode="auto">
          <a:xfrm rot="-5400000">
            <a:off x="4838700" y="4076700"/>
            <a:ext cx="762000" cy="533400"/>
          </a:xfrm>
          <a:prstGeom prst="cube">
            <a:avLst>
              <a:gd name="adj" fmla="val 17935"/>
            </a:avLst>
          </a:prstGeom>
          <a:solidFill>
            <a:srgbClr val="3399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i 24"/>
          <p:cNvSpPr>
            <a:spLocks noChangeAspect="1" noChangeArrowheads="1"/>
          </p:cNvSpPr>
          <p:nvPr/>
        </p:nvSpPr>
        <p:spPr bwMode="auto">
          <a:xfrm rot="-5400000">
            <a:off x="4114800" y="3733800"/>
            <a:ext cx="762000" cy="1828800"/>
          </a:xfrm>
          <a:prstGeom prst="cube">
            <a:avLst>
              <a:gd name="adj" fmla="val 17935"/>
            </a:avLst>
          </a:prstGeom>
          <a:solidFill>
            <a:srgbClr val="99CC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80" name="CasellaDiTesto 11"/>
          <p:cNvSpPr txBox="1">
            <a:spLocks noChangeArrowheads="1"/>
          </p:cNvSpPr>
          <p:nvPr/>
        </p:nvSpPr>
        <p:spPr bwMode="auto">
          <a:xfrm rot="2674114">
            <a:off x="3200400" y="554672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u="none">
                <a:solidFill>
                  <a:schemeClr val="tx1"/>
                </a:solidFill>
                <a:latin typeface="Calibri" pitchFamily="34" charset="0"/>
              </a:rPr>
              <a:t>Themes</a:t>
            </a:r>
          </a:p>
        </p:txBody>
      </p:sp>
      <p:sp>
        <p:nvSpPr>
          <p:cNvPr id="8" name="Dati 24"/>
          <p:cNvSpPr>
            <a:spLocks noChangeAspect="1" noChangeArrowheads="1"/>
          </p:cNvSpPr>
          <p:nvPr/>
        </p:nvSpPr>
        <p:spPr bwMode="auto">
          <a:xfrm rot="-5400000">
            <a:off x="3695700" y="3848100"/>
            <a:ext cx="1752600" cy="1371600"/>
          </a:xfrm>
          <a:prstGeom prst="cube">
            <a:avLst>
              <a:gd name="adj" fmla="val 7995"/>
            </a:avLst>
          </a:prstGeom>
          <a:solidFill>
            <a:srgbClr val="33CCCC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Precipitation in Africa (</a:t>
            </a:r>
          </a:p>
        </p:txBody>
      </p:sp>
      <p:sp>
        <p:nvSpPr>
          <p:cNvPr id="113682" name="Rectangle 18"/>
          <p:cNvSpPr>
            <a:spLocks noChangeArrowheads="1"/>
          </p:cNvSpPr>
          <p:nvPr/>
        </p:nvSpPr>
        <p:spPr bwMode="auto">
          <a:xfrm>
            <a:off x="2362200" y="669925"/>
            <a:ext cx="571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u="none" dirty="0">
                <a:solidFill>
                  <a:srgbClr val="008C7D"/>
                </a:solidFill>
              </a:rPr>
              <a:t>GEOSS should be making this cube as dense and transparent as possible GCI</a:t>
            </a:r>
          </a:p>
        </p:txBody>
      </p:sp>
      <p:sp>
        <p:nvSpPr>
          <p:cNvPr id="113683" name="Line 19"/>
          <p:cNvSpPr>
            <a:spLocks noChangeShapeType="1"/>
          </p:cNvSpPr>
          <p:nvPr/>
        </p:nvSpPr>
        <p:spPr bwMode="auto">
          <a:xfrm flipV="1">
            <a:off x="1600200" y="4876800"/>
            <a:ext cx="1219200" cy="762000"/>
          </a:xfrm>
          <a:prstGeom prst="line">
            <a:avLst/>
          </a:prstGeom>
          <a:noFill/>
          <a:ln w="111125">
            <a:solidFill>
              <a:srgbClr val="008C7D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684" name="Text Box 20"/>
          <p:cNvSpPr txBox="1">
            <a:spLocks noChangeArrowheads="1"/>
          </p:cNvSpPr>
          <p:nvPr/>
        </p:nvSpPr>
        <p:spPr bwMode="auto">
          <a:xfrm>
            <a:off x="0" y="5475288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>
                <a:solidFill>
                  <a:srgbClr val="008C7D"/>
                </a:solidFill>
              </a:rPr>
              <a:t>GCI Searches</a:t>
            </a:r>
          </a:p>
        </p:txBody>
      </p:sp>
      <p:sp>
        <p:nvSpPr>
          <p:cNvPr id="113685" name="Line 21"/>
          <p:cNvSpPr>
            <a:spLocks noChangeShapeType="1"/>
          </p:cNvSpPr>
          <p:nvPr/>
        </p:nvSpPr>
        <p:spPr bwMode="auto">
          <a:xfrm>
            <a:off x="5181600" y="5867400"/>
            <a:ext cx="609600" cy="762000"/>
          </a:xfrm>
          <a:prstGeom prst="line">
            <a:avLst/>
          </a:prstGeom>
          <a:noFill/>
          <a:ln w="111125">
            <a:solidFill>
              <a:srgbClr val="008C7D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686" name="Line 22"/>
          <p:cNvSpPr>
            <a:spLocks noChangeShapeType="1"/>
          </p:cNvSpPr>
          <p:nvPr/>
        </p:nvSpPr>
        <p:spPr bwMode="auto">
          <a:xfrm>
            <a:off x="6172200" y="5791200"/>
            <a:ext cx="609600" cy="762000"/>
          </a:xfrm>
          <a:prstGeom prst="line">
            <a:avLst/>
          </a:prstGeom>
          <a:noFill/>
          <a:ln w="111125">
            <a:solidFill>
              <a:srgbClr val="008C7D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687" name="Line 23"/>
          <p:cNvSpPr>
            <a:spLocks noChangeShapeType="1"/>
          </p:cNvSpPr>
          <p:nvPr/>
        </p:nvSpPr>
        <p:spPr bwMode="auto">
          <a:xfrm flipV="1">
            <a:off x="838200" y="3581400"/>
            <a:ext cx="1295400" cy="0"/>
          </a:xfrm>
          <a:prstGeom prst="line">
            <a:avLst/>
          </a:prstGeom>
          <a:noFill/>
          <a:ln w="111125">
            <a:solidFill>
              <a:srgbClr val="008C7D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Dati 24"/>
          <p:cNvSpPr>
            <a:spLocks noChangeAspect="1" noChangeArrowheads="1"/>
          </p:cNvSpPr>
          <p:nvPr/>
        </p:nvSpPr>
        <p:spPr bwMode="auto">
          <a:xfrm rot="-5400000">
            <a:off x="4648200" y="3962400"/>
            <a:ext cx="1066800" cy="2286000"/>
          </a:xfrm>
          <a:prstGeom prst="cube">
            <a:avLst>
              <a:gd name="adj" fmla="val 7995"/>
            </a:avLst>
          </a:prstGeom>
          <a:solidFill>
            <a:srgbClr val="0033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endParaRPr lang="en-US" sz="120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Dati 24"/>
          <p:cNvSpPr>
            <a:spLocks noChangeAspect="1" noChangeArrowheads="1"/>
          </p:cNvSpPr>
          <p:nvPr/>
        </p:nvSpPr>
        <p:spPr bwMode="auto">
          <a:xfrm rot="-5400000">
            <a:off x="2819400" y="3200400"/>
            <a:ext cx="1828800" cy="762000"/>
          </a:xfrm>
          <a:prstGeom prst="cube">
            <a:avLst>
              <a:gd name="adj" fmla="val 7995"/>
            </a:avLst>
          </a:prstGeom>
          <a:solidFill>
            <a:srgbClr val="FF99CC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4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Crops obs. Asia (2005-2010)</a:t>
            </a:r>
          </a:p>
        </p:txBody>
      </p:sp>
      <p:sp>
        <p:nvSpPr>
          <p:cNvPr id="11" name="Dati 24"/>
          <p:cNvSpPr>
            <a:spLocks noChangeAspect="1" noChangeArrowheads="1"/>
          </p:cNvSpPr>
          <p:nvPr/>
        </p:nvSpPr>
        <p:spPr bwMode="auto">
          <a:xfrm rot="-5400000">
            <a:off x="4914900" y="3543300"/>
            <a:ext cx="2895600" cy="1295400"/>
          </a:xfrm>
          <a:prstGeom prst="cube">
            <a:avLst>
              <a:gd name="adj" fmla="val 7995"/>
            </a:avLst>
          </a:prstGeom>
          <a:solidFill>
            <a:srgbClr val="99CCFF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2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Global Climate predictions (2012-2032</a:t>
            </a:r>
            <a:r>
              <a:rPr lang="en-US" sz="12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2" name="Dati 24"/>
          <p:cNvSpPr>
            <a:spLocks noChangeAspect="1" noChangeArrowheads="1"/>
          </p:cNvSpPr>
          <p:nvPr/>
        </p:nvSpPr>
        <p:spPr bwMode="auto">
          <a:xfrm rot="-5400000">
            <a:off x="4876800" y="2971800"/>
            <a:ext cx="1066800" cy="2286000"/>
          </a:xfrm>
          <a:prstGeom prst="cube">
            <a:avLst>
              <a:gd name="adj" fmla="val 7995"/>
            </a:avLst>
          </a:prstGeom>
          <a:solidFill>
            <a:srgbClr val="FF00FF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4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Faults monitoring in South America (1980-2014)</a:t>
            </a:r>
          </a:p>
        </p:txBody>
      </p:sp>
      <p:sp>
        <p:nvSpPr>
          <p:cNvPr id="13" name="Dati 24"/>
          <p:cNvSpPr>
            <a:spLocks noChangeAspect="1" noChangeArrowheads="1"/>
          </p:cNvSpPr>
          <p:nvPr/>
        </p:nvSpPr>
        <p:spPr bwMode="auto">
          <a:xfrm rot="-5400000">
            <a:off x="3810000" y="990600"/>
            <a:ext cx="990600" cy="2209800"/>
          </a:xfrm>
          <a:prstGeom prst="cube">
            <a:avLst>
              <a:gd name="adj" fmla="val 7995"/>
            </a:avLst>
          </a:prstGeom>
          <a:solidFill>
            <a:srgbClr val="FF6600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4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Ecosystems mapping in Europe (1987-2010)</a:t>
            </a:r>
          </a:p>
        </p:txBody>
      </p:sp>
      <p:sp>
        <p:nvSpPr>
          <p:cNvPr id="14" name="Dati 24"/>
          <p:cNvSpPr>
            <a:spLocks noChangeAspect="1" noChangeArrowheads="1"/>
          </p:cNvSpPr>
          <p:nvPr/>
        </p:nvSpPr>
        <p:spPr bwMode="auto">
          <a:xfrm rot="-5400000">
            <a:off x="4838700" y="2019300"/>
            <a:ext cx="762000" cy="2209800"/>
          </a:xfrm>
          <a:prstGeom prst="cube">
            <a:avLst>
              <a:gd name="adj" fmla="val 7995"/>
            </a:avLst>
          </a:prstGeom>
          <a:solidFill>
            <a:srgbClr val="3399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4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Major disasters in South Asia (1992-2005)</a:t>
            </a:r>
          </a:p>
        </p:txBody>
      </p:sp>
      <p:sp>
        <p:nvSpPr>
          <p:cNvPr id="15" name="Dati 24"/>
          <p:cNvSpPr>
            <a:spLocks noChangeAspect="1" noChangeArrowheads="1"/>
          </p:cNvSpPr>
          <p:nvPr/>
        </p:nvSpPr>
        <p:spPr bwMode="auto">
          <a:xfrm rot="-5400000">
            <a:off x="3309937" y="3690938"/>
            <a:ext cx="1457325" cy="1828800"/>
          </a:xfrm>
          <a:prstGeom prst="cube">
            <a:avLst>
              <a:gd name="adj" fmla="val 64060"/>
            </a:avLst>
          </a:prstGeom>
          <a:solidFill>
            <a:srgbClr val="003366">
              <a:alpha val="36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defTabSz="457200">
              <a:defRPr/>
            </a:pPr>
            <a:r>
              <a:rPr lang="en-US" sz="12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West Africa Land Use (SB)</a:t>
            </a:r>
            <a:br>
              <a:rPr lang="en-US" sz="12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1200" u="none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(1990-2005)</a:t>
            </a:r>
          </a:p>
        </p:txBody>
      </p:sp>
    </p:spTree>
    <p:extLst>
      <p:ext uri="{BB962C8B-B14F-4D97-AF65-F5344CB8AC3E}">
        <p14:creationId xmlns:p14="http://schemas.microsoft.com/office/powerpoint/2010/main" val="24546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84810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3"/>
          <p:cNvSpPr>
            <a:spLocks noGrp="1" noChangeArrowheads="1"/>
          </p:cNvSpPr>
          <p:nvPr>
            <p:ph type="title"/>
          </p:nvPr>
        </p:nvSpPr>
        <p:spPr>
          <a:xfrm>
            <a:off x="290513" y="1141413"/>
            <a:ext cx="8739187" cy="611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b="1" dirty="0">
                <a:solidFill>
                  <a:srgbClr val="000098"/>
                </a:solidFill>
                <a:latin typeface="Arial Narrow" charset="0"/>
              </a:rPr>
              <a:t>GEOSS Implementation Requires:</a:t>
            </a:r>
            <a:br>
              <a:rPr lang="en-US" altLang="ja-JP" b="1" dirty="0">
                <a:solidFill>
                  <a:srgbClr val="000098"/>
                </a:solidFill>
                <a:latin typeface="Arial Narrow" charset="0"/>
              </a:rPr>
            </a:br>
            <a:r>
              <a:rPr lang="en-US" altLang="ja-JP" b="1" i="1" dirty="0">
                <a:solidFill>
                  <a:srgbClr val="000098"/>
                </a:solidFill>
                <a:latin typeface="Arial Narrow" charset="0"/>
              </a:rPr>
              <a:t>Data Sharing Principles</a:t>
            </a:r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2384425"/>
            <a:ext cx="6477000" cy="3025775"/>
          </a:xfrm>
          <a:solidFill>
            <a:schemeClr val="bg1">
              <a:alpha val="58038"/>
            </a:schemeClr>
          </a:solidFill>
        </p:spPr>
        <p:txBody>
          <a:bodyPr/>
          <a:lstStyle/>
          <a:p>
            <a:pPr eaLnBrk="1" hangingPunct="1">
              <a:buFont typeface="Times New Roman" charset="0"/>
              <a:buChar char="•"/>
              <a:defRPr/>
            </a:pPr>
            <a:r>
              <a:rPr lang="en-US" altLang="ja-JP" sz="2800" b="1" dirty="0">
                <a:solidFill>
                  <a:srgbClr val="005FAA"/>
                </a:solidFill>
                <a:latin typeface="Arial Narrow" charset="0"/>
              </a:rPr>
              <a:t>Full and Open Exchange of Data</a:t>
            </a:r>
          </a:p>
          <a:p>
            <a:pPr eaLnBrk="1" hangingPunct="1">
              <a:buFont typeface="Times New Roman" charset="0"/>
              <a:buChar char="•"/>
              <a:defRPr/>
            </a:pPr>
            <a:endParaRPr lang="en-US" altLang="ja-JP" sz="2800" b="1" dirty="0">
              <a:solidFill>
                <a:srgbClr val="005FAA"/>
              </a:solidFill>
              <a:latin typeface="Arial Narrow" charset="0"/>
            </a:endParaRPr>
          </a:p>
          <a:p>
            <a:pPr eaLnBrk="1" hangingPunct="1">
              <a:buFont typeface="Times New Roman" charset="0"/>
              <a:buChar char="•"/>
              <a:defRPr/>
            </a:pPr>
            <a:r>
              <a:rPr lang="en-GB" altLang="zh-CN" sz="2800" b="1" dirty="0">
                <a:solidFill>
                  <a:srgbClr val="005FAA"/>
                </a:solidFill>
                <a:latin typeface="Arial Narrow" charset="0"/>
                <a:ea typeface="宋体" charset="0"/>
                <a:cs typeface="宋体" charset="0"/>
              </a:rPr>
              <a:t>Data and Products at Minimum Time Delay and </a:t>
            </a:r>
            <a:r>
              <a:rPr lang="en-GB" altLang="zh-CN" sz="2800" b="1" dirty="0" smtClean="0">
                <a:solidFill>
                  <a:srgbClr val="005FAA"/>
                </a:solidFill>
                <a:latin typeface="Arial Narrow" charset="0"/>
                <a:ea typeface="宋体" charset="0"/>
                <a:cs typeface="宋体" charset="0"/>
              </a:rPr>
              <a:t>at Minimum </a:t>
            </a:r>
            <a:r>
              <a:rPr lang="en-GB" altLang="zh-CN" sz="2800" b="1" dirty="0">
                <a:solidFill>
                  <a:srgbClr val="005FAA"/>
                </a:solidFill>
                <a:latin typeface="Arial Narrow" charset="0"/>
                <a:ea typeface="宋体" charset="0"/>
                <a:cs typeface="宋体" charset="0"/>
              </a:rPr>
              <a:t>Cost</a:t>
            </a:r>
          </a:p>
          <a:p>
            <a:pPr eaLnBrk="1" hangingPunct="1">
              <a:buFont typeface="Times New Roman" charset="0"/>
              <a:buChar char="•"/>
              <a:defRPr/>
            </a:pPr>
            <a:endParaRPr lang="en-GB" altLang="zh-CN" sz="2800" b="1" dirty="0">
              <a:solidFill>
                <a:srgbClr val="005FAA"/>
              </a:solidFill>
              <a:latin typeface="Arial Narrow" charset="0"/>
              <a:ea typeface="宋体" charset="0"/>
              <a:cs typeface="宋体" charset="0"/>
            </a:endParaRPr>
          </a:p>
          <a:p>
            <a:pPr eaLnBrk="1" hangingPunct="1">
              <a:buFont typeface="Times New Roman" charset="0"/>
              <a:buChar char="•"/>
              <a:defRPr/>
            </a:pPr>
            <a:r>
              <a:rPr lang="en-GB" altLang="zh-CN" sz="2800" b="1" dirty="0">
                <a:solidFill>
                  <a:srgbClr val="005FAA"/>
                </a:solidFill>
                <a:latin typeface="Arial Narrow" charset="0"/>
                <a:ea typeface="宋体" charset="0"/>
                <a:cs typeface="宋体" charset="0"/>
              </a:rPr>
              <a:t>Free of Charge or Cost of Reproduction</a:t>
            </a:r>
            <a:endParaRPr lang="en-GB" altLang="ja-JP" sz="2800" b="1" dirty="0">
              <a:solidFill>
                <a:srgbClr val="005FAA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4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381000" y="1295400"/>
          <a:ext cx="8601075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2466" name="TextBox 6"/>
          <p:cNvSpPr txBox="1">
            <a:spLocks noChangeArrowheads="1"/>
          </p:cNvSpPr>
          <p:nvPr/>
        </p:nvSpPr>
        <p:spPr bwMode="auto">
          <a:xfrm>
            <a:off x="1397000" y="4152900"/>
            <a:ext cx="1592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u="none">
                <a:solidFill>
                  <a:srgbClr val="000000"/>
                </a:solidFill>
              </a:rPr>
              <a:t>Free data policy</a:t>
            </a:r>
          </a:p>
          <a:p>
            <a:pPr eaLnBrk="1" hangingPunct="1"/>
            <a:r>
              <a:rPr lang="en-US" sz="1200" u="none">
                <a:solidFill>
                  <a:srgbClr val="000000"/>
                </a:solidFill>
              </a:rPr>
              <a:t>October 1, 2008</a:t>
            </a:r>
          </a:p>
        </p:txBody>
      </p:sp>
      <p:cxnSp>
        <p:nvCxnSpPr>
          <p:cNvPr id="16" name="Straight Arrow Connector 15"/>
          <p:cNvCxnSpPr>
            <a:stCxn id="62466" idx="2"/>
          </p:cNvCxnSpPr>
          <p:nvPr/>
        </p:nvCxnSpPr>
        <p:spPr>
          <a:xfrm>
            <a:off x="2193925" y="4614863"/>
            <a:ext cx="0" cy="9826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468" name="TextBox 12"/>
          <p:cNvSpPr txBox="1">
            <a:spLocks noChangeArrowheads="1"/>
          </p:cNvSpPr>
          <p:nvPr/>
        </p:nvSpPr>
        <p:spPr bwMode="auto">
          <a:xfrm rot="-5400000">
            <a:off x="-527844" y="3613944"/>
            <a:ext cx="1789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solidFill>
                  <a:srgbClr val="000000"/>
                </a:solidFill>
              </a:rPr>
              <a:t>Scenes in Millions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016000" y="838200"/>
            <a:ext cx="83566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200" u="none" dirty="0" smtClean="0">
                <a:latin typeface="Arial Narrow" pitchFamily="34" charset="0"/>
              </a:rPr>
              <a:t>Increasing Demand for Free Landsat Data</a:t>
            </a:r>
            <a:endParaRPr lang="en-US" sz="3200" u="none" dirty="0">
              <a:latin typeface="Arial Narrow" pitchFamily="34" charset="0"/>
            </a:endParaRPr>
          </a:p>
        </p:txBody>
      </p:sp>
      <p:sp>
        <p:nvSpPr>
          <p:cNvPr id="62470" name="TextBox 18"/>
          <p:cNvSpPr txBox="1">
            <a:spLocks noChangeArrowheads="1"/>
          </p:cNvSpPr>
          <p:nvPr/>
        </p:nvSpPr>
        <p:spPr bwMode="auto">
          <a:xfrm>
            <a:off x="6934200" y="1524000"/>
            <a:ext cx="1600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u="none" dirty="0"/>
              <a:t>11,898,738 Landsat Scenes distributed as of June </a:t>
            </a:r>
            <a:r>
              <a:rPr lang="en-US" sz="1100" u="none" dirty="0" smtClean="0"/>
              <a:t>2013</a:t>
            </a:r>
            <a:endParaRPr lang="en-US" sz="1100" u="none" dirty="0"/>
          </a:p>
        </p:txBody>
      </p:sp>
      <p:sp>
        <p:nvSpPr>
          <p:cNvPr id="20" name="Rectangle 19"/>
          <p:cNvSpPr/>
          <p:nvPr/>
        </p:nvSpPr>
        <p:spPr>
          <a:xfrm>
            <a:off x="762000" y="1524000"/>
            <a:ext cx="5486400" cy="1354138"/>
          </a:xfrm>
          <a:prstGeom prst="rect">
            <a:avLst/>
          </a:prstGeom>
          <a:solidFill>
            <a:schemeClr val="accent1">
              <a:alpha val="62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>
            <a:spAutoFit/>
          </a:bodyPr>
          <a:lstStyle/>
          <a:p>
            <a:pPr indent="-285750" algn="l">
              <a:spcBef>
                <a:spcPts val="600"/>
              </a:spcBef>
              <a:buFont typeface="Arial"/>
              <a:buChar char="•"/>
              <a:defRPr/>
            </a:pPr>
            <a:r>
              <a:rPr lang="en-US" sz="1800" u="none" dirty="0">
                <a:solidFill>
                  <a:schemeClr val="tx1"/>
                </a:solidFill>
                <a:latin typeface="Arial Narrow" pitchFamily="34" charset="0"/>
              </a:rPr>
              <a:t>Data delivered to 186 countries</a:t>
            </a:r>
          </a:p>
          <a:p>
            <a:pPr indent="-285750" algn="l">
              <a:spcBef>
                <a:spcPts val="600"/>
              </a:spcBef>
              <a:buFont typeface="Arial"/>
              <a:buChar char="•"/>
              <a:defRPr/>
            </a:pPr>
            <a:r>
              <a:rPr lang="en-US" sz="1800" u="none" dirty="0">
                <a:solidFill>
                  <a:schemeClr val="tx1"/>
                </a:solidFill>
                <a:latin typeface="Arial Narrow" pitchFamily="34" charset="0"/>
              </a:rPr>
              <a:t>User shift to multi-year scenes at same location</a:t>
            </a:r>
          </a:p>
          <a:p>
            <a:pPr indent="-285750" algn="l">
              <a:spcBef>
                <a:spcPts val="600"/>
              </a:spcBef>
              <a:buFont typeface="Arial"/>
              <a:buChar char="•"/>
              <a:defRPr/>
            </a:pPr>
            <a:r>
              <a:rPr lang="en-US" sz="1800" u="none" dirty="0">
                <a:solidFill>
                  <a:schemeClr val="tx1"/>
                </a:solidFill>
                <a:latin typeface="Arial Narrow" pitchFamily="34" charset="0"/>
              </a:rPr>
              <a:t>Exceeded 11 million scenes to date</a:t>
            </a:r>
          </a:p>
        </p:txBody>
      </p:sp>
      <p:sp>
        <p:nvSpPr>
          <p:cNvPr id="62472" name="TextBox 29"/>
          <p:cNvSpPr txBox="1">
            <a:spLocks noChangeArrowheads="1"/>
          </p:cNvSpPr>
          <p:nvPr/>
        </p:nvSpPr>
        <p:spPr bwMode="auto">
          <a:xfrm>
            <a:off x="4044950" y="5130800"/>
            <a:ext cx="4794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u="none">
                <a:solidFill>
                  <a:schemeClr val="accent2"/>
                </a:solidFill>
                <a:latin typeface="Arial Narrow" charset="0"/>
              </a:rPr>
              <a:t>Daily Average = </a:t>
            </a:r>
            <a:r>
              <a:rPr lang="en-US" sz="1600" u="none">
                <a:solidFill>
                  <a:srgbClr val="C00000"/>
                </a:solidFill>
                <a:latin typeface="Arial Narrow" charset="0"/>
              </a:rPr>
              <a:t>53 scenes </a:t>
            </a:r>
            <a:r>
              <a:rPr lang="en-US" sz="1600" u="none">
                <a:solidFill>
                  <a:schemeClr val="accent2"/>
                </a:solidFill>
                <a:latin typeface="Arial Narrow" charset="0"/>
              </a:rPr>
              <a:t>best year of sales (2001)</a:t>
            </a:r>
          </a:p>
          <a:p>
            <a:pPr algn="l" eaLnBrk="1" hangingPunct="1"/>
            <a:r>
              <a:rPr lang="en-US" sz="1600" u="none">
                <a:solidFill>
                  <a:schemeClr val="accent2"/>
                </a:solidFill>
                <a:latin typeface="Arial Narrow" charset="0"/>
              </a:rPr>
              <a:t>Daily Average </a:t>
            </a:r>
            <a:r>
              <a:rPr lang="en-US" sz="1600" u="none">
                <a:solidFill>
                  <a:schemeClr val="accent2"/>
                </a:solidFill>
                <a:latin typeface="Arial Narrow" charset="0"/>
                <a:ea typeface="MS Gothic" charset="0"/>
                <a:cs typeface="MS Gothic" charset="0"/>
              </a:rPr>
              <a:t>≅</a:t>
            </a:r>
            <a:r>
              <a:rPr lang="en-US" sz="1600" u="none">
                <a:solidFill>
                  <a:schemeClr val="accent2"/>
                </a:solidFill>
                <a:latin typeface="Arial Narrow" charset="0"/>
              </a:rPr>
              <a:t> </a:t>
            </a:r>
            <a:r>
              <a:rPr lang="en-US" sz="1600" u="none">
                <a:solidFill>
                  <a:srgbClr val="C00000"/>
                </a:solidFill>
                <a:latin typeface="Arial Narrow" charset="0"/>
              </a:rPr>
              <a:t>5,700 scenes </a:t>
            </a:r>
            <a:r>
              <a:rPr lang="en-US" sz="1600" u="none">
                <a:solidFill>
                  <a:schemeClr val="accent2"/>
                </a:solidFill>
                <a:latin typeface="Arial Narrow" charset="0"/>
              </a:rPr>
              <a:t>web-enabled data delivered</a:t>
            </a:r>
          </a:p>
        </p:txBody>
      </p:sp>
    </p:spTree>
    <p:extLst>
      <p:ext uri="{BB962C8B-B14F-4D97-AF65-F5344CB8AC3E}">
        <p14:creationId xmlns:p14="http://schemas.microsoft.com/office/powerpoint/2010/main" val="11963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1"/>
          <p:cNvGraphicFramePr/>
          <p:nvPr/>
        </p:nvGraphicFramePr>
        <p:xfrm>
          <a:off x="762000" y="1524000"/>
          <a:ext cx="7743825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0" y="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CA">
                <a:solidFill>
                  <a:schemeClr val="bg1"/>
                </a:solidFill>
                <a:latin typeface="Verdana" charset="0"/>
              </a:rPr>
              <a:t>Radarsat-2 </a:t>
            </a:r>
            <a:endParaRPr lang="en-US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6563" name="Rectangle 2"/>
          <p:cNvSpPr txBox="1">
            <a:spLocks noChangeArrowheads="1"/>
          </p:cNvSpPr>
          <p:nvPr/>
        </p:nvSpPr>
        <p:spPr bwMode="auto">
          <a:xfrm>
            <a:off x="4643438" y="152400"/>
            <a:ext cx="45005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endParaRPr lang="en-US">
              <a:solidFill>
                <a:srgbClr val="FF0000"/>
              </a:solidFill>
              <a:latin typeface="Verdana" charset="0"/>
            </a:endParaRPr>
          </a:p>
        </p:txBody>
      </p:sp>
      <p:sp>
        <p:nvSpPr>
          <p:cNvPr id="66564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739188" cy="611188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Canada’s Experience</a:t>
            </a:r>
          </a:p>
        </p:txBody>
      </p:sp>
    </p:spTree>
    <p:extLst>
      <p:ext uri="{BB962C8B-B14F-4D97-AF65-F5344CB8AC3E}">
        <p14:creationId xmlns:p14="http://schemas.microsoft.com/office/powerpoint/2010/main" val="576540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/>
          </p:cNvPicPr>
          <p:nvPr/>
        </p:nvPicPr>
        <p:blipFill>
          <a:blip r:embed="rId2"/>
          <a:srcRect l="-4587" t="990" r="-11578" b="-41963"/>
          <a:stretch>
            <a:fillRect/>
          </a:stretch>
        </p:blipFill>
        <p:spPr bwMode="auto">
          <a:xfrm>
            <a:off x="2057400" y="809625"/>
            <a:ext cx="5486400" cy="848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93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Spain_Global For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70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Documents and Settings\jratliff\My Documents\13_Year_Crop_Rotation_CDL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-1588"/>
            <a:ext cx="8875712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7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991600" cy="2057400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005FAA"/>
              </a:buClr>
              <a:buFontTx/>
              <a:buNone/>
              <a:defRPr/>
            </a:pPr>
            <a:endParaRPr lang="en-US" sz="2800" dirty="0" smtClean="0">
              <a:solidFill>
                <a:srgbClr val="005FAA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  <a:buFontTx/>
              <a:buNone/>
              <a:defRPr/>
            </a:pPr>
            <a:endParaRPr lang="en-US" sz="2800" dirty="0" smtClean="0">
              <a:solidFill>
                <a:srgbClr val="005FAA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r>
              <a:rPr lang="en-US" sz="2800" b="1" dirty="0">
                <a:solidFill>
                  <a:srgbClr val="005FAA"/>
                </a:solidFill>
                <a:latin typeface="Arial Narrow"/>
                <a:cs typeface="Arial Narrow"/>
              </a:rPr>
              <a:t>C</a:t>
            </a:r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ontinue </a:t>
            </a:r>
            <a:r>
              <a:rPr lang="en-US" sz="2800" b="1" dirty="0">
                <a:solidFill>
                  <a:srgbClr val="005FAA"/>
                </a:solidFill>
                <a:latin typeface="Arial Narrow"/>
                <a:cs typeface="Arial Narrow"/>
              </a:rPr>
              <a:t>improving Earth </a:t>
            </a:r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observations worldwide</a:t>
            </a:r>
          </a:p>
          <a:p>
            <a:endParaRPr lang="en-US" sz="2800" b="1" dirty="0">
              <a:solidFill>
                <a:srgbClr val="005FAA"/>
              </a:solidFill>
              <a:latin typeface="Arial Narrow"/>
              <a:cs typeface="Arial Narrow"/>
            </a:endParaRPr>
          </a:p>
          <a:p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Urge </a:t>
            </a:r>
            <a:r>
              <a:rPr lang="en-US" sz="2800" b="1" dirty="0">
                <a:solidFill>
                  <a:srgbClr val="005FAA"/>
                </a:solidFill>
                <a:latin typeface="Arial Narrow"/>
                <a:cs typeface="Arial Narrow"/>
              </a:rPr>
              <a:t>the adoption and implementation of data sharing principles </a:t>
            </a:r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globally</a:t>
            </a:r>
          </a:p>
          <a:p>
            <a:endParaRPr lang="en-US" sz="2800" b="1" dirty="0">
              <a:solidFill>
                <a:srgbClr val="005FAA"/>
              </a:solidFill>
              <a:latin typeface="Arial Narrow"/>
              <a:cs typeface="Arial Narrow"/>
            </a:endParaRPr>
          </a:p>
          <a:p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Advance the </a:t>
            </a:r>
            <a:r>
              <a:rPr lang="en-US" sz="2800" b="1" dirty="0">
                <a:solidFill>
                  <a:srgbClr val="005FAA"/>
                </a:solidFill>
                <a:latin typeface="Arial Narrow"/>
                <a:cs typeface="Arial Narrow"/>
              </a:rPr>
              <a:t>GEOSS information </a:t>
            </a:r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system</a:t>
            </a:r>
          </a:p>
          <a:p>
            <a:endParaRPr lang="en-US" sz="2800" b="1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Develop </a:t>
            </a:r>
            <a:r>
              <a:rPr lang="en-US" sz="2800" b="1" dirty="0">
                <a:solidFill>
                  <a:srgbClr val="005FAA"/>
                </a:solidFill>
                <a:latin typeface="Arial Narrow"/>
                <a:cs typeface="Arial Narrow"/>
              </a:rPr>
              <a:t>a comprehensive interdisciplinary</a:t>
            </a:r>
            <a:r>
              <a:rPr lang="en-US" sz="2800" b="1" i="1" dirty="0">
                <a:solidFill>
                  <a:srgbClr val="005FAA"/>
                </a:solidFill>
                <a:latin typeface="Arial Narrow"/>
                <a:cs typeface="Arial Narrow"/>
              </a:rPr>
              <a:t> </a:t>
            </a:r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knowledge </a:t>
            </a:r>
            <a:r>
              <a:rPr lang="en-US" sz="2800" b="1" dirty="0">
                <a:solidFill>
                  <a:srgbClr val="005FAA"/>
                </a:solidFill>
                <a:latin typeface="Arial Narrow"/>
                <a:cs typeface="Arial Narrow"/>
              </a:rPr>
              <a:t>base </a:t>
            </a:r>
            <a:endParaRPr lang="en-US" sz="2800" b="1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endParaRPr lang="en-US" sz="2800" b="1" dirty="0">
              <a:solidFill>
                <a:srgbClr val="005FAA"/>
              </a:solidFill>
              <a:latin typeface="Arial Narrow"/>
              <a:cs typeface="Arial Narrow"/>
            </a:endParaRPr>
          </a:p>
          <a:p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Cultivate </a:t>
            </a:r>
            <a:r>
              <a:rPr lang="en-US" sz="2800" b="1" dirty="0">
                <a:solidFill>
                  <a:srgbClr val="005FAA"/>
                </a:solidFill>
                <a:latin typeface="Arial Narrow"/>
                <a:cs typeface="Arial Narrow"/>
              </a:rPr>
              <a:t>global </a:t>
            </a:r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initiatives</a:t>
            </a:r>
            <a:endParaRPr lang="en-US" sz="2800" b="1" dirty="0" smtClean="0">
              <a:solidFill>
                <a:srgbClr val="005FAA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" charset="0"/>
                <a:cs typeface="Arial" charset="0"/>
              </a:rPr>
              <a:t/>
            </a:r>
            <a:br>
              <a:rPr lang="en-US" b="1" dirty="0"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rgbClr val="000090"/>
                </a:solidFill>
                <a:latin typeface="Arial Narrow"/>
                <a:cs typeface="Arial Narrow"/>
              </a:rPr>
              <a:t>Ministerial Guidance</a:t>
            </a:r>
            <a:endParaRPr lang="en-US" b="1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22929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839200" cy="2057400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005FAA"/>
              </a:buClr>
              <a:buFontTx/>
              <a:buNone/>
            </a:pPr>
            <a:endParaRPr lang="en-US" dirty="0" smtClean="0">
              <a:solidFill>
                <a:srgbClr val="005FAA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  <a:buFontTx/>
              <a:buNone/>
            </a:pPr>
            <a:endParaRPr lang="en-US" dirty="0" smtClean="0">
              <a:solidFill>
                <a:srgbClr val="005FAA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r>
              <a:rPr lang="en-US" dirty="0" smtClean="0">
                <a:solidFill>
                  <a:srgbClr val="005FAA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smtClean="0">
                <a:solidFill>
                  <a:srgbClr val="005FAA"/>
                </a:solidFill>
                <a:latin typeface="Arial Narrow"/>
                <a:cs typeface="Arial Narrow"/>
              </a:rPr>
              <a:t>Broad open data policies/practices essential for publically funded collections &amp; must be strengthened</a:t>
            </a: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endParaRPr lang="fr-CH" sz="2800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r>
              <a:rPr lang="fr-CH" sz="2800" dirty="0" smtClean="0">
                <a:solidFill>
                  <a:srgbClr val="005FAA"/>
                </a:solidFill>
                <a:latin typeface="Arial Narrow"/>
                <a:cs typeface="Arial Narrow"/>
              </a:rPr>
              <a:t> Economic value in downstream elements – value-added products and services</a:t>
            </a: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endParaRPr lang="fr-CH" sz="2800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r>
              <a:rPr lang="fr-CH" sz="2800" dirty="0" smtClean="0">
                <a:solidFill>
                  <a:srgbClr val="005FAA"/>
                </a:solidFill>
                <a:latin typeface="Arial Narrow"/>
                <a:cs typeface="Arial Narrow"/>
              </a:rPr>
              <a:t> Broader stakeholder engagement needed, including the private sector</a:t>
            </a: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endParaRPr lang="fr-CH" sz="2800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r>
              <a:rPr lang="fr-CH" sz="2800" dirty="0" smtClean="0">
                <a:solidFill>
                  <a:srgbClr val="005FAA"/>
                </a:solidFill>
                <a:latin typeface="Arial Narrow"/>
                <a:cs typeface="Arial Narrow"/>
              </a:rPr>
              <a:t> Strengthen policy linkages/mandates</a:t>
            </a:r>
          </a:p>
          <a:p>
            <a:pPr marL="0" indent="0">
              <a:lnSpc>
                <a:spcPct val="80000"/>
              </a:lnSpc>
              <a:buClr>
                <a:srgbClr val="005FAA"/>
              </a:buClr>
              <a:buFontTx/>
              <a:buNone/>
            </a:pPr>
            <a:endParaRPr lang="fr-CH" sz="2800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r>
              <a:rPr lang="fr-CH" sz="2800" dirty="0" smtClean="0">
                <a:solidFill>
                  <a:srgbClr val="005FAA"/>
                </a:solidFill>
                <a:latin typeface="Arial Narrow"/>
                <a:cs typeface="Arial Narrow"/>
              </a:rPr>
              <a:t> National, Regional and International collaboration is essential</a:t>
            </a: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endParaRPr lang="fr-CH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endParaRPr lang="en-US" dirty="0" smtClean="0">
              <a:solidFill>
                <a:srgbClr val="005FAA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</a:pPr>
            <a:endParaRPr lang="en-US" dirty="0" smtClean="0">
              <a:solidFill>
                <a:srgbClr val="005FAA"/>
              </a:solidFill>
              <a:latin typeface="Arial" charset="0"/>
              <a:cs typeface="Arial" charset="0"/>
            </a:endParaRPr>
          </a:p>
        </p:txBody>
      </p:sp>
      <p:sp>
        <p:nvSpPr>
          <p:cNvPr id="11981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cs typeface="Arial" charset="0"/>
              </a:rPr>
              <a:t/>
            </a:r>
            <a:br>
              <a:rPr lang="en-US" b="1" dirty="0" smtClean="0">
                <a:latin typeface="Arial" charset="0"/>
                <a:cs typeface="Arial" charset="0"/>
              </a:rPr>
            </a:br>
            <a:r>
              <a:rPr lang="en-US" b="1" dirty="0" smtClean="0">
                <a:latin typeface="Arial" charset="0"/>
                <a:cs typeface="Arial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29526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839200" cy="2057400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005FAA"/>
              </a:buClr>
              <a:buFontTx/>
              <a:buNone/>
              <a:defRPr/>
            </a:pPr>
            <a:endParaRPr lang="en-US" sz="2800" dirty="0" smtClean="0">
              <a:solidFill>
                <a:srgbClr val="005FAA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Clr>
                <a:srgbClr val="005FAA"/>
              </a:buClr>
              <a:buFontTx/>
              <a:buNone/>
              <a:defRPr/>
            </a:pPr>
            <a:endParaRPr lang="en-US" sz="2800" dirty="0" smtClean="0">
              <a:solidFill>
                <a:srgbClr val="005FAA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Clr>
                <a:srgbClr val="005FAA"/>
              </a:buClr>
              <a:defRPr/>
            </a:pPr>
            <a:r>
              <a:rPr lang="en-US" sz="36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Improve and Coordinate Observation Systems</a:t>
            </a:r>
          </a:p>
          <a:p>
            <a:pPr>
              <a:lnSpc>
                <a:spcPct val="80000"/>
              </a:lnSpc>
              <a:buClr>
                <a:srgbClr val="005FAA"/>
              </a:buClr>
              <a:defRPr/>
            </a:pPr>
            <a:endParaRPr lang="en-US" sz="3600" b="1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>
              <a:lnSpc>
                <a:spcPct val="80000"/>
              </a:lnSpc>
              <a:buClr>
                <a:srgbClr val="005FAA"/>
              </a:buClr>
              <a:defRPr/>
            </a:pPr>
            <a:r>
              <a:rPr lang="en-US" sz="36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Advance Broad Open Data Policies/Practices</a:t>
            </a:r>
          </a:p>
          <a:p>
            <a:pPr>
              <a:lnSpc>
                <a:spcPct val="80000"/>
              </a:lnSpc>
              <a:buClr>
                <a:srgbClr val="005FAA"/>
              </a:buClr>
              <a:defRPr/>
            </a:pPr>
            <a:endParaRPr lang="fr-CH" sz="3600" b="1" dirty="0">
              <a:solidFill>
                <a:srgbClr val="005FAA"/>
              </a:solidFill>
              <a:latin typeface="Arial Narrow"/>
              <a:cs typeface="Arial Narrow"/>
            </a:endParaRPr>
          </a:p>
          <a:p>
            <a:pPr>
              <a:lnSpc>
                <a:spcPct val="80000"/>
              </a:lnSpc>
              <a:buClr>
                <a:srgbClr val="005FAA"/>
              </a:buClr>
              <a:defRPr/>
            </a:pPr>
            <a:r>
              <a:rPr lang="fr-CH" sz="36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Foster </a:t>
            </a:r>
            <a:r>
              <a:rPr lang="fr-CH" sz="3600" b="1" dirty="0" err="1" smtClean="0">
                <a:solidFill>
                  <a:srgbClr val="005FAA"/>
                </a:solidFill>
                <a:latin typeface="Arial Narrow"/>
                <a:cs typeface="Arial Narrow"/>
              </a:rPr>
              <a:t>Increased</a:t>
            </a:r>
            <a:r>
              <a:rPr lang="fr-CH" sz="36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 Use of EO Data and Information</a:t>
            </a:r>
            <a:endParaRPr lang="en-US" sz="3600" b="1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>
              <a:lnSpc>
                <a:spcPct val="80000"/>
              </a:lnSpc>
              <a:buClr>
                <a:srgbClr val="005FAA"/>
              </a:buClr>
              <a:defRPr/>
            </a:pPr>
            <a:endParaRPr lang="en-US" sz="3600" b="1" dirty="0" smtClean="0">
              <a:solidFill>
                <a:srgbClr val="005FAA"/>
              </a:solidFill>
              <a:latin typeface="Arial Narrow"/>
              <a:cs typeface="Arial Narrow"/>
            </a:endParaRPr>
          </a:p>
          <a:p>
            <a:pPr>
              <a:lnSpc>
                <a:spcPct val="80000"/>
              </a:lnSpc>
              <a:buClr>
                <a:srgbClr val="005FAA"/>
              </a:buClr>
              <a:defRPr/>
            </a:pPr>
            <a:r>
              <a:rPr lang="en-US" sz="36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Build Capacity </a:t>
            </a:r>
            <a:endParaRPr lang="en-US" sz="3600" b="1" dirty="0" smtClean="0">
              <a:solidFill>
                <a:schemeClr val="accent2"/>
              </a:solidFill>
              <a:latin typeface="Arial Narrow"/>
              <a:cs typeface="Arial Narrow"/>
            </a:endParaRPr>
          </a:p>
        </p:txBody>
      </p:sp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838200"/>
          </a:xfrm>
        </p:spPr>
        <p:txBody>
          <a:bodyPr/>
          <a:lstStyle/>
          <a:p>
            <a:r>
              <a:rPr lang="en-US" b="1" dirty="0" smtClean="0">
                <a:latin typeface="Arial" charset="0"/>
                <a:cs typeface="Arial" charset="0"/>
              </a:rPr>
              <a:t/>
            </a:r>
            <a:br>
              <a:rPr lang="en-US" b="1" dirty="0" smtClean="0">
                <a:latin typeface="Arial" charset="0"/>
                <a:cs typeface="Arial" charset="0"/>
              </a:rPr>
            </a:br>
            <a:r>
              <a:rPr lang="en-US" sz="4000" b="1" dirty="0" smtClean="0">
                <a:latin typeface="Arial Narrow"/>
                <a:cs typeface="Arial Narrow"/>
              </a:rPr>
              <a:t>GEO Objectives</a:t>
            </a:r>
            <a:br>
              <a:rPr lang="en-US" sz="4000" b="1" dirty="0" smtClean="0">
                <a:latin typeface="Arial Narrow"/>
                <a:cs typeface="Arial Narrow"/>
              </a:rPr>
            </a:br>
            <a:endParaRPr lang="en-US" sz="4000" b="1" dirty="0" smtClean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350" y="1981200"/>
            <a:ext cx="9150350" cy="4876800"/>
          </a:xfrm>
          <a:prstGeom prst="rect">
            <a:avLst/>
          </a:prstGeom>
          <a:gradFill flip="none" rotWithShape="1">
            <a:gsLst>
              <a:gs pos="0">
                <a:srgbClr val="DDE2E6"/>
              </a:gs>
              <a:gs pos="50000">
                <a:srgbClr val="E8EBEE"/>
              </a:gs>
              <a:gs pos="100000">
                <a:srgbClr val="EFF1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u="none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03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ctangle 1"/>
          <p:cNvSpPr>
            <a:spLocks noChangeArrowheads="1"/>
          </p:cNvSpPr>
          <p:nvPr/>
        </p:nvSpPr>
        <p:spPr bwMode="auto">
          <a:xfrm>
            <a:off x="304800" y="1995488"/>
            <a:ext cx="86868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u="none">
                <a:solidFill>
                  <a:schemeClr val="tx1"/>
                </a:solidFill>
                <a:latin typeface="Calibri" pitchFamily="34" charset="0"/>
              </a:rPr>
              <a:t>Open worldwide to any non-commercial entity, individual or team (students, scientists and developers) wanting to unleash the power of Earth Observation data</a:t>
            </a:r>
          </a:p>
          <a:p>
            <a:pPr algn="ctr"/>
            <a:r>
              <a:rPr lang="en-US" sz="1800" b="0" u="none">
                <a:solidFill>
                  <a:schemeClr val="tx1"/>
                </a:solidFill>
                <a:latin typeface="Calibri" pitchFamily="34" charset="0"/>
              </a:rPr>
              <a:t>to allow us all to make smarter decisions. </a:t>
            </a:r>
          </a:p>
          <a:p>
            <a:pPr algn="ctr"/>
            <a:endParaRPr lang="en-US" sz="1800" b="0" u="none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1800" b="0" u="none">
                <a:solidFill>
                  <a:schemeClr val="tx1"/>
                </a:solidFill>
                <a:latin typeface="Calibri" pitchFamily="34" charset="0"/>
              </a:rPr>
              <a:t>Be inspired, unleash the power and win cash prizes ($20,000 USD).</a:t>
            </a:r>
          </a:p>
          <a:p>
            <a:pPr algn="ctr"/>
            <a:endParaRPr lang="en-US" sz="1800" b="0" u="none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1800" b="0" u="none">
                <a:solidFill>
                  <a:schemeClr val="tx1"/>
                </a:solidFill>
                <a:latin typeface="Calibri" pitchFamily="34" charset="0"/>
              </a:rPr>
              <a:t>Register by Thursday, 31 July 2014 and submit Apps by Sunday, August 31 2014. </a:t>
            </a:r>
          </a:p>
          <a:p>
            <a:pPr algn="ctr"/>
            <a:endParaRPr lang="fr-CH" sz="1800" b="0" u="none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fr-CH" sz="2400" b="0" u="none">
                <a:solidFill>
                  <a:schemeClr val="tx1"/>
                </a:solidFill>
                <a:latin typeface="Calibri" pitchFamily="34" charset="0"/>
              </a:rPr>
              <a:t>Join in www.geoappathon.org</a:t>
            </a:r>
          </a:p>
          <a:p>
            <a:pPr algn="ctr"/>
            <a:endParaRPr lang="fr-CH" sz="800" b="0" u="none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fr-CH" sz="2400" b="0" u="none">
                <a:solidFill>
                  <a:schemeClr val="tx1"/>
                </a:solidFill>
                <a:latin typeface="Calibri" pitchFamily="34" charset="0"/>
              </a:rPr>
              <a:t>@geosec2025		#geoappathon</a:t>
            </a:r>
            <a:endParaRPr lang="en-US" sz="2400" b="0" u="none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1800" b="0" u="none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50532" name="Picture 3"/>
          <p:cNvPicPr>
            <a:picLocks noChangeAspect="1" noChangeArrowheads="1"/>
          </p:cNvPicPr>
          <p:nvPr/>
        </p:nvPicPr>
        <p:blipFill>
          <a:blip r:embed="rId3"/>
          <a:srcRect t="8823" r="64" b="19601"/>
          <a:stretch>
            <a:fillRect/>
          </a:stretch>
        </p:blipFill>
        <p:spPr bwMode="auto">
          <a:xfrm>
            <a:off x="0" y="5297488"/>
            <a:ext cx="914400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601200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3"/>
          <p:cNvSpPr>
            <a:spLocks noChangeArrowheads="1"/>
          </p:cNvSpPr>
          <p:nvPr/>
        </p:nvSpPr>
        <p:spPr bwMode="auto">
          <a:xfrm>
            <a:off x="228600" y="1143000"/>
            <a:ext cx="5943600" cy="550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u="none" dirty="0">
                <a:solidFill>
                  <a:srgbClr val="005FAA"/>
                </a:solidFill>
                <a:latin typeface="Arial Narrow" pitchFamily="34" charset="0"/>
              </a:rPr>
              <a:t>GEO-XI Plenary</a:t>
            </a:r>
          </a:p>
          <a:p>
            <a:r>
              <a:rPr lang="en-GB" sz="3600" u="none" dirty="0">
                <a:solidFill>
                  <a:srgbClr val="005FAA"/>
                </a:solidFill>
                <a:latin typeface="Arial Narrow" pitchFamily="34" charset="0"/>
              </a:rPr>
              <a:t>13-14 November 2014</a:t>
            </a:r>
          </a:p>
          <a:p>
            <a:r>
              <a:rPr lang="en-GB" sz="3600" u="none" dirty="0">
                <a:solidFill>
                  <a:srgbClr val="005FAA"/>
                </a:solidFill>
                <a:latin typeface="Arial Narrow" pitchFamily="34" charset="0"/>
              </a:rPr>
              <a:t>Libreville, Gabon</a:t>
            </a:r>
          </a:p>
          <a:p>
            <a:endParaRPr lang="en-GB" sz="2800" u="none" dirty="0" smtClean="0">
              <a:solidFill>
                <a:srgbClr val="005FAA"/>
              </a:solidFill>
              <a:latin typeface="Arial Narrow" pitchFamily="34" charset="0"/>
            </a:endParaRPr>
          </a:p>
          <a:p>
            <a:endParaRPr lang="en-GB" sz="2800" u="none" dirty="0" smtClean="0">
              <a:solidFill>
                <a:srgbClr val="005FAA"/>
              </a:solidFill>
              <a:latin typeface="Arial Narrow" pitchFamily="34" charset="0"/>
            </a:endParaRPr>
          </a:p>
          <a:p>
            <a:endParaRPr lang="en-GB" sz="2800" u="none" dirty="0">
              <a:solidFill>
                <a:srgbClr val="005FAA"/>
              </a:solidFill>
              <a:latin typeface="Arial Narrow" pitchFamily="34" charset="0"/>
            </a:endParaRPr>
          </a:p>
          <a:p>
            <a:r>
              <a:rPr lang="en-GB" sz="2800" u="none" dirty="0">
                <a:solidFill>
                  <a:srgbClr val="005FAA"/>
                </a:solidFill>
                <a:latin typeface="Arial Narrow" pitchFamily="34" charset="0"/>
              </a:rPr>
              <a:t>Barbara J. Ryan</a:t>
            </a:r>
          </a:p>
          <a:p>
            <a:r>
              <a:rPr lang="en-GB" sz="2800" u="none" dirty="0">
                <a:solidFill>
                  <a:srgbClr val="008C7D"/>
                </a:solidFill>
                <a:latin typeface="Arial Narrow" pitchFamily="34" charset="0"/>
                <a:hlinkClick r:id="rId3"/>
              </a:rPr>
              <a:t>bryan@geosec.org</a:t>
            </a:r>
            <a:endParaRPr lang="en-GB" sz="2800" u="none" dirty="0">
              <a:solidFill>
                <a:srgbClr val="008C7D"/>
              </a:solidFill>
              <a:latin typeface="Arial Narrow" pitchFamily="34" charset="0"/>
            </a:endParaRPr>
          </a:p>
          <a:p>
            <a:endParaRPr lang="en-GB" u="none" dirty="0" smtClean="0">
              <a:solidFill>
                <a:srgbClr val="008C7D"/>
              </a:solidFill>
              <a:latin typeface="Arial Narrow" pitchFamily="34" charset="0"/>
            </a:endParaRPr>
          </a:p>
          <a:p>
            <a:endParaRPr lang="en-GB" u="none" dirty="0">
              <a:solidFill>
                <a:srgbClr val="008C7D"/>
              </a:solidFill>
              <a:latin typeface="Arial Narrow" pitchFamily="34" charset="0"/>
            </a:endParaRPr>
          </a:p>
          <a:p>
            <a:r>
              <a:rPr lang="en-GB" sz="3200" u="none" dirty="0">
                <a:solidFill>
                  <a:srgbClr val="3595B7"/>
                </a:solidFill>
                <a:latin typeface="Arial Narrow" pitchFamily="34" charset="0"/>
              </a:rPr>
              <a:t>http://</a:t>
            </a:r>
            <a:r>
              <a:rPr lang="en-GB" sz="3200" u="none" dirty="0" err="1">
                <a:solidFill>
                  <a:srgbClr val="3595B7"/>
                </a:solidFill>
                <a:latin typeface="Arial Narrow" pitchFamily="34" charset="0"/>
              </a:rPr>
              <a:t>www.earthobservations.org</a:t>
            </a:r>
            <a:r>
              <a:rPr lang="en-GB" sz="3200" u="none" dirty="0">
                <a:solidFill>
                  <a:srgbClr val="3595B7"/>
                </a:solidFill>
                <a:latin typeface="Arial Narrow" pitchFamily="34" charset="0"/>
              </a:rPr>
              <a:t/>
            </a:r>
            <a:br>
              <a:rPr lang="en-GB" sz="3200" u="none" dirty="0">
                <a:solidFill>
                  <a:srgbClr val="3595B7"/>
                </a:solidFill>
                <a:latin typeface="Arial Narrow" pitchFamily="34" charset="0"/>
              </a:rPr>
            </a:br>
            <a:endParaRPr lang="en-US" sz="3200" u="none" dirty="0">
              <a:solidFill>
                <a:srgbClr val="3595B7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382000" cy="1981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fr-CH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Created </a:t>
            </a:r>
            <a:r>
              <a:rPr lang="en-ZA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in 2005,</a:t>
            </a:r>
            <a:r>
              <a:rPr lang="en-US" sz="2800" b="1" dirty="0" smtClean="0">
                <a:solidFill>
                  <a:srgbClr val="005FAA"/>
                </a:solidFill>
                <a:latin typeface="Arial Narrow"/>
                <a:cs typeface="Arial Narrow"/>
              </a:rPr>
              <a:t> to develop a coordinated and sustained Global Earth Observation System of Systems (GEOSS) to enhance decision making in nine Societal Benefit Areas (SBAs)</a:t>
            </a:r>
          </a:p>
          <a:p>
            <a:pPr marL="0" indent="0" eaLnBrk="1" hangingPunct="1">
              <a:buFontTx/>
              <a:buNone/>
            </a:pPr>
            <a:endParaRPr lang="en-US" b="1" dirty="0" smtClean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82946" name="Rectangle 3"/>
          <p:cNvSpPr txBox="1">
            <a:spLocks noChangeArrowheads="1"/>
          </p:cNvSpPr>
          <p:nvPr/>
        </p:nvSpPr>
        <p:spPr bwMode="auto">
          <a:xfrm>
            <a:off x="152400" y="33528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u="none" dirty="0">
                <a:solidFill>
                  <a:srgbClr val="000090"/>
                </a:solidFill>
                <a:latin typeface="Arial" charset="0"/>
              </a:rPr>
              <a:t>GEO today: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u="none" dirty="0">
                <a:solidFill>
                  <a:srgbClr val="000090"/>
                </a:solidFill>
                <a:latin typeface="Arial" charset="0"/>
              </a:rPr>
              <a:t>91 Members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u="none" dirty="0">
                <a:solidFill>
                  <a:srgbClr val="000090"/>
                </a:solidFill>
                <a:latin typeface="Arial" charset="0"/>
              </a:rPr>
              <a:t>77 Participating Organizations</a:t>
            </a:r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438400"/>
            <a:ext cx="65532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800" smtClean="0"/>
              <a:t>© GEO Secretariat</a:t>
            </a:r>
          </a:p>
        </p:txBody>
      </p:sp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362450"/>
            <a:ext cx="3683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5597525"/>
            <a:ext cx="3984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73625"/>
            <a:ext cx="3730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48768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81563"/>
            <a:ext cx="12176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786188"/>
            <a:ext cx="9032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08450"/>
            <a:ext cx="3000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9296"/>
          <a:stretch>
            <a:fillRect/>
          </a:stretch>
        </p:blipFill>
        <p:spPr bwMode="auto">
          <a:xfrm>
            <a:off x="6767513" y="3676650"/>
            <a:ext cx="41751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5367338"/>
            <a:ext cx="363538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5341938"/>
            <a:ext cx="5651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33"/>
          <a:stretch>
            <a:fillRect/>
          </a:stretch>
        </p:blipFill>
        <p:spPr bwMode="auto">
          <a:xfrm>
            <a:off x="7458075" y="5873750"/>
            <a:ext cx="7715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1239838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051425"/>
            <a:ext cx="3937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4354513"/>
            <a:ext cx="2651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286250"/>
            <a:ext cx="58261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410200"/>
            <a:ext cx="8048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060700"/>
            <a:ext cx="4603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43600"/>
            <a:ext cx="1319213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943600"/>
            <a:ext cx="13684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81400"/>
            <a:ext cx="798513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4121150"/>
            <a:ext cx="11191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r="18105"/>
          <a:stretch>
            <a:fillRect/>
          </a:stretch>
        </p:blipFill>
        <p:spPr bwMode="auto">
          <a:xfrm>
            <a:off x="3149600" y="4703763"/>
            <a:ext cx="4984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334125"/>
            <a:ext cx="8350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89400"/>
            <a:ext cx="6032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4795838"/>
            <a:ext cx="8413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173413"/>
            <a:ext cx="6461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4" name="Picture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6334125"/>
            <a:ext cx="7905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5" name="Picture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494088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Picture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2606675"/>
            <a:ext cx="9239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Picture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3108325"/>
            <a:ext cx="5603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3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884488"/>
            <a:ext cx="8064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9"/>
          <a:stretch>
            <a:fillRect/>
          </a:stretch>
        </p:blipFill>
        <p:spPr bwMode="auto">
          <a:xfrm>
            <a:off x="420688" y="2532063"/>
            <a:ext cx="19113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0" name="Picture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743450"/>
            <a:ext cx="3127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1" name="Picture 3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6272213"/>
            <a:ext cx="5397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3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3778250"/>
            <a:ext cx="8270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3" name="Picture 3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22763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4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022975"/>
            <a:ext cx="17875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35" name="Group 69"/>
          <p:cNvGrpSpPr>
            <a:grpSpLocks/>
          </p:cNvGrpSpPr>
          <p:nvPr/>
        </p:nvGrpSpPr>
        <p:grpSpPr bwMode="auto">
          <a:xfrm>
            <a:off x="8077200" y="1981200"/>
            <a:ext cx="854075" cy="541338"/>
            <a:chOff x="8104265" y="1990769"/>
            <a:chExt cx="854389" cy="541690"/>
          </a:xfrm>
        </p:grpSpPr>
        <p:sp>
          <p:nvSpPr>
            <p:cNvPr id="69" name="Rectangle 68"/>
            <p:cNvSpPr/>
            <p:nvPr/>
          </p:nvSpPr>
          <p:spPr>
            <a:xfrm>
              <a:off x="8104265" y="1990769"/>
              <a:ext cx="854389" cy="5416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800" b="0" u="none">
                <a:solidFill>
                  <a:srgbClr val="FFFFFF"/>
                </a:solidFill>
                <a:latin typeface="Tahoma" charset="0"/>
                <a:ea typeface="ＭＳ Ｐゴシック" charset="0"/>
              </a:endParaRPr>
            </a:p>
          </p:txBody>
        </p:sp>
        <p:pic>
          <p:nvPicPr>
            <p:cNvPr id="29776" name="Picture 4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021" y="2041963"/>
              <a:ext cx="761671" cy="46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36" name="Picture 4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2" b="-7390"/>
          <a:stretch>
            <a:fillRect/>
          </a:stretch>
        </p:blipFill>
        <p:spPr bwMode="auto">
          <a:xfrm>
            <a:off x="414338" y="5597525"/>
            <a:ext cx="14906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976813"/>
            <a:ext cx="12747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00325"/>
            <a:ext cx="15652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843338"/>
            <a:ext cx="4175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6445250"/>
            <a:ext cx="91281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1" name="Picture 4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2022475"/>
            <a:ext cx="1143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Picture 48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990725"/>
            <a:ext cx="2214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9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6400800"/>
            <a:ext cx="47466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4" name="Picture 50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62588"/>
            <a:ext cx="6858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5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173413"/>
            <a:ext cx="762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6" name="Picture 52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3048000"/>
            <a:ext cx="8001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7" name="Picture 53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6443663"/>
            <a:ext cx="935037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8" name="Picture 54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0" b="60017"/>
          <a:stretch>
            <a:fillRect/>
          </a:stretch>
        </p:blipFill>
        <p:spPr bwMode="auto">
          <a:xfrm>
            <a:off x="5483225" y="6400800"/>
            <a:ext cx="9445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9" name="Picture 56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282700" y="3173413"/>
            <a:ext cx="814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0" name="Picture 57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351338"/>
            <a:ext cx="1123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1" name="Picture 58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8"/>
          <a:stretch>
            <a:fillRect/>
          </a:stretch>
        </p:blipFill>
        <p:spPr bwMode="auto">
          <a:xfrm>
            <a:off x="5943600" y="1943100"/>
            <a:ext cx="9080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2" name="Picture 60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1825625"/>
            <a:ext cx="1233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3" name="Picture 61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725863"/>
            <a:ext cx="709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4" name="Picture 6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778250"/>
            <a:ext cx="6873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5" name="Picture 64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124200"/>
            <a:ext cx="503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6" name="Picture 6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5334000"/>
            <a:ext cx="465137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7" name="Picture 66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981200"/>
            <a:ext cx="78263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58" name="Picture 67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2600325"/>
            <a:ext cx="17954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0" name="Rectangle 11"/>
          <p:cNvSpPr>
            <a:spLocks noChangeArrowheads="1"/>
          </p:cNvSpPr>
          <p:nvPr/>
        </p:nvSpPr>
        <p:spPr bwMode="auto">
          <a:xfrm>
            <a:off x="152400" y="6858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CH" sz="2800" u="none" dirty="0">
                <a:cs typeface="+mn-cs"/>
              </a:rPr>
              <a:t>77 Participating Organizations</a:t>
            </a:r>
            <a:endParaRPr lang="en-US" sz="2800" u="none" dirty="0">
              <a:cs typeface="+mn-cs"/>
            </a:endParaRPr>
          </a:p>
        </p:txBody>
      </p:sp>
      <p:sp>
        <p:nvSpPr>
          <p:cNvPr id="4161" name="Oval 1"/>
          <p:cNvSpPr>
            <a:spLocks noChangeArrowheads="1"/>
          </p:cNvSpPr>
          <p:nvPr/>
        </p:nvSpPr>
        <p:spPr bwMode="auto">
          <a:xfrm>
            <a:off x="2432050" y="3108325"/>
            <a:ext cx="966788" cy="568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9761" name="Picture 71" descr="unescap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2"/>
          <a:stretch>
            <a:fillRect/>
          </a:stretch>
        </p:blipFill>
        <p:spPr bwMode="auto">
          <a:xfrm>
            <a:off x="2209800" y="1447800"/>
            <a:ext cx="990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2" name="Picture 72" descr="IUGG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447800"/>
            <a:ext cx="8112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3" name="Picture 73" descr="SWF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5969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4" name="Picture 74" descr="MTS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47800"/>
            <a:ext cx="638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5" name="Picture 75" descr="ITC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64" b="3479"/>
          <a:stretch>
            <a:fillRect/>
          </a:stretch>
        </p:blipFill>
        <p:spPr bwMode="auto">
          <a:xfrm>
            <a:off x="1676400" y="14478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6" name="Picture 76" descr="IEC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63675"/>
            <a:ext cx="4079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7" name="Picture 77" descr="IAF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095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8" name="Picture 78" descr="EU SatCen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0"/>
          <a:stretch>
            <a:fillRect/>
          </a:stretch>
        </p:blipFill>
        <p:spPr bwMode="auto">
          <a:xfrm>
            <a:off x="6172200" y="1447800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69" name="Picture 79" descr="ESIP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609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0" name="Picture 80" descr="CC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47800"/>
            <a:ext cx="13128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1" name="Picture 1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5362575"/>
            <a:ext cx="7620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2" name="Picture 2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333750"/>
            <a:ext cx="982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73" name="Picture 1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4"/>
          <a:stretch>
            <a:fillRect/>
          </a:stretch>
        </p:blipFill>
        <p:spPr bwMode="auto">
          <a:xfrm>
            <a:off x="3506788" y="4324350"/>
            <a:ext cx="4905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Oval 80"/>
          <p:cNvSpPr/>
          <p:nvPr/>
        </p:nvSpPr>
        <p:spPr bwMode="auto">
          <a:xfrm>
            <a:off x="3429000" y="4191000"/>
            <a:ext cx="685800" cy="609600"/>
          </a:xfrm>
          <a:prstGeom prst="ellipse">
            <a:avLst/>
          </a:prstGeom>
          <a:noFill/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4"/>
          <p:cNvSpPr>
            <a:spLocks noChangeArrowheads="1"/>
          </p:cNvSpPr>
          <p:nvPr/>
        </p:nvSpPr>
        <p:spPr bwMode="auto">
          <a:xfrm>
            <a:off x="0" y="4876800"/>
            <a:ext cx="9180513" cy="1981200"/>
          </a:xfrm>
          <a:prstGeom prst="rect">
            <a:avLst/>
          </a:prstGeom>
          <a:gradFill rotWithShape="1">
            <a:gsLst>
              <a:gs pos="0">
                <a:srgbClr val="205A3D"/>
              </a:gs>
              <a:gs pos="100000">
                <a:srgbClr val="46C284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6018" name="Rectangle 23"/>
          <p:cNvSpPr>
            <a:spLocks noChangeArrowheads="1"/>
          </p:cNvSpPr>
          <p:nvPr/>
        </p:nvSpPr>
        <p:spPr bwMode="auto">
          <a:xfrm>
            <a:off x="0" y="1219200"/>
            <a:ext cx="9144000" cy="2232025"/>
          </a:xfrm>
          <a:prstGeom prst="rect">
            <a:avLst/>
          </a:prstGeom>
          <a:gradFill rotWithShape="1">
            <a:gsLst>
              <a:gs pos="0">
                <a:srgbClr val="5C94D2">
                  <a:alpha val="56000"/>
                </a:srgbClr>
              </a:gs>
              <a:gs pos="100000">
                <a:srgbClr val="40679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86019" name="Immagine 4" descr="landsat8-earth.jpg"/>
          <p:cNvPicPr>
            <a:picLocks noChangeAspect="1"/>
          </p:cNvPicPr>
          <p:nvPr/>
        </p:nvPicPr>
        <p:blipFill>
          <a:blip r:embed="rId2"/>
          <a:srcRect l="27455" r="10370"/>
          <a:stretch>
            <a:fillRect/>
          </a:stretch>
        </p:blipFill>
        <p:spPr bwMode="auto">
          <a:xfrm>
            <a:off x="1331913" y="1400175"/>
            <a:ext cx="216058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Immagine 5" descr="AWS_antarctica.jpg"/>
          <p:cNvPicPr>
            <a:picLocks noChangeAspect="1"/>
          </p:cNvPicPr>
          <p:nvPr/>
        </p:nvPicPr>
        <p:blipFill>
          <a:blip r:embed="rId3"/>
          <a:srcRect l="8762"/>
          <a:stretch>
            <a:fillRect/>
          </a:stretch>
        </p:blipFill>
        <p:spPr bwMode="auto">
          <a:xfrm>
            <a:off x="3563938" y="1398588"/>
            <a:ext cx="1239837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Immagine 6" descr="BostonBuoySmall.jpg"/>
          <p:cNvPicPr>
            <a:picLocks noChangeAspect="1"/>
          </p:cNvPicPr>
          <p:nvPr/>
        </p:nvPicPr>
        <p:blipFill>
          <a:blip r:embed="rId4"/>
          <a:srcRect l="14172" r="19176"/>
          <a:stretch>
            <a:fillRect/>
          </a:stretch>
        </p:blipFill>
        <p:spPr bwMode="auto">
          <a:xfrm>
            <a:off x="4859338" y="1400175"/>
            <a:ext cx="12525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Immagine 7" descr="radar_meteo_uk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398588"/>
            <a:ext cx="136842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Immagine 8" descr="Fig18_Positioning forest floor consumption pins_Nenana Ridge_AK.jpg"/>
          <p:cNvPicPr>
            <a:picLocks noChangeAspect="1"/>
          </p:cNvPicPr>
          <p:nvPr/>
        </p:nvPicPr>
        <p:blipFill>
          <a:blip r:embed="rId6"/>
          <a:srcRect l="11174" r="11093"/>
          <a:stretch>
            <a:fillRect/>
          </a:stretch>
        </p:blipFill>
        <p:spPr bwMode="auto">
          <a:xfrm>
            <a:off x="7596188" y="1400175"/>
            <a:ext cx="151288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Immagine 11" descr="Calvin-Perry-with-VRI-map-at-control-box-c-Mark-Godfrey-TNC-WOPA050203_D001-1.jpg"/>
          <p:cNvPicPr>
            <a:picLocks noChangeAspect="1"/>
          </p:cNvPicPr>
          <p:nvPr/>
        </p:nvPicPr>
        <p:blipFill>
          <a:blip r:embed="rId7"/>
          <a:srcRect r="26968"/>
          <a:stretch>
            <a:fillRect/>
          </a:stretch>
        </p:blipFill>
        <p:spPr bwMode="auto">
          <a:xfrm>
            <a:off x="1476375" y="5111750"/>
            <a:ext cx="1828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Immagine 17" descr="hydropower-project-on-the-Yangtze-river.jpg"/>
          <p:cNvPicPr>
            <a:picLocks noChangeAspect="1"/>
          </p:cNvPicPr>
          <p:nvPr/>
        </p:nvPicPr>
        <p:blipFill>
          <a:blip r:embed="rId8"/>
          <a:srcRect l="29411" r="8824"/>
          <a:stretch>
            <a:fillRect/>
          </a:stretch>
        </p:blipFill>
        <p:spPr bwMode="auto">
          <a:xfrm>
            <a:off x="4876800" y="5122863"/>
            <a:ext cx="160020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Immagine 18" descr="mining-lungs-400x400.jpg"/>
          <p:cNvPicPr>
            <a:picLocks noChangeAspect="1"/>
          </p:cNvPicPr>
          <p:nvPr/>
        </p:nvPicPr>
        <p:blipFill>
          <a:blip r:embed="rId9"/>
          <a:srcRect l="26221"/>
          <a:stretch>
            <a:fillRect/>
          </a:stretch>
        </p:blipFill>
        <p:spPr bwMode="auto">
          <a:xfrm>
            <a:off x="6516688" y="5122863"/>
            <a:ext cx="1223962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Immagine 19" descr="Screen shot 2010-01-25 at 15.13.55.png"/>
          <p:cNvPicPr>
            <a:picLocks noChangeAspect="1"/>
          </p:cNvPicPr>
          <p:nvPr/>
        </p:nvPicPr>
        <p:blipFill>
          <a:blip r:embed="rId10"/>
          <a:srcRect l="40678"/>
          <a:stretch>
            <a:fillRect/>
          </a:stretch>
        </p:blipFill>
        <p:spPr bwMode="auto">
          <a:xfrm>
            <a:off x="2590800" y="3490913"/>
            <a:ext cx="26670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15" descr="adr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3482975"/>
            <a:ext cx="18288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16" descr="nasa_computer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24700" y="3508375"/>
            <a:ext cx="19431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17" descr="PolandCVO"/>
          <p:cNvPicPr>
            <a:picLocks noChangeAspect="1" noChangeArrowheads="1"/>
          </p:cNvPicPr>
          <p:nvPr/>
        </p:nvPicPr>
        <p:blipFill>
          <a:blip r:embed="rId13"/>
          <a:srcRect l="22491" r="19359"/>
          <a:stretch>
            <a:fillRect/>
          </a:stretch>
        </p:blipFill>
        <p:spPr bwMode="auto">
          <a:xfrm>
            <a:off x="7812088" y="5108575"/>
            <a:ext cx="1296987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1" name="Picture 18" descr="gis-workshop-at-toliara-web"/>
          <p:cNvPicPr>
            <a:picLocks noChangeAspect="1" noChangeArrowheads="1"/>
          </p:cNvPicPr>
          <p:nvPr/>
        </p:nvPicPr>
        <p:blipFill>
          <a:blip r:embed="rId14"/>
          <a:srcRect l="41257"/>
          <a:stretch>
            <a:fillRect/>
          </a:stretch>
        </p:blipFill>
        <p:spPr bwMode="auto">
          <a:xfrm>
            <a:off x="3348038" y="5105400"/>
            <a:ext cx="150495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2" name="Text Box 19"/>
          <p:cNvSpPr txBox="1">
            <a:spLocks noChangeArrowheads="1"/>
          </p:cNvSpPr>
          <p:nvPr/>
        </p:nvSpPr>
        <p:spPr bwMode="auto">
          <a:xfrm>
            <a:off x="-76200" y="838200"/>
            <a:ext cx="9220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none">
                <a:solidFill>
                  <a:srgbClr val="000098"/>
                </a:solidFill>
              </a:rPr>
              <a:t>A broad Commercial Sector spans the entire information value chain</a:t>
            </a:r>
          </a:p>
          <a:p>
            <a:pPr algn="ctr"/>
            <a:endParaRPr lang="en-US">
              <a:solidFill>
                <a:srgbClr val="000098"/>
              </a:solidFill>
            </a:endParaRPr>
          </a:p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86033" name="Text Box 20"/>
          <p:cNvSpPr txBox="1">
            <a:spLocks noChangeArrowheads="1"/>
          </p:cNvSpPr>
          <p:nvPr/>
        </p:nvSpPr>
        <p:spPr bwMode="auto">
          <a:xfrm>
            <a:off x="-76200" y="1728788"/>
            <a:ext cx="1447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chemeClr val="bg1"/>
                </a:solidFill>
              </a:rPr>
              <a:t>Data</a:t>
            </a:r>
          </a:p>
          <a:p>
            <a:pPr algn="ctr">
              <a:spcBef>
                <a:spcPct val="50000"/>
              </a:spcBef>
            </a:pPr>
            <a:r>
              <a:rPr lang="en-US" u="none">
                <a:solidFill>
                  <a:schemeClr val="bg1"/>
                </a:solidFill>
              </a:rPr>
              <a:t>providers</a:t>
            </a:r>
          </a:p>
        </p:txBody>
      </p:sp>
      <p:sp>
        <p:nvSpPr>
          <p:cNvPr id="86034" name="Text Box 21"/>
          <p:cNvSpPr txBox="1">
            <a:spLocks noChangeArrowheads="1"/>
          </p:cNvSpPr>
          <p:nvPr/>
        </p:nvSpPr>
        <p:spPr bwMode="auto">
          <a:xfrm>
            <a:off x="-290513" y="3787775"/>
            <a:ext cx="2881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rgbClr val="000098"/>
                </a:solidFill>
              </a:rPr>
              <a:t>Value-Added providers</a:t>
            </a:r>
          </a:p>
        </p:txBody>
      </p:sp>
      <p:sp>
        <p:nvSpPr>
          <p:cNvPr id="86035" name="Text Box 22"/>
          <p:cNvSpPr txBox="1">
            <a:spLocks noChangeArrowheads="1"/>
          </p:cNvSpPr>
          <p:nvPr/>
        </p:nvSpPr>
        <p:spPr bwMode="auto">
          <a:xfrm>
            <a:off x="-152400" y="5462588"/>
            <a:ext cx="1828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none">
                <a:solidFill>
                  <a:schemeClr val="bg1"/>
                </a:solidFill>
              </a:rPr>
              <a:t>Downstream</a:t>
            </a:r>
          </a:p>
          <a:p>
            <a:pPr algn="ctr">
              <a:spcBef>
                <a:spcPct val="50000"/>
              </a:spcBef>
            </a:pPr>
            <a:r>
              <a:rPr lang="en-US" u="none">
                <a:solidFill>
                  <a:schemeClr val="bg1"/>
                </a:solidFill>
              </a:rPr>
              <a:t>users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065463" y="6500813"/>
            <a:ext cx="3451225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742722" name="Rectangle 2"/>
          <p:cNvSpPr>
            <a:spLocks noChangeArrowheads="1"/>
          </p:cNvSpPr>
          <p:nvPr/>
        </p:nvSpPr>
        <p:spPr bwMode="auto">
          <a:xfrm>
            <a:off x="-152400" y="838200"/>
            <a:ext cx="9296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CH" sz="3600" u="none" dirty="0">
                <a:solidFill>
                  <a:srgbClr val="3595B7"/>
                </a:solidFill>
                <a:latin typeface="Arial" charset="0"/>
                <a:cs typeface="+mn-cs"/>
              </a:rPr>
              <a:t>Ecosystem Classification</a:t>
            </a:r>
            <a:r>
              <a:rPr lang="en-GB" sz="3600" u="none" dirty="0">
                <a:solidFill>
                  <a:srgbClr val="005FAA"/>
                </a:solidFill>
                <a:latin typeface="Arial" charset="0"/>
                <a:cs typeface="+mn-cs"/>
              </a:rPr>
              <a:t> </a:t>
            </a:r>
            <a:r>
              <a:rPr lang="en-GB" sz="3600" u="none" dirty="0">
                <a:solidFill>
                  <a:srgbClr val="3595B7"/>
                </a:solidFill>
                <a:latin typeface="Arial" charset="0"/>
                <a:cs typeface="+mn-cs"/>
              </a:rPr>
              <a:t>&amp; Mapping</a:t>
            </a:r>
            <a:r>
              <a:rPr lang="en-GB" sz="3600" u="none" dirty="0">
                <a:solidFill>
                  <a:srgbClr val="005FAA"/>
                </a:solidFill>
                <a:latin typeface="Arial" charset="0"/>
                <a:cs typeface="+mn-cs"/>
              </a:rPr>
              <a:t> </a:t>
            </a:r>
            <a:br>
              <a:rPr lang="en-GB" sz="3600" u="none" dirty="0">
                <a:solidFill>
                  <a:srgbClr val="005FAA"/>
                </a:solidFill>
                <a:latin typeface="Arial" charset="0"/>
                <a:cs typeface="+mn-cs"/>
              </a:rPr>
            </a:br>
            <a:r>
              <a:rPr lang="fr-CH" sz="2800" i="1" u="none" dirty="0">
                <a:solidFill>
                  <a:srgbClr val="005FAA"/>
                </a:solidFill>
                <a:latin typeface="Arial" charset="0"/>
                <a:cs typeface="+mn-cs"/>
              </a:rPr>
              <a:t>(Australia, Austria, Brazil, Canada, China, EC, </a:t>
            </a:r>
            <a:br>
              <a:rPr lang="fr-CH" sz="2800" i="1" u="none" dirty="0">
                <a:solidFill>
                  <a:srgbClr val="005FAA"/>
                </a:solidFill>
                <a:latin typeface="Arial" charset="0"/>
                <a:cs typeface="+mn-cs"/>
              </a:rPr>
            </a:br>
            <a:r>
              <a:rPr lang="fr-CH" sz="2800" i="1" u="none" dirty="0">
                <a:solidFill>
                  <a:srgbClr val="005FAA"/>
                </a:solidFill>
                <a:latin typeface="Arial" charset="0"/>
                <a:cs typeface="+mn-cs"/>
              </a:rPr>
              <a:t>Italy, Paraguay, USA, RCMRD, UNESCO)</a:t>
            </a:r>
            <a:endParaRPr lang="en-US" sz="2800" i="1" u="none" dirty="0">
              <a:solidFill>
                <a:srgbClr val="005FAA"/>
              </a:solidFill>
              <a:latin typeface="Arial" charset="0"/>
              <a:cs typeface="+mn-cs"/>
            </a:endParaRPr>
          </a:p>
        </p:txBody>
      </p:sp>
      <p:sp>
        <p:nvSpPr>
          <p:cNvPr id="3742723" name="Rectangle 3"/>
          <p:cNvSpPr>
            <a:spLocks noChangeArrowheads="1"/>
          </p:cNvSpPr>
          <p:nvPr/>
        </p:nvSpPr>
        <p:spPr bwMode="auto">
          <a:xfrm>
            <a:off x="5715000" y="2819400"/>
            <a:ext cx="3276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* SHARE mountain stations </a:t>
            </a:r>
          </a:p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   operational </a:t>
            </a:r>
          </a:p>
          <a:p>
            <a:pPr algn="l" eaLnBrk="0" hangingPunct="0">
              <a:buSzPct val="100000"/>
              <a:buFontTx/>
              <a:buChar char="•"/>
              <a:tabLst>
                <a:tab pos="111125" algn="l"/>
                <a:tab pos="457200" algn="l"/>
              </a:tabLst>
              <a:defRPr/>
            </a:pPr>
            <a:endParaRPr lang="en-US" altLang="zh-CN" sz="1000" b="0" u="none">
              <a:solidFill>
                <a:srgbClr val="005FAA"/>
              </a:solidFill>
              <a:cs typeface="宋体" charset="0"/>
            </a:endParaRPr>
          </a:p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All ecosystem mapping </a:t>
            </a:r>
          </a:p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data available; DataCORE</a:t>
            </a:r>
          </a:p>
          <a:p>
            <a:pPr algn="l" eaLnBrk="0" hangingPunct="0">
              <a:buSzPct val="100000"/>
              <a:buFontTx/>
              <a:buChar char="•"/>
              <a:tabLst>
                <a:tab pos="111125" algn="l"/>
                <a:tab pos="457200" algn="l"/>
              </a:tabLst>
              <a:defRPr/>
            </a:pPr>
            <a:endParaRPr lang="en-US" altLang="zh-CN" sz="1000" b="0" u="none">
              <a:solidFill>
                <a:srgbClr val="005FAA"/>
              </a:solidFill>
              <a:ea typeface="宋体" charset="0"/>
              <a:cs typeface="Arial" charset="0"/>
            </a:endParaRPr>
          </a:p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* New maps of growing </a:t>
            </a:r>
          </a:p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   season</a:t>
            </a:r>
          </a:p>
          <a:p>
            <a:pPr algn="l" eaLnBrk="0" hangingPunct="0">
              <a:buSzPct val="100000"/>
              <a:buFontTx/>
              <a:buChar char="•"/>
              <a:tabLst>
                <a:tab pos="111125" algn="l"/>
                <a:tab pos="457200" algn="l"/>
              </a:tabLst>
              <a:defRPr/>
            </a:pPr>
            <a:endParaRPr lang="en-US" altLang="zh-CN" sz="1000" b="0" u="none">
              <a:solidFill>
                <a:srgbClr val="005FAA"/>
              </a:solidFill>
              <a:cs typeface="宋体" charset="0"/>
            </a:endParaRPr>
          </a:p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* Atlas of 40 Chinese </a:t>
            </a:r>
          </a:p>
          <a:p>
            <a:pPr algn="l" eaLnBrk="0" hangingPunct="0">
              <a:buSzPct val="100000"/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   World Heritage Sites</a:t>
            </a:r>
          </a:p>
          <a:p>
            <a:pPr algn="l" eaLnBrk="0" hangingPunct="0">
              <a:buSzPct val="100000"/>
              <a:buFontTx/>
              <a:buChar char="•"/>
              <a:tabLst>
                <a:tab pos="111125" algn="l"/>
                <a:tab pos="457200" algn="l"/>
              </a:tabLst>
              <a:defRPr/>
            </a:pPr>
            <a:endParaRPr lang="en-US" altLang="zh-CN" sz="1000" b="0" u="none">
              <a:solidFill>
                <a:srgbClr val="005FAA"/>
              </a:solidFill>
              <a:cs typeface="宋体" charset="0"/>
            </a:endParaRPr>
          </a:p>
          <a:p>
            <a:pPr algn="l" eaLnBrk="0" hangingPunct="0"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* Decision-making support:   </a:t>
            </a:r>
          </a:p>
          <a:p>
            <a:pPr algn="l" eaLnBrk="0" hangingPunct="0">
              <a:tabLst>
                <a:tab pos="111125" algn="l"/>
                <a:tab pos="457200" algn="l"/>
              </a:tabLst>
              <a:defRPr/>
            </a:pPr>
            <a:r>
              <a:rPr lang="en-US" altLang="zh-CN" b="0" u="none">
                <a:solidFill>
                  <a:srgbClr val="005FAA"/>
                </a:solidFill>
                <a:cs typeface="宋体" charset="0"/>
              </a:rPr>
              <a:t>   ABCC program</a:t>
            </a:r>
            <a:endParaRPr lang="en-US" altLang="zh-CN" b="0">
              <a:solidFill>
                <a:srgbClr val="005FAA"/>
              </a:solidFill>
              <a:cs typeface="宋体" charset="0"/>
            </a:endParaRPr>
          </a:p>
        </p:txBody>
      </p:sp>
      <p:pic>
        <p:nvPicPr>
          <p:cNvPr id="3742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5716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42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8594" r="7500" b="7031"/>
          <a:stretch>
            <a:fillRect/>
          </a:stretch>
        </p:blipFill>
        <p:spPr bwMode="auto">
          <a:xfrm>
            <a:off x="2024063" y="2667000"/>
            <a:ext cx="17097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086" name="Picture 4" descr="说明: 世界遗产点-yingw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b="5141"/>
          <a:stretch>
            <a:fillRect/>
          </a:stretch>
        </p:blipFill>
        <p:spPr bwMode="auto">
          <a:xfrm>
            <a:off x="381000" y="4999038"/>
            <a:ext cx="33528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ANd9GcRvsjCmWOuh-bqJ77cdUMKJgD37YevLaiqNGBFRdPPX0XBDGmviJajXzteig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2200"/>
            <a:ext cx="601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USGS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7215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AutoShape 9" descr="Z"/>
          <p:cNvSpPr>
            <a:spLocks noChangeAspect="1" noChangeArrowheads="1"/>
          </p:cNvSpPr>
          <p:nvPr/>
        </p:nvSpPr>
        <p:spPr bwMode="auto">
          <a:xfrm>
            <a:off x="3619500" y="270510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AutoShape 10" descr="Z"/>
          <p:cNvSpPr>
            <a:spLocks noChangeAspect="1" noChangeArrowheads="1"/>
          </p:cNvSpPr>
          <p:nvPr/>
        </p:nvSpPr>
        <p:spPr bwMode="auto">
          <a:xfrm>
            <a:off x="3619500" y="270510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91" name="Picture 11" descr="UNES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75250"/>
            <a:ext cx="6096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47999761_48727b85d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862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share ever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14478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AutoShape 14" descr="2Q=="/>
          <p:cNvSpPr>
            <a:spLocks noChangeAspect="1" noChangeArrowheads="1"/>
          </p:cNvSpPr>
          <p:nvPr/>
        </p:nvSpPr>
        <p:spPr bwMode="auto">
          <a:xfrm>
            <a:off x="4000500" y="28956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AutoShape 15" descr="2Q=="/>
          <p:cNvSpPr>
            <a:spLocks noChangeAspect="1" noChangeArrowheads="1"/>
          </p:cNvSpPr>
          <p:nvPr/>
        </p:nvSpPr>
        <p:spPr bwMode="auto">
          <a:xfrm>
            <a:off x="4000500" y="28956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96" name="Picture 16" descr="abc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5334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949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65463" y="6500813"/>
            <a:ext cx="3451225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© GEO Secretariat</a:t>
            </a:r>
          </a:p>
        </p:txBody>
      </p:sp>
      <p:sp>
        <p:nvSpPr>
          <p:cNvPr id="3655682" name="Rectangle 2"/>
          <p:cNvSpPr>
            <a:spLocks noChangeArrowheads="1"/>
          </p:cNvSpPr>
          <p:nvPr/>
        </p:nvSpPr>
        <p:spPr bwMode="auto">
          <a:xfrm>
            <a:off x="0" y="762000"/>
            <a:ext cx="9296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CH" sz="3600" u="none" dirty="0">
                <a:solidFill>
                  <a:srgbClr val="3595B7"/>
                </a:solidFill>
                <a:latin typeface="Arial" charset="0"/>
                <a:cs typeface="+mn-cs"/>
              </a:rPr>
              <a:t>Advanced Land-Cover Products</a:t>
            </a:r>
            <a:br>
              <a:rPr lang="fr-CH" sz="3600" u="none" dirty="0">
                <a:solidFill>
                  <a:srgbClr val="3595B7"/>
                </a:solidFill>
                <a:latin typeface="Arial" charset="0"/>
                <a:cs typeface="+mn-cs"/>
              </a:rPr>
            </a:br>
            <a:r>
              <a:rPr lang="fr-CH" sz="2500" i="1" u="none" dirty="0">
                <a:solidFill>
                  <a:srgbClr val="005FAA"/>
                </a:solidFill>
                <a:latin typeface="Arial" charset="0"/>
                <a:cs typeface="+mn-cs"/>
              </a:rPr>
              <a:t>(Canada, China, EC, Greece, Japan, Netherlands, Nigeria, Spain, Sweden, UK, USA, Spain, EEA, ESA, GTOS, ISPRS)</a:t>
            </a:r>
            <a:endParaRPr lang="en-US" sz="2500" i="1" u="none" dirty="0">
              <a:solidFill>
                <a:srgbClr val="005FAA"/>
              </a:solidFill>
              <a:latin typeface="Arial" charset="0"/>
              <a:cs typeface="+mn-cs"/>
            </a:endParaRPr>
          </a:p>
        </p:txBody>
      </p:sp>
      <p:sp>
        <p:nvSpPr>
          <p:cNvPr id="3655683" name="Rectangle 11"/>
          <p:cNvSpPr>
            <a:spLocks noChangeArrowheads="1"/>
          </p:cNvSpPr>
          <p:nvPr/>
        </p:nvSpPr>
        <p:spPr bwMode="auto">
          <a:xfrm>
            <a:off x="5943600" y="2743200"/>
            <a:ext cx="3352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lnSpc>
                <a:spcPct val="110000"/>
              </a:lnSpc>
              <a:defRPr/>
            </a:pP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Global 30m products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Major land cover types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(eg. wetland)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Independent validation 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databases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Global Land Cover Portal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Growing int’l consensus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endParaRPr lang="en-US" b="0" u="none">
              <a:solidFill>
                <a:srgbClr val="005FAA"/>
              </a:solidFill>
              <a:ea typeface="宋体" charset="0"/>
              <a:cs typeface="Arial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1981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l_fi" descr="http://www.rivistageomedia.it/images/stories/globcover_poster2010_h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14162" r="1088" b="19775"/>
          <a:stretch>
            <a:fillRect/>
          </a:stretch>
        </p:blipFill>
        <p:spPr bwMode="auto">
          <a:xfrm>
            <a:off x="609600" y="5105400"/>
            <a:ext cx="2209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30%20Meter%20Land%20Cover%20Example%20zoo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3395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glacier_anim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 descr="1-s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1021" r="1730" b="3061"/>
          <a:stretch>
            <a:fillRect/>
          </a:stretch>
        </p:blipFill>
        <p:spPr bwMode="auto">
          <a:xfrm>
            <a:off x="228600" y="2600325"/>
            <a:ext cx="23622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69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6762" r="51863" b="73296"/>
          <a:stretch>
            <a:fillRect/>
          </a:stretch>
        </p:blipFill>
        <p:spPr bwMode="auto">
          <a:xfrm>
            <a:off x="2667000" y="3657600"/>
            <a:ext cx="12954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8" name="Picture 19" descr="gofc-gold-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208713"/>
            <a:ext cx="1981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0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065463" y="6500813"/>
            <a:ext cx="3451225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41986" name="Picture 84" descr="Mexico rapid apprais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57531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8427" name="Rectangle 16"/>
          <p:cNvSpPr>
            <a:spLocks noChangeArrowheads="1"/>
          </p:cNvSpPr>
          <p:nvPr/>
        </p:nvSpPr>
        <p:spPr bwMode="auto">
          <a:xfrm>
            <a:off x="0" y="1066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u="none" dirty="0">
                <a:solidFill>
                  <a:srgbClr val="3595B7"/>
                </a:solidFill>
                <a:latin typeface="Arial" charset="0"/>
                <a:cs typeface="+mn-cs"/>
              </a:rPr>
              <a:t>Global Forest Information System </a:t>
            </a:r>
            <a:br>
              <a:rPr lang="en-US" sz="3600" u="none" dirty="0">
                <a:solidFill>
                  <a:srgbClr val="3595B7"/>
                </a:solidFill>
                <a:latin typeface="Arial" charset="0"/>
                <a:cs typeface="+mn-cs"/>
              </a:rPr>
            </a:br>
            <a:r>
              <a:rPr lang="en-US" sz="3600" u="none" dirty="0">
                <a:solidFill>
                  <a:srgbClr val="005FAA"/>
                </a:solidFill>
                <a:latin typeface="Arial" charset="0"/>
                <a:cs typeface="Arial" charset="0"/>
              </a:rPr>
              <a:t> </a:t>
            </a:r>
            <a:r>
              <a:rPr lang="en-US" sz="2600" i="1" u="none" dirty="0">
                <a:solidFill>
                  <a:srgbClr val="005FAA"/>
                </a:solidFill>
                <a:latin typeface="Arial" charset="0"/>
                <a:cs typeface="+mn-cs"/>
              </a:rPr>
              <a:t>(Australia, Canada, Japan, Norway, USA, CEOS, FAO)</a:t>
            </a:r>
            <a:r>
              <a:rPr lang="en-US" sz="3600" u="none" dirty="0">
                <a:solidFill>
                  <a:srgbClr val="005FAA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388428" name="Rectangle 11"/>
          <p:cNvSpPr>
            <a:spLocks noChangeArrowheads="1"/>
          </p:cNvSpPr>
          <p:nvPr/>
        </p:nvSpPr>
        <p:spPr bwMode="auto">
          <a:xfrm>
            <a:off x="6400800" y="1981200"/>
            <a:ext cx="2743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lnSpc>
                <a:spcPct val="110000"/>
              </a:lnSpc>
              <a:defRPr/>
            </a:pP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</a:t>
            </a:r>
            <a:r>
              <a:rPr lang="en-US" altLang="zh-CN" b="0" u="none">
                <a:solidFill>
                  <a:srgbClr val="3595B7"/>
                </a:solidFill>
                <a:ea typeface="宋体" charset="0"/>
                <a:cs typeface="Arial" charset="0"/>
              </a:rPr>
              <a:t>Forest Carbon </a:t>
            </a:r>
            <a:br>
              <a:rPr lang="en-US" altLang="zh-CN" b="0" u="none">
                <a:solidFill>
                  <a:srgbClr val="3595B7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3595B7"/>
                </a:solidFill>
                <a:ea typeface="宋体" charset="0"/>
                <a:cs typeface="Arial" charset="0"/>
              </a:rPr>
              <a:t>   Tracking</a:t>
            </a: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ongoing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Demo in 12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countries (Congo)</a:t>
            </a:r>
            <a:r>
              <a:rPr lang="en-US" altLang="ja-JP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ja-JP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ja-JP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ja-JP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* Coordinated space 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 data acquisition</a:t>
            </a:r>
            <a:r>
              <a:rPr lang="en-US" altLang="ja-JP" b="0" u="none">
                <a:solidFill>
                  <a:srgbClr val="005FAA"/>
                </a:solidFill>
                <a:ea typeface="宋体" charset="0"/>
                <a:cs typeface="Arial" charset="0"/>
              </a:rPr>
              <a:t> </a:t>
            </a:r>
            <a:br>
              <a:rPr lang="en-US" altLang="ja-JP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ja-JP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ja-JP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ja-JP" b="0" u="none">
                <a:solidFill>
                  <a:srgbClr val="005FAA"/>
                </a:solidFill>
                <a:ea typeface="宋体" charset="0"/>
                <a:cs typeface="Arial" charset="0"/>
              </a:rPr>
              <a:t>*  </a:t>
            </a: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In-situ validation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  <a:t/>
            </a:r>
            <a:br>
              <a:rPr lang="en-US" altLang="zh-CN" sz="1000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* Regional capacity 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 building growing</a:t>
            </a:r>
            <a:b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</a:br>
            <a:r>
              <a:rPr lang="en-US" altLang="zh-CN" b="0" u="none">
                <a:solidFill>
                  <a:srgbClr val="005FAA"/>
                </a:solidFill>
                <a:ea typeface="宋体" charset="0"/>
                <a:cs typeface="Arial" charset="0"/>
              </a:rPr>
              <a:t>    (</a:t>
            </a:r>
            <a:r>
              <a:rPr lang="en-US" altLang="ja-JP" b="0" u="none">
                <a:solidFill>
                  <a:srgbClr val="005FAA"/>
                </a:solidFill>
                <a:ea typeface="宋体" charset="0"/>
                <a:cs typeface="Arial" charset="0"/>
              </a:rPr>
              <a:t>US Silvacarbon) </a:t>
            </a:r>
            <a:endParaRPr lang="en-US" b="0" u="none">
              <a:solidFill>
                <a:srgbClr val="005FAA"/>
              </a:solidFill>
              <a:ea typeface="宋体" charset="0"/>
              <a:cs typeface="Arial" charset="0"/>
            </a:endParaRPr>
          </a:p>
        </p:txBody>
      </p:sp>
      <p:pic>
        <p:nvPicPr>
          <p:cNvPr id="3388496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9619" r="58571" b="9619"/>
          <a:stretch>
            <a:fillRect/>
          </a:stretch>
        </p:blipFill>
        <p:spPr bwMode="auto">
          <a:xfrm>
            <a:off x="4930775" y="5105400"/>
            <a:ext cx="114776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90" name="Rectangle 17"/>
          <p:cNvSpPr>
            <a:spLocks noChangeArrowheads="1"/>
          </p:cNvSpPr>
          <p:nvPr/>
        </p:nvSpPr>
        <p:spPr bwMode="auto">
          <a:xfrm>
            <a:off x="5181600" y="4495800"/>
            <a:ext cx="91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GB" sz="800" b="0" u="none">
                <a:solidFill>
                  <a:srgbClr val="000014"/>
                </a:solidFill>
                <a:latin typeface="Arial" charset="0"/>
                <a:cs typeface="Arial" charset="0"/>
              </a:rPr>
              <a:t>Mexico</a:t>
            </a:r>
          </a:p>
        </p:txBody>
      </p:sp>
      <p:sp>
        <p:nvSpPr>
          <p:cNvPr id="3388501" name="Rectangle 85"/>
          <p:cNvSpPr>
            <a:spLocks noChangeArrowheads="1"/>
          </p:cNvSpPr>
          <p:nvPr/>
        </p:nvSpPr>
        <p:spPr bwMode="auto">
          <a:xfrm>
            <a:off x="304800" y="6172200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defRPr/>
            </a:pPr>
            <a:r>
              <a:rPr lang="en-US" altLang="ja-JP" sz="1400" b="0" i="1" u="none"/>
              <a:t>In-situ forest measurements</a:t>
            </a:r>
            <a:endParaRPr lang="en-US" altLang="ja-JP" sz="1400"/>
          </a:p>
        </p:txBody>
      </p:sp>
      <p:sp>
        <p:nvSpPr>
          <p:cNvPr id="41992" name="Rectangle 17"/>
          <p:cNvSpPr>
            <a:spLocks noChangeArrowheads="1"/>
          </p:cNvSpPr>
          <p:nvPr/>
        </p:nvSpPr>
        <p:spPr bwMode="auto">
          <a:xfrm>
            <a:off x="4876800" y="5105400"/>
            <a:ext cx="91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r>
              <a:rPr lang="en-GB" sz="800" b="0" u="none">
                <a:solidFill>
                  <a:srgbClr val="000014"/>
                </a:solidFill>
                <a:latin typeface="Arial" charset="0"/>
                <a:cs typeface="Arial" charset="0"/>
              </a:rPr>
              <a:t>Columbia</a:t>
            </a:r>
          </a:p>
        </p:txBody>
      </p:sp>
    </p:spTree>
    <p:extLst>
      <p:ext uri="{BB962C8B-B14F-4D97-AF65-F5344CB8AC3E}">
        <p14:creationId xmlns:p14="http://schemas.microsoft.com/office/powerpoint/2010/main" val="2125361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_presentation_template">
  <a:themeElements>
    <a:clrScheme name="">
      <a:dk1>
        <a:srgbClr val="000098"/>
      </a:dk1>
      <a:lt1>
        <a:srgbClr val="FFFFFF"/>
      </a:lt1>
      <a:dk2>
        <a:srgbClr val="000098"/>
      </a:dk2>
      <a:lt2>
        <a:srgbClr val="808080"/>
      </a:lt2>
      <a:accent1>
        <a:srgbClr val="FFCC99"/>
      </a:accent1>
      <a:accent2>
        <a:srgbClr val="000098"/>
      </a:accent2>
      <a:accent3>
        <a:srgbClr val="FFFFFF"/>
      </a:accent3>
      <a:accent4>
        <a:srgbClr val="000081"/>
      </a:accent4>
      <a:accent5>
        <a:srgbClr val="FFE2CA"/>
      </a:accent5>
      <a:accent6>
        <a:srgbClr val="000089"/>
      </a:accent6>
      <a:hlink>
        <a:srgbClr val="000098"/>
      </a:hlink>
      <a:folHlink>
        <a:srgbClr val="000098"/>
      </a:folHlink>
    </a:clrScheme>
    <a:fontScheme name="GEO_presentation_templat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GEO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arter - Slide Master">
  <a:themeElements>
    <a:clrScheme name="Charter - Slide Master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508BD4"/>
      </a:hlink>
      <a:folHlink>
        <a:srgbClr val="508BD4"/>
      </a:folHlink>
    </a:clrScheme>
    <a:fontScheme name="Charter - Slide Master">
      <a:majorFont>
        <a:latin typeface="Lucida Console"/>
        <a:ea typeface="ＭＳ Ｐゴシック"/>
        <a:cs typeface="Arial"/>
      </a:majorFont>
      <a:minorFont>
        <a:latin typeface="Verdan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Charter - Slide Master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508BD4"/>
        </a:hlink>
        <a:folHlink>
          <a:srgbClr val="508B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harter - Slide Master">
  <a:themeElements>
    <a:clrScheme name="1_Charter - Slide Master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508BD4"/>
      </a:hlink>
      <a:folHlink>
        <a:srgbClr val="508BD4"/>
      </a:folHlink>
    </a:clrScheme>
    <a:fontScheme name="1_Charter - Slide Master">
      <a:majorFont>
        <a:latin typeface="Lucida Console"/>
        <a:ea typeface="ＭＳ Ｐゴシック"/>
        <a:cs typeface="Arial"/>
      </a:majorFont>
      <a:minorFont>
        <a:latin typeface="Verdan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1_Charter - Slide Master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508BD4"/>
        </a:hlink>
        <a:folHlink>
          <a:srgbClr val="508B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harter - Slide Master">
  <a:themeElements>
    <a:clrScheme name="2_Charter - Slide Master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508BD4"/>
      </a:hlink>
      <a:folHlink>
        <a:srgbClr val="508BD4"/>
      </a:folHlink>
    </a:clrScheme>
    <a:fontScheme name="2_Charter - Slide Master">
      <a:majorFont>
        <a:latin typeface="Lucida Console"/>
        <a:ea typeface="ＭＳ Ｐゴシック"/>
        <a:cs typeface="Arial"/>
      </a:majorFont>
      <a:minorFont>
        <a:latin typeface="Verdan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2_Charter - Slide Master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508BD4"/>
        </a:hlink>
        <a:folHlink>
          <a:srgbClr val="508B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98"/>
    </a:dk1>
    <a:lt1>
      <a:srgbClr val="FFFFFF"/>
    </a:lt1>
    <a:dk2>
      <a:srgbClr val="000098"/>
    </a:dk2>
    <a:lt2>
      <a:srgbClr val="808080"/>
    </a:lt2>
    <a:accent1>
      <a:srgbClr val="FFCC99"/>
    </a:accent1>
    <a:accent2>
      <a:srgbClr val="000098"/>
    </a:accent2>
    <a:accent3>
      <a:srgbClr val="FFFFFF"/>
    </a:accent3>
    <a:accent4>
      <a:srgbClr val="000081"/>
    </a:accent4>
    <a:accent5>
      <a:srgbClr val="FFE2CA"/>
    </a:accent5>
    <a:accent6>
      <a:srgbClr val="000089"/>
    </a:accent6>
    <a:hlink>
      <a:srgbClr val="000098"/>
    </a:hlink>
    <a:folHlink>
      <a:srgbClr val="000098"/>
    </a:folHlink>
  </a:clrScheme>
  <a:fontScheme name="GEO_presentation_template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24139</TotalTime>
  <Words>824</Words>
  <Application>Microsoft Office PowerPoint</Application>
  <PresentationFormat>Předvádění na obrazovce (4:3)</PresentationFormat>
  <Paragraphs>224</Paragraphs>
  <Slides>31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GEO_presentation_template</vt:lpstr>
      <vt:lpstr>Blank Presentation</vt:lpstr>
      <vt:lpstr>Custom Design</vt:lpstr>
      <vt:lpstr>Charter - Slide Master</vt:lpstr>
      <vt:lpstr>1_Charter - Slide Master</vt:lpstr>
      <vt:lpstr>2_Charter - Slide Master</vt:lpstr>
      <vt:lpstr>Prezentace aplikace PowerPoint</vt:lpstr>
      <vt:lpstr>Prezentace aplikace PowerPoint</vt:lpstr>
      <vt:lpstr> GEO Objectives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GEOSS Implementation Requires: Data Sharing Principles</vt:lpstr>
      <vt:lpstr>Prezentace aplikace PowerPoint</vt:lpstr>
      <vt:lpstr>Canada’s Experience</vt:lpstr>
      <vt:lpstr>Prezentace aplikace PowerPoint</vt:lpstr>
      <vt:lpstr>Prezentace aplikace PowerPoint</vt:lpstr>
      <vt:lpstr>Prezentace aplikace PowerPoint</vt:lpstr>
      <vt:lpstr> Ministerial Guidance</vt:lpstr>
      <vt:lpstr> Summary</vt:lpstr>
      <vt:lpstr>Prezentace aplikace PowerPoint</vt:lpstr>
      <vt:lpstr>Prezentace aplikace PowerPoint</vt:lpstr>
    </vt:vector>
  </TitlesOfParts>
  <Company>dst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 and GEOSS…….</dc:title>
  <dc:creator>Imraan Saloojee</dc:creator>
  <cp:lastModifiedBy>konecny</cp:lastModifiedBy>
  <cp:revision>1373</cp:revision>
  <dcterms:created xsi:type="dcterms:W3CDTF">2006-04-30T14:15:52Z</dcterms:created>
  <dcterms:modified xsi:type="dcterms:W3CDTF">2016-04-26T10:28:14Z</dcterms:modified>
</cp:coreProperties>
</file>