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doc" ContentType="application/msword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4"/>
  </p:notesMasterIdLst>
  <p:sldIdLst>
    <p:sldId id="257" r:id="rId2"/>
    <p:sldId id="264" r:id="rId3"/>
    <p:sldId id="266" r:id="rId4"/>
    <p:sldId id="263" r:id="rId5"/>
    <p:sldId id="285" r:id="rId6"/>
    <p:sldId id="286" r:id="rId7"/>
    <p:sldId id="265" r:id="rId8"/>
    <p:sldId id="267" r:id="rId9"/>
    <p:sldId id="289" r:id="rId10"/>
    <p:sldId id="312" r:id="rId11"/>
    <p:sldId id="280" r:id="rId12"/>
    <p:sldId id="284" r:id="rId13"/>
    <p:sldId id="281" r:id="rId14"/>
    <p:sldId id="282" r:id="rId15"/>
    <p:sldId id="268" r:id="rId16"/>
    <p:sldId id="258" r:id="rId17"/>
    <p:sldId id="259" r:id="rId18"/>
    <p:sldId id="260" r:id="rId19"/>
    <p:sldId id="261" r:id="rId20"/>
    <p:sldId id="262" r:id="rId21"/>
    <p:sldId id="269" r:id="rId22"/>
    <p:sldId id="270" r:id="rId23"/>
    <p:sldId id="273" r:id="rId24"/>
    <p:sldId id="272" r:id="rId25"/>
    <p:sldId id="277" r:id="rId26"/>
    <p:sldId id="278" r:id="rId27"/>
    <p:sldId id="279" r:id="rId28"/>
    <p:sldId id="271" r:id="rId29"/>
    <p:sldId id="274" r:id="rId30"/>
    <p:sldId id="275" r:id="rId31"/>
    <p:sldId id="276" r:id="rId32"/>
    <p:sldId id="283" r:id="rId33"/>
    <p:sldId id="313" r:id="rId34"/>
    <p:sldId id="287" r:id="rId35"/>
    <p:sldId id="294" r:id="rId36"/>
    <p:sldId id="290" r:id="rId37"/>
    <p:sldId id="291" r:id="rId38"/>
    <p:sldId id="292" r:id="rId39"/>
    <p:sldId id="293" r:id="rId40"/>
    <p:sldId id="305" r:id="rId41"/>
    <p:sldId id="306" r:id="rId42"/>
    <p:sldId id="307" r:id="rId43"/>
    <p:sldId id="308" r:id="rId44"/>
    <p:sldId id="311" r:id="rId45"/>
    <p:sldId id="295" r:id="rId46"/>
    <p:sldId id="296" r:id="rId47"/>
    <p:sldId id="298" r:id="rId48"/>
    <p:sldId id="299" r:id="rId49"/>
    <p:sldId id="301" r:id="rId50"/>
    <p:sldId id="302" r:id="rId51"/>
    <p:sldId id="303" r:id="rId52"/>
    <p:sldId id="304" r:id="rId53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45" autoAdjust="0"/>
    <p:restoredTop sz="94660"/>
  </p:normalViewPr>
  <p:slideViewPr>
    <p:cSldViewPr>
      <p:cViewPr varScale="1">
        <p:scale>
          <a:sx n="48" d="100"/>
          <a:sy n="48" d="100"/>
        </p:scale>
        <p:origin x="-1320" y="-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2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3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65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6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67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68.png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7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B39276-361A-49BD-AABD-3AAC48484420}" type="datetimeFigureOut">
              <a:rPr lang="de-DE" smtClean="0"/>
              <a:pPr/>
              <a:t>22.02.2016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00D670-9BB5-4ED0-9635-FB0B93BEC2C2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584221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00837A5-7315-4254-959D-6D5BDE713A31}" type="slidenum">
              <a:rPr lang="de-DE"/>
              <a:pPr/>
              <a:t>14</a:t>
            </a:fld>
            <a:endParaRPr lang="de-DE"/>
          </a:p>
        </p:txBody>
      </p:sp>
      <p:sp>
        <p:nvSpPr>
          <p:cNvPr id="94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F6AAE02-1EF2-42E2-A483-8DAEBAAAC0F4}" type="slidenum">
              <a:rPr lang="de-DE"/>
              <a:pPr/>
              <a:t>43</a:t>
            </a:fld>
            <a:endParaRPr lang="de-DE"/>
          </a:p>
        </p:txBody>
      </p:sp>
      <p:sp>
        <p:nvSpPr>
          <p:cNvPr id="104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C1DEC1A-F1B6-4214-9566-A2227702AB21}" type="slidenum">
              <a:rPr lang="de-DE"/>
              <a:pPr/>
              <a:t>44</a:t>
            </a:fld>
            <a:endParaRPr lang="de-DE"/>
          </a:p>
        </p:txBody>
      </p:sp>
      <p:sp>
        <p:nvSpPr>
          <p:cNvPr id="107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6"/>
          <p:cNvSpPr>
            <a:spLocks noGrp="1" noChangeArrowheads="1"/>
          </p:cNvSpPr>
          <p:nvPr>
            <p:ph type="sldNum" sz="quarter"/>
          </p:nvPr>
        </p:nvSpPr>
        <p:spPr>
          <a:xfrm>
            <a:off x="3884241" y="8685069"/>
            <a:ext cx="2972361" cy="457489"/>
          </a:xfrm>
          <a:prstGeom prst="rect">
            <a:avLst/>
          </a:prstGeom>
          <a:noFill/>
        </p:spPr>
        <p:txBody>
          <a:bodyPr lIns="85487" tIns="42744" rIns="85487" bIns="42744"/>
          <a:lstStyle/>
          <a:p>
            <a:pPr>
              <a:buFont typeface="Times New Roman" charset="0"/>
              <a:buNone/>
            </a:pPr>
            <a:fld id="{8B32792A-EE6F-4E96-AC2C-FBB386FB8AA5}" type="slidenum">
              <a:rPr lang="en-US">
                <a:latin typeface="Times New Roman" charset="0"/>
              </a:rPr>
              <a:pPr>
                <a:buFont typeface="Times New Roman" charset="0"/>
                <a:buNone/>
              </a:pPr>
              <a:t>47</a:t>
            </a:fld>
            <a:endParaRPr lang="en-US" dirty="0">
              <a:latin typeface="Times New Roman" charset="0"/>
            </a:endParaRPr>
          </a:p>
        </p:txBody>
      </p:sp>
      <p:sp>
        <p:nvSpPr>
          <p:cNvPr id="12291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93738"/>
            <a:ext cx="4568825" cy="3427412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12292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6362" y="4342536"/>
            <a:ext cx="5486680" cy="4032250"/>
          </a:xfrm>
          <a:noFill/>
          <a:ln/>
        </p:spPr>
        <p:txBody>
          <a:bodyPr wrap="none" anchor="ctr"/>
          <a:lstStyle/>
          <a:p>
            <a:endParaRPr lang="en-US" dirty="0" smtClean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2099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de-DE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3123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de-DE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4147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de-DE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5171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de-DE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6195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de-DE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42F0497-51A5-431B-9900-6C89175C3044}" type="slidenum">
              <a:rPr lang="de-DE"/>
              <a:pPr/>
              <a:t>40</a:t>
            </a:fld>
            <a:endParaRPr lang="de-DE"/>
          </a:p>
        </p:txBody>
      </p:sp>
      <p:sp>
        <p:nvSpPr>
          <p:cNvPr id="80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28713" y="701675"/>
            <a:ext cx="4586287" cy="3440113"/>
          </a:xfrm>
          <a:ln/>
        </p:spPr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2338" y="4351338"/>
            <a:ext cx="4997450" cy="4141787"/>
          </a:xfrm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398C70D-D782-42C6-971A-AA8744F65215}" type="slidenum">
              <a:rPr lang="de-DE"/>
              <a:pPr/>
              <a:t>41</a:t>
            </a:fld>
            <a:endParaRPr lang="de-DE"/>
          </a:p>
        </p:txBody>
      </p:sp>
      <p:sp>
        <p:nvSpPr>
          <p:cNvPr id="102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9455C08-106D-45F1-98DC-4631FA14E5A0}" type="slidenum">
              <a:rPr lang="de-DE"/>
              <a:pPr/>
              <a:t>42</a:t>
            </a:fld>
            <a:endParaRPr lang="de-DE"/>
          </a:p>
        </p:txBody>
      </p:sp>
      <p:sp>
        <p:nvSpPr>
          <p:cNvPr id="103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C9D89-5B00-4690-963D-5934EE78FF4B}" type="datetimeFigureOut">
              <a:rPr lang="de-DE" smtClean="0"/>
              <a:pPr/>
              <a:t>22.02.2016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E2CD3-D7F1-4A88-8BC8-0D01437238BE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C9D89-5B00-4690-963D-5934EE78FF4B}" type="datetimeFigureOut">
              <a:rPr lang="de-DE" smtClean="0"/>
              <a:pPr/>
              <a:t>22.02.2016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E2CD3-D7F1-4A88-8BC8-0D01437238BE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C9D89-5B00-4690-963D-5934EE78FF4B}" type="datetimeFigureOut">
              <a:rPr lang="de-DE" smtClean="0"/>
              <a:pPr/>
              <a:t>22.02.2016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E2CD3-D7F1-4A88-8BC8-0D01437238BE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Titel und Diagramm oder Organigram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SmartArt-Platzhalter 2"/>
          <p:cNvSpPr>
            <a:spLocks noGrp="1"/>
          </p:cNvSpPr>
          <p:nvPr>
            <p:ph type="dgm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C9D89-5B00-4690-963D-5934EE78FF4B}" type="datetimeFigureOut">
              <a:rPr lang="de-DE" smtClean="0"/>
              <a:pPr/>
              <a:t>22.02.2016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E2CD3-D7F1-4A88-8BC8-0D01437238BE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C9D89-5B00-4690-963D-5934EE78FF4B}" type="datetimeFigureOut">
              <a:rPr lang="de-DE" smtClean="0"/>
              <a:pPr/>
              <a:t>22.02.2016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E2CD3-D7F1-4A88-8BC8-0D01437238BE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C9D89-5B00-4690-963D-5934EE78FF4B}" type="datetimeFigureOut">
              <a:rPr lang="de-DE" smtClean="0"/>
              <a:pPr/>
              <a:t>22.02.2016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E2CD3-D7F1-4A88-8BC8-0D01437238BE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C9D89-5B00-4690-963D-5934EE78FF4B}" type="datetimeFigureOut">
              <a:rPr lang="de-DE" smtClean="0"/>
              <a:pPr/>
              <a:t>22.02.2016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E2CD3-D7F1-4A88-8BC8-0D01437238BE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C9D89-5B00-4690-963D-5934EE78FF4B}" type="datetimeFigureOut">
              <a:rPr lang="de-DE" smtClean="0"/>
              <a:pPr/>
              <a:t>22.02.2016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E2CD3-D7F1-4A88-8BC8-0D01437238BE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C9D89-5B00-4690-963D-5934EE78FF4B}" type="datetimeFigureOut">
              <a:rPr lang="de-DE" smtClean="0"/>
              <a:pPr/>
              <a:t>22.02.2016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E2CD3-D7F1-4A88-8BC8-0D01437238BE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C9D89-5B00-4690-963D-5934EE78FF4B}" type="datetimeFigureOut">
              <a:rPr lang="de-DE" smtClean="0"/>
              <a:pPr/>
              <a:t>22.02.2016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E2CD3-D7F1-4A88-8BC8-0D01437238BE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C9D89-5B00-4690-963D-5934EE78FF4B}" type="datetimeFigureOut">
              <a:rPr lang="de-DE" smtClean="0"/>
              <a:pPr/>
              <a:t>22.02.2016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E2CD3-D7F1-4A88-8BC8-0D01437238BE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2C9D89-5B00-4690-963D-5934EE78FF4B}" type="datetimeFigureOut">
              <a:rPr lang="de-DE" smtClean="0"/>
              <a:pPr/>
              <a:t>22.02.2016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4E2CD3-D7F1-4A88-8BC8-0D01437238BE}" type="slidenum">
              <a:rPr lang="de-DE" smtClean="0"/>
              <a:pPr/>
              <a:t>‹#›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43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44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Word_97_-_2003_Document1.doc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62.w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Word_97_-_2003_Document2.doc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63.w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65.png"/><Relationship Id="rId4" Type="http://schemas.openxmlformats.org/officeDocument/2006/relationships/oleObject" Target="../embeddings/oleObject3.bin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66.png"/><Relationship Id="rId4" Type="http://schemas.openxmlformats.org/officeDocument/2006/relationships/oleObject" Target="../embeddings/oleObject4.bin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67.png"/><Relationship Id="rId4" Type="http://schemas.openxmlformats.org/officeDocument/2006/relationships/oleObject" Target="../embeddings/oleObject5.bin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5" Type="http://schemas.openxmlformats.org/officeDocument/2006/relationships/image" Target="../media/image68.png"/><Relationship Id="rId4" Type="http://schemas.openxmlformats.org/officeDocument/2006/relationships/oleObject" Target="../embeddings/oleObject6.bin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4" Type="http://schemas.openxmlformats.org/officeDocument/2006/relationships/image" Target="../media/image75.emf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w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7" Type="http://schemas.openxmlformats.org/officeDocument/2006/relationships/image" Target="../media/image82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1331640" y="1700808"/>
            <a:ext cx="712879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/>
              <a:t>               "From Geodesy and Mapping</a:t>
            </a:r>
          </a:p>
          <a:p>
            <a:r>
              <a:rPr lang="en-US" sz="2800" b="1" dirty="0" smtClean="0"/>
              <a:t>        to Geospatial Information Management </a:t>
            </a:r>
          </a:p>
          <a:p>
            <a:r>
              <a:rPr lang="en-US" sz="2800" b="1" dirty="0" smtClean="0"/>
              <a:t>             - the Future of </a:t>
            </a:r>
            <a:r>
              <a:rPr lang="en-US" sz="2800" b="1" dirty="0" err="1" smtClean="0"/>
              <a:t>Geoinformation</a:t>
            </a:r>
            <a:r>
              <a:rPr lang="en-US" sz="2800" b="1" dirty="0" smtClean="0"/>
              <a:t>"</a:t>
            </a:r>
          </a:p>
        </p:txBody>
      </p:sp>
      <p:sp>
        <p:nvSpPr>
          <p:cNvPr id="3" name="Rechteck 2"/>
          <p:cNvSpPr/>
          <p:nvPr/>
        </p:nvSpPr>
        <p:spPr>
          <a:xfrm>
            <a:off x="971600" y="3429000"/>
            <a:ext cx="748883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/>
              <a:t>				by</a:t>
            </a:r>
          </a:p>
          <a:p>
            <a:r>
              <a:rPr lang="en-US" sz="2400" b="1" dirty="0" smtClean="0"/>
              <a:t>			Gottfried </a:t>
            </a:r>
            <a:r>
              <a:rPr lang="en-US" sz="2400" b="1" dirty="0" err="1" smtClean="0"/>
              <a:t>Konecny</a:t>
            </a:r>
            <a:endParaRPr lang="en-US" sz="2400" b="1" dirty="0" smtClean="0"/>
          </a:p>
          <a:p>
            <a:r>
              <a:rPr lang="en-US" sz="2400" b="1" dirty="0" smtClean="0"/>
              <a:t>		             Emeritus Professor</a:t>
            </a:r>
          </a:p>
          <a:p>
            <a:r>
              <a:rPr lang="en-US" sz="2400" b="1" dirty="0" smtClean="0"/>
              <a:t>	        Leibniz University Hannover, Germany</a:t>
            </a:r>
            <a:endParaRPr lang="en-U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2564904"/>
            <a:ext cx="3528392" cy="24516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feld 2"/>
          <p:cNvSpPr txBox="1"/>
          <p:nvPr/>
        </p:nvSpPr>
        <p:spPr>
          <a:xfrm>
            <a:off x="2051720" y="1196752"/>
            <a:ext cx="51923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b="1" dirty="0" smtClean="0"/>
              <a:t>Electronic </a:t>
            </a:r>
            <a:r>
              <a:rPr lang="de-DE" sz="2800" b="1" dirty="0" err="1" smtClean="0"/>
              <a:t>Distance</a:t>
            </a:r>
            <a:r>
              <a:rPr lang="de-DE" sz="2800" b="1" dirty="0" smtClean="0"/>
              <a:t> Measurement</a:t>
            </a:r>
            <a:endParaRPr lang="de-DE" sz="2800" b="1" dirty="0"/>
          </a:p>
        </p:txBody>
      </p:sp>
      <p:pic>
        <p:nvPicPr>
          <p:cNvPr id="23553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2564904"/>
            <a:ext cx="3672408" cy="2462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196752"/>
            <a:ext cx="5054600" cy="459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feld 2"/>
          <p:cNvSpPr txBox="1"/>
          <p:nvPr/>
        </p:nvSpPr>
        <p:spPr>
          <a:xfrm>
            <a:off x="6444208" y="1628800"/>
            <a:ext cx="2388539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 smtClean="0"/>
              <a:t>In </a:t>
            </a:r>
            <a:r>
              <a:rPr lang="de-DE" sz="2400" b="1" dirty="0" err="1" smtClean="0"/>
              <a:t>the</a:t>
            </a:r>
            <a:r>
              <a:rPr lang="de-DE" sz="2400" b="1" dirty="0" smtClean="0"/>
              <a:t> </a:t>
            </a:r>
            <a:r>
              <a:rPr lang="de-DE" sz="2400" b="1" dirty="0" err="1" smtClean="0"/>
              <a:t>late</a:t>
            </a:r>
            <a:r>
              <a:rPr lang="de-DE" sz="2400" b="1" dirty="0" smtClean="0"/>
              <a:t> 1950´s</a:t>
            </a:r>
          </a:p>
          <a:p>
            <a:r>
              <a:rPr lang="de-DE" sz="2400" b="1" dirty="0" smtClean="0"/>
              <a:t>Electronic</a:t>
            </a:r>
          </a:p>
          <a:p>
            <a:r>
              <a:rPr lang="de-DE" sz="2400" b="1" dirty="0" err="1" smtClean="0"/>
              <a:t>Distance</a:t>
            </a:r>
            <a:r>
              <a:rPr lang="de-DE" sz="2400" b="1" dirty="0" smtClean="0"/>
              <a:t> </a:t>
            </a:r>
          </a:p>
          <a:p>
            <a:r>
              <a:rPr lang="de-DE" sz="2400" b="1" dirty="0" smtClean="0"/>
              <a:t>Measurement</a:t>
            </a:r>
          </a:p>
          <a:p>
            <a:r>
              <a:rPr lang="de-DE" sz="2400" b="1" dirty="0" err="1" smtClean="0"/>
              <a:t>permitted</a:t>
            </a:r>
            <a:r>
              <a:rPr lang="de-DE" sz="2400" b="1" dirty="0" smtClean="0"/>
              <a:t>  </a:t>
            </a:r>
            <a:r>
              <a:rPr lang="de-DE" sz="2400" b="1" dirty="0" err="1" smtClean="0"/>
              <a:t>to</a:t>
            </a:r>
            <a:endParaRPr lang="de-DE" sz="2400" b="1" dirty="0" smtClean="0"/>
          </a:p>
          <a:p>
            <a:r>
              <a:rPr lang="de-DE" sz="2400" b="1" dirty="0" err="1" smtClean="0"/>
              <a:t>extend</a:t>
            </a:r>
            <a:r>
              <a:rPr lang="de-DE" sz="2400" b="1" dirty="0" smtClean="0"/>
              <a:t> </a:t>
            </a:r>
            <a:r>
              <a:rPr lang="de-DE" sz="2400" b="1" dirty="0" err="1" smtClean="0"/>
              <a:t>control</a:t>
            </a:r>
            <a:endParaRPr lang="de-DE" sz="2400" b="1" dirty="0" smtClean="0"/>
          </a:p>
          <a:p>
            <a:r>
              <a:rPr lang="de-DE" sz="2400" b="1" dirty="0" err="1" smtClean="0"/>
              <a:t>over</a:t>
            </a:r>
            <a:r>
              <a:rPr lang="de-DE" sz="2400" b="1" dirty="0" smtClean="0"/>
              <a:t> large </a:t>
            </a:r>
            <a:r>
              <a:rPr lang="de-DE" sz="2400" b="1" dirty="0" err="1" smtClean="0"/>
              <a:t>areas</a:t>
            </a:r>
            <a:endParaRPr lang="de-DE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2060848"/>
            <a:ext cx="7821613" cy="391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feld 2"/>
          <p:cNvSpPr txBox="1"/>
          <p:nvPr/>
        </p:nvSpPr>
        <p:spPr>
          <a:xfrm>
            <a:off x="1691680" y="548680"/>
            <a:ext cx="573285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 smtClean="0"/>
              <a:t>The </a:t>
            </a:r>
            <a:r>
              <a:rPr lang="de-DE" sz="2400" b="1" dirty="0" err="1" smtClean="0"/>
              <a:t>more</a:t>
            </a:r>
            <a:r>
              <a:rPr lang="de-DE" sz="2400" b="1" dirty="0" smtClean="0"/>
              <a:t> </a:t>
            </a:r>
            <a:r>
              <a:rPr lang="de-DE" sz="2400" b="1" dirty="0" err="1" smtClean="0"/>
              <a:t>efficient</a:t>
            </a:r>
            <a:r>
              <a:rPr lang="de-DE" sz="2400" b="1" dirty="0" smtClean="0"/>
              <a:t> </a:t>
            </a:r>
            <a:r>
              <a:rPr lang="de-DE" sz="2400" b="1" dirty="0" err="1" smtClean="0"/>
              <a:t>and</a:t>
            </a:r>
            <a:r>
              <a:rPr lang="de-DE" sz="2400" b="1" dirty="0" smtClean="0"/>
              <a:t> </a:t>
            </a:r>
            <a:r>
              <a:rPr lang="de-DE" sz="2400" b="1" dirty="0" err="1" smtClean="0"/>
              <a:t>more</a:t>
            </a:r>
            <a:r>
              <a:rPr lang="de-DE" sz="2400" b="1" dirty="0" smtClean="0"/>
              <a:t> </a:t>
            </a:r>
            <a:r>
              <a:rPr lang="de-DE" sz="2400" b="1" dirty="0" err="1" smtClean="0"/>
              <a:t>accurate</a:t>
            </a:r>
            <a:r>
              <a:rPr lang="de-DE" sz="2400" b="1" dirty="0" smtClean="0"/>
              <a:t> EDM </a:t>
            </a:r>
          </a:p>
          <a:p>
            <a:r>
              <a:rPr lang="de-DE" sz="2400" b="1" dirty="0" err="1" smtClean="0"/>
              <a:t>began</a:t>
            </a:r>
            <a:r>
              <a:rPr lang="de-DE" sz="2400" b="1" dirty="0" smtClean="0"/>
              <a:t> </a:t>
            </a:r>
            <a:r>
              <a:rPr lang="de-DE" sz="2400" b="1" dirty="0" err="1" smtClean="0"/>
              <a:t>to</a:t>
            </a:r>
            <a:r>
              <a:rPr lang="de-DE" sz="2400" b="1" dirty="0" smtClean="0"/>
              <a:t> </a:t>
            </a:r>
            <a:r>
              <a:rPr lang="de-DE" sz="2400" b="1" dirty="0" err="1" smtClean="0"/>
              <a:t>be</a:t>
            </a:r>
            <a:r>
              <a:rPr lang="de-DE" sz="2400" b="1" dirty="0" smtClean="0"/>
              <a:t> a </a:t>
            </a:r>
            <a:r>
              <a:rPr lang="de-DE" sz="2400" b="1" dirty="0" err="1" smtClean="0"/>
              <a:t>new</a:t>
            </a:r>
            <a:r>
              <a:rPr lang="de-DE" sz="2400" b="1" dirty="0" smtClean="0"/>
              <a:t> </a:t>
            </a:r>
            <a:r>
              <a:rPr lang="de-DE" sz="2400" b="1" dirty="0" err="1" smtClean="0"/>
              <a:t>survey</a:t>
            </a:r>
            <a:r>
              <a:rPr lang="de-DE" sz="2400" b="1" dirty="0" smtClean="0"/>
              <a:t> </a:t>
            </a:r>
            <a:r>
              <a:rPr lang="de-DE" sz="2400" b="1" dirty="0" err="1" smtClean="0"/>
              <a:t>tool</a:t>
            </a:r>
            <a:r>
              <a:rPr lang="de-DE" sz="2400" b="1" dirty="0" smtClean="0"/>
              <a:t> in </a:t>
            </a:r>
            <a:r>
              <a:rPr lang="de-DE" sz="2400" b="1" dirty="0" err="1" smtClean="0"/>
              <a:t>the</a:t>
            </a:r>
            <a:r>
              <a:rPr lang="de-DE" sz="2400" b="1" dirty="0" smtClean="0"/>
              <a:t> 1960´s</a:t>
            </a:r>
            <a:endParaRPr lang="de-DE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548680"/>
            <a:ext cx="3960440" cy="297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feld 2"/>
          <p:cNvSpPr txBox="1"/>
          <p:nvPr/>
        </p:nvSpPr>
        <p:spPr>
          <a:xfrm>
            <a:off x="5508104" y="2636912"/>
            <a:ext cx="2028056" cy="16927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b="1" dirty="0" smtClean="0"/>
              <a:t>GNSS</a:t>
            </a:r>
          </a:p>
          <a:p>
            <a:r>
              <a:rPr lang="de-DE" sz="2400" b="1" dirty="0" err="1" smtClean="0"/>
              <a:t>became</a:t>
            </a:r>
            <a:r>
              <a:rPr lang="de-DE" sz="2400" b="1" dirty="0" smtClean="0"/>
              <a:t> a </a:t>
            </a:r>
            <a:r>
              <a:rPr lang="de-DE" sz="2400" b="1" dirty="0" err="1" smtClean="0"/>
              <a:t>new</a:t>
            </a:r>
            <a:endParaRPr lang="de-DE" sz="2400" b="1" dirty="0" smtClean="0"/>
          </a:p>
          <a:p>
            <a:r>
              <a:rPr lang="de-DE" sz="2400" b="1" dirty="0" err="1" smtClean="0"/>
              <a:t>revolution</a:t>
            </a:r>
            <a:endParaRPr lang="de-DE" sz="2400" b="1" dirty="0" smtClean="0"/>
          </a:p>
          <a:p>
            <a:r>
              <a:rPr lang="de-DE" sz="2400" b="1" dirty="0" smtClean="0"/>
              <a:t>in </a:t>
            </a:r>
            <a:r>
              <a:rPr lang="de-DE" sz="2400" b="1" dirty="0" err="1" smtClean="0"/>
              <a:t>the</a:t>
            </a:r>
            <a:r>
              <a:rPr lang="de-DE" sz="2400" b="1" dirty="0" smtClean="0"/>
              <a:t> 1990´s</a:t>
            </a:r>
            <a:endParaRPr lang="de-DE" sz="2400" b="1" dirty="0"/>
          </a:p>
        </p:txBody>
      </p:sp>
      <p:pic>
        <p:nvPicPr>
          <p:cNvPr id="20481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632" y="3717032"/>
            <a:ext cx="3674616" cy="2485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ChangeArrowheads="1"/>
          </p:cNvSpPr>
          <p:nvPr/>
        </p:nvSpPr>
        <p:spPr bwMode="auto">
          <a:xfrm>
            <a:off x="23813" y="-6167438"/>
            <a:ext cx="0" cy="4954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de-DE"/>
          </a:p>
        </p:txBody>
      </p:sp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94071" y="2420888"/>
            <a:ext cx="4236826" cy="2880320"/>
          </a:xfrm>
          <a:prstGeom prst="rect">
            <a:avLst/>
          </a:prstGeom>
          <a:noFill/>
        </p:spPr>
      </p:pic>
      <p:sp>
        <p:nvSpPr>
          <p:cNvPr id="41988" name="Rectangle 4"/>
          <p:cNvSpPr>
            <a:spLocks noChangeArrowheads="1"/>
          </p:cNvSpPr>
          <p:nvPr/>
        </p:nvSpPr>
        <p:spPr bwMode="auto">
          <a:xfrm>
            <a:off x="0" y="-1212850"/>
            <a:ext cx="91440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de-DE" sz="2400" b="0">
                <a:latin typeface="Times New Roman" pitchFamily="18" charset="0"/>
              </a:rPr>
              <a:t/>
            </a:r>
            <a:br>
              <a:rPr lang="de-DE" sz="2400" b="0">
                <a:latin typeface="Times New Roman" pitchFamily="18" charset="0"/>
              </a:rPr>
            </a:br>
            <a:endParaRPr lang="de-DE" sz="2400" b="0">
              <a:latin typeface="Times New Roman" pitchFamily="18" charset="0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395536" y="404664"/>
            <a:ext cx="831509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sz="2400" b="1" dirty="0" smtClean="0"/>
          </a:p>
          <a:p>
            <a:r>
              <a:rPr lang="de-DE" sz="2400" b="1" dirty="0" err="1" smtClean="0"/>
              <a:t>With</a:t>
            </a:r>
            <a:r>
              <a:rPr lang="de-DE" sz="2400" b="1" dirty="0" smtClean="0"/>
              <a:t> GNSS </a:t>
            </a:r>
            <a:r>
              <a:rPr lang="de-DE" sz="2400" b="1" dirty="0" err="1" smtClean="0"/>
              <a:t>geodesy</a:t>
            </a:r>
            <a:r>
              <a:rPr lang="de-DE" sz="2400" b="1" dirty="0" smtClean="0"/>
              <a:t> </a:t>
            </a:r>
            <a:r>
              <a:rPr lang="de-DE" sz="2400" b="1" dirty="0" err="1" smtClean="0"/>
              <a:t>became</a:t>
            </a:r>
            <a:r>
              <a:rPr lang="de-DE" sz="2400" b="1" dirty="0" smtClean="0"/>
              <a:t> an indispensable </a:t>
            </a:r>
            <a:r>
              <a:rPr lang="de-DE" sz="2400" b="1" dirty="0" err="1" smtClean="0"/>
              <a:t>earth</a:t>
            </a:r>
            <a:r>
              <a:rPr lang="de-DE" sz="2400" b="1" dirty="0" smtClean="0"/>
              <a:t> </a:t>
            </a:r>
            <a:r>
              <a:rPr lang="de-DE" sz="2400" b="1" dirty="0" err="1" smtClean="0"/>
              <a:t>science</a:t>
            </a:r>
            <a:r>
              <a:rPr lang="de-DE" sz="2400" b="1" dirty="0" smtClean="0"/>
              <a:t> </a:t>
            </a:r>
            <a:r>
              <a:rPr lang="de-DE" sz="2400" b="1" dirty="0" err="1" smtClean="0"/>
              <a:t>tool</a:t>
            </a:r>
            <a:endParaRPr lang="de-DE" sz="2400" b="1" dirty="0" smtClean="0"/>
          </a:p>
          <a:p>
            <a:endParaRPr lang="de-DE" sz="2400" b="1" dirty="0" smtClean="0"/>
          </a:p>
          <a:p>
            <a:r>
              <a:rPr lang="de-DE" sz="2400" b="1" dirty="0"/>
              <a:t>	</a:t>
            </a:r>
            <a:r>
              <a:rPr lang="de-DE" sz="2400" b="1" dirty="0" smtClean="0"/>
              <a:t>             CORS				   IREF</a:t>
            </a:r>
          </a:p>
        </p:txBody>
      </p:sp>
      <p:pic>
        <p:nvPicPr>
          <p:cNvPr id="19457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43608" y="1916832"/>
            <a:ext cx="3352800" cy="368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3419872" y="2852936"/>
            <a:ext cx="24609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600" b="1" dirty="0" smtClean="0"/>
              <a:t>2.  Mapping</a:t>
            </a:r>
            <a:endParaRPr lang="de-DE" sz="3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Grafik 1" descr="I:\Kazakstan\Ortelius3g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6375" y="1773238"/>
            <a:ext cx="6119813" cy="4392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7" name="Textfeld 2"/>
          <p:cNvSpPr txBox="1">
            <a:spLocks noChangeArrowheads="1"/>
          </p:cNvSpPr>
          <p:nvPr/>
        </p:nvSpPr>
        <p:spPr bwMode="auto">
          <a:xfrm>
            <a:off x="1619672" y="332656"/>
            <a:ext cx="6001066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2400" dirty="0">
                <a:latin typeface="Calibri" pitchFamily="34" charset="0"/>
              </a:rPr>
              <a:t>Explorer </a:t>
            </a:r>
            <a:r>
              <a:rPr lang="de-DE" sz="2400" dirty="0" err="1">
                <a:latin typeface="Calibri" pitchFamily="34" charset="0"/>
              </a:rPr>
              <a:t>Maps</a:t>
            </a:r>
            <a:r>
              <a:rPr lang="de-DE" sz="2400" dirty="0">
                <a:latin typeface="Calibri" pitchFamily="34" charset="0"/>
              </a:rPr>
              <a:t> </a:t>
            </a:r>
            <a:r>
              <a:rPr lang="de-DE" sz="2400" dirty="0" err="1">
                <a:latin typeface="Calibri" pitchFamily="34" charset="0"/>
              </a:rPr>
              <a:t>around</a:t>
            </a:r>
            <a:r>
              <a:rPr lang="de-DE" sz="2400" dirty="0">
                <a:latin typeface="Calibri" pitchFamily="34" charset="0"/>
              </a:rPr>
              <a:t> 1500 </a:t>
            </a:r>
            <a:r>
              <a:rPr lang="de-DE" sz="2400" dirty="0" err="1">
                <a:latin typeface="Calibri" pitchFamily="34" charset="0"/>
              </a:rPr>
              <a:t>were</a:t>
            </a:r>
            <a:r>
              <a:rPr lang="de-DE" sz="2400" dirty="0">
                <a:latin typeface="Calibri" pitchFamily="34" charset="0"/>
              </a:rPr>
              <a:t> </a:t>
            </a:r>
            <a:r>
              <a:rPr lang="de-DE" sz="2400" dirty="0" err="1">
                <a:latin typeface="Calibri" pitchFamily="34" charset="0"/>
              </a:rPr>
              <a:t>descriptions</a:t>
            </a:r>
            <a:r>
              <a:rPr lang="de-DE" sz="2400" dirty="0">
                <a:latin typeface="Calibri" pitchFamily="34" charset="0"/>
              </a:rPr>
              <a:t> </a:t>
            </a:r>
          </a:p>
          <a:p>
            <a:r>
              <a:rPr lang="de-DE" sz="2400" dirty="0">
                <a:latin typeface="Calibri" pitchFamily="34" charset="0"/>
              </a:rPr>
              <a:t>  </a:t>
            </a:r>
            <a:r>
              <a:rPr lang="de-DE" sz="2400" dirty="0" err="1">
                <a:latin typeface="Calibri" pitchFamily="34" charset="0"/>
              </a:rPr>
              <a:t>and</a:t>
            </a:r>
            <a:r>
              <a:rPr lang="de-DE" sz="2400" dirty="0">
                <a:latin typeface="Calibri" pitchFamily="34" charset="0"/>
              </a:rPr>
              <a:t> </a:t>
            </a:r>
            <a:r>
              <a:rPr lang="de-DE" sz="2400" dirty="0" err="1">
                <a:latin typeface="Calibri" pitchFamily="34" charset="0"/>
              </a:rPr>
              <a:t>described</a:t>
            </a:r>
            <a:r>
              <a:rPr lang="de-DE" sz="2400" dirty="0">
                <a:latin typeface="Calibri" pitchFamily="34" charset="0"/>
              </a:rPr>
              <a:t> relative </a:t>
            </a:r>
            <a:r>
              <a:rPr lang="de-DE" sz="2400" dirty="0" err="1">
                <a:latin typeface="Calibri" pitchFamily="34" charset="0"/>
              </a:rPr>
              <a:t>geographic</a:t>
            </a:r>
            <a:r>
              <a:rPr lang="de-DE" sz="2400" dirty="0">
                <a:latin typeface="Calibri" pitchFamily="34" charset="0"/>
              </a:rPr>
              <a:t> </a:t>
            </a:r>
            <a:r>
              <a:rPr lang="de-DE" sz="2400" dirty="0" err="1" smtClean="0">
                <a:latin typeface="Calibri" pitchFamily="34" charset="0"/>
              </a:rPr>
              <a:t>locations</a:t>
            </a:r>
            <a:r>
              <a:rPr lang="de-DE" sz="2400" dirty="0" smtClean="0">
                <a:latin typeface="Calibri" pitchFamily="34" charset="0"/>
              </a:rPr>
              <a:t> </a:t>
            </a:r>
          </a:p>
          <a:p>
            <a:r>
              <a:rPr lang="de-DE" sz="2400" dirty="0" smtClean="0">
                <a:latin typeface="Calibri" pitchFamily="34" charset="0"/>
              </a:rPr>
              <a:t>  </a:t>
            </a:r>
            <a:r>
              <a:rPr lang="de-DE" sz="2400" dirty="0" err="1" smtClean="0">
                <a:latin typeface="Calibri" pitchFamily="34" charset="0"/>
              </a:rPr>
              <a:t>determined</a:t>
            </a:r>
            <a:r>
              <a:rPr lang="de-DE" sz="2400" dirty="0" smtClean="0">
                <a:latin typeface="Calibri" pitchFamily="34" charset="0"/>
              </a:rPr>
              <a:t> </a:t>
            </a:r>
            <a:r>
              <a:rPr lang="de-DE" sz="2400" dirty="0" err="1" smtClean="0">
                <a:latin typeface="Calibri" pitchFamily="34" charset="0"/>
              </a:rPr>
              <a:t>by</a:t>
            </a:r>
            <a:r>
              <a:rPr lang="de-DE" sz="2400" dirty="0" smtClean="0">
                <a:latin typeface="Calibri" pitchFamily="34" charset="0"/>
              </a:rPr>
              <a:t> </a:t>
            </a:r>
            <a:r>
              <a:rPr lang="de-DE" sz="2400" dirty="0" err="1" smtClean="0">
                <a:latin typeface="Calibri" pitchFamily="34" charset="0"/>
              </a:rPr>
              <a:t>astronomic</a:t>
            </a:r>
            <a:r>
              <a:rPr lang="de-DE" sz="2400" dirty="0" smtClean="0">
                <a:latin typeface="Calibri" pitchFamily="34" charset="0"/>
              </a:rPr>
              <a:t> </a:t>
            </a:r>
            <a:r>
              <a:rPr lang="de-DE" sz="2400" dirty="0" err="1" smtClean="0">
                <a:latin typeface="Calibri" pitchFamily="34" charset="0"/>
              </a:rPr>
              <a:t>positions</a:t>
            </a:r>
            <a:endParaRPr lang="de-DE" sz="2400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Grafik 1" descr="I:\Kazakstan\Apian-156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24075" y="1628775"/>
            <a:ext cx="4824413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1" name="Textfeld 2"/>
          <p:cNvSpPr txBox="1">
            <a:spLocks noChangeArrowheads="1"/>
          </p:cNvSpPr>
          <p:nvPr/>
        </p:nvSpPr>
        <p:spPr bwMode="auto">
          <a:xfrm>
            <a:off x="1042988" y="260350"/>
            <a:ext cx="7381875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2400">
                <a:latin typeface="Calibri" pitchFamily="34" charset="0"/>
              </a:rPr>
              <a:t>The first map series based on astronomic positioning was </a:t>
            </a:r>
          </a:p>
          <a:p>
            <a:r>
              <a:rPr lang="de-DE" sz="2400">
                <a:latin typeface="Calibri" pitchFamily="34" charset="0"/>
              </a:rPr>
              <a:t>	     Apian´s Map of Bavaria of 1570</a:t>
            </a:r>
          </a:p>
          <a:p>
            <a:r>
              <a:rPr lang="de-DE" sz="2000">
                <a:latin typeface="Calibri" pitchFamily="34" charset="0"/>
              </a:rPr>
              <a:t>  Napoleon used it to conquer Bavaria from the Habsburgs in 1810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Grafik 1" descr="I:\Kazakstan\vermesse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650" y="1557338"/>
            <a:ext cx="2376488" cy="3240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5" name="Grafik 2" descr="I:\Kazakstan\karte-bayern184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08400" y="1557338"/>
            <a:ext cx="4392613" cy="3240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6" name="Textfeld 3"/>
          <p:cNvSpPr txBox="1">
            <a:spLocks noChangeArrowheads="1"/>
          </p:cNvSpPr>
          <p:nvPr/>
        </p:nvSpPr>
        <p:spPr bwMode="auto">
          <a:xfrm>
            <a:off x="755650" y="549275"/>
            <a:ext cx="7870825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2400">
                <a:latin typeface="Calibri" pitchFamily="34" charset="0"/>
              </a:rPr>
              <a:t>In the early 19th century Topographic Mapping was based on </a:t>
            </a:r>
          </a:p>
          <a:p>
            <a:r>
              <a:rPr lang="de-DE" sz="2400">
                <a:latin typeface="Calibri" pitchFamily="34" charset="0"/>
              </a:rPr>
              <a:t>         Triangulation Networks and Plane Table Surveying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8888" y="1268413"/>
            <a:ext cx="6681787" cy="4960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59" name="Textfeld 2"/>
          <p:cNvSpPr txBox="1">
            <a:spLocks noChangeArrowheads="1"/>
          </p:cNvSpPr>
          <p:nvPr/>
        </p:nvSpPr>
        <p:spPr bwMode="auto">
          <a:xfrm>
            <a:off x="0" y="260350"/>
            <a:ext cx="9144000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2400">
                <a:latin typeface="Calibri" pitchFamily="34" charset="0"/>
              </a:rPr>
              <a:t>        Starting with Emperor Joseph of Austria in 1770 most mapping </a:t>
            </a:r>
          </a:p>
          <a:p>
            <a:r>
              <a:rPr lang="de-DE" sz="2400">
                <a:latin typeface="Calibri" pitchFamily="34" charset="0"/>
              </a:rPr>
              <a:t> at larger scale was introduced for property taxation at the scale 1:2880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827584" y="1412776"/>
            <a:ext cx="7765331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b="1" dirty="0" smtClean="0"/>
              <a:t>1.  </a:t>
            </a:r>
            <a:r>
              <a:rPr lang="de-DE" sz="2800" b="1" dirty="0" err="1" smtClean="0"/>
              <a:t>Geodesy</a:t>
            </a:r>
            <a:r>
              <a:rPr lang="de-DE" sz="2800" b="1" dirty="0" smtClean="0"/>
              <a:t> </a:t>
            </a:r>
            <a:r>
              <a:rPr lang="de-DE" sz="2800" b="1" dirty="0" err="1" smtClean="0"/>
              <a:t>is</a:t>
            </a:r>
            <a:r>
              <a:rPr lang="de-DE" sz="2800" b="1" dirty="0" smtClean="0"/>
              <a:t> </a:t>
            </a:r>
            <a:r>
              <a:rPr lang="de-DE" sz="2800" b="1" dirty="0" err="1" smtClean="0"/>
              <a:t>the</a:t>
            </a:r>
            <a:r>
              <a:rPr lang="de-DE" sz="2800" b="1" dirty="0" smtClean="0"/>
              <a:t> </a:t>
            </a:r>
            <a:r>
              <a:rPr lang="de-DE" sz="2800" b="1" dirty="0" err="1" smtClean="0"/>
              <a:t>art</a:t>
            </a:r>
            <a:r>
              <a:rPr lang="de-DE" sz="2800" b="1" dirty="0" smtClean="0"/>
              <a:t> </a:t>
            </a:r>
            <a:r>
              <a:rPr lang="de-DE" sz="2800" b="1" dirty="0" err="1" smtClean="0"/>
              <a:t>and</a:t>
            </a:r>
            <a:r>
              <a:rPr lang="de-DE" sz="2800" b="1" dirty="0" smtClean="0"/>
              <a:t> </a:t>
            </a:r>
            <a:r>
              <a:rPr lang="de-DE" sz="2800" b="1" dirty="0" err="1" smtClean="0"/>
              <a:t>science</a:t>
            </a:r>
            <a:r>
              <a:rPr lang="de-DE" sz="2800" b="1" dirty="0" smtClean="0"/>
              <a:t> </a:t>
            </a:r>
            <a:r>
              <a:rPr lang="de-DE" sz="2800" b="1" dirty="0" err="1" smtClean="0"/>
              <a:t>to</a:t>
            </a:r>
            <a:r>
              <a:rPr lang="de-DE" sz="2800" b="1" dirty="0" smtClean="0"/>
              <a:t> </a:t>
            </a:r>
            <a:r>
              <a:rPr lang="de-DE" sz="2800" b="1" dirty="0" err="1" smtClean="0"/>
              <a:t>determine</a:t>
            </a:r>
            <a:endParaRPr lang="de-DE" sz="2800" b="1" dirty="0" smtClean="0"/>
          </a:p>
          <a:p>
            <a:r>
              <a:rPr lang="de-DE" sz="2800" b="1" dirty="0" smtClean="0"/>
              <a:t>      </a:t>
            </a:r>
            <a:r>
              <a:rPr lang="de-DE" sz="2800" b="1" dirty="0" err="1" smtClean="0"/>
              <a:t>size</a:t>
            </a:r>
            <a:r>
              <a:rPr lang="de-DE" sz="2800" b="1" dirty="0" smtClean="0"/>
              <a:t> </a:t>
            </a:r>
            <a:r>
              <a:rPr lang="de-DE" sz="2800" b="1" dirty="0" err="1" smtClean="0"/>
              <a:t>and</a:t>
            </a:r>
            <a:r>
              <a:rPr lang="de-DE" sz="2800" b="1" dirty="0" smtClean="0"/>
              <a:t> </a:t>
            </a:r>
            <a:r>
              <a:rPr lang="de-DE" sz="2800" b="1" dirty="0" err="1" smtClean="0"/>
              <a:t>shape</a:t>
            </a:r>
            <a:r>
              <a:rPr lang="de-DE" sz="2800" b="1" dirty="0" smtClean="0"/>
              <a:t> </a:t>
            </a:r>
            <a:r>
              <a:rPr lang="de-DE" sz="2800" b="1" dirty="0" err="1" smtClean="0"/>
              <a:t>of</a:t>
            </a:r>
            <a:r>
              <a:rPr lang="de-DE" sz="2800" b="1" dirty="0" smtClean="0"/>
              <a:t> </a:t>
            </a:r>
            <a:r>
              <a:rPr lang="de-DE" sz="2800" b="1" dirty="0" err="1" smtClean="0"/>
              <a:t>the</a:t>
            </a:r>
            <a:r>
              <a:rPr lang="de-DE" sz="2800" b="1" dirty="0" smtClean="0"/>
              <a:t> </a:t>
            </a:r>
            <a:r>
              <a:rPr lang="de-DE" sz="2800" b="1" dirty="0" err="1" smtClean="0"/>
              <a:t>earth</a:t>
            </a:r>
            <a:r>
              <a:rPr lang="de-DE" sz="2800" b="1" dirty="0" smtClean="0"/>
              <a:t> </a:t>
            </a:r>
          </a:p>
          <a:p>
            <a:r>
              <a:rPr lang="de-DE" sz="2800" b="1" dirty="0" smtClean="0"/>
              <a:t>      </a:t>
            </a:r>
            <a:r>
              <a:rPr lang="de-DE" sz="2000" b="1" dirty="0" smtClean="0"/>
              <a:t>(C.F. </a:t>
            </a:r>
            <a:r>
              <a:rPr lang="de-DE" sz="2000" b="1" dirty="0" err="1" smtClean="0"/>
              <a:t>Helmert</a:t>
            </a:r>
            <a:r>
              <a:rPr lang="de-DE" sz="2000" b="1" dirty="0" smtClean="0"/>
              <a:t>, 1880)</a:t>
            </a:r>
          </a:p>
          <a:p>
            <a:r>
              <a:rPr lang="de-DE" sz="2800" b="1" dirty="0" smtClean="0"/>
              <a:t> </a:t>
            </a:r>
          </a:p>
          <a:p>
            <a:r>
              <a:rPr lang="de-DE" sz="2800" b="1" dirty="0" smtClean="0"/>
              <a:t>2.  </a:t>
            </a:r>
            <a:r>
              <a:rPr lang="de-DE" sz="2800" b="1" dirty="0" err="1" smtClean="0"/>
              <a:t>and</a:t>
            </a:r>
            <a:r>
              <a:rPr lang="de-DE" sz="2800" b="1" dirty="0" smtClean="0"/>
              <a:t> </a:t>
            </a:r>
            <a:r>
              <a:rPr lang="de-DE" sz="2800" b="1" dirty="0" err="1" smtClean="0"/>
              <a:t>to</a:t>
            </a:r>
            <a:r>
              <a:rPr lang="de-DE" sz="2800" b="1" dirty="0" smtClean="0"/>
              <a:t> </a:t>
            </a:r>
            <a:r>
              <a:rPr lang="de-DE" sz="2800" b="1" dirty="0" err="1" smtClean="0"/>
              <a:t>map</a:t>
            </a:r>
            <a:r>
              <a:rPr lang="de-DE" sz="2800" b="1" dirty="0" smtClean="0"/>
              <a:t> </a:t>
            </a:r>
            <a:r>
              <a:rPr lang="de-DE" sz="2800" b="1" dirty="0" err="1" smtClean="0"/>
              <a:t>the</a:t>
            </a:r>
            <a:endParaRPr lang="de-DE" sz="2800" b="1" dirty="0" smtClean="0"/>
          </a:p>
          <a:p>
            <a:r>
              <a:rPr lang="de-DE" sz="2800" b="1" dirty="0" smtClean="0"/>
              <a:t>     </a:t>
            </a:r>
            <a:r>
              <a:rPr lang="de-DE" sz="2800" b="1" dirty="0" err="1" smtClean="0"/>
              <a:t>earth´s</a:t>
            </a:r>
            <a:r>
              <a:rPr lang="de-DE" sz="2800" b="1" dirty="0" smtClean="0"/>
              <a:t> </a:t>
            </a:r>
            <a:r>
              <a:rPr lang="de-DE" sz="2800" b="1" dirty="0" err="1" smtClean="0"/>
              <a:t>surface</a:t>
            </a:r>
            <a:endParaRPr lang="de-DE" sz="2800" b="1" dirty="0" smtClean="0"/>
          </a:p>
          <a:p>
            <a:endParaRPr lang="de-DE" sz="2800" b="1" dirty="0" smtClean="0"/>
          </a:p>
          <a:p>
            <a:endParaRPr lang="de-DE" sz="2800" b="1" dirty="0" smtClean="0"/>
          </a:p>
          <a:p>
            <a:r>
              <a:rPr lang="de-DE" sz="2800" b="1" dirty="0" smtClean="0"/>
              <a:t>3.…. </a:t>
            </a:r>
            <a:r>
              <a:rPr lang="de-DE" sz="2800" b="1" dirty="0" err="1" smtClean="0"/>
              <a:t>and</a:t>
            </a:r>
            <a:r>
              <a:rPr lang="de-DE" sz="2800" b="1" dirty="0" smtClean="0"/>
              <a:t> </a:t>
            </a:r>
            <a:r>
              <a:rPr lang="de-DE" sz="2800" b="1" dirty="0" err="1" smtClean="0"/>
              <a:t>to</a:t>
            </a:r>
            <a:r>
              <a:rPr lang="de-DE" sz="2800" b="1" dirty="0" smtClean="0"/>
              <a:t> manage </a:t>
            </a:r>
            <a:r>
              <a:rPr lang="de-DE" sz="2800" b="1" dirty="0" err="1" smtClean="0"/>
              <a:t>it</a:t>
            </a:r>
            <a:r>
              <a:rPr lang="de-DE" sz="2800" b="1" dirty="0" smtClean="0"/>
              <a:t> </a:t>
            </a:r>
            <a:r>
              <a:rPr lang="de-DE" sz="2800" b="1" dirty="0" err="1" smtClean="0"/>
              <a:t>for</a:t>
            </a:r>
            <a:r>
              <a:rPr lang="de-DE" sz="2800" b="1" dirty="0" smtClean="0"/>
              <a:t> </a:t>
            </a:r>
            <a:r>
              <a:rPr lang="de-DE" sz="2800" b="1" dirty="0" err="1" smtClean="0"/>
              <a:t>sustainable</a:t>
            </a:r>
            <a:r>
              <a:rPr lang="de-DE" sz="2800" b="1" dirty="0" smtClean="0"/>
              <a:t> </a:t>
            </a:r>
            <a:r>
              <a:rPr lang="de-DE" sz="2800" b="1" dirty="0" err="1" smtClean="0"/>
              <a:t>development</a:t>
            </a:r>
            <a:endParaRPr lang="de-DE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1" descr="H:\Kazakstan\800px-Pielnia_185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47813" y="1628775"/>
            <a:ext cx="6210300" cy="465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3" name="Textfeld 2"/>
          <p:cNvSpPr txBox="1">
            <a:spLocks noChangeArrowheads="1"/>
          </p:cNvSpPr>
          <p:nvPr/>
        </p:nvSpPr>
        <p:spPr bwMode="auto">
          <a:xfrm>
            <a:off x="468313" y="549275"/>
            <a:ext cx="8456612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2400">
                <a:latin typeface="Calibri" pitchFamily="34" charset="0"/>
              </a:rPr>
              <a:t>The Tax Cadastre also permitted to base some topographic objects</a:t>
            </a:r>
          </a:p>
          <a:p>
            <a:r>
              <a:rPr lang="de-DE" sz="2400">
                <a:latin typeface="Calibri" pitchFamily="34" charset="0"/>
              </a:rPr>
              <a:t>      on the property map (buildings, pastures, creeks, forests)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4" y="357166"/>
            <a:ext cx="2500330" cy="39048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28" y="357166"/>
            <a:ext cx="3214709" cy="3916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hteck 3"/>
          <p:cNvSpPr/>
          <p:nvPr/>
        </p:nvSpPr>
        <p:spPr>
          <a:xfrm>
            <a:off x="0" y="4357694"/>
            <a:ext cx="871543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 smtClean="0"/>
              <a:t>	Aimé Laussedat					</a:t>
            </a:r>
          </a:p>
          <a:p>
            <a:r>
              <a:rPr lang="de-DE" dirty="0" smtClean="0"/>
              <a:t>	1819/1907 Paris Mapping</a:t>
            </a:r>
          </a:p>
          <a:p>
            <a:r>
              <a:rPr lang="de-DE" dirty="0" smtClean="0"/>
              <a:t>	</a:t>
            </a:r>
            <a:endParaRPr lang="de-DE" dirty="0"/>
          </a:p>
        </p:txBody>
      </p:sp>
      <p:sp>
        <p:nvSpPr>
          <p:cNvPr id="5" name="Rechteck 4"/>
          <p:cNvSpPr/>
          <p:nvPr/>
        </p:nvSpPr>
        <p:spPr>
          <a:xfrm>
            <a:off x="4857752" y="4429132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dirty="0" smtClean="0"/>
              <a:t>         Albrecht </a:t>
            </a:r>
            <a:r>
              <a:rPr lang="de-DE" dirty="0" err="1" smtClean="0"/>
              <a:t>Meydenbauer</a:t>
            </a:r>
            <a:endParaRPr lang="de-DE" dirty="0" smtClean="0"/>
          </a:p>
          <a:p>
            <a:r>
              <a:rPr lang="de-DE" dirty="0" smtClean="0"/>
              <a:t>1858/1865 </a:t>
            </a:r>
            <a:r>
              <a:rPr lang="de-DE" dirty="0" err="1" smtClean="0"/>
              <a:t>Architectural</a:t>
            </a:r>
            <a:r>
              <a:rPr lang="de-DE" dirty="0" smtClean="0"/>
              <a:t> </a:t>
            </a:r>
            <a:r>
              <a:rPr lang="de-DE" dirty="0" err="1" smtClean="0"/>
              <a:t>Documentation</a:t>
            </a:r>
            <a:r>
              <a:rPr lang="de-DE" dirty="0" smtClean="0"/>
              <a:t>		</a:t>
            </a:r>
            <a:endParaRPr lang="de-DE" dirty="0"/>
          </a:p>
        </p:txBody>
      </p:sp>
      <p:sp>
        <p:nvSpPr>
          <p:cNvPr id="6" name="Rechteck 5"/>
          <p:cNvSpPr/>
          <p:nvPr/>
        </p:nvSpPr>
        <p:spPr>
          <a:xfrm>
            <a:off x="0" y="5429264"/>
            <a:ext cx="9144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3200" dirty="0" smtClean="0"/>
              <a:t>           </a:t>
            </a:r>
            <a:r>
              <a:rPr lang="de-DE" sz="3200" dirty="0" err="1" smtClean="0"/>
              <a:t>Iconometry</a:t>
            </a:r>
            <a:r>
              <a:rPr lang="de-DE" sz="3200" dirty="0" smtClean="0"/>
              <a:t> 		    </a:t>
            </a:r>
            <a:r>
              <a:rPr lang="de-DE" sz="3200" dirty="0" err="1" smtClean="0"/>
              <a:t>Photogrammetry</a:t>
            </a:r>
            <a:r>
              <a:rPr lang="de-DE" sz="3200" dirty="0" smtClean="0"/>
              <a:t>	 </a:t>
            </a:r>
          </a:p>
          <a:p>
            <a:r>
              <a:rPr lang="de-DE" sz="2400" dirty="0" smtClean="0"/>
              <a:t>      </a:t>
            </a:r>
            <a:r>
              <a:rPr lang="de-DE" sz="2400" dirty="0" err="1" smtClean="0"/>
              <a:t>the</a:t>
            </a:r>
            <a:r>
              <a:rPr lang="de-DE" sz="2400" dirty="0" smtClean="0"/>
              <a:t> </a:t>
            </a:r>
            <a:r>
              <a:rPr lang="de-DE" sz="2400" dirty="0" err="1" smtClean="0"/>
              <a:t>use</a:t>
            </a:r>
            <a:r>
              <a:rPr lang="de-DE" sz="2400" dirty="0" smtClean="0"/>
              <a:t> </a:t>
            </a:r>
            <a:r>
              <a:rPr lang="de-DE" sz="2400" dirty="0" err="1" smtClean="0"/>
              <a:t>of</a:t>
            </a:r>
            <a:r>
              <a:rPr lang="de-DE" sz="2400" dirty="0" smtClean="0"/>
              <a:t> </a:t>
            </a:r>
            <a:r>
              <a:rPr lang="de-DE" sz="2400" dirty="0" err="1" smtClean="0"/>
              <a:t>photographs</a:t>
            </a:r>
            <a:r>
              <a:rPr lang="de-DE" sz="2400" dirty="0" smtClean="0"/>
              <a:t>  </a:t>
            </a:r>
            <a:r>
              <a:rPr lang="de-DE" sz="2400" dirty="0" err="1" smtClean="0"/>
              <a:t>became</a:t>
            </a:r>
            <a:r>
              <a:rPr lang="de-DE" sz="2400" dirty="0" smtClean="0"/>
              <a:t> a </a:t>
            </a:r>
            <a:r>
              <a:rPr lang="de-DE" sz="2400" dirty="0" err="1" smtClean="0"/>
              <a:t>tool</a:t>
            </a:r>
            <a:r>
              <a:rPr lang="de-DE" sz="2400" dirty="0" smtClean="0"/>
              <a:t> </a:t>
            </a:r>
            <a:r>
              <a:rPr lang="de-DE" sz="2400" dirty="0" err="1" smtClean="0"/>
              <a:t>for</a:t>
            </a:r>
            <a:r>
              <a:rPr lang="de-DE" sz="2400" dirty="0" smtClean="0"/>
              <a:t> </a:t>
            </a:r>
            <a:r>
              <a:rPr lang="de-DE" sz="2400" dirty="0" err="1" smtClean="0"/>
              <a:t>the</a:t>
            </a:r>
            <a:r>
              <a:rPr lang="de-DE" sz="2400" dirty="0" smtClean="0"/>
              <a:t> </a:t>
            </a:r>
            <a:r>
              <a:rPr lang="de-DE" sz="2400" dirty="0" err="1" smtClean="0"/>
              <a:t>survey</a:t>
            </a:r>
            <a:r>
              <a:rPr lang="de-DE" sz="2400" dirty="0" smtClean="0"/>
              <a:t> </a:t>
            </a:r>
            <a:r>
              <a:rPr lang="de-DE" sz="2400" dirty="0" err="1" smtClean="0"/>
              <a:t>of</a:t>
            </a:r>
            <a:r>
              <a:rPr lang="de-DE" sz="2400" dirty="0" smtClean="0"/>
              <a:t> all </a:t>
            </a:r>
            <a:r>
              <a:rPr lang="de-DE" sz="2400" dirty="0" err="1" smtClean="0"/>
              <a:t>objects</a:t>
            </a:r>
            <a:endParaRPr lang="de-DE" sz="2400" dirty="0" smtClean="0"/>
          </a:p>
          <a:p>
            <a:r>
              <a:rPr lang="de-DE" sz="2400" dirty="0" smtClean="0"/>
              <a:t>       </a:t>
            </a:r>
            <a:r>
              <a:rPr lang="de-DE" sz="2400" dirty="0" err="1" smtClean="0"/>
              <a:t>with</a:t>
            </a:r>
            <a:r>
              <a:rPr lang="de-DE" sz="2400" dirty="0" smtClean="0"/>
              <a:t> </a:t>
            </a:r>
            <a:r>
              <a:rPr lang="de-DE" sz="2400" dirty="0" err="1" smtClean="0"/>
              <a:t>the</a:t>
            </a:r>
            <a:r>
              <a:rPr lang="de-DE" sz="2400" dirty="0" smtClean="0"/>
              <a:t> </a:t>
            </a:r>
            <a:r>
              <a:rPr lang="de-DE" sz="2400" dirty="0" err="1" smtClean="0"/>
              <a:t>start</a:t>
            </a:r>
            <a:r>
              <a:rPr lang="de-DE" sz="2400" dirty="0" smtClean="0"/>
              <a:t> in </a:t>
            </a:r>
            <a:r>
              <a:rPr lang="de-DE" sz="2400" dirty="0" err="1" smtClean="0"/>
              <a:t>the</a:t>
            </a:r>
            <a:r>
              <a:rPr lang="de-DE" sz="2400" dirty="0" smtClean="0"/>
              <a:t> 1850´s </a:t>
            </a:r>
            <a:r>
              <a:rPr lang="de-DE" sz="2400" dirty="0" err="1" smtClean="0"/>
              <a:t>and</a:t>
            </a:r>
            <a:r>
              <a:rPr lang="de-DE" sz="2400" dirty="0" smtClean="0"/>
              <a:t> </a:t>
            </a:r>
            <a:r>
              <a:rPr lang="de-DE" sz="2400" dirty="0" err="1" smtClean="0"/>
              <a:t>with</a:t>
            </a:r>
            <a:r>
              <a:rPr lang="de-DE" sz="2400" dirty="0" smtClean="0"/>
              <a:t> a global </a:t>
            </a:r>
            <a:r>
              <a:rPr lang="de-DE" sz="2400" dirty="0" err="1" smtClean="0"/>
              <a:t>impact</a:t>
            </a:r>
            <a:r>
              <a:rPr lang="de-DE" sz="2400" dirty="0" smtClean="0"/>
              <a:t> in </a:t>
            </a:r>
            <a:r>
              <a:rPr lang="de-DE" sz="2400" dirty="0" err="1" smtClean="0"/>
              <a:t>the</a:t>
            </a:r>
            <a:r>
              <a:rPr lang="de-DE" sz="2400" dirty="0" smtClean="0"/>
              <a:t> 1950´s</a:t>
            </a:r>
            <a:endParaRPr lang="de-DE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857224" y="6488668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 smtClean="0"/>
              <a:t>  </a:t>
            </a:r>
            <a:endParaRPr lang="de-DE" dirty="0"/>
          </a:p>
        </p:txBody>
      </p:sp>
      <p:sp>
        <p:nvSpPr>
          <p:cNvPr id="3" name="Rechteck 2"/>
          <p:cNvSpPr/>
          <p:nvPr/>
        </p:nvSpPr>
        <p:spPr>
          <a:xfrm>
            <a:off x="0" y="214290"/>
            <a:ext cx="8929718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 smtClean="0"/>
              <a:t>		 </a:t>
            </a:r>
            <a:r>
              <a:rPr lang="de-DE" sz="2400" dirty="0" err="1" smtClean="0"/>
              <a:t>Fundamentals</a:t>
            </a:r>
            <a:r>
              <a:rPr lang="de-DE" sz="2400" dirty="0" smtClean="0"/>
              <a:t> </a:t>
            </a:r>
            <a:r>
              <a:rPr lang="de-DE" sz="2400" dirty="0" err="1" smtClean="0"/>
              <a:t>of</a:t>
            </a:r>
            <a:r>
              <a:rPr lang="de-DE" sz="2400" dirty="0" smtClean="0"/>
              <a:t>  </a:t>
            </a:r>
            <a:r>
              <a:rPr lang="de-DE" sz="2400" dirty="0" err="1" smtClean="0"/>
              <a:t>Photogrammetry</a:t>
            </a:r>
            <a:endParaRPr lang="de-DE" sz="2400" dirty="0" smtClean="0"/>
          </a:p>
          <a:p>
            <a:endParaRPr lang="de-DE" dirty="0" smtClean="0"/>
          </a:p>
          <a:p>
            <a:r>
              <a:rPr lang="de-DE" sz="2400" dirty="0" smtClean="0"/>
              <a:t>  			</a:t>
            </a:r>
            <a:r>
              <a:rPr lang="de-DE" sz="3200" dirty="0" smtClean="0"/>
              <a:t>Aerial </a:t>
            </a:r>
            <a:r>
              <a:rPr lang="de-DE" sz="3200" dirty="0" err="1" smtClean="0"/>
              <a:t>Platforms</a:t>
            </a:r>
            <a:endParaRPr lang="de-DE" sz="3200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00166" y="1571612"/>
            <a:ext cx="3002147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8" y="4572008"/>
            <a:ext cx="1214445" cy="1404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00298" y="4572008"/>
            <a:ext cx="2428892" cy="14533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29454" y="714356"/>
            <a:ext cx="1357322" cy="29135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72132" y="4429132"/>
            <a:ext cx="2819398" cy="1856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hteck 8"/>
          <p:cNvSpPr/>
          <p:nvPr/>
        </p:nvSpPr>
        <p:spPr>
          <a:xfrm>
            <a:off x="214282" y="3786190"/>
            <a:ext cx="51435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 smtClean="0"/>
              <a:t>Jacques </a:t>
            </a:r>
            <a:r>
              <a:rPr lang="de-DE" dirty="0" err="1" smtClean="0"/>
              <a:t>Etiene</a:t>
            </a:r>
            <a:r>
              <a:rPr lang="de-DE" dirty="0" smtClean="0"/>
              <a:t> &amp; Joseph Michel Montgolfier  1783 </a:t>
            </a:r>
            <a:endParaRPr lang="de-DE" dirty="0"/>
          </a:p>
        </p:txBody>
      </p:sp>
      <p:sp>
        <p:nvSpPr>
          <p:cNvPr id="10" name="Rechteck 9"/>
          <p:cNvSpPr/>
          <p:nvPr/>
        </p:nvSpPr>
        <p:spPr>
          <a:xfrm>
            <a:off x="5286380" y="3643314"/>
            <a:ext cx="38576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 smtClean="0"/>
              <a:t>Gaspard-Felix </a:t>
            </a:r>
            <a:r>
              <a:rPr lang="de-DE" dirty="0" err="1" smtClean="0"/>
              <a:t>Tournachon</a:t>
            </a:r>
            <a:r>
              <a:rPr lang="de-DE" dirty="0" smtClean="0"/>
              <a:t>  (</a:t>
            </a:r>
            <a:r>
              <a:rPr lang="de-DE" dirty="0" err="1" smtClean="0"/>
              <a:t>Nadar</a:t>
            </a:r>
            <a:r>
              <a:rPr lang="de-DE" dirty="0" smtClean="0"/>
              <a:t>) </a:t>
            </a:r>
          </a:p>
          <a:p>
            <a:r>
              <a:rPr lang="de-DE" dirty="0" err="1" smtClean="0"/>
              <a:t>balloon</a:t>
            </a:r>
            <a:r>
              <a:rPr lang="de-DE" dirty="0" smtClean="0"/>
              <a:t> </a:t>
            </a:r>
            <a:r>
              <a:rPr lang="de-DE" dirty="0" err="1" smtClean="0"/>
              <a:t>photography</a:t>
            </a:r>
            <a:r>
              <a:rPr lang="de-DE" dirty="0" smtClean="0"/>
              <a:t> 1863</a:t>
            </a:r>
            <a:endParaRPr lang="de-DE" dirty="0"/>
          </a:p>
        </p:txBody>
      </p:sp>
      <p:sp>
        <p:nvSpPr>
          <p:cNvPr id="11" name="Rechteck 10"/>
          <p:cNvSpPr/>
          <p:nvPr/>
        </p:nvSpPr>
        <p:spPr>
          <a:xfrm>
            <a:off x="3000364" y="6072206"/>
            <a:ext cx="178595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 smtClean="0"/>
              <a:t>Zeppelin  1909			</a:t>
            </a:r>
            <a:endParaRPr lang="de-DE" dirty="0"/>
          </a:p>
        </p:txBody>
      </p:sp>
      <p:sp>
        <p:nvSpPr>
          <p:cNvPr id="12" name="Rechteck 11"/>
          <p:cNvSpPr/>
          <p:nvPr/>
        </p:nvSpPr>
        <p:spPr>
          <a:xfrm>
            <a:off x="500034" y="6000768"/>
            <a:ext cx="15779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 smtClean="0"/>
              <a:t> </a:t>
            </a:r>
            <a:r>
              <a:rPr lang="de-DE" dirty="0" err="1" smtClean="0"/>
              <a:t>Rockets</a:t>
            </a:r>
            <a:r>
              <a:rPr lang="de-DE" dirty="0" smtClean="0"/>
              <a:t>  1906</a:t>
            </a:r>
            <a:endParaRPr lang="de-DE" dirty="0"/>
          </a:p>
        </p:txBody>
      </p:sp>
      <p:sp>
        <p:nvSpPr>
          <p:cNvPr id="13" name="Rechteck 12"/>
          <p:cNvSpPr/>
          <p:nvPr/>
        </p:nvSpPr>
        <p:spPr>
          <a:xfrm>
            <a:off x="6215074" y="6286520"/>
            <a:ext cx="14476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 err="1" smtClean="0"/>
              <a:t>Aircraft</a:t>
            </a:r>
            <a:r>
              <a:rPr lang="de-DE" dirty="0" smtClean="0"/>
              <a:t>  1914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57554" y="428604"/>
            <a:ext cx="2627038" cy="364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500042"/>
            <a:ext cx="2769042" cy="18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34" y="2928934"/>
            <a:ext cx="2258335" cy="3465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00364" y="4214818"/>
            <a:ext cx="2928958" cy="21565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feld 6"/>
          <p:cNvSpPr txBox="1"/>
          <p:nvPr/>
        </p:nvSpPr>
        <p:spPr>
          <a:xfrm>
            <a:off x="6072198" y="142852"/>
            <a:ext cx="3192092" cy="64633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Max Gasser </a:t>
            </a:r>
            <a:r>
              <a:rPr lang="de-DE" dirty="0" err="1" smtClean="0"/>
              <a:t>invented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endParaRPr lang="de-DE" dirty="0" smtClean="0"/>
          </a:p>
          <a:p>
            <a:r>
              <a:rPr lang="de-DE" dirty="0" smtClean="0"/>
              <a:t>Gasser </a:t>
            </a:r>
            <a:r>
              <a:rPr lang="de-DE" dirty="0" err="1" smtClean="0"/>
              <a:t>Projector</a:t>
            </a:r>
            <a:r>
              <a:rPr lang="de-DE" dirty="0" smtClean="0"/>
              <a:t> (Multiplex)</a:t>
            </a:r>
          </a:p>
          <a:p>
            <a:r>
              <a:rPr lang="de-DE" dirty="0" smtClean="0"/>
              <a:t>in 1915,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which</a:t>
            </a:r>
            <a:r>
              <a:rPr lang="de-DE" dirty="0" smtClean="0"/>
              <a:t> he </a:t>
            </a:r>
            <a:r>
              <a:rPr lang="de-DE" dirty="0" err="1" smtClean="0"/>
              <a:t>obtained</a:t>
            </a:r>
            <a:endParaRPr lang="de-DE" dirty="0" smtClean="0"/>
          </a:p>
          <a:p>
            <a:r>
              <a:rPr lang="de-DE" dirty="0" smtClean="0"/>
              <a:t>a war patent.</a:t>
            </a:r>
          </a:p>
          <a:p>
            <a:endParaRPr lang="de-DE" dirty="0" smtClean="0"/>
          </a:p>
          <a:p>
            <a:r>
              <a:rPr lang="de-DE" dirty="0" smtClean="0"/>
              <a:t>1925 </a:t>
            </a:r>
            <a:r>
              <a:rPr lang="de-DE" dirty="0" err="1" smtClean="0"/>
              <a:t>the</a:t>
            </a:r>
            <a:r>
              <a:rPr lang="de-DE" dirty="0" smtClean="0"/>
              <a:t> Zeiss Company </a:t>
            </a:r>
          </a:p>
          <a:p>
            <a:r>
              <a:rPr lang="de-DE" dirty="0" err="1" smtClean="0"/>
              <a:t>made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Stereoplanigraph</a:t>
            </a:r>
            <a:endParaRPr lang="de-DE" dirty="0" smtClean="0"/>
          </a:p>
          <a:p>
            <a:endParaRPr lang="de-DE" dirty="0" smtClean="0"/>
          </a:p>
          <a:p>
            <a:r>
              <a:rPr lang="de-DE" dirty="0" smtClean="0"/>
              <a:t>Gasser </a:t>
            </a:r>
            <a:r>
              <a:rPr lang="de-DE" dirty="0" err="1" smtClean="0"/>
              <a:t>made</a:t>
            </a:r>
            <a:r>
              <a:rPr lang="de-DE" dirty="0" smtClean="0"/>
              <a:t> a </a:t>
            </a:r>
            <a:r>
              <a:rPr lang="de-DE" dirty="0" err="1" smtClean="0"/>
              <a:t>restitution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endParaRPr lang="de-DE" dirty="0" smtClean="0"/>
          </a:p>
          <a:p>
            <a:r>
              <a:rPr lang="de-DE" dirty="0" err="1" smtClean="0"/>
              <a:t>two</a:t>
            </a:r>
            <a:r>
              <a:rPr lang="de-DE" dirty="0" smtClean="0"/>
              <a:t>  </a:t>
            </a:r>
            <a:r>
              <a:rPr lang="de-DE" dirty="0" err="1" smtClean="0"/>
              <a:t>stereo</a:t>
            </a:r>
            <a:r>
              <a:rPr lang="de-DE" dirty="0" smtClean="0"/>
              <a:t> </a:t>
            </a:r>
            <a:r>
              <a:rPr lang="de-DE" dirty="0" err="1" smtClean="0"/>
              <a:t>images</a:t>
            </a:r>
            <a:r>
              <a:rPr lang="de-DE" dirty="0" smtClean="0"/>
              <a:t> </a:t>
            </a:r>
            <a:r>
              <a:rPr lang="de-DE" dirty="0" err="1" smtClean="0"/>
              <a:t>taken</a:t>
            </a:r>
            <a:endParaRPr lang="de-DE" dirty="0" smtClean="0"/>
          </a:p>
          <a:p>
            <a:r>
              <a:rPr lang="de-DE" dirty="0" smtClean="0"/>
              <a:t>from the Zeppelin over</a:t>
            </a:r>
          </a:p>
          <a:p>
            <a:r>
              <a:rPr lang="de-DE" dirty="0" smtClean="0"/>
              <a:t>Kalkberge.</a:t>
            </a:r>
          </a:p>
          <a:p>
            <a:endParaRPr lang="de-DE" dirty="0" smtClean="0"/>
          </a:p>
          <a:p>
            <a:r>
              <a:rPr lang="de-DE" dirty="0" smtClean="0"/>
              <a:t>He </a:t>
            </a:r>
            <a:r>
              <a:rPr lang="de-DE" dirty="0" err="1" smtClean="0"/>
              <a:t>published</a:t>
            </a:r>
            <a:r>
              <a:rPr lang="de-DE" dirty="0" smtClean="0"/>
              <a:t> a </a:t>
            </a:r>
            <a:r>
              <a:rPr lang="de-DE" dirty="0" err="1" smtClean="0"/>
              <a:t>book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endParaRPr lang="de-DE" dirty="0" smtClean="0"/>
          </a:p>
          <a:p>
            <a:r>
              <a:rPr lang="de-DE" dirty="0" err="1" smtClean="0"/>
              <a:t>dedicated</a:t>
            </a:r>
            <a:r>
              <a:rPr lang="de-DE" dirty="0" smtClean="0"/>
              <a:t> </a:t>
            </a:r>
            <a:r>
              <a:rPr lang="de-DE" dirty="0" err="1" smtClean="0"/>
              <a:t>it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those</a:t>
            </a:r>
            <a:endParaRPr lang="de-DE" dirty="0" smtClean="0"/>
          </a:p>
          <a:p>
            <a:endParaRPr lang="de-DE" dirty="0" smtClean="0"/>
          </a:p>
          <a:p>
            <a:r>
              <a:rPr lang="de-DE" dirty="0" smtClean="0"/>
              <a:t>„University </a:t>
            </a:r>
            <a:r>
              <a:rPr lang="de-DE" dirty="0" err="1" smtClean="0"/>
              <a:t>Geodesists</a:t>
            </a:r>
            <a:r>
              <a:rPr lang="de-DE" dirty="0" smtClean="0"/>
              <a:t>, </a:t>
            </a:r>
            <a:r>
              <a:rPr lang="de-DE" dirty="0" err="1" smtClean="0"/>
              <a:t>who</a:t>
            </a:r>
            <a:endParaRPr lang="de-DE" dirty="0" smtClean="0"/>
          </a:p>
          <a:p>
            <a:r>
              <a:rPr lang="de-DE" dirty="0" err="1" smtClean="0"/>
              <a:t>by</a:t>
            </a:r>
            <a:r>
              <a:rPr lang="de-DE" dirty="0" smtClean="0"/>
              <a:t> </a:t>
            </a:r>
            <a:r>
              <a:rPr lang="de-DE" dirty="0" err="1" smtClean="0"/>
              <a:t>recommendation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endParaRPr lang="de-DE" dirty="0" smtClean="0"/>
          </a:p>
          <a:p>
            <a:r>
              <a:rPr lang="de-DE" dirty="0" smtClean="0"/>
              <a:t>others, for oppression</a:t>
            </a:r>
            <a:r>
              <a:rPr lang="de-DE" dirty="0" smtClean="0">
                <a:solidFill>
                  <a:srgbClr val="FF0000"/>
                </a:solidFill>
              </a:rPr>
              <a:t> </a:t>
            </a:r>
            <a:r>
              <a:rPr lang="de-DE" dirty="0" smtClean="0"/>
              <a:t>of</a:t>
            </a:r>
          </a:p>
          <a:p>
            <a:r>
              <a:rPr lang="de-DE" dirty="0" err="1" smtClean="0"/>
              <a:t>others</a:t>
            </a:r>
            <a:r>
              <a:rPr lang="de-DE" dirty="0" smtClean="0"/>
              <a:t>,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company</a:t>
            </a:r>
            <a:r>
              <a:rPr lang="de-DE" dirty="0" smtClean="0"/>
              <a:t> </a:t>
            </a:r>
            <a:r>
              <a:rPr lang="de-DE" dirty="0" err="1" smtClean="0"/>
              <a:t>interests</a:t>
            </a:r>
            <a:r>
              <a:rPr lang="de-DE" dirty="0" smtClean="0"/>
              <a:t>,</a:t>
            </a:r>
          </a:p>
          <a:p>
            <a:r>
              <a:rPr lang="de-DE" dirty="0" err="1" smtClean="0"/>
              <a:t>free</a:t>
            </a:r>
            <a:r>
              <a:rPr lang="de-DE" dirty="0" smtClean="0"/>
              <a:t> </a:t>
            </a:r>
            <a:r>
              <a:rPr lang="de-DE" dirty="0" err="1" smtClean="0"/>
              <a:t>from</a:t>
            </a:r>
            <a:r>
              <a:rPr lang="de-DE" dirty="0" smtClean="0"/>
              <a:t> </a:t>
            </a:r>
            <a:r>
              <a:rPr lang="de-DE" dirty="0" err="1" smtClean="0"/>
              <a:t>research</a:t>
            </a:r>
            <a:r>
              <a:rPr lang="de-DE" dirty="0" smtClean="0"/>
              <a:t> </a:t>
            </a:r>
            <a:r>
              <a:rPr lang="de-DE" dirty="0" err="1" smtClean="0"/>
              <a:t>motivation</a:t>
            </a:r>
            <a:r>
              <a:rPr lang="de-DE" dirty="0" smtClean="0"/>
              <a:t>,</a:t>
            </a:r>
          </a:p>
          <a:p>
            <a:r>
              <a:rPr lang="de-DE" dirty="0" smtClean="0"/>
              <a:t>live </a:t>
            </a:r>
            <a:r>
              <a:rPr lang="de-DE" dirty="0" err="1" smtClean="0"/>
              <a:t>from</a:t>
            </a:r>
            <a:r>
              <a:rPr lang="de-DE" dirty="0" smtClean="0"/>
              <a:t> </a:t>
            </a:r>
            <a:r>
              <a:rPr lang="de-DE" dirty="0" err="1" smtClean="0"/>
              <a:t>salaries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endParaRPr lang="de-DE" dirty="0" smtClean="0"/>
          </a:p>
          <a:p>
            <a:r>
              <a:rPr lang="de-DE" dirty="0" err="1" smtClean="0"/>
              <a:t>Government</a:t>
            </a:r>
            <a:r>
              <a:rPr lang="de-DE" dirty="0" smtClean="0"/>
              <a:t>“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2" descr="c:\Users\Konecny.Konecny-PC.000\Downloads\Drobyshev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7984" y="1412776"/>
            <a:ext cx="2563787" cy="3714625"/>
          </a:xfrm>
          <a:prstGeom prst="rect">
            <a:avLst/>
          </a:prstGeom>
          <a:noFill/>
        </p:spPr>
      </p:pic>
      <p:sp>
        <p:nvSpPr>
          <p:cNvPr id="3" name="Textfeld 2"/>
          <p:cNvSpPr txBox="1"/>
          <p:nvPr/>
        </p:nvSpPr>
        <p:spPr>
          <a:xfrm>
            <a:off x="539552" y="1484784"/>
            <a:ext cx="3512372" cy="38164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 smtClean="0"/>
              <a:t>F. V. </a:t>
            </a:r>
            <a:r>
              <a:rPr lang="de-DE" sz="2400" b="1" dirty="0" err="1" smtClean="0"/>
              <a:t>Drobyshev</a:t>
            </a:r>
            <a:endParaRPr lang="de-DE" sz="2400" b="1" dirty="0" smtClean="0"/>
          </a:p>
          <a:p>
            <a:r>
              <a:rPr lang="de-DE" sz="2400" b="1" dirty="0" smtClean="0"/>
              <a:t>1894 - 1986</a:t>
            </a:r>
          </a:p>
          <a:p>
            <a:endParaRPr lang="de-DE" dirty="0" smtClean="0"/>
          </a:p>
          <a:p>
            <a:endParaRPr lang="de-DE" dirty="0" smtClean="0"/>
          </a:p>
          <a:p>
            <a:r>
              <a:rPr lang="de-DE" sz="2000" dirty="0" smtClean="0"/>
              <a:t>Professor </a:t>
            </a:r>
            <a:r>
              <a:rPr lang="de-DE" sz="2000" dirty="0" err="1" smtClean="0"/>
              <a:t>of</a:t>
            </a:r>
            <a:r>
              <a:rPr lang="de-DE" sz="2000" dirty="0" smtClean="0"/>
              <a:t> </a:t>
            </a:r>
            <a:r>
              <a:rPr lang="de-DE" sz="2000" dirty="0" err="1" smtClean="0"/>
              <a:t>Photogrammetry</a:t>
            </a:r>
            <a:endParaRPr lang="de-DE" sz="2000" dirty="0" smtClean="0"/>
          </a:p>
          <a:p>
            <a:r>
              <a:rPr lang="de-DE" sz="2000" dirty="0" smtClean="0"/>
              <a:t>MIIGAIK   1941 – 1971</a:t>
            </a:r>
          </a:p>
          <a:p>
            <a:endParaRPr lang="de-DE" sz="2000" dirty="0" smtClean="0"/>
          </a:p>
          <a:p>
            <a:r>
              <a:rPr lang="de-DE" sz="2000" dirty="0" err="1" smtClean="0"/>
              <a:t>MIIGAiK</a:t>
            </a:r>
            <a:r>
              <a:rPr lang="de-DE" sz="2000" dirty="0" smtClean="0"/>
              <a:t> was </a:t>
            </a:r>
            <a:r>
              <a:rPr lang="de-DE" sz="2000" dirty="0" err="1" smtClean="0"/>
              <a:t>responsible</a:t>
            </a:r>
            <a:r>
              <a:rPr lang="de-DE" sz="2000" dirty="0" smtClean="0"/>
              <a:t> </a:t>
            </a:r>
            <a:r>
              <a:rPr lang="de-DE" sz="2000" dirty="0" err="1" smtClean="0"/>
              <a:t>for</a:t>
            </a:r>
            <a:endParaRPr lang="de-DE" sz="2000" dirty="0" smtClean="0"/>
          </a:p>
          <a:p>
            <a:r>
              <a:rPr lang="de-DE" sz="2000" dirty="0" err="1" smtClean="0"/>
              <a:t>developing</a:t>
            </a:r>
            <a:r>
              <a:rPr lang="de-DE" sz="2000" dirty="0" smtClean="0"/>
              <a:t> </a:t>
            </a:r>
            <a:r>
              <a:rPr lang="de-DE" sz="2000" dirty="0" err="1" smtClean="0"/>
              <a:t>mapping</a:t>
            </a:r>
            <a:r>
              <a:rPr lang="de-DE" sz="2000" dirty="0" smtClean="0"/>
              <a:t> </a:t>
            </a:r>
            <a:r>
              <a:rPr lang="de-DE" sz="2000" dirty="0" err="1" smtClean="0"/>
              <a:t>technology</a:t>
            </a:r>
            <a:endParaRPr lang="de-DE" sz="2000" dirty="0" smtClean="0"/>
          </a:p>
          <a:p>
            <a:r>
              <a:rPr lang="de-DE" sz="2000" dirty="0" smtClean="0"/>
              <a:t>in </a:t>
            </a:r>
            <a:r>
              <a:rPr lang="de-DE" sz="2000" dirty="0" err="1" smtClean="0"/>
              <a:t>the</a:t>
            </a:r>
            <a:r>
              <a:rPr lang="de-DE" sz="2000" dirty="0" smtClean="0"/>
              <a:t> </a:t>
            </a:r>
            <a:r>
              <a:rPr lang="de-DE" sz="2000" dirty="0" err="1" smtClean="0"/>
              <a:t>socialist</a:t>
            </a:r>
            <a:endParaRPr lang="de-DE" sz="2000" dirty="0" smtClean="0"/>
          </a:p>
          <a:p>
            <a:r>
              <a:rPr lang="de-DE" sz="2000" dirty="0" smtClean="0"/>
              <a:t>Countries, </a:t>
            </a:r>
            <a:r>
              <a:rPr lang="de-DE" sz="2000" dirty="0" err="1" smtClean="0"/>
              <a:t>the</a:t>
            </a:r>
            <a:r>
              <a:rPr lang="de-DE" sz="2000" dirty="0" smtClean="0"/>
              <a:t> USSR </a:t>
            </a:r>
            <a:r>
              <a:rPr lang="de-DE" sz="2000" dirty="0" err="1" smtClean="0"/>
              <a:t>and</a:t>
            </a:r>
            <a:r>
              <a:rPr lang="de-DE" sz="2000" dirty="0" smtClean="0"/>
              <a:t> China</a:t>
            </a:r>
          </a:p>
          <a:p>
            <a:endParaRPr lang="de-DE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0" y="214290"/>
            <a:ext cx="9144000" cy="79714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800" dirty="0" smtClean="0"/>
              <a:t>         		</a:t>
            </a:r>
          </a:p>
          <a:p>
            <a:endParaRPr lang="de-DE" sz="2800" dirty="0" smtClean="0"/>
          </a:p>
          <a:p>
            <a:endParaRPr lang="de-DE" sz="2800" dirty="0" smtClean="0"/>
          </a:p>
          <a:p>
            <a:r>
              <a:rPr lang="de-DE" sz="2800" dirty="0" smtClean="0"/>
              <a:t>				</a:t>
            </a:r>
            <a:r>
              <a:rPr lang="de-DE" sz="2400" b="1" dirty="0" smtClean="0"/>
              <a:t>Willem </a:t>
            </a:r>
            <a:r>
              <a:rPr lang="de-DE" sz="2400" b="1" dirty="0" err="1" smtClean="0"/>
              <a:t>Schermerhorn</a:t>
            </a:r>
            <a:endParaRPr lang="de-DE" sz="2400" b="1" dirty="0" smtClean="0"/>
          </a:p>
          <a:p>
            <a:r>
              <a:rPr lang="de-DE" sz="2400" dirty="0" smtClean="0"/>
              <a:t>				Professor, Technical University Delft</a:t>
            </a:r>
          </a:p>
          <a:p>
            <a:r>
              <a:rPr lang="de-DE" sz="2400" dirty="0" smtClean="0"/>
              <a:t>				</a:t>
            </a:r>
            <a:r>
              <a:rPr lang="de-DE" sz="2400" dirty="0" err="1" smtClean="0"/>
              <a:t>President</a:t>
            </a:r>
            <a:r>
              <a:rPr lang="de-DE" sz="2400" dirty="0" smtClean="0"/>
              <a:t> ISP 1938-1948</a:t>
            </a:r>
          </a:p>
          <a:p>
            <a:r>
              <a:rPr lang="de-DE" sz="2400" dirty="0" smtClean="0"/>
              <a:t>				Prime Minister </a:t>
            </a:r>
            <a:r>
              <a:rPr lang="de-DE" sz="2400" dirty="0" err="1" smtClean="0"/>
              <a:t>of</a:t>
            </a:r>
            <a:r>
              <a:rPr lang="de-DE" sz="2400" dirty="0" smtClean="0"/>
              <a:t> </a:t>
            </a:r>
            <a:r>
              <a:rPr lang="de-DE" sz="2400" dirty="0" err="1" smtClean="0"/>
              <a:t>the</a:t>
            </a:r>
            <a:r>
              <a:rPr lang="de-DE" sz="2400" dirty="0" smtClean="0"/>
              <a:t> </a:t>
            </a:r>
            <a:r>
              <a:rPr lang="de-DE" sz="2400" dirty="0" err="1" smtClean="0"/>
              <a:t>Netherlands</a:t>
            </a:r>
            <a:endParaRPr lang="de-DE" sz="2400" dirty="0" smtClean="0"/>
          </a:p>
          <a:p>
            <a:r>
              <a:rPr lang="de-DE" sz="2400" dirty="0" smtClean="0"/>
              <a:t>				1946 – 1947</a:t>
            </a:r>
          </a:p>
          <a:p>
            <a:r>
              <a:rPr lang="de-DE" sz="2400" dirty="0" smtClean="0"/>
              <a:t>				</a:t>
            </a:r>
            <a:r>
              <a:rPr lang="de-DE" sz="2400" dirty="0" err="1" smtClean="0"/>
              <a:t>Founder</a:t>
            </a:r>
            <a:r>
              <a:rPr lang="de-DE" sz="2400" dirty="0" smtClean="0"/>
              <a:t> </a:t>
            </a:r>
            <a:r>
              <a:rPr lang="de-DE" sz="2400" dirty="0" err="1" smtClean="0"/>
              <a:t>of</a:t>
            </a:r>
            <a:r>
              <a:rPr lang="de-DE" sz="2400" dirty="0" smtClean="0"/>
              <a:t> </a:t>
            </a:r>
            <a:r>
              <a:rPr lang="de-DE" sz="2400" dirty="0" err="1" smtClean="0"/>
              <a:t>the</a:t>
            </a:r>
            <a:r>
              <a:rPr lang="de-DE" sz="2400" dirty="0" smtClean="0"/>
              <a:t> ITC</a:t>
            </a:r>
          </a:p>
          <a:p>
            <a:endParaRPr lang="de-DE" sz="2000" dirty="0" smtClean="0"/>
          </a:p>
          <a:p>
            <a:r>
              <a:rPr lang="de-DE" sz="2000" dirty="0" smtClean="0"/>
              <a:t>				</a:t>
            </a:r>
          </a:p>
          <a:p>
            <a:r>
              <a:rPr lang="de-DE" sz="2000" dirty="0" smtClean="0"/>
              <a:t>				</a:t>
            </a:r>
            <a:r>
              <a:rPr lang="de-DE" sz="2000" dirty="0" err="1" smtClean="0"/>
              <a:t>spread</a:t>
            </a:r>
            <a:r>
              <a:rPr lang="de-DE" sz="2000" dirty="0" smtClean="0"/>
              <a:t> </a:t>
            </a:r>
            <a:r>
              <a:rPr lang="de-DE" sz="2000" dirty="0" err="1" smtClean="0"/>
              <a:t>the</a:t>
            </a:r>
            <a:r>
              <a:rPr lang="de-DE" sz="2000" dirty="0" smtClean="0"/>
              <a:t> </a:t>
            </a:r>
            <a:r>
              <a:rPr lang="de-DE" sz="2000" dirty="0" err="1" smtClean="0"/>
              <a:t>use</a:t>
            </a:r>
            <a:r>
              <a:rPr lang="de-DE" sz="2000" dirty="0" smtClean="0"/>
              <a:t> </a:t>
            </a:r>
            <a:r>
              <a:rPr lang="de-DE" sz="2000" dirty="0" err="1" smtClean="0"/>
              <a:t>of</a:t>
            </a:r>
            <a:r>
              <a:rPr lang="de-DE" sz="2000" dirty="0" smtClean="0"/>
              <a:t> </a:t>
            </a:r>
            <a:r>
              <a:rPr lang="de-DE" sz="2000" dirty="0" err="1" smtClean="0"/>
              <a:t>Photogrammetry</a:t>
            </a:r>
            <a:endParaRPr lang="de-DE" sz="2000" dirty="0" smtClean="0"/>
          </a:p>
          <a:p>
            <a:r>
              <a:rPr lang="de-DE" sz="2000" dirty="0" smtClean="0"/>
              <a:t>				</a:t>
            </a:r>
            <a:r>
              <a:rPr lang="de-DE" sz="2000" dirty="0" err="1" smtClean="0"/>
              <a:t>to</a:t>
            </a:r>
            <a:r>
              <a:rPr lang="de-DE" sz="2000" dirty="0" smtClean="0"/>
              <a:t> </a:t>
            </a:r>
            <a:r>
              <a:rPr lang="de-DE" sz="2000" dirty="0" err="1" smtClean="0"/>
              <a:t>the</a:t>
            </a:r>
            <a:r>
              <a:rPr lang="de-DE" sz="2000" dirty="0" smtClean="0"/>
              <a:t> </a:t>
            </a:r>
            <a:r>
              <a:rPr lang="de-DE" sz="2000" dirty="0" err="1" smtClean="0"/>
              <a:t>developing</a:t>
            </a:r>
            <a:r>
              <a:rPr lang="de-DE" sz="2000" dirty="0" smtClean="0"/>
              <a:t> </a:t>
            </a:r>
            <a:r>
              <a:rPr lang="de-DE" sz="2000" dirty="0" err="1" smtClean="0"/>
              <a:t>world</a:t>
            </a:r>
            <a:endParaRPr lang="de-DE" sz="2000" dirty="0" smtClean="0"/>
          </a:p>
          <a:p>
            <a:r>
              <a:rPr lang="de-DE" sz="2000" dirty="0" smtClean="0"/>
              <a:t>				</a:t>
            </a:r>
          </a:p>
          <a:p>
            <a:r>
              <a:rPr lang="de-DE" sz="2000" dirty="0" smtClean="0"/>
              <a:t>				</a:t>
            </a:r>
          </a:p>
          <a:p>
            <a:r>
              <a:rPr lang="de-DE" sz="2000" dirty="0" smtClean="0"/>
              <a:t>			</a:t>
            </a:r>
          </a:p>
          <a:p>
            <a:r>
              <a:rPr lang="de-DE" sz="2000" dirty="0" smtClean="0"/>
              <a:t>         </a:t>
            </a:r>
          </a:p>
          <a:p>
            <a:r>
              <a:rPr lang="de-DE" sz="2000" dirty="0" smtClean="0"/>
              <a:t>	</a:t>
            </a:r>
          </a:p>
          <a:p>
            <a:endParaRPr lang="de-DE" sz="2000" dirty="0" smtClean="0"/>
          </a:p>
          <a:p>
            <a:endParaRPr lang="de-DE" sz="2000" dirty="0" smtClean="0"/>
          </a:p>
          <a:p>
            <a:endParaRPr lang="de-DE" sz="2000" dirty="0" smtClean="0"/>
          </a:p>
          <a:p>
            <a:r>
              <a:rPr lang="de-DE" sz="2000" dirty="0" smtClean="0"/>
              <a:t>	A</a:t>
            </a:r>
          </a:p>
          <a:p>
            <a:r>
              <a:rPr lang="de-DE" sz="2000" dirty="0" smtClean="0"/>
              <a:t>	</a:t>
            </a:r>
          </a:p>
        </p:txBody>
      </p:sp>
      <p:pic>
        <p:nvPicPr>
          <p:cNvPr id="1259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628800"/>
            <a:ext cx="2936598" cy="33678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554" name="Object 2"/>
          <p:cNvGraphicFramePr>
            <a:graphicFrameLocks noChangeAspect="1"/>
          </p:cNvGraphicFramePr>
          <p:nvPr/>
        </p:nvGraphicFramePr>
        <p:xfrm>
          <a:off x="0" y="385763"/>
          <a:ext cx="9144000" cy="6472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" name="Diagramm" r:id="rId3" imgW="7024320" imgH="3939480" progId="MSGraph.Chart.8">
                  <p:embed/>
                </p:oleObj>
              </mc:Choice>
              <mc:Fallback>
                <p:oleObj name="Diagramm" r:id="rId3" imgW="7024320" imgH="3939480" progId="MSGraph.Chart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2669" t="-4404" r="2669"/>
                      <a:stretch>
                        <a:fillRect/>
                      </a:stretch>
                    </p:blipFill>
                    <p:spPr bwMode="auto">
                      <a:xfrm>
                        <a:off x="0" y="385763"/>
                        <a:ext cx="9144000" cy="64722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555" name="Text Box 3"/>
          <p:cNvSpPr txBox="1">
            <a:spLocks noChangeArrowheads="1"/>
          </p:cNvSpPr>
          <p:nvPr/>
        </p:nvSpPr>
        <p:spPr bwMode="auto">
          <a:xfrm>
            <a:off x="228600" y="41275"/>
            <a:ext cx="62611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l" eaLnBrk="0" hangingPunct="0"/>
            <a:r>
              <a:rPr lang="de-DE">
                <a:latin typeface="Times New Roman" charset="0"/>
              </a:rPr>
              <a:t>       Status of Topographic Mapping 1990</a:t>
            </a:r>
          </a:p>
        </p:txBody>
      </p:sp>
      <p:sp>
        <p:nvSpPr>
          <p:cNvPr id="23556" name="Text Box 4"/>
          <p:cNvSpPr txBox="1">
            <a:spLocks noChangeArrowheads="1"/>
          </p:cNvSpPr>
          <p:nvPr/>
        </p:nvSpPr>
        <p:spPr bwMode="auto">
          <a:xfrm>
            <a:off x="6003925" y="36513"/>
            <a:ext cx="2359025" cy="639762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algn="l" eaLnBrk="0" hangingPunct="0"/>
            <a:r>
              <a:rPr lang="de-DE" sz="1200">
                <a:latin typeface="Times New Roman" charset="0"/>
              </a:rPr>
              <a:t>1:25 000 green ,     1:50 000 yellow</a:t>
            </a:r>
          </a:p>
          <a:p>
            <a:pPr algn="l" eaLnBrk="0" hangingPunct="0"/>
            <a:endParaRPr lang="de-DE" sz="1200">
              <a:latin typeface="Times New Roman" charset="0"/>
            </a:endParaRPr>
          </a:p>
          <a:p>
            <a:pPr algn="l" eaLnBrk="0" hangingPunct="0"/>
            <a:r>
              <a:rPr lang="de-DE" sz="1200">
                <a:latin typeface="Times New Roman" charset="0"/>
              </a:rPr>
              <a:t>1:100 000 violet ,    1:200 000 red</a:t>
            </a:r>
          </a:p>
        </p:txBody>
      </p:sp>
      <p:sp>
        <p:nvSpPr>
          <p:cNvPr id="23557" name="Text Box 5"/>
          <p:cNvSpPr txBox="1">
            <a:spLocks noChangeArrowheads="1"/>
          </p:cNvSpPr>
          <p:nvPr/>
        </p:nvSpPr>
        <p:spPr bwMode="auto">
          <a:xfrm>
            <a:off x="4251325" y="6437313"/>
            <a:ext cx="3395663" cy="274637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algn="l" eaLnBrk="0" hangingPunct="0"/>
            <a:r>
              <a:rPr lang="de-DE" sz="1200">
                <a:latin typeface="Times New Roman" charset="0"/>
              </a:rPr>
              <a:t>Source: U.N.Cartographic Conference, Beijing 1993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578" name="Object 2"/>
          <p:cNvGraphicFramePr>
            <a:graphicFrameLocks noChangeAspect="1"/>
          </p:cNvGraphicFramePr>
          <p:nvPr/>
        </p:nvGraphicFramePr>
        <p:xfrm>
          <a:off x="0" y="0"/>
          <a:ext cx="9144000" cy="7650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2" name="Diagramm" r:id="rId3" imgW="6900840" imgH="7631640" progId="MSGraph.Chart.8">
                  <p:embed/>
                </p:oleObj>
              </mc:Choice>
              <mc:Fallback>
                <p:oleObj name="Diagramm" r:id="rId3" imgW="6900840" imgH="7631640" progId="MSGraph.Chart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r="-8467"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76501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579" name="Text Box 3"/>
          <p:cNvSpPr txBox="1">
            <a:spLocks noChangeArrowheads="1"/>
          </p:cNvSpPr>
          <p:nvPr/>
        </p:nvSpPr>
        <p:spPr bwMode="auto">
          <a:xfrm>
            <a:off x="822325" y="6289675"/>
            <a:ext cx="621665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algn="l" eaLnBrk="0" hangingPunct="0"/>
            <a:r>
              <a:rPr lang="de-DE">
                <a:latin typeface="Times New Roman" charset="0"/>
              </a:rPr>
              <a:t>        Map Updating</a:t>
            </a:r>
            <a:r>
              <a:rPr lang="de-DE" sz="1200">
                <a:latin typeface="Times New Roman" charset="0"/>
              </a:rPr>
              <a:t>        Source: U.N. Cartographic Conference Bangkok, 1990</a:t>
            </a:r>
            <a:endParaRPr lang="de-DE">
              <a:latin typeface="Times New Roman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71604" y="500042"/>
            <a:ext cx="2210969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8" y="3963899"/>
            <a:ext cx="1571636" cy="23769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421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428604"/>
            <a:ext cx="2000264" cy="30075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72132" y="3929067"/>
            <a:ext cx="2286016" cy="2370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hteck 5"/>
          <p:cNvSpPr/>
          <p:nvPr/>
        </p:nvSpPr>
        <p:spPr>
          <a:xfrm>
            <a:off x="2428860" y="4572008"/>
            <a:ext cx="301217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3200" dirty="0" smtClean="0"/>
              <a:t>Space </a:t>
            </a:r>
            <a:r>
              <a:rPr lang="de-DE" sz="3200" dirty="0" err="1" smtClean="0"/>
              <a:t>Platforms</a:t>
            </a:r>
            <a:endParaRPr lang="de-DE" sz="3200" dirty="0"/>
          </a:p>
        </p:txBody>
      </p:sp>
      <p:sp>
        <p:nvSpPr>
          <p:cNvPr id="7" name="Rechteck 6"/>
          <p:cNvSpPr/>
          <p:nvPr/>
        </p:nvSpPr>
        <p:spPr>
          <a:xfrm>
            <a:off x="0" y="3429000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400" dirty="0" smtClean="0"/>
              <a:t>                        </a:t>
            </a:r>
            <a:r>
              <a:rPr lang="de-DE" sz="2400" dirty="0" err="1" smtClean="0"/>
              <a:t>Koroljov</a:t>
            </a:r>
            <a:r>
              <a:rPr lang="de-DE" sz="2400" dirty="0" smtClean="0"/>
              <a:t>	</a:t>
            </a:r>
            <a:r>
              <a:rPr lang="de-DE" dirty="0" smtClean="0"/>
              <a:t>           </a:t>
            </a:r>
            <a:r>
              <a:rPr lang="de-DE" sz="2400" dirty="0" smtClean="0"/>
              <a:t>Wernher von Braun</a:t>
            </a:r>
            <a:r>
              <a:rPr lang="de-DE" dirty="0" smtClean="0"/>
              <a:t>        </a:t>
            </a:r>
            <a:endParaRPr lang="de-DE" dirty="0"/>
          </a:p>
        </p:txBody>
      </p:sp>
      <p:sp>
        <p:nvSpPr>
          <p:cNvPr id="9" name="Rechteck 8"/>
          <p:cNvSpPr/>
          <p:nvPr/>
        </p:nvSpPr>
        <p:spPr>
          <a:xfrm>
            <a:off x="571472" y="6286520"/>
            <a:ext cx="74536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 smtClean="0"/>
              <a:t>   Sputnik 1957                                                            Man on </a:t>
            </a:r>
            <a:r>
              <a:rPr lang="de-DE" dirty="0" err="1" smtClean="0"/>
              <a:t>the</a:t>
            </a:r>
            <a:r>
              <a:rPr lang="de-DE" dirty="0" smtClean="0"/>
              <a:t> Moon  1969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357166"/>
            <a:ext cx="4026783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3286124"/>
            <a:ext cx="3951294" cy="3204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feld 3"/>
          <p:cNvSpPr txBox="1"/>
          <p:nvPr/>
        </p:nvSpPr>
        <p:spPr>
          <a:xfrm>
            <a:off x="4572000" y="1340768"/>
            <a:ext cx="4317977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err="1" smtClean="0"/>
              <a:t>Before</a:t>
            </a:r>
            <a:r>
              <a:rPr lang="de-DE" sz="2400" dirty="0" smtClean="0"/>
              <a:t> </a:t>
            </a:r>
            <a:r>
              <a:rPr lang="de-DE" sz="2400" dirty="0" err="1" smtClean="0"/>
              <a:t>the</a:t>
            </a:r>
            <a:r>
              <a:rPr lang="de-DE" sz="2400" dirty="0" smtClean="0"/>
              <a:t> 1980´s</a:t>
            </a:r>
          </a:p>
          <a:p>
            <a:r>
              <a:rPr lang="de-DE" sz="2400" dirty="0" err="1" smtClean="0"/>
              <a:t>high</a:t>
            </a:r>
            <a:r>
              <a:rPr lang="de-DE" sz="2400" dirty="0" smtClean="0"/>
              <a:t> </a:t>
            </a:r>
            <a:r>
              <a:rPr lang="de-DE" sz="2400" dirty="0" err="1" smtClean="0"/>
              <a:t>resolution</a:t>
            </a:r>
            <a:r>
              <a:rPr lang="de-DE" sz="2400" dirty="0" smtClean="0"/>
              <a:t> </a:t>
            </a:r>
            <a:r>
              <a:rPr lang="de-DE" sz="2400" dirty="0" err="1" smtClean="0"/>
              <a:t>images</a:t>
            </a:r>
            <a:r>
              <a:rPr lang="de-DE" sz="2400" dirty="0" smtClean="0"/>
              <a:t> </a:t>
            </a:r>
            <a:r>
              <a:rPr lang="de-DE" sz="2400" dirty="0" err="1" smtClean="0"/>
              <a:t>from</a:t>
            </a:r>
            <a:endParaRPr lang="de-DE" sz="2400" dirty="0" smtClean="0"/>
          </a:p>
          <a:p>
            <a:r>
              <a:rPr lang="de-DE" sz="2400" dirty="0" smtClean="0"/>
              <a:t>Space </a:t>
            </a:r>
            <a:r>
              <a:rPr lang="de-DE" sz="2400" dirty="0" err="1" smtClean="0"/>
              <a:t>were</a:t>
            </a:r>
            <a:endParaRPr lang="de-DE" sz="2400" dirty="0" smtClean="0"/>
          </a:p>
          <a:p>
            <a:r>
              <a:rPr lang="de-DE" sz="2400" dirty="0" err="1" smtClean="0"/>
              <a:t>Considered</a:t>
            </a:r>
            <a:r>
              <a:rPr lang="de-DE" sz="2400" dirty="0" smtClean="0"/>
              <a:t> </a:t>
            </a:r>
            <a:r>
              <a:rPr lang="de-DE" sz="2400" dirty="0" err="1" smtClean="0"/>
              <a:t>secret</a:t>
            </a:r>
            <a:endParaRPr lang="de-DE" sz="2400" dirty="0" smtClean="0"/>
          </a:p>
          <a:p>
            <a:r>
              <a:rPr lang="de-DE" sz="2400" dirty="0" smtClean="0"/>
              <a:t>in 1983 </a:t>
            </a:r>
            <a:r>
              <a:rPr lang="de-DE" sz="2400" dirty="0" err="1" smtClean="0"/>
              <a:t>the</a:t>
            </a:r>
            <a:r>
              <a:rPr lang="de-DE" sz="2400" dirty="0" smtClean="0"/>
              <a:t> German </a:t>
            </a:r>
            <a:r>
              <a:rPr lang="de-DE" sz="2400" dirty="0" err="1" smtClean="0"/>
              <a:t>Government</a:t>
            </a:r>
            <a:endParaRPr lang="de-DE" sz="2400" dirty="0" smtClean="0"/>
          </a:p>
          <a:p>
            <a:r>
              <a:rPr lang="de-DE" sz="2400" dirty="0" err="1" smtClean="0"/>
              <a:t>and</a:t>
            </a:r>
            <a:r>
              <a:rPr lang="de-DE" sz="2400" dirty="0" smtClean="0"/>
              <a:t> ESA </a:t>
            </a:r>
            <a:r>
              <a:rPr lang="de-DE" sz="2400" dirty="0" err="1" smtClean="0"/>
              <a:t>financed</a:t>
            </a:r>
            <a:r>
              <a:rPr lang="de-DE" sz="2400" dirty="0" smtClean="0"/>
              <a:t> </a:t>
            </a:r>
            <a:r>
              <a:rPr lang="de-DE" sz="2400" dirty="0" err="1" smtClean="0"/>
              <a:t>the</a:t>
            </a:r>
            <a:endParaRPr lang="de-DE" sz="2400" dirty="0" smtClean="0"/>
          </a:p>
          <a:p>
            <a:r>
              <a:rPr lang="de-DE" sz="2400" dirty="0" smtClean="0"/>
              <a:t>„</a:t>
            </a:r>
            <a:r>
              <a:rPr lang="de-DE" sz="2400" dirty="0" err="1" smtClean="0"/>
              <a:t>Metric</a:t>
            </a:r>
            <a:r>
              <a:rPr lang="de-DE" sz="2400" dirty="0" smtClean="0"/>
              <a:t> </a:t>
            </a:r>
            <a:r>
              <a:rPr lang="de-DE" sz="2400" dirty="0" err="1" smtClean="0"/>
              <a:t>Camera</a:t>
            </a:r>
            <a:r>
              <a:rPr lang="de-DE" sz="2400" dirty="0" smtClean="0"/>
              <a:t> Experiment“</a:t>
            </a:r>
          </a:p>
          <a:p>
            <a:r>
              <a:rPr lang="de-DE" sz="2400" dirty="0" smtClean="0"/>
              <a:t> </a:t>
            </a:r>
            <a:r>
              <a:rPr lang="de-DE" sz="2400" dirty="0" err="1" smtClean="0"/>
              <a:t>from</a:t>
            </a:r>
            <a:r>
              <a:rPr lang="de-DE" sz="2400" dirty="0" smtClean="0"/>
              <a:t> Space Shuttle</a:t>
            </a:r>
          </a:p>
          <a:p>
            <a:r>
              <a:rPr lang="de-DE" sz="2400" dirty="0" smtClean="0"/>
              <a:t> </a:t>
            </a:r>
          </a:p>
          <a:p>
            <a:r>
              <a:rPr lang="de-DE" sz="2400" dirty="0" smtClean="0"/>
              <a:t>10% </a:t>
            </a:r>
            <a:r>
              <a:rPr lang="de-DE" sz="2400" dirty="0" err="1" smtClean="0"/>
              <a:t>of</a:t>
            </a:r>
            <a:r>
              <a:rPr lang="de-DE" sz="2400" dirty="0" smtClean="0"/>
              <a:t> </a:t>
            </a:r>
            <a:r>
              <a:rPr lang="de-DE" sz="2400" dirty="0" err="1" smtClean="0"/>
              <a:t>the</a:t>
            </a:r>
            <a:r>
              <a:rPr lang="de-DE" sz="2400" dirty="0" smtClean="0"/>
              <a:t> </a:t>
            </a:r>
            <a:r>
              <a:rPr lang="de-DE" sz="2400" dirty="0" err="1" smtClean="0"/>
              <a:t>earth´s</a:t>
            </a:r>
            <a:r>
              <a:rPr lang="de-DE" sz="2400" dirty="0" smtClean="0"/>
              <a:t> </a:t>
            </a:r>
            <a:r>
              <a:rPr lang="de-DE" sz="2400" dirty="0" err="1" smtClean="0"/>
              <a:t>land</a:t>
            </a:r>
            <a:r>
              <a:rPr lang="de-DE" sz="2400" dirty="0" smtClean="0"/>
              <a:t> </a:t>
            </a:r>
            <a:r>
              <a:rPr lang="de-DE" sz="2400" dirty="0" err="1" smtClean="0"/>
              <a:t>mass</a:t>
            </a:r>
            <a:endParaRPr lang="de-DE" sz="2400" dirty="0" smtClean="0"/>
          </a:p>
          <a:p>
            <a:r>
              <a:rPr lang="de-DE" sz="2400" dirty="0" smtClean="0"/>
              <a:t>was </a:t>
            </a:r>
            <a:r>
              <a:rPr lang="de-DE" sz="2400" dirty="0" err="1" smtClean="0"/>
              <a:t>covered</a:t>
            </a:r>
            <a:r>
              <a:rPr lang="de-DE" sz="2400" dirty="0" smtClean="0"/>
              <a:t> in </a:t>
            </a:r>
            <a:r>
              <a:rPr lang="de-DE" sz="2400" dirty="0" err="1" smtClean="0"/>
              <a:t>stereo</a:t>
            </a:r>
            <a:r>
              <a:rPr lang="de-DE" sz="2400" dirty="0" smtClean="0"/>
              <a:t> in </a:t>
            </a:r>
            <a:r>
              <a:rPr lang="de-DE" sz="2400" dirty="0" err="1" smtClean="0"/>
              <a:t>the</a:t>
            </a:r>
            <a:r>
              <a:rPr lang="de-DE" sz="2400" dirty="0" smtClean="0"/>
              <a:t> </a:t>
            </a:r>
          </a:p>
          <a:p>
            <a:r>
              <a:rPr lang="de-DE" sz="2400" dirty="0" smtClean="0"/>
              <a:t>9 </a:t>
            </a:r>
            <a:r>
              <a:rPr lang="de-DE" sz="2400" dirty="0" err="1" smtClean="0"/>
              <a:t>day</a:t>
            </a:r>
            <a:r>
              <a:rPr lang="de-DE" sz="2400" dirty="0" smtClean="0"/>
              <a:t> </a:t>
            </a:r>
            <a:r>
              <a:rPr lang="de-DE" sz="2400" dirty="0" err="1" smtClean="0"/>
              <a:t>mission</a:t>
            </a:r>
            <a:endParaRPr lang="de-DE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3275856" y="2780928"/>
            <a:ext cx="22984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600" b="1" dirty="0" smtClean="0"/>
              <a:t>1. </a:t>
            </a:r>
            <a:r>
              <a:rPr lang="de-DE" sz="3600" b="1" dirty="0" err="1" smtClean="0"/>
              <a:t>Geodesy</a:t>
            </a:r>
            <a:endParaRPr lang="de-DE" sz="3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357166"/>
            <a:ext cx="3594825" cy="23225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2928934"/>
            <a:ext cx="3643338" cy="3554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feld 4"/>
          <p:cNvSpPr txBox="1"/>
          <p:nvPr/>
        </p:nvSpPr>
        <p:spPr>
          <a:xfrm>
            <a:off x="4714876" y="571480"/>
            <a:ext cx="4436471" cy="65556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 err="1" smtClean="0"/>
              <a:t>the</a:t>
            </a:r>
            <a:r>
              <a:rPr lang="de-DE" sz="2800" dirty="0" smtClean="0"/>
              <a:t> film was </a:t>
            </a:r>
            <a:r>
              <a:rPr lang="de-DE" sz="2800" dirty="0" err="1" smtClean="0"/>
              <a:t>developed</a:t>
            </a:r>
            <a:r>
              <a:rPr lang="de-DE" sz="2800" dirty="0" smtClean="0"/>
              <a:t> </a:t>
            </a:r>
            <a:r>
              <a:rPr lang="de-DE" sz="2800" dirty="0" err="1" smtClean="0"/>
              <a:t>at</a:t>
            </a:r>
            <a:endParaRPr lang="de-DE" sz="2800" dirty="0" smtClean="0"/>
          </a:p>
          <a:p>
            <a:r>
              <a:rPr lang="de-DE" sz="2800" dirty="0" smtClean="0"/>
              <a:t>DLR </a:t>
            </a:r>
            <a:r>
              <a:rPr lang="de-DE" sz="2800" dirty="0" err="1" smtClean="0"/>
              <a:t>or</a:t>
            </a:r>
            <a:r>
              <a:rPr lang="de-DE" sz="2800" dirty="0" smtClean="0"/>
              <a:t> IGN. A </a:t>
            </a:r>
            <a:r>
              <a:rPr lang="de-DE" sz="2800" dirty="0" err="1" smtClean="0"/>
              <a:t>beautiful</a:t>
            </a:r>
            <a:r>
              <a:rPr lang="de-DE" sz="2800" dirty="0" smtClean="0"/>
              <a:t> </a:t>
            </a:r>
          </a:p>
          <a:p>
            <a:r>
              <a:rPr lang="de-DE" sz="2800" dirty="0" smtClean="0"/>
              <a:t>strip was taken over the </a:t>
            </a:r>
          </a:p>
          <a:p>
            <a:r>
              <a:rPr lang="de-DE" sz="2800" dirty="0" smtClean="0"/>
              <a:t>GDR. The </a:t>
            </a:r>
            <a:r>
              <a:rPr lang="de-DE" sz="2800" dirty="0" err="1" smtClean="0"/>
              <a:t>Government</a:t>
            </a:r>
            <a:r>
              <a:rPr lang="de-DE" sz="2800" dirty="0" smtClean="0"/>
              <a:t>, not</a:t>
            </a:r>
          </a:p>
          <a:p>
            <a:r>
              <a:rPr lang="de-DE" sz="2800" dirty="0" err="1" smtClean="0"/>
              <a:t>wanting</a:t>
            </a:r>
            <a:r>
              <a:rPr lang="de-DE" sz="2800" dirty="0" smtClean="0"/>
              <a:t> </a:t>
            </a:r>
            <a:r>
              <a:rPr lang="de-DE" sz="2800" dirty="0" err="1" smtClean="0"/>
              <a:t>to</a:t>
            </a:r>
            <a:r>
              <a:rPr lang="de-DE" sz="2800" dirty="0" smtClean="0"/>
              <a:t> </a:t>
            </a:r>
            <a:r>
              <a:rPr lang="de-DE" sz="2800" dirty="0" err="1" smtClean="0"/>
              <a:t>admit</a:t>
            </a:r>
            <a:r>
              <a:rPr lang="de-DE" sz="2800" dirty="0" smtClean="0"/>
              <a:t> </a:t>
            </a:r>
            <a:r>
              <a:rPr lang="de-DE" sz="2800" dirty="0" err="1" smtClean="0"/>
              <a:t>that</a:t>
            </a:r>
            <a:endParaRPr lang="de-DE" sz="2800" dirty="0" smtClean="0"/>
          </a:p>
          <a:p>
            <a:r>
              <a:rPr lang="de-DE" sz="2800" dirty="0" err="1" smtClean="0"/>
              <a:t>imagery</a:t>
            </a:r>
            <a:r>
              <a:rPr lang="de-DE" sz="2800" dirty="0" smtClean="0"/>
              <a:t> </a:t>
            </a:r>
            <a:r>
              <a:rPr lang="de-DE" sz="2800" dirty="0" err="1" smtClean="0"/>
              <a:t>had</a:t>
            </a:r>
            <a:r>
              <a:rPr lang="de-DE" sz="2800" dirty="0" smtClean="0"/>
              <a:t> </a:t>
            </a:r>
            <a:r>
              <a:rPr lang="de-DE" sz="2800" dirty="0" err="1" smtClean="0"/>
              <a:t>been</a:t>
            </a:r>
            <a:r>
              <a:rPr lang="de-DE" sz="2800" dirty="0" smtClean="0"/>
              <a:t> </a:t>
            </a:r>
            <a:r>
              <a:rPr lang="de-DE" sz="2800" dirty="0" err="1" smtClean="0"/>
              <a:t>taken</a:t>
            </a:r>
            <a:r>
              <a:rPr lang="de-DE" sz="2800" dirty="0" smtClean="0"/>
              <a:t> </a:t>
            </a:r>
          </a:p>
          <a:p>
            <a:r>
              <a:rPr lang="de-DE" sz="2800" dirty="0" smtClean="0"/>
              <a:t>0ver a </a:t>
            </a:r>
            <a:r>
              <a:rPr lang="de-DE" sz="2800" dirty="0" err="1" smtClean="0"/>
              <a:t>socialist</a:t>
            </a:r>
            <a:r>
              <a:rPr lang="de-DE" sz="2800" dirty="0" smtClean="0"/>
              <a:t> </a:t>
            </a:r>
            <a:r>
              <a:rPr lang="de-DE" sz="2800" dirty="0" err="1" smtClean="0"/>
              <a:t>country</a:t>
            </a:r>
            <a:r>
              <a:rPr lang="de-DE" sz="2800" dirty="0" smtClean="0"/>
              <a:t>,</a:t>
            </a:r>
          </a:p>
          <a:p>
            <a:r>
              <a:rPr lang="de-DE" sz="2800" dirty="0" err="1" smtClean="0"/>
              <a:t>did</a:t>
            </a:r>
            <a:r>
              <a:rPr lang="de-DE" sz="2800" dirty="0" smtClean="0"/>
              <a:t> not </a:t>
            </a:r>
            <a:r>
              <a:rPr lang="de-DE" sz="2800" dirty="0" err="1" smtClean="0"/>
              <a:t>include</a:t>
            </a:r>
            <a:r>
              <a:rPr lang="de-DE" sz="2800" dirty="0" smtClean="0"/>
              <a:t> </a:t>
            </a:r>
            <a:r>
              <a:rPr lang="de-DE" sz="2800" dirty="0" err="1" smtClean="0"/>
              <a:t>the</a:t>
            </a:r>
            <a:r>
              <a:rPr lang="de-DE" sz="2800" dirty="0" smtClean="0"/>
              <a:t> </a:t>
            </a:r>
            <a:r>
              <a:rPr lang="de-DE" sz="2800" dirty="0" err="1" smtClean="0"/>
              <a:t>images</a:t>
            </a:r>
            <a:r>
              <a:rPr lang="de-DE" sz="2800" dirty="0" smtClean="0"/>
              <a:t> </a:t>
            </a:r>
          </a:p>
          <a:p>
            <a:r>
              <a:rPr lang="de-DE" sz="2800" dirty="0" smtClean="0"/>
              <a:t>in </a:t>
            </a:r>
            <a:r>
              <a:rPr lang="de-DE" sz="2800" dirty="0" err="1" smtClean="0"/>
              <a:t>the</a:t>
            </a:r>
            <a:r>
              <a:rPr lang="de-DE" sz="2800" dirty="0" smtClean="0"/>
              <a:t> </a:t>
            </a:r>
            <a:r>
              <a:rPr lang="de-DE" sz="2800" dirty="0" err="1" smtClean="0"/>
              <a:t>catalogue</a:t>
            </a:r>
            <a:r>
              <a:rPr lang="de-DE" sz="2800" dirty="0" smtClean="0"/>
              <a:t>.</a:t>
            </a:r>
          </a:p>
          <a:p>
            <a:endParaRPr lang="de-DE" sz="2800" dirty="0" smtClean="0"/>
          </a:p>
          <a:p>
            <a:r>
              <a:rPr lang="de-DE" sz="2800" dirty="0" smtClean="0"/>
              <a:t>Instead, copies of these</a:t>
            </a:r>
          </a:p>
          <a:p>
            <a:r>
              <a:rPr lang="de-DE" sz="2800" dirty="0" smtClean="0"/>
              <a:t>images were taken </a:t>
            </a:r>
          </a:p>
          <a:p>
            <a:r>
              <a:rPr lang="de-DE" sz="2800" dirty="0" smtClean="0"/>
              <a:t>informally to our ISPRS </a:t>
            </a:r>
          </a:p>
          <a:p>
            <a:r>
              <a:rPr lang="de-DE" sz="2800" dirty="0" smtClean="0"/>
              <a:t>friends in the GDR by car</a:t>
            </a:r>
          </a:p>
          <a:p>
            <a:r>
              <a:rPr lang="de-DE" sz="2800" dirty="0" smtClean="0"/>
              <a:t>.</a:t>
            </a:r>
            <a:endParaRPr lang="de-DE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571480"/>
            <a:ext cx="7312195" cy="3500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feld 3"/>
          <p:cNvSpPr txBox="1"/>
          <p:nvPr/>
        </p:nvSpPr>
        <p:spPr>
          <a:xfrm>
            <a:off x="571472" y="4429132"/>
            <a:ext cx="8292206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 err="1" smtClean="0"/>
              <a:t>the</a:t>
            </a:r>
            <a:r>
              <a:rPr lang="de-DE" sz="2800" dirty="0" smtClean="0"/>
              <a:t> </a:t>
            </a:r>
            <a:r>
              <a:rPr lang="de-DE" sz="2800" dirty="0" err="1" smtClean="0"/>
              <a:t>favourable</a:t>
            </a:r>
            <a:r>
              <a:rPr lang="de-DE" sz="2800" dirty="0" smtClean="0"/>
              <a:t> </a:t>
            </a:r>
            <a:r>
              <a:rPr lang="de-DE" sz="2800" dirty="0" err="1" smtClean="0"/>
              <a:t>response</a:t>
            </a:r>
            <a:r>
              <a:rPr lang="de-DE" sz="2800" dirty="0" smtClean="0"/>
              <a:t> </a:t>
            </a:r>
            <a:r>
              <a:rPr lang="de-DE" sz="2800" dirty="0" err="1" smtClean="0"/>
              <a:t>came</a:t>
            </a:r>
            <a:r>
              <a:rPr lang="de-DE" sz="2800" dirty="0" smtClean="0"/>
              <a:t>  </a:t>
            </a:r>
            <a:r>
              <a:rPr lang="de-DE" sz="2800" dirty="0" err="1" smtClean="0"/>
              <a:t>later</a:t>
            </a:r>
            <a:r>
              <a:rPr lang="de-DE" sz="2800" dirty="0" smtClean="0"/>
              <a:t> in 1987, </a:t>
            </a:r>
            <a:r>
              <a:rPr lang="de-DE" sz="2800" dirty="0" err="1" smtClean="0"/>
              <a:t>when</a:t>
            </a:r>
            <a:endParaRPr lang="de-DE" sz="2800" dirty="0" smtClean="0"/>
          </a:p>
          <a:p>
            <a:r>
              <a:rPr lang="de-DE" sz="2800" dirty="0" smtClean="0"/>
              <a:t>ISPRS was </a:t>
            </a:r>
            <a:r>
              <a:rPr lang="de-DE" sz="2800" dirty="0" err="1" smtClean="0"/>
              <a:t>brought</a:t>
            </a:r>
            <a:r>
              <a:rPr lang="de-DE" sz="2800" dirty="0" smtClean="0"/>
              <a:t> </a:t>
            </a:r>
            <a:r>
              <a:rPr lang="de-DE" sz="2800" dirty="0" err="1" smtClean="0"/>
              <a:t>to</a:t>
            </a:r>
            <a:r>
              <a:rPr lang="de-DE" sz="2800" dirty="0" smtClean="0"/>
              <a:t> Leipzig </a:t>
            </a:r>
            <a:r>
              <a:rPr lang="de-DE" sz="2800" dirty="0" err="1" smtClean="0"/>
              <a:t>for</a:t>
            </a:r>
            <a:r>
              <a:rPr lang="de-DE" sz="2800" dirty="0" smtClean="0"/>
              <a:t> a </a:t>
            </a:r>
            <a:r>
              <a:rPr lang="de-DE" sz="2800" dirty="0" err="1" smtClean="0"/>
              <a:t>meeting</a:t>
            </a:r>
            <a:r>
              <a:rPr lang="de-DE" sz="2800" dirty="0" smtClean="0"/>
              <a:t>, </a:t>
            </a:r>
            <a:r>
              <a:rPr lang="de-DE" sz="2800" dirty="0" err="1" smtClean="0"/>
              <a:t>where</a:t>
            </a:r>
            <a:endParaRPr lang="de-DE" sz="2800" dirty="0" smtClean="0"/>
          </a:p>
          <a:p>
            <a:r>
              <a:rPr lang="de-DE" sz="2800" dirty="0" err="1" smtClean="0"/>
              <a:t>the</a:t>
            </a:r>
            <a:r>
              <a:rPr lang="de-DE" sz="2800" dirty="0" smtClean="0"/>
              <a:t> </a:t>
            </a:r>
            <a:r>
              <a:rPr lang="de-DE" sz="2800" dirty="0" err="1" smtClean="0"/>
              <a:t>collegues</a:t>
            </a:r>
            <a:r>
              <a:rPr lang="de-DE" sz="2800" dirty="0" smtClean="0"/>
              <a:t> </a:t>
            </a:r>
            <a:r>
              <a:rPr lang="de-DE" sz="2800" dirty="0" err="1" smtClean="0"/>
              <a:t>of</a:t>
            </a:r>
            <a:r>
              <a:rPr lang="de-DE" sz="2800" dirty="0" smtClean="0"/>
              <a:t> </a:t>
            </a:r>
            <a:r>
              <a:rPr lang="de-DE" sz="2800" dirty="0" err="1" smtClean="0"/>
              <a:t>the</a:t>
            </a:r>
            <a:r>
              <a:rPr lang="de-DE" sz="2800" dirty="0" smtClean="0"/>
              <a:t> </a:t>
            </a:r>
            <a:r>
              <a:rPr lang="de-DE" sz="2800" dirty="0" err="1" smtClean="0"/>
              <a:t>Sovjet</a:t>
            </a:r>
            <a:r>
              <a:rPr lang="de-DE" sz="2800" dirty="0" smtClean="0"/>
              <a:t> Union (</a:t>
            </a:r>
            <a:r>
              <a:rPr lang="de-DE" sz="2800" dirty="0" err="1" smtClean="0"/>
              <a:t>Kienko</a:t>
            </a:r>
            <a:r>
              <a:rPr lang="de-DE" sz="2800" dirty="0" smtClean="0"/>
              <a:t> </a:t>
            </a:r>
            <a:r>
              <a:rPr lang="de-DE" sz="2800" dirty="0" err="1" smtClean="0"/>
              <a:t>and</a:t>
            </a:r>
            <a:r>
              <a:rPr lang="de-DE" sz="2800" dirty="0" smtClean="0"/>
              <a:t> </a:t>
            </a:r>
          </a:p>
          <a:p>
            <a:r>
              <a:rPr lang="de-DE" sz="2800" dirty="0" smtClean="0"/>
              <a:t>Drazhniuk) openly showed us their KFA 1000 images.</a:t>
            </a:r>
            <a:endParaRPr lang="de-DE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/>
              <a:t>Stereo </a:t>
            </a:r>
            <a:r>
              <a:rPr lang="de-DE" dirty="0"/>
              <a:t>Image </a:t>
            </a:r>
            <a:r>
              <a:rPr lang="de-DE" dirty="0" err="1"/>
              <a:t>Collection</a:t>
            </a:r>
            <a:r>
              <a:rPr lang="de-DE" dirty="0"/>
              <a:t> </a:t>
            </a:r>
            <a:r>
              <a:rPr lang="de-DE" dirty="0" err="1" smtClean="0"/>
              <a:t>from</a:t>
            </a:r>
            <a:r>
              <a:rPr lang="de-DE" dirty="0" smtClean="0"/>
              <a:t> Space</a:t>
            </a:r>
            <a:br>
              <a:rPr lang="de-DE" dirty="0" smtClean="0"/>
            </a:br>
            <a:r>
              <a:rPr lang="de-DE" dirty="0" err="1" smtClean="0"/>
              <a:t>as</a:t>
            </a:r>
            <a:r>
              <a:rPr lang="de-DE" dirty="0" smtClean="0"/>
              <a:t> </a:t>
            </a:r>
            <a:r>
              <a:rPr lang="de-DE" dirty="0" err="1" smtClean="0"/>
              <a:t>it</a:t>
            </a:r>
            <a:r>
              <a:rPr lang="de-DE" dirty="0" smtClean="0"/>
              <a:t> </a:t>
            </a:r>
            <a:r>
              <a:rPr lang="de-DE" dirty="0" err="1" smtClean="0"/>
              <a:t>is</a:t>
            </a:r>
            <a:r>
              <a:rPr lang="de-DE" dirty="0" smtClean="0"/>
              <a:t> </a:t>
            </a:r>
            <a:r>
              <a:rPr lang="de-DE" dirty="0" err="1" smtClean="0"/>
              <a:t>practised</a:t>
            </a:r>
            <a:r>
              <a:rPr lang="de-DE" dirty="0" smtClean="0"/>
              <a:t> </a:t>
            </a:r>
            <a:r>
              <a:rPr lang="de-DE" dirty="0" err="1" smtClean="0"/>
              <a:t>today</a:t>
            </a:r>
            <a:endParaRPr lang="de-DE" dirty="0"/>
          </a:p>
        </p:txBody>
      </p:sp>
      <p:pic>
        <p:nvPicPr>
          <p:cNvPr id="89091" name="Picture 3" descr="Ikonos-imagi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4213" y="1916113"/>
            <a:ext cx="7620000" cy="46767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8024" y="1120442"/>
            <a:ext cx="3600400" cy="23285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124744"/>
            <a:ext cx="4067944" cy="224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feld 3"/>
          <p:cNvSpPr txBox="1"/>
          <p:nvPr/>
        </p:nvSpPr>
        <p:spPr>
          <a:xfrm>
            <a:off x="1763688" y="332656"/>
            <a:ext cx="52735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b="1" dirty="0" err="1" smtClean="0"/>
              <a:t>Current</a:t>
            </a:r>
            <a:r>
              <a:rPr lang="de-DE" sz="2800" b="1" dirty="0" smtClean="0"/>
              <a:t> Status </a:t>
            </a:r>
            <a:r>
              <a:rPr lang="de-DE" sz="2800" b="1" dirty="0" err="1" smtClean="0"/>
              <a:t>of</a:t>
            </a:r>
            <a:r>
              <a:rPr lang="de-DE" sz="2800" b="1" dirty="0" smtClean="0"/>
              <a:t> </a:t>
            </a:r>
            <a:r>
              <a:rPr lang="de-DE" sz="2800" b="1" dirty="0" err="1" smtClean="0"/>
              <a:t>Satellite</a:t>
            </a:r>
            <a:r>
              <a:rPr lang="de-DE" sz="2800" b="1" dirty="0" smtClean="0"/>
              <a:t> Imaging</a:t>
            </a:r>
            <a:endParaRPr lang="de-DE" sz="2800" b="1" dirty="0"/>
          </a:p>
        </p:txBody>
      </p:sp>
      <p:sp>
        <p:nvSpPr>
          <p:cNvPr id="5" name="Textfeld 4"/>
          <p:cNvSpPr txBox="1"/>
          <p:nvPr/>
        </p:nvSpPr>
        <p:spPr>
          <a:xfrm>
            <a:off x="827584" y="3573016"/>
            <a:ext cx="7194983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/>
              <a:t>GeoEye</a:t>
            </a:r>
            <a:r>
              <a:rPr lang="de-DE" dirty="0" smtClean="0"/>
              <a:t> 1	    0.5m GSD			</a:t>
            </a:r>
            <a:r>
              <a:rPr lang="de-DE" dirty="0" err="1" smtClean="0"/>
              <a:t>WorldView</a:t>
            </a:r>
            <a:r>
              <a:rPr lang="de-DE" dirty="0" smtClean="0"/>
              <a:t> 2     0.5m GSD</a:t>
            </a:r>
          </a:p>
          <a:p>
            <a:endParaRPr lang="de-DE" dirty="0" smtClean="0"/>
          </a:p>
          <a:p>
            <a:r>
              <a:rPr lang="de-DE" dirty="0" smtClean="0"/>
              <a:t>			        </a:t>
            </a:r>
            <a:r>
              <a:rPr lang="de-DE" dirty="0" err="1" smtClean="0"/>
              <a:t>Pleiades</a:t>
            </a:r>
            <a:r>
              <a:rPr lang="de-DE" dirty="0" smtClean="0"/>
              <a:t> 1</a:t>
            </a:r>
          </a:p>
          <a:p>
            <a:r>
              <a:rPr lang="de-DE" dirty="0" smtClean="0"/>
              <a:t>     			        0.5m GSD</a:t>
            </a:r>
          </a:p>
          <a:p>
            <a:endParaRPr lang="de-DE" dirty="0" smtClean="0"/>
          </a:p>
          <a:p>
            <a:endParaRPr lang="de-DE" dirty="0" smtClean="0"/>
          </a:p>
          <a:p>
            <a:endParaRPr lang="de-DE" dirty="0" smtClean="0"/>
          </a:p>
          <a:p>
            <a:endParaRPr lang="de-DE" dirty="0" smtClean="0"/>
          </a:p>
          <a:p>
            <a:r>
              <a:rPr lang="de-DE" dirty="0" smtClean="0"/>
              <a:t>				        </a:t>
            </a:r>
            <a:r>
              <a:rPr lang="de-DE" dirty="0" err="1" smtClean="0"/>
              <a:t>TerraSar</a:t>
            </a:r>
            <a:r>
              <a:rPr lang="de-DE" dirty="0" smtClean="0"/>
              <a:t> X</a:t>
            </a:r>
          </a:p>
          <a:p>
            <a:r>
              <a:rPr lang="de-DE" dirty="0" smtClean="0"/>
              <a:t>				        1m GSD</a:t>
            </a:r>
            <a:endParaRPr lang="de-DE" dirty="0"/>
          </a:p>
        </p:txBody>
      </p:sp>
      <p:pic>
        <p:nvPicPr>
          <p:cNvPr id="8192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84168" y="3933056"/>
            <a:ext cx="2160240" cy="2746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26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536" y="4005064"/>
            <a:ext cx="3523396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3059832" y="2708920"/>
            <a:ext cx="27262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600" b="1" dirty="0" smtClean="0"/>
              <a:t>3.  </a:t>
            </a:r>
            <a:r>
              <a:rPr lang="de-DE" sz="3600" b="1" dirty="0" err="1" smtClean="0"/>
              <a:t>Databases</a:t>
            </a:r>
            <a:endParaRPr lang="de-DE" sz="3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9100" y="1066800"/>
            <a:ext cx="8304213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feld 2"/>
          <p:cNvSpPr txBox="1"/>
          <p:nvPr/>
        </p:nvSpPr>
        <p:spPr>
          <a:xfrm>
            <a:off x="251520" y="332656"/>
            <a:ext cx="69626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b="1" dirty="0" smtClean="0"/>
              <a:t> </a:t>
            </a:r>
            <a:r>
              <a:rPr lang="de-DE" sz="2800" b="1" dirty="0" err="1" smtClean="0"/>
              <a:t>Exponential</a:t>
            </a:r>
            <a:r>
              <a:rPr lang="de-DE" sz="2800" b="1" dirty="0" smtClean="0"/>
              <a:t> Growth </a:t>
            </a:r>
            <a:r>
              <a:rPr lang="de-DE" sz="2800" b="1" dirty="0" err="1" smtClean="0"/>
              <a:t>of</a:t>
            </a:r>
            <a:r>
              <a:rPr lang="de-DE" sz="2800" b="1" dirty="0" smtClean="0"/>
              <a:t> Computer Technology</a:t>
            </a:r>
            <a:endParaRPr lang="de-DE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4" y="1142984"/>
            <a:ext cx="7286676" cy="52057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feld 3"/>
          <p:cNvSpPr txBox="1"/>
          <p:nvPr/>
        </p:nvSpPr>
        <p:spPr>
          <a:xfrm>
            <a:off x="857224" y="214290"/>
            <a:ext cx="71767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 err="1" smtClean="0"/>
              <a:t>Exponential</a:t>
            </a:r>
            <a:r>
              <a:rPr lang="de-DE" sz="2800" dirty="0" smtClean="0"/>
              <a:t> Growth in Network Performance</a:t>
            </a:r>
            <a:endParaRPr lang="de-DE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Text Box 1026"/>
          <p:cNvSpPr txBox="1">
            <a:spLocks noChangeArrowheads="1"/>
          </p:cNvSpPr>
          <p:nvPr/>
        </p:nvSpPr>
        <p:spPr bwMode="auto">
          <a:xfrm>
            <a:off x="533400" y="2209800"/>
            <a:ext cx="1447800" cy="328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400" b="1">
                <a:solidFill>
                  <a:srgbClr val="9FAFBF"/>
                </a:solidFill>
              </a:rPr>
              <a:t>Introduction</a:t>
            </a:r>
          </a:p>
          <a:p>
            <a:pPr>
              <a:spcBef>
                <a:spcPct val="50000"/>
              </a:spcBef>
            </a:pPr>
            <a:endParaRPr lang="de-DE" sz="1400" b="1">
              <a:solidFill>
                <a:srgbClr val="9FAFBF"/>
              </a:solidFill>
            </a:endParaRPr>
          </a:p>
          <a:p>
            <a:pPr>
              <a:spcBef>
                <a:spcPct val="50000"/>
              </a:spcBef>
            </a:pPr>
            <a:r>
              <a:rPr lang="de-DE" sz="1400" b="1">
                <a:solidFill>
                  <a:srgbClr val="9FAFBF"/>
                </a:solidFill>
              </a:rPr>
              <a:t>Objectives</a:t>
            </a:r>
          </a:p>
          <a:p>
            <a:pPr>
              <a:spcBef>
                <a:spcPct val="50000"/>
              </a:spcBef>
            </a:pPr>
            <a:endParaRPr lang="de-DE" sz="1400" b="1">
              <a:solidFill>
                <a:srgbClr val="9FAFBF"/>
              </a:solidFill>
            </a:endParaRPr>
          </a:p>
          <a:p>
            <a:pPr>
              <a:spcBef>
                <a:spcPct val="50000"/>
              </a:spcBef>
            </a:pPr>
            <a:r>
              <a:rPr lang="de-DE" sz="1400" b="1">
                <a:solidFill>
                  <a:schemeClr val="accent2"/>
                </a:solidFill>
              </a:rPr>
              <a:t>Materials &amp; Methods</a:t>
            </a:r>
            <a:endParaRPr lang="de-DE" sz="1400" b="1">
              <a:solidFill>
                <a:srgbClr val="9FAFBF"/>
              </a:solidFill>
            </a:endParaRPr>
          </a:p>
          <a:p>
            <a:pPr>
              <a:spcBef>
                <a:spcPct val="50000"/>
              </a:spcBef>
            </a:pPr>
            <a:endParaRPr lang="de-DE" sz="1400" b="1">
              <a:solidFill>
                <a:srgbClr val="9FAFBF"/>
              </a:solidFill>
            </a:endParaRPr>
          </a:p>
          <a:p>
            <a:pPr>
              <a:spcBef>
                <a:spcPct val="50000"/>
              </a:spcBef>
            </a:pPr>
            <a:r>
              <a:rPr lang="de-DE" sz="1400" b="1">
                <a:solidFill>
                  <a:srgbClr val="9FAFBF"/>
                </a:solidFill>
              </a:rPr>
              <a:t>Results</a:t>
            </a:r>
          </a:p>
          <a:p>
            <a:pPr>
              <a:spcBef>
                <a:spcPct val="50000"/>
              </a:spcBef>
            </a:pPr>
            <a:endParaRPr lang="de-DE" sz="1400" b="1">
              <a:solidFill>
                <a:srgbClr val="9FAFBF"/>
              </a:solidFill>
            </a:endParaRPr>
          </a:p>
          <a:p>
            <a:pPr>
              <a:spcBef>
                <a:spcPct val="50000"/>
              </a:spcBef>
            </a:pPr>
            <a:r>
              <a:rPr lang="de-DE" sz="1400" b="1">
                <a:solidFill>
                  <a:srgbClr val="9FAFBF"/>
                </a:solidFill>
              </a:rPr>
              <a:t>Conclusions / Outlook</a:t>
            </a:r>
            <a:endParaRPr lang="de-DE" sz="1200">
              <a:solidFill>
                <a:srgbClr val="9FAFBF"/>
              </a:solidFill>
              <a:latin typeface="Times New Roman" pitchFamily="18" charset="0"/>
            </a:endParaRPr>
          </a:p>
        </p:txBody>
      </p:sp>
      <p:pic>
        <p:nvPicPr>
          <p:cNvPr id="136200" name="Picture 1032" descr="ArcGIS software component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71800" y="1978025"/>
            <a:ext cx="4876800" cy="3871913"/>
          </a:xfrm>
          <a:prstGeom prst="rect">
            <a:avLst/>
          </a:prstGeom>
          <a:noFill/>
        </p:spPr>
      </p:pic>
      <p:sp>
        <p:nvSpPr>
          <p:cNvPr id="136201" name="Text Box 1033"/>
          <p:cNvSpPr txBox="1">
            <a:spLocks noChangeArrowheads="1"/>
          </p:cNvSpPr>
          <p:nvPr/>
        </p:nvSpPr>
        <p:spPr bwMode="auto">
          <a:xfrm>
            <a:off x="2057400" y="1200150"/>
            <a:ext cx="6324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ct val="140000"/>
              </a:lnSpc>
              <a:spcBef>
                <a:spcPct val="50000"/>
              </a:spcBef>
            </a:pPr>
            <a:r>
              <a:rPr lang="de-DE" b="1">
                <a:solidFill>
                  <a:schemeClr val="accent2"/>
                </a:solidFill>
              </a:rPr>
              <a:t>Software components in ArcGIS (1)</a:t>
            </a:r>
            <a:endParaRPr lang="de-DE" sz="2000" b="1">
              <a:solidFill>
                <a:schemeClr val="accent2"/>
              </a:solidFill>
            </a:endParaRPr>
          </a:p>
        </p:txBody>
      </p:sp>
      <p:sp>
        <p:nvSpPr>
          <p:cNvPr id="136202" name="Text Box 1034"/>
          <p:cNvSpPr txBox="1">
            <a:spLocks noChangeArrowheads="1"/>
          </p:cNvSpPr>
          <p:nvPr/>
        </p:nvSpPr>
        <p:spPr bwMode="auto">
          <a:xfrm>
            <a:off x="2057400" y="4724400"/>
            <a:ext cx="2209800" cy="7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ct val="140000"/>
              </a:lnSpc>
              <a:spcBef>
                <a:spcPct val="50000"/>
              </a:spcBef>
            </a:pPr>
            <a:r>
              <a:rPr lang="de-DE" sz="1600" b="1">
                <a:solidFill>
                  <a:schemeClr val="accent2"/>
                </a:solidFill>
              </a:rPr>
              <a:t>Overview:</a:t>
            </a:r>
            <a:br>
              <a:rPr lang="de-DE" sz="1600" b="1">
                <a:solidFill>
                  <a:schemeClr val="accent2"/>
                </a:solidFill>
              </a:rPr>
            </a:br>
            <a:r>
              <a:rPr lang="de-DE" sz="1600" b="1">
                <a:solidFill>
                  <a:schemeClr val="accent2"/>
                </a:solidFill>
              </a:rPr>
              <a:t>ArcGIS components.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683568" y="692696"/>
            <a:ext cx="78433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b="1" dirty="0" smtClean="0"/>
              <a:t>6. GIS </a:t>
            </a:r>
            <a:r>
              <a:rPr lang="de-DE" sz="2800" b="1" dirty="0" err="1" smtClean="0"/>
              <a:t>and</a:t>
            </a:r>
            <a:r>
              <a:rPr lang="de-DE" sz="2800" b="1" dirty="0" smtClean="0"/>
              <a:t> Database Technology	</a:t>
            </a:r>
            <a:r>
              <a:rPr lang="de-DE" sz="2000" b="1" dirty="0" smtClean="0"/>
              <a:t>an </a:t>
            </a:r>
            <a:r>
              <a:rPr lang="de-DE" sz="2000" b="1" dirty="0" err="1" smtClean="0"/>
              <a:t>example</a:t>
            </a:r>
            <a:r>
              <a:rPr lang="de-DE" sz="2000" b="1" dirty="0" smtClean="0"/>
              <a:t>:  </a:t>
            </a:r>
            <a:r>
              <a:rPr lang="de-DE" sz="2000" b="1" dirty="0" err="1" smtClean="0"/>
              <a:t>ArcGIS</a:t>
            </a:r>
            <a:endParaRPr lang="de-DE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6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6202" grpId="0" autoUpdateAnimBg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Text Box 2"/>
          <p:cNvSpPr txBox="1">
            <a:spLocks noChangeArrowheads="1"/>
          </p:cNvSpPr>
          <p:nvPr/>
        </p:nvSpPr>
        <p:spPr bwMode="auto">
          <a:xfrm>
            <a:off x="533400" y="2209800"/>
            <a:ext cx="1447800" cy="328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400" b="1">
                <a:solidFill>
                  <a:srgbClr val="9FAFBF"/>
                </a:solidFill>
              </a:rPr>
              <a:t>Introduction</a:t>
            </a:r>
          </a:p>
          <a:p>
            <a:pPr>
              <a:spcBef>
                <a:spcPct val="50000"/>
              </a:spcBef>
            </a:pPr>
            <a:endParaRPr lang="de-DE" sz="1400" b="1">
              <a:solidFill>
                <a:srgbClr val="9FAFBF"/>
              </a:solidFill>
            </a:endParaRPr>
          </a:p>
          <a:p>
            <a:pPr>
              <a:spcBef>
                <a:spcPct val="50000"/>
              </a:spcBef>
            </a:pPr>
            <a:r>
              <a:rPr lang="de-DE" sz="1400" b="1">
                <a:solidFill>
                  <a:srgbClr val="9FAFBF"/>
                </a:solidFill>
              </a:rPr>
              <a:t>Objectives</a:t>
            </a:r>
          </a:p>
          <a:p>
            <a:pPr>
              <a:spcBef>
                <a:spcPct val="50000"/>
              </a:spcBef>
            </a:pPr>
            <a:endParaRPr lang="de-DE" sz="1400" b="1">
              <a:solidFill>
                <a:srgbClr val="9FAFBF"/>
              </a:solidFill>
            </a:endParaRPr>
          </a:p>
          <a:p>
            <a:pPr>
              <a:spcBef>
                <a:spcPct val="50000"/>
              </a:spcBef>
            </a:pPr>
            <a:r>
              <a:rPr lang="de-DE" sz="1400" b="1">
                <a:solidFill>
                  <a:srgbClr val="9FAFBF"/>
                </a:solidFill>
              </a:rPr>
              <a:t>Materials &amp; Methods</a:t>
            </a:r>
          </a:p>
          <a:p>
            <a:pPr>
              <a:spcBef>
                <a:spcPct val="50000"/>
              </a:spcBef>
            </a:pPr>
            <a:endParaRPr lang="de-DE" sz="1400" b="1">
              <a:solidFill>
                <a:srgbClr val="9FAFBF"/>
              </a:solidFill>
            </a:endParaRPr>
          </a:p>
          <a:p>
            <a:pPr>
              <a:spcBef>
                <a:spcPct val="50000"/>
              </a:spcBef>
            </a:pPr>
            <a:r>
              <a:rPr lang="de-DE" sz="1400" b="1">
                <a:solidFill>
                  <a:schemeClr val="accent2"/>
                </a:solidFill>
              </a:rPr>
              <a:t>Results</a:t>
            </a:r>
            <a:endParaRPr lang="de-DE" sz="1400" b="1">
              <a:solidFill>
                <a:srgbClr val="9FAFBF"/>
              </a:solidFill>
            </a:endParaRPr>
          </a:p>
          <a:p>
            <a:pPr>
              <a:spcBef>
                <a:spcPct val="50000"/>
              </a:spcBef>
            </a:pPr>
            <a:endParaRPr lang="de-DE" sz="1400" b="1">
              <a:solidFill>
                <a:srgbClr val="9FAFBF"/>
              </a:solidFill>
            </a:endParaRPr>
          </a:p>
          <a:p>
            <a:pPr>
              <a:spcBef>
                <a:spcPct val="50000"/>
              </a:spcBef>
            </a:pPr>
            <a:r>
              <a:rPr lang="de-DE" sz="1400" b="1">
                <a:solidFill>
                  <a:srgbClr val="9FAFBF"/>
                </a:solidFill>
              </a:rPr>
              <a:t>Conclusions / Outlook</a:t>
            </a:r>
            <a:endParaRPr lang="de-DE" sz="1200">
              <a:solidFill>
                <a:srgbClr val="9FAFBF"/>
              </a:solidFill>
              <a:latin typeface="Times New Roman" pitchFamily="18" charset="0"/>
            </a:endParaRPr>
          </a:p>
        </p:txBody>
      </p:sp>
      <p:sp>
        <p:nvSpPr>
          <p:cNvPr id="211971" name="Text Box 3"/>
          <p:cNvSpPr txBox="1">
            <a:spLocks noChangeArrowheads="1"/>
          </p:cNvSpPr>
          <p:nvPr/>
        </p:nvSpPr>
        <p:spPr bwMode="auto">
          <a:xfrm>
            <a:off x="2438400" y="1200150"/>
            <a:ext cx="60960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ct val="140000"/>
              </a:lnSpc>
              <a:spcBef>
                <a:spcPct val="50000"/>
              </a:spcBef>
            </a:pPr>
            <a:r>
              <a:rPr lang="de-DE" b="1">
                <a:solidFill>
                  <a:schemeClr val="accent2"/>
                </a:solidFill>
              </a:rPr>
              <a:t>Test Plots - </a:t>
            </a:r>
            <a:r>
              <a:rPr lang="de-DE" b="1">
                <a:solidFill>
                  <a:schemeClr val="hlink"/>
                </a:solidFill>
              </a:rPr>
              <a:t>Level 1 Map</a:t>
            </a:r>
            <a:endParaRPr lang="de-DE" sz="2000" b="1">
              <a:solidFill>
                <a:schemeClr val="accent2"/>
              </a:solidFill>
            </a:endParaRPr>
          </a:p>
        </p:txBody>
      </p:sp>
      <p:sp>
        <p:nvSpPr>
          <p:cNvPr id="211977" name="Text Box 9"/>
          <p:cNvSpPr txBox="1">
            <a:spLocks noChangeArrowheads="1"/>
          </p:cNvSpPr>
          <p:nvPr/>
        </p:nvSpPr>
        <p:spPr bwMode="auto">
          <a:xfrm>
            <a:off x="6735763" y="3883025"/>
            <a:ext cx="2636837" cy="167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130000"/>
              </a:lnSpc>
            </a:pPr>
            <a:r>
              <a:rPr lang="de-DE" sz="1600" b="1">
                <a:solidFill>
                  <a:schemeClr val="accent2"/>
                </a:solidFill>
              </a:rPr>
              <a:t>Result of import into ArcGIS/ArcInfo and </a:t>
            </a:r>
            <a:r>
              <a:rPr lang="de-DE" sz="1600" b="1">
                <a:solidFill>
                  <a:schemeClr val="hlink"/>
                </a:solidFill>
              </a:rPr>
              <a:t>automated</a:t>
            </a:r>
            <a:r>
              <a:rPr lang="de-DE" sz="1600" b="1">
                <a:solidFill>
                  <a:schemeClr val="accent2"/>
                </a:solidFill>
              </a:rPr>
              <a:t> polygon closure &amp; attribute allocation.</a:t>
            </a:r>
          </a:p>
        </p:txBody>
      </p:sp>
      <p:graphicFrame>
        <p:nvGraphicFramePr>
          <p:cNvPr id="211978" name="Object 10"/>
          <p:cNvGraphicFramePr>
            <a:graphicFrameLocks noChangeAspect="1"/>
          </p:cNvGraphicFramePr>
          <p:nvPr/>
        </p:nvGraphicFramePr>
        <p:xfrm>
          <a:off x="2057400" y="2185988"/>
          <a:ext cx="4495800" cy="3314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108" name="Dokument" r:id="rId3" imgW="4360680" imgH="3213720" progId="Word.Document.8">
                  <p:embed/>
                </p:oleObj>
              </mc:Choice>
              <mc:Fallback>
                <p:oleObj name="Dokument" r:id="rId3" imgW="4360680" imgH="3213720" progId="Word.Document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57400" y="2185988"/>
                        <a:ext cx="4495800" cy="3314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19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1977" grpId="0" autoUpdateAnimBg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Text Box 2"/>
          <p:cNvSpPr txBox="1">
            <a:spLocks noChangeArrowheads="1"/>
          </p:cNvSpPr>
          <p:nvPr/>
        </p:nvSpPr>
        <p:spPr bwMode="auto">
          <a:xfrm>
            <a:off x="533400" y="2209800"/>
            <a:ext cx="1447800" cy="328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400" b="1">
                <a:solidFill>
                  <a:srgbClr val="9FAFBF"/>
                </a:solidFill>
              </a:rPr>
              <a:t>Introduction</a:t>
            </a:r>
          </a:p>
          <a:p>
            <a:pPr>
              <a:spcBef>
                <a:spcPct val="50000"/>
              </a:spcBef>
            </a:pPr>
            <a:endParaRPr lang="de-DE" sz="1400" b="1">
              <a:solidFill>
                <a:srgbClr val="9FAFBF"/>
              </a:solidFill>
            </a:endParaRPr>
          </a:p>
          <a:p>
            <a:pPr>
              <a:spcBef>
                <a:spcPct val="50000"/>
              </a:spcBef>
            </a:pPr>
            <a:r>
              <a:rPr lang="de-DE" sz="1400" b="1">
                <a:solidFill>
                  <a:srgbClr val="9FAFBF"/>
                </a:solidFill>
              </a:rPr>
              <a:t>Objectives</a:t>
            </a:r>
          </a:p>
          <a:p>
            <a:pPr>
              <a:spcBef>
                <a:spcPct val="50000"/>
              </a:spcBef>
            </a:pPr>
            <a:endParaRPr lang="de-DE" sz="1400" b="1">
              <a:solidFill>
                <a:srgbClr val="9FAFBF"/>
              </a:solidFill>
            </a:endParaRPr>
          </a:p>
          <a:p>
            <a:pPr>
              <a:spcBef>
                <a:spcPct val="50000"/>
              </a:spcBef>
            </a:pPr>
            <a:r>
              <a:rPr lang="de-DE" sz="1400" b="1">
                <a:solidFill>
                  <a:srgbClr val="9FAFBF"/>
                </a:solidFill>
              </a:rPr>
              <a:t>Materials &amp; Methods</a:t>
            </a:r>
          </a:p>
          <a:p>
            <a:pPr>
              <a:spcBef>
                <a:spcPct val="50000"/>
              </a:spcBef>
            </a:pPr>
            <a:endParaRPr lang="de-DE" sz="1400" b="1">
              <a:solidFill>
                <a:srgbClr val="9FAFBF"/>
              </a:solidFill>
            </a:endParaRPr>
          </a:p>
          <a:p>
            <a:pPr>
              <a:spcBef>
                <a:spcPct val="50000"/>
              </a:spcBef>
            </a:pPr>
            <a:r>
              <a:rPr lang="de-DE" sz="1400" b="1">
                <a:solidFill>
                  <a:schemeClr val="accent2"/>
                </a:solidFill>
              </a:rPr>
              <a:t>Results</a:t>
            </a:r>
            <a:endParaRPr lang="de-DE" sz="1400" b="1">
              <a:solidFill>
                <a:srgbClr val="9FAFBF"/>
              </a:solidFill>
            </a:endParaRPr>
          </a:p>
          <a:p>
            <a:pPr>
              <a:spcBef>
                <a:spcPct val="50000"/>
              </a:spcBef>
            </a:pPr>
            <a:endParaRPr lang="de-DE" sz="1400" b="1">
              <a:solidFill>
                <a:srgbClr val="9FAFBF"/>
              </a:solidFill>
            </a:endParaRPr>
          </a:p>
          <a:p>
            <a:pPr>
              <a:spcBef>
                <a:spcPct val="50000"/>
              </a:spcBef>
            </a:pPr>
            <a:r>
              <a:rPr lang="de-DE" sz="1400" b="1">
                <a:solidFill>
                  <a:srgbClr val="9FAFBF"/>
                </a:solidFill>
              </a:rPr>
              <a:t>Conclusions / Outlook</a:t>
            </a:r>
            <a:endParaRPr lang="de-DE" sz="1200">
              <a:solidFill>
                <a:srgbClr val="9FAFBF"/>
              </a:solidFill>
              <a:latin typeface="Times New Roman" pitchFamily="18" charset="0"/>
            </a:endParaRPr>
          </a:p>
        </p:txBody>
      </p:sp>
      <p:sp>
        <p:nvSpPr>
          <p:cNvPr id="212995" name="Text Box 3"/>
          <p:cNvSpPr txBox="1">
            <a:spLocks noChangeArrowheads="1"/>
          </p:cNvSpPr>
          <p:nvPr/>
        </p:nvSpPr>
        <p:spPr bwMode="auto">
          <a:xfrm>
            <a:off x="2438400" y="1200150"/>
            <a:ext cx="60960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ct val="140000"/>
              </a:lnSpc>
              <a:spcBef>
                <a:spcPct val="50000"/>
              </a:spcBef>
            </a:pPr>
            <a:r>
              <a:rPr lang="de-DE" b="1">
                <a:solidFill>
                  <a:schemeClr val="accent2"/>
                </a:solidFill>
              </a:rPr>
              <a:t>Test Plots - </a:t>
            </a:r>
            <a:r>
              <a:rPr lang="de-DE" b="1">
                <a:solidFill>
                  <a:schemeClr val="hlink"/>
                </a:solidFill>
              </a:rPr>
              <a:t>Level 2 Map</a:t>
            </a:r>
            <a:endParaRPr lang="de-DE" sz="2000" b="1">
              <a:solidFill>
                <a:schemeClr val="accent2"/>
              </a:solidFill>
            </a:endParaRPr>
          </a:p>
        </p:txBody>
      </p:sp>
      <p:sp>
        <p:nvSpPr>
          <p:cNvPr id="212996" name="Text Box 4"/>
          <p:cNvSpPr txBox="1">
            <a:spLocks noChangeArrowheads="1"/>
          </p:cNvSpPr>
          <p:nvPr/>
        </p:nvSpPr>
        <p:spPr bwMode="auto">
          <a:xfrm>
            <a:off x="6735763" y="3962400"/>
            <a:ext cx="2408237" cy="167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130000"/>
              </a:lnSpc>
            </a:pPr>
            <a:r>
              <a:rPr lang="de-DE" sz="1600" b="1">
                <a:solidFill>
                  <a:schemeClr val="accent2"/>
                </a:solidFill>
              </a:rPr>
              <a:t>Result of import into ArcGIS/ArcInfo and </a:t>
            </a:r>
            <a:r>
              <a:rPr lang="de-DE" sz="1600" b="1">
                <a:solidFill>
                  <a:schemeClr val="hlink"/>
                </a:solidFill>
              </a:rPr>
              <a:t>manual</a:t>
            </a:r>
            <a:r>
              <a:rPr lang="de-DE" sz="1600" b="1">
                <a:solidFill>
                  <a:schemeClr val="accent2"/>
                </a:solidFill>
              </a:rPr>
              <a:t> polygon closure &amp; attribute allocation.</a:t>
            </a:r>
          </a:p>
        </p:txBody>
      </p:sp>
      <p:graphicFrame>
        <p:nvGraphicFramePr>
          <p:cNvPr id="212998" name="Object 6"/>
          <p:cNvGraphicFramePr>
            <a:graphicFrameLocks noChangeAspect="1"/>
          </p:cNvGraphicFramePr>
          <p:nvPr/>
        </p:nvGraphicFramePr>
        <p:xfrm>
          <a:off x="2209800" y="2236788"/>
          <a:ext cx="4513263" cy="3338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132" name="Dokument" r:id="rId3" imgW="4303440" imgH="3183480" progId="Word.Document.8">
                  <p:embed/>
                </p:oleObj>
              </mc:Choice>
              <mc:Fallback>
                <p:oleObj name="Dokument" r:id="rId3" imgW="4303440" imgH="3183480" progId="Word.Document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09800" y="2236788"/>
                        <a:ext cx="4513263" cy="33385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29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2996" grpId="0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88640"/>
            <a:ext cx="4511447" cy="63288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feld 3"/>
          <p:cNvSpPr txBox="1"/>
          <p:nvPr/>
        </p:nvSpPr>
        <p:spPr>
          <a:xfrm>
            <a:off x="5508104" y="548680"/>
            <a:ext cx="3099310" cy="55707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b="1" dirty="0" smtClean="0"/>
              <a:t>Eratosthenes</a:t>
            </a:r>
          </a:p>
          <a:p>
            <a:r>
              <a:rPr lang="de-DE" sz="2000" b="1" dirty="0" err="1" smtClean="0"/>
              <a:t>born</a:t>
            </a:r>
            <a:r>
              <a:rPr lang="de-DE" sz="2000" b="1" dirty="0" smtClean="0"/>
              <a:t> 276 B.C. in </a:t>
            </a:r>
            <a:r>
              <a:rPr lang="de-DE" sz="2000" b="1" dirty="0" err="1" smtClean="0"/>
              <a:t>Cyrene</a:t>
            </a:r>
            <a:endParaRPr lang="de-DE" sz="2000" b="1" dirty="0" smtClean="0"/>
          </a:p>
          <a:p>
            <a:r>
              <a:rPr lang="de-DE" sz="2000" b="1" dirty="0" err="1" smtClean="0"/>
              <a:t>died</a:t>
            </a:r>
            <a:r>
              <a:rPr lang="de-DE" sz="2000" b="1" dirty="0" smtClean="0"/>
              <a:t> 194 B.C. im Alexandria</a:t>
            </a:r>
          </a:p>
          <a:p>
            <a:endParaRPr lang="de-DE" sz="2000" b="1" dirty="0" smtClean="0"/>
          </a:p>
          <a:p>
            <a:endParaRPr lang="de-DE" sz="2000" b="1" dirty="0" smtClean="0"/>
          </a:p>
          <a:p>
            <a:endParaRPr lang="de-DE" sz="2000" b="1" dirty="0" smtClean="0"/>
          </a:p>
          <a:p>
            <a:endParaRPr lang="de-DE" sz="2000" b="1" dirty="0" smtClean="0"/>
          </a:p>
          <a:p>
            <a:endParaRPr lang="de-DE" sz="2000" b="1" dirty="0" smtClean="0"/>
          </a:p>
          <a:p>
            <a:endParaRPr lang="de-DE" sz="2000" b="1" dirty="0" smtClean="0"/>
          </a:p>
          <a:p>
            <a:endParaRPr lang="de-DE" sz="2000" b="1" dirty="0" smtClean="0"/>
          </a:p>
          <a:p>
            <a:endParaRPr lang="de-DE" sz="2000" b="1" dirty="0" smtClean="0"/>
          </a:p>
          <a:p>
            <a:endParaRPr lang="de-DE" sz="2000" b="1" dirty="0" smtClean="0"/>
          </a:p>
          <a:p>
            <a:endParaRPr lang="de-DE" sz="2000" b="1" dirty="0" smtClean="0"/>
          </a:p>
          <a:p>
            <a:endParaRPr lang="de-DE" sz="2000" b="1" dirty="0" smtClean="0"/>
          </a:p>
          <a:p>
            <a:r>
              <a:rPr lang="de-DE" sz="2000" b="1" dirty="0" err="1" smtClean="0"/>
              <a:t>first</a:t>
            </a:r>
            <a:r>
              <a:rPr lang="de-DE" sz="2000" b="1" dirty="0" smtClean="0"/>
              <a:t> </a:t>
            </a:r>
            <a:r>
              <a:rPr lang="de-DE" sz="2000" b="1" dirty="0" err="1" smtClean="0"/>
              <a:t>determination</a:t>
            </a:r>
            <a:r>
              <a:rPr lang="de-DE" sz="2000" b="1" dirty="0" smtClean="0"/>
              <a:t> </a:t>
            </a:r>
            <a:r>
              <a:rPr lang="de-DE" sz="2000" b="1" dirty="0" err="1" smtClean="0"/>
              <a:t>of</a:t>
            </a:r>
            <a:r>
              <a:rPr lang="de-DE" sz="2000" b="1" dirty="0" smtClean="0"/>
              <a:t> </a:t>
            </a:r>
            <a:r>
              <a:rPr lang="de-DE" sz="2000" b="1" dirty="0" err="1" smtClean="0"/>
              <a:t>the</a:t>
            </a:r>
            <a:endParaRPr lang="de-DE" sz="2000" b="1" dirty="0" smtClean="0"/>
          </a:p>
          <a:p>
            <a:r>
              <a:rPr lang="de-DE" sz="2000" b="1" dirty="0" err="1" smtClean="0"/>
              <a:t>size</a:t>
            </a:r>
            <a:r>
              <a:rPr lang="de-DE" sz="2000" b="1" dirty="0" smtClean="0"/>
              <a:t> </a:t>
            </a:r>
            <a:r>
              <a:rPr lang="de-DE" sz="2000" b="1" dirty="0" err="1" smtClean="0"/>
              <a:t>of</a:t>
            </a:r>
            <a:r>
              <a:rPr lang="de-DE" sz="2000" b="1" dirty="0" smtClean="0"/>
              <a:t> a </a:t>
            </a:r>
            <a:r>
              <a:rPr lang="de-DE" sz="2000" b="1" dirty="0" err="1" smtClean="0"/>
              <a:t>sherical</a:t>
            </a:r>
            <a:r>
              <a:rPr lang="de-DE" sz="2000" b="1" dirty="0" smtClean="0"/>
              <a:t> </a:t>
            </a:r>
            <a:r>
              <a:rPr lang="de-DE" sz="2000" b="1" dirty="0" err="1" smtClean="0"/>
              <a:t>earth</a:t>
            </a:r>
            <a:endParaRPr lang="de-DE" sz="2000" b="1" dirty="0" smtClean="0"/>
          </a:p>
          <a:p>
            <a:endParaRPr lang="de-DE" sz="2800" b="1" dirty="0"/>
          </a:p>
        </p:txBody>
      </p:sp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80112" y="1844824"/>
            <a:ext cx="2692400" cy="264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11413" y="2276475"/>
            <a:ext cx="4752975" cy="3776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9875" name="Text Box 3"/>
          <p:cNvSpPr txBox="1">
            <a:spLocks noChangeArrowheads="1"/>
          </p:cNvSpPr>
          <p:nvPr/>
        </p:nvSpPr>
        <p:spPr bwMode="auto">
          <a:xfrm>
            <a:off x="1692275" y="908050"/>
            <a:ext cx="6096000" cy="1004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2400"/>
              <a:t>The geodatabase data model</a:t>
            </a:r>
            <a:r>
              <a:rPr lang="de-DE" sz="1600">
                <a:solidFill>
                  <a:schemeClr val="accent2"/>
                </a:solidFill>
              </a:rPr>
              <a:t> </a:t>
            </a:r>
          </a:p>
          <a:p>
            <a:pPr algn="ctr">
              <a:spcBef>
                <a:spcPct val="50000"/>
              </a:spcBef>
            </a:pPr>
            <a:r>
              <a:rPr lang="de-DE" sz="2400"/>
              <a:t>(3rd generation)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98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875" grpId="0" autoUpdateAnimBg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1922" name="Object 2"/>
          <p:cNvGraphicFramePr>
            <a:graphicFrameLocks noChangeAspect="1"/>
          </p:cNvGraphicFramePr>
          <p:nvPr/>
        </p:nvGraphicFramePr>
        <p:xfrm>
          <a:off x="242888" y="825500"/>
          <a:ext cx="8659812" cy="5207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180" name="Image" r:id="rId4" imgW="8660317" imgH="5206349" progId="">
                  <p:embed/>
                </p:oleObj>
              </mc:Choice>
              <mc:Fallback>
                <p:oleObj name="Image" r:id="rId4" imgW="8660317" imgH="5206349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2888" y="825500"/>
                        <a:ext cx="8659812" cy="5207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2946" name="Object 2"/>
          <p:cNvGraphicFramePr>
            <a:graphicFrameLocks noChangeAspect="1"/>
          </p:cNvGraphicFramePr>
          <p:nvPr/>
        </p:nvGraphicFramePr>
        <p:xfrm>
          <a:off x="407988" y="596900"/>
          <a:ext cx="8329612" cy="5664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04" name="Image" r:id="rId4" imgW="8330159" imgH="5663492" progId="">
                  <p:embed/>
                </p:oleObj>
              </mc:Choice>
              <mc:Fallback>
                <p:oleObj name="Image" r:id="rId4" imgW="8330159" imgH="5663492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7988" y="596900"/>
                        <a:ext cx="8329612" cy="5664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3970" name="Object 2"/>
          <p:cNvGraphicFramePr>
            <a:graphicFrameLocks noChangeAspect="1"/>
          </p:cNvGraphicFramePr>
          <p:nvPr/>
        </p:nvGraphicFramePr>
        <p:xfrm>
          <a:off x="1104900" y="1366838"/>
          <a:ext cx="6934200" cy="4124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228" name="Image" r:id="rId4" imgW="9244444" imgH="5498413" progId="">
                  <p:embed/>
                </p:oleObj>
              </mc:Choice>
              <mc:Fallback>
                <p:oleObj name="Image" r:id="rId4" imgW="9244444" imgH="5498413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04900" y="1366838"/>
                        <a:ext cx="6934200" cy="4124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7042" name="Object 2"/>
          <p:cNvGraphicFramePr>
            <a:graphicFrameLocks noChangeAspect="1"/>
          </p:cNvGraphicFramePr>
          <p:nvPr/>
        </p:nvGraphicFramePr>
        <p:xfrm>
          <a:off x="468313" y="1719263"/>
          <a:ext cx="8280400" cy="3449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300" name="Image" r:id="rId4" imgW="9752381" imgH="4063492" progId="">
                  <p:embed/>
                </p:oleObj>
              </mc:Choice>
              <mc:Fallback>
                <p:oleObj name="Image" r:id="rId4" imgW="9752381" imgH="4063492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8313" y="1719263"/>
                        <a:ext cx="8280400" cy="34496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VISION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507E11-DA31-4C02-996B-9A228DC1DDC6}" type="slidenum">
              <a:rPr lang="en-AU" smtClean="0"/>
              <a:pPr/>
              <a:t>45</a:t>
            </a:fld>
            <a:endParaRPr lang="en-AU" dirty="0"/>
          </a:p>
        </p:txBody>
      </p:sp>
      <p:grpSp>
        <p:nvGrpSpPr>
          <p:cNvPr id="3" name="Group 37"/>
          <p:cNvGrpSpPr/>
          <p:nvPr/>
        </p:nvGrpSpPr>
        <p:grpSpPr>
          <a:xfrm>
            <a:off x="685100" y="3324032"/>
            <a:ext cx="7720012" cy="3141659"/>
            <a:chOff x="685100" y="3068400"/>
            <a:chExt cx="7720012" cy="3141659"/>
          </a:xfrm>
        </p:grpSpPr>
        <p:sp>
          <p:nvSpPr>
            <p:cNvPr id="6" name="AutoShape 16"/>
            <p:cNvSpPr>
              <a:spLocks noChangeArrowheads="1"/>
            </p:cNvSpPr>
            <p:nvPr/>
          </p:nvSpPr>
          <p:spPr bwMode="auto">
            <a:xfrm>
              <a:off x="685100" y="3068400"/>
              <a:ext cx="7720012" cy="432297"/>
            </a:xfrm>
            <a:prstGeom prst="roundRect">
              <a:avLst>
                <a:gd name="adj" fmla="val 347"/>
              </a:avLst>
            </a:prstGeom>
            <a:solidFill>
              <a:srgbClr val="C0C0C0"/>
            </a:solidFill>
            <a:ln w="9525">
              <a:solidFill>
                <a:srgbClr val="808080"/>
              </a:solidFill>
              <a:round/>
              <a:headEnd/>
              <a:tailEnd/>
            </a:ln>
          </p:spPr>
          <p:txBody>
            <a:bodyPr wrap="none" anchor="ctr"/>
            <a:lstStyle>
              <a:defPPr>
                <a:defRPr lang="en-GB"/>
              </a:defPPr>
              <a:lvl1pPr algn="l" defTabSz="457200" rtl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Lucida Sans Unicode" charset="0"/>
                </a:defRPr>
              </a:lvl1pPr>
              <a:lvl2pPr marL="742950" indent="-285750" algn="l" defTabSz="457200" rtl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Lucida Sans Unicode" charset="0"/>
                </a:defRPr>
              </a:lvl2pPr>
              <a:lvl3pPr marL="1143000" indent="-228600" algn="l" defTabSz="457200" rtl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Lucida Sans Unicode" charset="0"/>
                </a:defRPr>
              </a:lvl3pPr>
              <a:lvl4pPr marL="1600200" indent="-228600" algn="l" defTabSz="457200" rtl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Lucida Sans Unicode" charset="0"/>
                </a:defRPr>
              </a:lvl4pPr>
              <a:lvl5pPr marL="2057400" indent="-228600" algn="l" defTabSz="457200" rtl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Lucida Sans Unicode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Lucida Sans Unicode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Lucida Sans Unicode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Lucida Sans Unicode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Lucida Sans Unicode" charset="0"/>
                </a:defRPr>
              </a:lvl9pPr>
            </a:lstStyle>
            <a:p>
              <a:pPr algn="ctr"/>
              <a:r>
                <a:rPr lang="en-US" dirty="0" smtClean="0"/>
                <a:t>GEOPORTAL</a:t>
              </a:r>
              <a:endParaRPr lang="en-US" dirty="0"/>
            </a:p>
          </p:txBody>
        </p:sp>
        <p:sp>
          <p:nvSpPr>
            <p:cNvPr id="7" name="AutoShape 17"/>
            <p:cNvSpPr>
              <a:spLocks noChangeArrowheads="1"/>
            </p:cNvSpPr>
            <p:nvPr/>
          </p:nvSpPr>
          <p:spPr bwMode="auto">
            <a:xfrm>
              <a:off x="685100" y="3476681"/>
              <a:ext cx="7720012" cy="2733378"/>
            </a:xfrm>
            <a:prstGeom prst="roundRect">
              <a:avLst>
                <a:gd name="adj" fmla="val 51"/>
              </a:avLst>
            </a:prstGeom>
            <a:solidFill>
              <a:srgbClr val="FFFFFF"/>
            </a:solidFill>
            <a:ln w="9525">
              <a:solidFill>
                <a:srgbClr val="808080"/>
              </a:solidFill>
              <a:round/>
              <a:headEnd/>
              <a:tailEnd/>
            </a:ln>
          </p:spPr>
          <p:txBody>
            <a:bodyPr wrap="none" anchor="ctr"/>
            <a:lstStyle>
              <a:defPPr>
                <a:defRPr lang="en-GB"/>
              </a:defPPr>
              <a:lvl1pPr algn="l" defTabSz="457200" rtl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Lucida Sans Unicode" charset="0"/>
                </a:defRPr>
              </a:lvl1pPr>
              <a:lvl2pPr marL="742950" indent="-285750" algn="l" defTabSz="457200" rtl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Lucida Sans Unicode" charset="0"/>
                </a:defRPr>
              </a:lvl2pPr>
              <a:lvl3pPr marL="1143000" indent="-228600" algn="l" defTabSz="457200" rtl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Lucida Sans Unicode" charset="0"/>
                </a:defRPr>
              </a:lvl3pPr>
              <a:lvl4pPr marL="1600200" indent="-228600" algn="l" defTabSz="457200" rtl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Lucida Sans Unicode" charset="0"/>
                </a:defRPr>
              </a:lvl4pPr>
              <a:lvl5pPr marL="2057400" indent="-228600" algn="l" defTabSz="457200" rtl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Lucida Sans Unicode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Lucida Sans Unicode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Lucida Sans Unicode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Lucida Sans Unicode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Lucida Sans Unicode" charset="0"/>
                </a:defRPr>
              </a:lvl9pPr>
            </a:lstStyle>
            <a:p>
              <a:endParaRPr lang="en-US" dirty="0"/>
            </a:p>
          </p:txBody>
        </p:sp>
        <p:sp>
          <p:nvSpPr>
            <p:cNvPr id="8" name="AutoShape 19"/>
            <p:cNvSpPr>
              <a:spLocks noChangeArrowheads="1"/>
            </p:cNvSpPr>
            <p:nvPr/>
          </p:nvSpPr>
          <p:spPr bwMode="auto">
            <a:xfrm>
              <a:off x="814552" y="3778388"/>
              <a:ext cx="813321" cy="2419662"/>
            </a:xfrm>
            <a:prstGeom prst="roundRect">
              <a:avLst>
                <a:gd name="adj" fmla="val 157"/>
              </a:avLst>
            </a:prstGeom>
            <a:solidFill>
              <a:srgbClr val="94BD5E"/>
            </a:solidFill>
            <a:ln w="9525">
              <a:solidFill>
                <a:srgbClr val="808080"/>
              </a:solidFill>
              <a:round/>
              <a:headEnd/>
              <a:tailEnd/>
            </a:ln>
          </p:spPr>
          <p:txBody>
            <a:bodyPr wrap="none" anchor="ctr"/>
            <a:lstStyle>
              <a:defPPr>
                <a:defRPr lang="en-GB"/>
              </a:defPPr>
              <a:lvl1pPr algn="l" defTabSz="457200" rtl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Lucida Sans Unicode" charset="0"/>
                </a:defRPr>
              </a:lvl1pPr>
              <a:lvl2pPr marL="742950" indent="-285750" algn="l" defTabSz="457200" rtl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Lucida Sans Unicode" charset="0"/>
                </a:defRPr>
              </a:lvl2pPr>
              <a:lvl3pPr marL="1143000" indent="-228600" algn="l" defTabSz="457200" rtl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Lucida Sans Unicode" charset="0"/>
                </a:defRPr>
              </a:lvl3pPr>
              <a:lvl4pPr marL="1600200" indent="-228600" algn="l" defTabSz="457200" rtl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Lucida Sans Unicode" charset="0"/>
                </a:defRPr>
              </a:lvl4pPr>
              <a:lvl5pPr marL="2057400" indent="-228600" algn="l" defTabSz="457200" rtl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Lucida Sans Unicode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Lucida Sans Unicode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Lucida Sans Unicode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Lucida Sans Unicode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Lucida Sans Unicode" charset="0"/>
                </a:defRPr>
              </a:lvl9pPr>
            </a:lstStyle>
            <a:p>
              <a:endParaRPr lang="en-US" dirty="0"/>
            </a:p>
          </p:txBody>
        </p:sp>
        <p:sp>
          <p:nvSpPr>
            <p:cNvPr id="9" name="AutoShape 20"/>
            <p:cNvSpPr>
              <a:spLocks noChangeArrowheads="1"/>
            </p:cNvSpPr>
            <p:nvPr/>
          </p:nvSpPr>
          <p:spPr bwMode="auto">
            <a:xfrm>
              <a:off x="1882853" y="3778388"/>
              <a:ext cx="1352048" cy="2419662"/>
            </a:xfrm>
            <a:prstGeom prst="roundRect">
              <a:avLst>
                <a:gd name="adj" fmla="val 93"/>
              </a:avLst>
            </a:prstGeom>
            <a:solidFill>
              <a:srgbClr val="C0C0C0"/>
            </a:solidFill>
            <a:ln w="9525">
              <a:solidFill>
                <a:srgbClr val="808080"/>
              </a:solidFill>
              <a:round/>
              <a:headEnd/>
              <a:tailEnd/>
            </a:ln>
          </p:spPr>
          <p:txBody>
            <a:bodyPr wrap="none" anchor="ctr"/>
            <a:lstStyle>
              <a:defPPr>
                <a:defRPr lang="en-GB"/>
              </a:defPPr>
              <a:lvl1pPr algn="l" defTabSz="457200" rtl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Lucida Sans Unicode" charset="0"/>
                </a:defRPr>
              </a:lvl1pPr>
              <a:lvl2pPr marL="742950" indent="-285750" algn="l" defTabSz="457200" rtl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Lucida Sans Unicode" charset="0"/>
                </a:defRPr>
              </a:lvl2pPr>
              <a:lvl3pPr marL="1143000" indent="-228600" algn="l" defTabSz="457200" rtl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Lucida Sans Unicode" charset="0"/>
                </a:defRPr>
              </a:lvl3pPr>
              <a:lvl4pPr marL="1600200" indent="-228600" algn="l" defTabSz="457200" rtl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Lucida Sans Unicode" charset="0"/>
                </a:defRPr>
              </a:lvl4pPr>
              <a:lvl5pPr marL="2057400" indent="-228600" algn="l" defTabSz="457200" rtl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Lucida Sans Unicode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Lucida Sans Unicode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Lucida Sans Unicode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Lucida Sans Unicode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Lucida Sans Unicode" charset="0"/>
                </a:defRPr>
              </a:lvl9pPr>
            </a:lstStyle>
            <a:p>
              <a:pPr>
                <a:buFont typeface="Arial" pitchFamily="34" charset="0"/>
                <a:buChar char="•"/>
              </a:pPr>
              <a:r>
                <a:rPr lang="en-US" sz="1000" dirty="0" smtClean="0"/>
                <a:t>Conveyance</a:t>
              </a:r>
            </a:p>
            <a:p>
              <a:pPr>
                <a:buFont typeface="Arial" pitchFamily="34" charset="0"/>
                <a:buChar char="•"/>
              </a:pPr>
              <a:endParaRPr lang="en-US" sz="1000" dirty="0" smtClean="0"/>
            </a:p>
            <a:p>
              <a:pPr>
                <a:buFont typeface="Arial" pitchFamily="34" charset="0"/>
                <a:buChar char="•"/>
              </a:pPr>
              <a:r>
                <a:rPr lang="en-US" sz="1000" dirty="0" smtClean="0"/>
                <a:t>Spatial Catalogue</a:t>
              </a:r>
            </a:p>
            <a:p>
              <a:pPr>
                <a:buFont typeface="Arial" pitchFamily="34" charset="0"/>
                <a:buChar char="•"/>
              </a:pPr>
              <a:endParaRPr lang="en-US" sz="1000" dirty="0" smtClean="0"/>
            </a:p>
            <a:p>
              <a:pPr>
                <a:buFont typeface="Arial" pitchFamily="34" charset="0"/>
                <a:buChar char="•"/>
              </a:pPr>
              <a:r>
                <a:rPr lang="en-US" sz="1000" dirty="0" smtClean="0"/>
                <a:t>Information Search</a:t>
              </a:r>
            </a:p>
            <a:p>
              <a:pPr lvl="1"/>
              <a:r>
                <a:rPr lang="en-US" sz="1000" dirty="0" smtClean="0"/>
                <a:t>Attribute</a:t>
              </a:r>
            </a:p>
            <a:p>
              <a:pPr lvl="1"/>
              <a:r>
                <a:rPr lang="en-US" sz="1000" dirty="0" smtClean="0"/>
                <a:t>Coordinate</a:t>
              </a:r>
            </a:p>
            <a:p>
              <a:endParaRPr lang="en-US" sz="1000" dirty="0" smtClean="0"/>
            </a:p>
            <a:p>
              <a:pPr>
                <a:buFont typeface="Arial" pitchFamily="34" charset="0"/>
                <a:buChar char="•"/>
              </a:pPr>
              <a:r>
                <a:rPr lang="en-US" sz="1000" dirty="0" smtClean="0"/>
                <a:t>Value Added </a:t>
              </a:r>
            </a:p>
            <a:p>
              <a:r>
                <a:rPr lang="en-US" sz="1000" dirty="0" smtClean="0"/>
                <a:t>Services</a:t>
              </a:r>
              <a:endParaRPr lang="en-US" sz="1000" dirty="0"/>
            </a:p>
          </p:txBody>
        </p:sp>
        <p:sp>
          <p:nvSpPr>
            <p:cNvPr id="10" name="AutoShape 21"/>
            <p:cNvSpPr>
              <a:spLocks noChangeArrowheads="1"/>
            </p:cNvSpPr>
            <p:nvPr/>
          </p:nvSpPr>
          <p:spPr bwMode="auto">
            <a:xfrm>
              <a:off x="3483343" y="3778388"/>
              <a:ext cx="813321" cy="2419662"/>
            </a:xfrm>
            <a:prstGeom prst="roundRect">
              <a:avLst>
                <a:gd name="adj" fmla="val 157"/>
              </a:avLst>
            </a:prstGeom>
            <a:solidFill>
              <a:srgbClr val="FFFFCC"/>
            </a:solidFill>
            <a:ln w="9525">
              <a:solidFill>
                <a:srgbClr val="808080"/>
              </a:solidFill>
              <a:round/>
              <a:headEnd/>
              <a:tailEnd/>
            </a:ln>
          </p:spPr>
          <p:txBody>
            <a:bodyPr wrap="none" anchor="ctr"/>
            <a:lstStyle>
              <a:defPPr>
                <a:defRPr lang="en-GB"/>
              </a:defPPr>
              <a:lvl1pPr algn="l" defTabSz="457200" rtl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Lucida Sans Unicode" charset="0"/>
                </a:defRPr>
              </a:lvl1pPr>
              <a:lvl2pPr marL="742950" indent="-285750" algn="l" defTabSz="457200" rtl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Lucida Sans Unicode" charset="0"/>
                </a:defRPr>
              </a:lvl2pPr>
              <a:lvl3pPr marL="1143000" indent="-228600" algn="l" defTabSz="457200" rtl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Lucida Sans Unicode" charset="0"/>
                </a:defRPr>
              </a:lvl3pPr>
              <a:lvl4pPr marL="1600200" indent="-228600" algn="l" defTabSz="457200" rtl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Lucida Sans Unicode" charset="0"/>
                </a:defRPr>
              </a:lvl4pPr>
              <a:lvl5pPr marL="2057400" indent="-228600" algn="l" defTabSz="457200" rtl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Lucida Sans Unicode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Lucida Sans Unicode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Lucida Sans Unicode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Lucida Sans Unicode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Lucida Sans Unicode" charset="0"/>
                </a:defRPr>
              </a:lvl9pPr>
            </a:lstStyle>
            <a:p>
              <a:endParaRPr lang="en-US" dirty="0"/>
            </a:p>
          </p:txBody>
        </p:sp>
        <p:sp>
          <p:nvSpPr>
            <p:cNvPr id="11" name="AutoShape 22"/>
            <p:cNvSpPr>
              <a:spLocks noChangeArrowheads="1"/>
            </p:cNvSpPr>
            <p:nvPr/>
          </p:nvSpPr>
          <p:spPr bwMode="auto">
            <a:xfrm>
              <a:off x="1668408" y="4173159"/>
              <a:ext cx="188293" cy="216149"/>
            </a:xfrm>
            <a:prstGeom prst="leftRightArrow">
              <a:avLst>
                <a:gd name="adj1" fmla="val 50000"/>
                <a:gd name="adj2" fmla="val 19907"/>
              </a:avLst>
            </a:prstGeom>
            <a:solidFill>
              <a:srgbClr val="999999"/>
            </a:solidFill>
            <a:ln w="9525">
              <a:solidFill>
                <a:srgbClr val="666666"/>
              </a:solidFill>
              <a:round/>
              <a:headEnd/>
              <a:tailEnd/>
            </a:ln>
          </p:spPr>
          <p:txBody>
            <a:bodyPr wrap="none" anchor="ctr"/>
            <a:lstStyle>
              <a:defPPr>
                <a:defRPr lang="en-GB"/>
              </a:defPPr>
              <a:lvl1pPr algn="l" defTabSz="457200" rtl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Lucida Sans Unicode" charset="0"/>
                </a:defRPr>
              </a:lvl1pPr>
              <a:lvl2pPr marL="742950" indent="-285750" algn="l" defTabSz="457200" rtl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Lucida Sans Unicode" charset="0"/>
                </a:defRPr>
              </a:lvl2pPr>
              <a:lvl3pPr marL="1143000" indent="-228600" algn="l" defTabSz="457200" rtl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Lucida Sans Unicode" charset="0"/>
                </a:defRPr>
              </a:lvl3pPr>
              <a:lvl4pPr marL="1600200" indent="-228600" algn="l" defTabSz="457200" rtl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Lucida Sans Unicode" charset="0"/>
                </a:defRPr>
              </a:lvl4pPr>
              <a:lvl5pPr marL="2057400" indent="-228600" algn="l" defTabSz="457200" rtl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Lucida Sans Unicode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Lucida Sans Unicode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Lucida Sans Unicode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Lucida Sans Unicode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Lucida Sans Unicode" charset="0"/>
                </a:defRPr>
              </a:lvl9pPr>
            </a:lstStyle>
            <a:p>
              <a:endParaRPr lang="en-US" dirty="0"/>
            </a:p>
          </p:txBody>
        </p:sp>
        <p:sp>
          <p:nvSpPr>
            <p:cNvPr id="12" name="AutoShape 23"/>
            <p:cNvSpPr>
              <a:spLocks noChangeArrowheads="1"/>
            </p:cNvSpPr>
            <p:nvPr/>
          </p:nvSpPr>
          <p:spPr bwMode="auto">
            <a:xfrm>
              <a:off x="1668408" y="5501572"/>
              <a:ext cx="188293" cy="216149"/>
            </a:xfrm>
            <a:prstGeom prst="leftRightArrow">
              <a:avLst>
                <a:gd name="adj1" fmla="val 50000"/>
                <a:gd name="adj2" fmla="val 19907"/>
              </a:avLst>
            </a:prstGeom>
            <a:solidFill>
              <a:srgbClr val="999999"/>
            </a:solidFill>
            <a:ln w="9525">
              <a:solidFill>
                <a:srgbClr val="666666"/>
              </a:solidFill>
              <a:round/>
              <a:headEnd/>
              <a:tailEnd/>
            </a:ln>
          </p:spPr>
          <p:txBody>
            <a:bodyPr wrap="none" anchor="ctr"/>
            <a:lstStyle>
              <a:defPPr>
                <a:defRPr lang="en-GB"/>
              </a:defPPr>
              <a:lvl1pPr algn="l" defTabSz="457200" rtl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Lucida Sans Unicode" charset="0"/>
                </a:defRPr>
              </a:lvl1pPr>
              <a:lvl2pPr marL="742950" indent="-285750" algn="l" defTabSz="457200" rtl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Lucida Sans Unicode" charset="0"/>
                </a:defRPr>
              </a:lvl2pPr>
              <a:lvl3pPr marL="1143000" indent="-228600" algn="l" defTabSz="457200" rtl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Lucida Sans Unicode" charset="0"/>
                </a:defRPr>
              </a:lvl3pPr>
              <a:lvl4pPr marL="1600200" indent="-228600" algn="l" defTabSz="457200" rtl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Lucida Sans Unicode" charset="0"/>
                </a:defRPr>
              </a:lvl4pPr>
              <a:lvl5pPr marL="2057400" indent="-228600" algn="l" defTabSz="457200" rtl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Lucida Sans Unicode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Lucida Sans Unicode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Lucida Sans Unicode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Lucida Sans Unicode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Lucida Sans Unicode" charset="0"/>
                </a:defRPr>
              </a:lvl9pPr>
            </a:lstStyle>
            <a:p>
              <a:endParaRPr lang="en-US" dirty="0"/>
            </a:p>
          </p:txBody>
        </p:sp>
        <p:sp>
          <p:nvSpPr>
            <p:cNvPr id="13" name="AutoShape 24"/>
            <p:cNvSpPr>
              <a:spLocks noChangeArrowheads="1"/>
            </p:cNvSpPr>
            <p:nvPr/>
          </p:nvSpPr>
          <p:spPr bwMode="auto">
            <a:xfrm>
              <a:off x="3270206" y="4173159"/>
              <a:ext cx="188293" cy="216149"/>
            </a:xfrm>
            <a:prstGeom prst="leftRightArrow">
              <a:avLst>
                <a:gd name="adj1" fmla="val 50000"/>
                <a:gd name="adj2" fmla="val 19907"/>
              </a:avLst>
            </a:prstGeom>
            <a:solidFill>
              <a:srgbClr val="999999"/>
            </a:solidFill>
            <a:ln w="9525">
              <a:solidFill>
                <a:srgbClr val="666666"/>
              </a:solidFill>
              <a:round/>
              <a:headEnd/>
              <a:tailEnd/>
            </a:ln>
          </p:spPr>
          <p:txBody>
            <a:bodyPr wrap="none" anchor="ctr"/>
            <a:lstStyle>
              <a:defPPr>
                <a:defRPr lang="en-GB"/>
              </a:defPPr>
              <a:lvl1pPr algn="l" defTabSz="457200" rtl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Lucida Sans Unicode" charset="0"/>
                </a:defRPr>
              </a:lvl1pPr>
              <a:lvl2pPr marL="742950" indent="-285750" algn="l" defTabSz="457200" rtl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Lucida Sans Unicode" charset="0"/>
                </a:defRPr>
              </a:lvl2pPr>
              <a:lvl3pPr marL="1143000" indent="-228600" algn="l" defTabSz="457200" rtl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Lucida Sans Unicode" charset="0"/>
                </a:defRPr>
              </a:lvl3pPr>
              <a:lvl4pPr marL="1600200" indent="-228600" algn="l" defTabSz="457200" rtl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Lucida Sans Unicode" charset="0"/>
                </a:defRPr>
              </a:lvl4pPr>
              <a:lvl5pPr marL="2057400" indent="-228600" algn="l" defTabSz="457200" rtl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Lucida Sans Unicode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Lucida Sans Unicode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Lucida Sans Unicode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Lucida Sans Unicode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Lucida Sans Unicode" charset="0"/>
                </a:defRPr>
              </a:lvl9pPr>
            </a:lstStyle>
            <a:p>
              <a:endParaRPr lang="en-US" dirty="0"/>
            </a:p>
          </p:txBody>
        </p:sp>
        <p:sp>
          <p:nvSpPr>
            <p:cNvPr id="14" name="AutoShape 25"/>
            <p:cNvSpPr>
              <a:spLocks noChangeArrowheads="1"/>
            </p:cNvSpPr>
            <p:nvPr/>
          </p:nvSpPr>
          <p:spPr bwMode="auto">
            <a:xfrm>
              <a:off x="3270206" y="5501572"/>
              <a:ext cx="188293" cy="216149"/>
            </a:xfrm>
            <a:prstGeom prst="leftRightArrow">
              <a:avLst>
                <a:gd name="adj1" fmla="val 50000"/>
                <a:gd name="adj2" fmla="val 19907"/>
              </a:avLst>
            </a:prstGeom>
            <a:solidFill>
              <a:srgbClr val="999999"/>
            </a:solidFill>
            <a:ln w="9525">
              <a:solidFill>
                <a:srgbClr val="666666"/>
              </a:solidFill>
              <a:round/>
              <a:headEnd/>
              <a:tailEnd/>
            </a:ln>
          </p:spPr>
          <p:txBody>
            <a:bodyPr wrap="none" anchor="ctr"/>
            <a:lstStyle>
              <a:defPPr>
                <a:defRPr lang="en-GB"/>
              </a:defPPr>
              <a:lvl1pPr algn="l" defTabSz="457200" rtl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Lucida Sans Unicode" charset="0"/>
                </a:defRPr>
              </a:lvl1pPr>
              <a:lvl2pPr marL="742950" indent="-285750" algn="l" defTabSz="457200" rtl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Lucida Sans Unicode" charset="0"/>
                </a:defRPr>
              </a:lvl2pPr>
              <a:lvl3pPr marL="1143000" indent="-228600" algn="l" defTabSz="457200" rtl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Lucida Sans Unicode" charset="0"/>
                </a:defRPr>
              </a:lvl3pPr>
              <a:lvl4pPr marL="1600200" indent="-228600" algn="l" defTabSz="457200" rtl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Lucida Sans Unicode" charset="0"/>
                </a:defRPr>
              </a:lvl4pPr>
              <a:lvl5pPr marL="2057400" indent="-228600" algn="l" defTabSz="457200" rtl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Lucida Sans Unicode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Lucida Sans Unicode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Lucida Sans Unicode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Lucida Sans Unicode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Lucida Sans Unicode" charset="0"/>
                </a:defRPr>
              </a:lvl9pPr>
            </a:lstStyle>
            <a:p>
              <a:endParaRPr lang="en-US" dirty="0"/>
            </a:p>
          </p:txBody>
        </p:sp>
        <p:sp>
          <p:nvSpPr>
            <p:cNvPr id="15" name="AutoShape 26"/>
            <p:cNvSpPr>
              <a:spLocks noChangeArrowheads="1"/>
            </p:cNvSpPr>
            <p:nvPr/>
          </p:nvSpPr>
          <p:spPr bwMode="auto">
            <a:xfrm>
              <a:off x="4580411" y="3778388"/>
              <a:ext cx="3754091" cy="2419662"/>
            </a:xfrm>
            <a:prstGeom prst="roundRect">
              <a:avLst>
                <a:gd name="adj" fmla="val 60"/>
              </a:avLst>
            </a:prstGeom>
            <a:solidFill>
              <a:srgbClr val="FF9966"/>
            </a:solidFill>
            <a:ln w="9525">
              <a:solidFill>
                <a:srgbClr val="808080"/>
              </a:solidFill>
              <a:round/>
              <a:headEnd/>
              <a:tailEnd/>
            </a:ln>
          </p:spPr>
          <p:txBody>
            <a:bodyPr wrap="none" anchor="ctr"/>
            <a:lstStyle>
              <a:defPPr>
                <a:defRPr lang="en-GB"/>
              </a:defPPr>
              <a:lvl1pPr algn="l" defTabSz="457200" rtl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Lucida Sans Unicode" charset="0"/>
                </a:defRPr>
              </a:lvl1pPr>
              <a:lvl2pPr marL="742950" indent="-285750" algn="l" defTabSz="457200" rtl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Lucida Sans Unicode" charset="0"/>
                </a:defRPr>
              </a:lvl2pPr>
              <a:lvl3pPr marL="1143000" indent="-228600" algn="l" defTabSz="457200" rtl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Lucida Sans Unicode" charset="0"/>
                </a:defRPr>
              </a:lvl3pPr>
              <a:lvl4pPr marL="1600200" indent="-228600" algn="l" defTabSz="457200" rtl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Lucida Sans Unicode" charset="0"/>
                </a:defRPr>
              </a:lvl4pPr>
              <a:lvl5pPr marL="2057400" indent="-228600" algn="l" defTabSz="457200" rtl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Lucida Sans Unicode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Lucida Sans Unicode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Lucida Sans Unicode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Lucida Sans Unicode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Lucida Sans Unicode" charset="0"/>
                </a:defRPr>
              </a:lvl9pPr>
            </a:lstStyle>
            <a:p>
              <a:endParaRPr lang="en-US" dirty="0"/>
            </a:p>
          </p:txBody>
        </p:sp>
        <p:sp>
          <p:nvSpPr>
            <p:cNvPr id="16" name="AutoShape 27"/>
            <p:cNvSpPr>
              <a:spLocks noChangeArrowheads="1"/>
            </p:cNvSpPr>
            <p:nvPr/>
          </p:nvSpPr>
          <p:spPr bwMode="auto">
            <a:xfrm>
              <a:off x="4337200" y="4854627"/>
              <a:ext cx="188293" cy="216149"/>
            </a:xfrm>
            <a:prstGeom prst="leftRightArrow">
              <a:avLst>
                <a:gd name="adj1" fmla="val 50000"/>
                <a:gd name="adj2" fmla="val 19907"/>
              </a:avLst>
            </a:prstGeom>
            <a:solidFill>
              <a:srgbClr val="999999"/>
            </a:solidFill>
            <a:ln w="9525">
              <a:solidFill>
                <a:srgbClr val="666666"/>
              </a:solidFill>
              <a:round/>
              <a:headEnd/>
              <a:tailEnd/>
            </a:ln>
          </p:spPr>
          <p:txBody>
            <a:bodyPr wrap="none" anchor="ctr"/>
            <a:lstStyle>
              <a:defPPr>
                <a:defRPr lang="en-GB"/>
              </a:defPPr>
              <a:lvl1pPr algn="l" defTabSz="457200" rtl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Lucida Sans Unicode" charset="0"/>
                </a:defRPr>
              </a:lvl1pPr>
              <a:lvl2pPr marL="742950" indent="-285750" algn="l" defTabSz="457200" rtl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Lucida Sans Unicode" charset="0"/>
                </a:defRPr>
              </a:lvl2pPr>
              <a:lvl3pPr marL="1143000" indent="-228600" algn="l" defTabSz="457200" rtl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Lucida Sans Unicode" charset="0"/>
                </a:defRPr>
              </a:lvl3pPr>
              <a:lvl4pPr marL="1600200" indent="-228600" algn="l" defTabSz="457200" rtl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Lucida Sans Unicode" charset="0"/>
                </a:defRPr>
              </a:lvl4pPr>
              <a:lvl5pPr marL="2057400" indent="-228600" algn="l" defTabSz="457200" rtl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Lucida Sans Unicode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Lucida Sans Unicode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Lucida Sans Unicode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Lucida Sans Unicode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Lucida Sans Unicode" charset="0"/>
                </a:defRPr>
              </a:lvl9pPr>
            </a:lstStyle>
            <a:p>
              <a:endParaRPr lang="en-US" dirty="0"/>
            </a:p>
          </p:txBody>
        </p:sp>
        <p:sp>
          <p:nvSpPr>
            <p:cNvPr id="17" name="AutoShape 28"/>
            <p:cNvSpPr>
              <a:spLocks noChangeArrowheads="1"/>
            </p:cNvSpPr>
            <p:nvPr/>
          </p:nvSpPr>
          <p:spPr bwMode="auto">
            <a:xfrm>
              <a:off x="4639252" y="4137134"/>
              <a:ext cx="681255" cy="516355"/>
            </a:xfrm>
            <a:prstGeom prst="roundRect">
              <a:avLst>
                <a:gd name="adj" fmla="val 287"/>
              </a:avLst>
            </a:prstGeom>
            <a:solidFill>
              <a:srgbClr val="FFFFFF"/>
            </a:solidFill>
            <a:ln w="9525">
              <a:solidFill>
                <a:srgbClr val="808080"/>
              </a:solidFill>
              <a:round/>
              <a:headEnd/>
              <a:tailEnd/>
            </a:ln>
          </p:spPr>
          <p:txBody>
            <a:bodyPr wrap="none" anchor="ctr"/>
            <a:lstStyle>
              <a:defPPr>
                <a:defRPr lang="en-GB"/>
              </a:defPPr>
              <a:lvl1pPr algn="l" defTabSz="457200" rtl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Lucida Sans Unicode" charset="0"/>
                </a:defRPr>
              </a:lvl1pPr>
              <a:lvl2pPr marL="742950" indent="-285750" algn="l" defTabSz="457200" rtl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Lucida Sans Unicode" charset="0"/>
                </a:defRPr>
              </a:lvl2pPr>
              <a:lvl3pPr marL="1143000" indent="-228600" algn="l" defTabSz="457200" rtl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Lucida Sans Unicode" charset="0"/>
                </a:defRPr>
              </a:lvl3pPr>
              <a:lvl4pPr marL="1600200" indent="-228600" algn="l" defTabSz="457200" rtl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Lucida Sans Unicode" charset="0"/>
                </a:defRPr>
              </a:lvl4pPr>
              <a:lvl5pPr marL="2057400" indent="-228600" algn="l" defTabSz="457200" rtl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Lucida Sans Unicode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Lucida Sans Unicode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Lucida Sans Unicode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Lucida Sans Unicode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Lucida Sans Unicode" charset="0"/>
                </a:defRPr>
              </a:lvl9pPr>
            </a:lstStyle>
            <a:p>
              <a:pPr algn="ctr"/>
              <a:r>
                <a:rPr lang="en-US" sz="800" dirty="0" smtClean="0"/>
                <a:t>Land</a:t>
              </a:r>
            </a:p>
            <a:p>
              <a:pPr algn="ctr"/>
              <a:r>
                <a:rPr lang="en-US" sz="800" dirty="0" smtClean="0"/>
                <a:t>Dispute</a:t>
              </a:r>
              <a:endParaRPr lang="en-US" sz="800" dirty="0"/>
            </a:p>
          </p:txBody>
        </p:sp>
        <p:sp>
          <p:nvSpPr>
            <p:cNvPr id="18" name="AutoShape 29"/>
            <p:cNvSpPr>
              <a:spLocks noChangeArrowheads="1"/>
            </p:cNvSpPr>
            <p:nvPr/>
          </p:nvSpPr>
          <p:spPr bwMode="auto">
            <a:xfrm>
              <a:off x="5364965" y="4137134"/>
              <a:ext cx="681254" cy="516355"/>
            </a:xfrm>
            <a:prstGeom prst="roundRect">
              <a:avLst>
                <a:gd name="adj" fmla="val 287"/>
              </a:avLst>
            </a:prstGeom>
            <a:solidFill>
              <a:srgbClr val="FFFFFF"/>
            </a:solidFill>
            <a:ln w="9525">
              <a:solidFill>
                <a:srgbClr val="808080"/>
              </a:solidFill>
              <a:round/>
              <a:headEnd/>
              <a:tailEnd/>
            </a:ln>
          </p:spPr>
          <p:txBody>
            <a:bodyPr wrap="none" anchor="ctr"/>
            <a:lstStyle>
              <a:defPPr>
                <a:defRPr lang="en-GB"/>
              </a:defPPr>
              <a:lvl1pPr algn="l" defTabSz="457200" rtl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Lucida Sans Unicode" charset="0"/>
                </a:defRPr>
              </a:lvl1pPr>
              <a:lvl2pPr marL="742950" indent="-285750" algn="l" defTabSz="457200" rtl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Lucida Sans Unicode" charset="0"/>
                </a:defRPr>
              </a:lvl2pPr>
              <a:lvl3pPr marL="1143000" indent="-228600" algn="l" defTabSz="457200" rtl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Lucida Sans Unicode" charset="0"/>
                </a:defRPr>
              </a:lvl3pPr>
              <a:lvl4pPr marL="1600200" indent="-228600" algn="l" defTabSz="457200" rtl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Lucida Sans Unicode" charset="0"/>
                </a:defRPr>
              </a:lvl4pPr>
              <a:lvl5pPr marL="2057400" indent="-228600" algn="l" defTabSz="457200" rtl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Lucida Sans Unicode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Lucida Sans Unicode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Lucida Sans Unicode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Lucida Sans Unicode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Lucida Sans Unicode" charset="0"/>
                </a:defRPr>
              </a:lvl9pPr>
            </a:lstStyle>
            <a:p>
              <a:pPr algn="ctr"/>
              <a:r>
                <a:rPr lang="en-US" sz="900" dirty="0" smtClean="0"/>
                <a:t>Survey and</a:t>
              </a:r>
            </a:p>
            <a:p>
              <a:pPr algn="ctr"/>
              <a:r>
                <a:rPr lang="en-US" sz="900" dirty="0" smtClean="0"/>
                <a:t>Mapping</a:t>
              </a:r>
              <a:endParaRPr lang="en-US" sz="900" dirty="0"/>
            </a:p>
          </p:txBody>
        </p:sp>
        <p:sp>
          <p:nvSpPr>
            <p:cNvPr id="19" name="AutoShape 30"/>
            <p:cNvSpPr>
              <a:spLocks noChangeArrowheads="1"/>
            </p:cNvSpPr>
            <p:nvPr/>
          </p:nvSpPr>
          <p:spPr bwMode="auto">
            <a:xfrm>
              <a:off x="6089370" y="4137134"/>
              <a:ext cx="681254" cy="516355"/>
            </a:xfrm>
            <a:prstGeom prst="roundRect">
              <a:avLst>
                <a:gd name="adj" fmla="val 287"/>
              </a:avLst>
            </a:prstGeom>
            <a:solidFill>
              <a:srgbClr val="FFFFFF"/>
            </a:solidFill>
            <a:ln w="9525">
              <a:solidFill>
                <a:srgbClr val="808080"/>
              </a:solidFill>
              <a:round/>
              <a:headEnd/>
              <a:tailEnd/>
            </a:ln>
          </p:spPr>
          <p:txBody>
            <a:bodyPr wrap="none" anchor="ctr"/>
            <a:lstStyle>
              <a:defPPr>
                <a:defRPr lang="en-GB"/>
              </a:defPPr>
              <a:lvl1pPr algn="l" defTabSz="457200" rtl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Lucida Sans Unicode" charset="0"/>
                </a:defRPr>
              </a:lvl1pPr>
              <a:lvl2pPr marL="742950" indent="-285750" algn="l" defTabSz="457200" rtl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Lucida Sans Unicode" charset="0"/>
                </a:defRPr>
              </a:lvl2pPr>
              <a:lvl3pPr marL="1143000" indent="-228600" algn="l" defTabSz="457200" rtl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Lucida Sans Unicode" charset="0"/>
                </a:defRPr>
              </a:lvl3pPr>
              <a:lvl4pPr marL="1600200" indent="-228600" algn="l" defTabSz="457200" rtl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Lucida Sans Unicode" charset="0"/>
                </a:defRPr>
              </a:lvl4pPr>
              <a:lvl5pPr marL="2057400" indent="-228600" algn="l" defTabSz="457200" rtl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Lucida Sans Unicode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Lucida Sans Unicode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Lucida Sans Unicode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Lucida Sans Unicode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Lucida Sans Unicode" charset="0"/>
                </a:defRPr>
              </a:lvl9pPr>
            </a:lstStyle>
            <a:p>
              <a:pPr algn="ctr"/>
              <a:r>
                <a:rPr lang="en-US" sz="900" dirty="0" smtClean="0"/>
                <a:t>Municipal</a:t>
              </a:r>
            </a:p>
            <a:p>
              <a:pPr algn="ctr"/>
              <a:r>
                <a:rPr lang="en-US" sz="900" dirty="0" smtClean="0"/>
                <a:t>Properties</a:t>
              </a:r>
              <a:endParaRPr lang="en-US" sz="900" dirty="0"/>
            </a:p>
          </p:txBody>
        </p:sp>
        <p:sp>
          <p:nvSpPr>
            <p:cNvPr id="20" name="AutoShape 31"/>
            <p:cNvSpPr>
              <a:spLocks noChangeArrowheads="1"/>
            </p:cNvSpPr>
            <p:nvPr/>
          </p:nvSpPr>
          <p:spPr bwMode="auto">
            <a:xfrm>
              <a:off x="6803315" y="4137134"/>
              <a:ext cx="681254" cy="516355"/>
            </a:xfrm>
            <a:prstGeom prst="roundRect">
              <a:avLst>
                <a:gd name="adj" fmla="val 287"/>
              </a:avLst>
            </a:prstGeom>
            <a:solidFill>
              <a:srgbClr val="FFFFFF"/>
            </a:solidFill>
            <a:ln w="9525">
              <a:solidFill>
                <a:srgbClr val="808080"/>
              </a:solidFill>
              <a:round/>
              <a:headEnd/>
              <a:tailEnd/>
            </a:ln>
          </p:spPr>
          <p:txBody>
            <a:bodyPr wrap="none" anchor="ctr"/>
            <a:lstStyle>
              <a:defPPr>
                <a:defRPr lang="en-GB"/>
              </a:defPPr>
              <a:lvl1pPr algn="l" defTabSz="457200" rtl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Lucida Sans Unicode" charset="0"/>
                </a:defRPr>
              </a:lvl1pPr>
              <a:lvl2pPr marL="742950" indent="-285750" algn="l" defTabSz="457200" rtl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Lucida Sans Unicode" charset="0"/>
                </a:defRPr>
              </a:lvl2pPr>
              <a:lvl3pPr marL="1143000" indent="-228600" algn="l" defTabSz="457200" rtl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Lucida Sans Unicode" charset="0"/>
                </a:defRPr>
              </a:lvl3pPr>
              <a:lvl4pPr marL="1600200" indent="-228600" algn="l" defTabSz="457200" rtl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Lucida Sans Unicode" charset="0"/>
                </a:defRPr>
              </a:lvl4pPr>
              <a:lvl5pPr marL="2057400" indent="-228600" algn="l" defTabSz="457200" rtl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Lucida Sans Unicode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Lucida Sans Unicode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Lucida Sans Unicode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Lucida Sans Unicode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Lucida Sans Unicode" charset="0"/>
                </a:defRPr>
              </a:lvl9pPr>
            </a:lstStyle>
            <a:p>
              <a:pPr algn="ctr"/>
              <a:r>
                <a:rPr lang="en-US" sz="900" dirty="0" smtClean="0"/>
                <a:t>Land</a:t>
              </a:r>
            </a:p>
            <a:p>
              <a:pPr algn="ctr"/>
              <a:r>
                <a:rPr lang="en-US" sz="900" dirty="0" smtClean="0"/>
                <a:t>Grants</a:t>
              </a:r>
              <a:endParaRPr lang="en-US" sz="900" dirty="0"/>
            </a:p>
          </p:txBody>
        </p:sp>
        <p:sp>
          <p:nvSpPr>
            <p:cNvPr id="21" name="AutoShape 32"/>
            <p:cNvSpPr>
              <a:spLocks noChangeArrowheads="1"/>
            </p:cNvSpPr>
            <p:nvPr/>
          </p:nvSpPr>
          <p:spPr bwMode="auto">
            <a:xfrm>
              <a:off x="7525104" y="4138636"/>
              <a:ext cx="681254" cy="516355"/>
            </a:xfrm>
            <a:prstGeom prst="roundRect">
              <a:avLst>
                <a:gd name="adj" fmla="val 287"/>
              </a:avLst>
            </a:prstGeom>
            <a:solidFill>
              <a:srgbClr val="FFFFFF"/>
            </a:solidFill>
            <a:ln w="9525">
              <a:solidFill>
                <a:srgbClr val="808080"/>
              </a:solidFill>
              <a:round/>
              <a:headEnd/>
              <a:tailEnd/>
            </a:ln>
          </p:spPr>
          <p:txBody>
            <a:bodyPr wrap="none" anchor="ctr"/>
            <a:lstStyle>
              <a:defPPr>
                <a:defRPr lang="en-GB"/>
              </a:defPPr>
              <a:lvl1pPr algn="l" defTabSz="457200" rtl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Lucida Sans Unicode" charset="0"/>
                </a:defRPr>
              </a:lvl1pPr>
              <a:lvl2pPr marL="742950" indent="-285750" algn="l" defTabSz="457200" rtl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Lucida Sans Unicode" charset="0"/>
                </a:defRPr>
              </a:lvl2pPr>
              <a:lvl3pPr marL="1143000" indent="-228600" algn="l" defTabSz="457200" rtl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Lucida Sans Unicode" charset="0"/>
                </a:defRPr>
              </a:lvl3pPr>
              <a:lvl4pPr marL="1600200" indent="-228600" algn="l" defTabSz="457200" rtl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Lucida Sans Unicode" charset="0"/>
                </a:defRPr>
              </a:lvl4pPr>
              <a:lvl5pPr marL="2057400" indent="-228600" algn="l" defTabSz="457200" rtl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Lucida Sans Unicode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Lucida Sans Unicode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Lucida Sans Unicode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Lucida Sans Unicode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Lucida Sans Unicode" charset="0"/>
                </a:defRPr>
              </a:lvl9pPr>
            </a:lstStyle>
            <a:p>
              <a:pPr algn="ctr"/>
              <a:r>
                <a:rPr lang="en-US" sz="900" dirty="0" smtClean="0"/>
                <a:t>Cadastral</a:t>
              </a:r>
            </a:p>
            <a:p>
              <a:pPr algn="ctr"/>
              <a:r>
                <a:rPr lang="en-US" sz="900" dirty="0" smtClean="0"/>
                <a:t>Registration</a:t>
              </a:r>
              <a:endParaRPr lang="en-US" sz="900" dirty="0"/>
            </a:p>
          </p:txBody>
        </p:sp>
        <p:sp>
          <p:nvSpPr>
            <p:cNvPr id="22" name="Line 33"/>
            <p:cNvSpPr>
              <a:spLocks noChangeShapeType="1"/>
            </p:cNvSpPr>
            <p:nvPr/>
          </p:nvSpPr>
          <p:spPr bwMode="auto">
            <a:xfrm>
              <a:off x="4939998" y="4685011"/>
              <a:ext cx="1308" cy="216149"/>
            </a:xfrm>
            <a:prstGeom prst="line">
              <a:avLst/>
            </a:prstGeom>
            <a:noFill/>
            <a:ln w="9525">
              <a:solidFill>
                <a:srgbClr val="4C4C4C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defTabSz="457200" rtl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Lucida Sans Unicode" charset="0"/>
                </a:defRPr>
              </a:lvl1pPr>
              <a:lvl2pPr marL="742950" indent="-285750" algn="l" defTabSz="457200" rtl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Lucida Sans Unicode" charset="0"/>
                </a:defRPr>
              </a:lvl2pPr>
              <a:lvl3pPr marL="1143000" indent="-228600" algn="l" defTabSz="457200" rtl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Lucida Sans Unicode" charset="0"/>
                </a:defRPr>
              </a:lvl3pPr>
              <a:lvl4pPr marL="1600200" indent="-228600" algn="l" defTabSz="457200" rtl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Lucida Sans Unicode" charset="0"/>
                </a:defRPr>
              </a:lvl4pPr>
              <a:lvl5pPr marL="2057400" indent="-228600" algn="l" defTabSz="457200" rtl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Lucida Sans Unicode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Lucida Sans Unicode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Lucida Sans Unicode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Lucida Sans Unicode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Lucida Sans Unicode" charset="0"/>
                </a:defRPr>
              </a:lvl9pPr>
            </a:lstStyle>
            <a:p>
              <a:endParaRPr lang="en-US" dirty="0"/>
            </a:p>
          </p:txBody>
        </p:sp>
        <p:sp>
          <p:nvSpPr>
            <p:cNvPr id="23" name="Line 34"/>
            <p:cNvSpPr>
              <a:spLocks noChangeShapeType="1"/>
            </p:cNvSpPr>
            <p:nvPr/>
          </p:nvSpPr>
          <p:spPr bwMode="auto">
            <a:xfrm>
              <a:off x="5681402" y="4685011"/>
              <a:ext cx="1307" cy="216149"/>
            </a:xfrm>
            <a:prstGeom prst="line">
              <a:avLst/>
            </a:prstGeom>
            <a:noFill/>
            <a:ln w="9525">
              <a:solidFill>
                <a:srgbClr val="4C4C4C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defTabSz="457200" rtl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Lucida Sans Unicode" charset="0"/>
                </a:defRPr>
              </a:lvl1pPr>
              <a:lvl2pPr marL="742950" indent="-285750" algn="l" defTabSz="457200" rtl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Lucida Sans Unicode" charset="0"/>
                </a:defRPr>
              </a:lvl2pPr>
              <a:lvl3pPr marL="1143000" indent="-228600" algn="l" defTabSz="457200" rtl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Lucida Sans Unicode" charset="0"/>
                </a:defRPr>
              </a:lvl3pPr>
              <a:lvl4pPr marL="1600200" indent="-228600" algn="l" defTabSz="457200" rtl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Lucida Sans Unicode" charset="0"/>
                </a:defRPr>
              </a:lvl4pPr>
              <a:lvl5pPr marL="2057400" indent="-228600" algn="l" defTabSz="457200" rtl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Lucida Sans Unicode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Lucida Sans Unicode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Lucida Sans Unicode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Lucida Sans Unicode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Lucida Sans Unicode" charset="0"/>
                </a:defRPr>
              </a:lvl9pPr>
            </a:lstStyle>
            <a:p>
              <a:endParaRPr lang="en-US" dirty="0"/>
            </a:p>
          </p:txBody>
        </p:sp>
        <p:sp>
          <p:nvSpPr>
            <p:cNvPr id="24" name="Line 35"/>
            <p:cNvSpPr>
              <a:spLocks noChangeShapeType="1"/>
            </p:cNvSpPr>
            <p:nvPr/>
          </p:nvSpPr>
          <p:spPr bwMode="auto">
            <a:xfrm>
              <a:off x="7134134" y="4686512"/>
              <a:ext cx="1308" cy="216149"/>
            </a:xfrm>
            <a:prstGeom prst="line">
              <a:avLst/>
            </a:prstGeom>
            <a:noFill/>
            <a:ln w="9525">
              <a:solidFill>
                <a:srgbClr val="4C4C4C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defTabSz="457200" rtl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Lucida Sans Unicode" charset="0"/>
                </a:defRPr>
              </a:lvl1pPr>
              <a:lvl2pPr marL="742950" indent="-285750" algn="l" defTabSz="457200" rtl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Lucida Sans Unicode" charset="0"/>
                </a:defRPr>
              </a:lvl2pPr>
              <a:lvl3pPr marL="1143000" indent="-228600" algn="l" defTabSz="457200" rtl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Lucida Sans Unicode" charset="0"/>
                </a:defRPr>
              </a:lvl3pPr>
              <a:lvl4pPr marL="1600200" indent="-228600" algn="l" defTabSz="457200" rtl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Lucida Sans Unicode" charset="0"/>
                </a:defRPr>
              </a:lvl4pPr>
              <a:lvl5pPr marL="2057400" indent="-228600" algn="l" defTabSz="457200" rtl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Lucida Sans Unicode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Lucida Sans Unicode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Lucida Sans Unicode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Lucida Sans Unicode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Lucida Sans Unicode" charset="0"/>
                </a:defRPr>
              </a:lvl9pPr>
            </a:lstStyle>
            <a:p>
              <a:endParaRPr lang="en-US" dirty="0"/>
            </a:p>
          </p:txBody>
        </p:sp>
        <p:sp>
          <p:nvSpPr>
            <p:cNvPr id="25" name="Line 36"/>
            <p:cNvSpPr>
              <a:spLocks noChangeShapeType="1"/>
            </p:cNvSpPr>
            <p:nvPr/>
          </p:nvSpPr>
          <p:spPr bwMode="auto">
            <a:xfrm>
              <a:off x="7875538" y="4686512"/>
              <a:ext cx="1307" cy="216149"/>
            </a:xfrm>
            <a:prstGeom prst="line">
              <a:avLst/>
            </a:prstGeom>
            <a:noFill/>
            <a:ln w="9525">
              <a:solidFill>
                <a:srgbClr val="4C4C4C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defTabSz="457200" rtl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Lucida Sans Unicode" charset="0"/>
                </a:defRPr>
              </a:lvl1pPr>
              <a:lvl2pPr marL="742950" indent="-285750" algn="l" defTabSz="457200" rtl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Lucida Sans Unicode" charset="0"/>
                </a:defRPr>
              </a:lvl2pPr>
              <a:lvl3pPr marL="1143000" indent="-228600" algn="l" defTabSz="457200" rtl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Lucida Sans Unicode" charset="0"/>
                </a:defRPr>
              </a:lvl3pPr>
              <a:lvl4pPr marL="1600200" indent="-228600" algn="l" defTabSz="457200" rtl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Lucida Sans Unicode" charset="0"/>
                </a:defRPr>
              </a:lvl4pPr>
              <a:lvl5pPr marL="2057400" indent="-228600" algn="l" defTabSz="457200" rtl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Lucida Sans Unicode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Lucida Sans Unicode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Lucida Sans Unicode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Lucida Sans Unicode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Lucida Sans Unicode" charset="0"/>
                </a:defRPr>
              </a:lvl9pPr>
            </a:lstStyle>
            <a:p>
              <a:endParaRPr lang="en-US" dirty="0"/>
            </a:p>
          </p:txBody>
        </p:sp>
        <p:cxnSp>
          <p:nvCxnSpPr>
            <p:cNvPr id="26" name="AutoShape 37"/>
            <p:cNvCxnSpPr>
              <a:cxnSpLocks noChangeShapeType="1"/>
            </p:cNvCxnSpPr>
            <p:nvPr/>
          </p:nvCxnSpPr>
          <p:spPr bwMode="auto">
            <a:xfrm>
              <a:off x="4939998" y="4901160"/>
              <a:ext cx="2935540" cy="1501"/>
            </a:xfrm>
            <a:prstGeom prst="straightConnector1">
              <a:avLst/>
            </a:prstGeom>
            <a:noFill/>
            <a:ln w="9525">
              <a:solidFill>
                <a:srgbClr val="4C4C4C"/>
              </a:solidFill>
              <a:round/>
              <a:headEnd/>
              <a:tailEnd/>
            </a:ln>
          </p:spPr>
        </p:cxnSp>
        <p:sp>
          <p:nvSpPr>
            <p:cNvPr id="27" name="AutoShape 38"/>
            <p:cNvSpPr>
              <a:spLocks noChangeArrowheads="1"/>
            </p:cNvSpPr>
            <p:nvPr/>
          </p:nvSpPr>
          <p:spPr bwMode="auto">
            <a:xfrm>
              <a:off x="5005378" y="5157836"/>
              <a:ext cx="2824395" cy="675464"/>
            </a:xfrm>
            <a:prstGeom prst="roundRect">
              <a:avLst>
                <a:gd name="adj" fmla="val 222"/>
              </a:avLst>
            </a:prstGeom>
            <a:solidFill>
              <a:srgbClr val="FFFFFF"/>
            </a:solidFill>
            <a:ln w="9525">
              <a:solidFill>
                <a:srgbClr val="808080"/>
              </a:solidFill>
              <a:round/>
              <a:headEnd/>
              <a:tailEnd/>
            </a:ln>
          </p:spPr>
          <p:txBody>
            <a:bodyPr wrap="none" anchor="ctr"/>
            <a:lstStyle>
              <a:defPPr>
                <a:defRPr lang="en-GB"/>
              </a:defPPr>
              <a:lvl1pPr algn="l" defTabSz="457200" rtl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Lucida Sans Unicode" charset="0"/>
                </a:defRPr>
              </a:lvl1pPr>
              <a:lvl2pPr marL="742950" indent="-285750" algn="l" defTabSz="457200" rtl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Lucida Sans Unicode" charset="0"/>
                </a:defRPr>
              </a:lvl2pPr>
              <a:lvl3pPr marL="1143000" indent="-228600" algn="l" defTabSz="457200" rtl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Lucida Sans Unicode" charset="0"/>
                </a:defRPr>
              </a:lvl3pPr>
              <a:lvl4pPr marL="1600200" indent="-228600" algn="l" defTabSz="457200" rtl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Lucida Sans Unicode" charset="0"/>
                </a:defRPr>
              </a:lvl4pPr>
              <a:lvl5pPr marL="2057400" indent="-228600" algn="l" defTabSz="457200" rtl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Lucida Sans Unicode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Lucida Sans Unicode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Lucida Sans Unicode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Lucida Sans Unicode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Lucida Sans Unicode" charset="0"/>
                </a:defRPr>
              </a:lvl9pPr>
            </a:lstStyle>
            <a:p>
              <a:r>
                <a:rPr lang="en-US" sz="1600" dirty="0" smtClean="0"/>
                <a:t>Integrated Land Information</a:t>
              </a:r>
            </a:p>
            <a:p>
              <a:pPr algn="ctr"/>
              <a:r>
                <a:rPr lang="en-US" sz="1600" dirty="0" smtClean="0"/>
                <a:t>Repository</a:t>
              </a:r>
              <a:endParaRPr lang="en-US" sz="1600" dirty="0"/>
            </a:p>
          </p:txBody>
        </p:sp>
        <p:sp>
          <p:nvSpPr>
            <p:cNvPr id="28" name="Line 40"/>
            <p:cNvSpPr>
              <a:spLocks noChangeShapeType="1"/>
            </p:cNvSpPr>
            <p:nvPr/>
          </p:nvSpPr>
          <p:spPr bwMode="auto">
            <a:xfrm>
              <a:off x="6404499" y="4653489"/>
              <a:ext cx="1308" cy="490838"/>
            </a:xfrm>
            <a:prstGeom prst="line">
              <a:avLst/>
            </a:prstGeom>
            <a:noFill/>
            <a:ln w="9525">
              <a:solidFill>
                <a:srgbClr val="4C4C4C"/>
              </a:solidFill>
              <a:round/>
              <a:headEnd/>
              <a:tailEnd type="triangle" w="med" len="med"/>
            </a:ln>
          </p:spPr>
          <p:txBody>
            <a:bodyPr/>
            <a:lstStyle>
              <a:defPPr>
                <a:defRPr lang="en-GB"/>
              </a:defPPr>
              <a:lvl1pPr algn="l" defTabSz="457200" rtl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Lucida Sans Unicode" charset="0"/>
                </a:defRPr>
              </a:lvl1pPr>
              <a:lvl2pPr marL="742950" indent="-285750" algn="l" defTabSz="457200" rtl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Lucida Sans Unicode" charset="0"/>
                </a:defRPr>
              </a:lvl2pPr>
              <a:lvl3pPr marL="1143000" indent="-228600" algn="l" defTabSz="457200" rtl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Lucida Sans Unicode" charset="0"/>
                </a:defRPr>
              </a:lvl3pPr>
              <a:lvl4pPr marL="1600200" indent="-228600" algn="l" defTabSz="457200" rtl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Lucida Sans Unicode" charset="0"/>
                </a:defRPr>
              </a:lvl4pPr>
              <a:lvl5pPr marL="2057400" indent="-228600" algn="l" defTabSz="457200" rtl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Lucida Sans Unicode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Lucida Sans Unicode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Lucida Sans Unicode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Lucida Sans Unicode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Lucida Sans Unicode" charset="0"/>
                </a:defRPr>
              </a:lvl9pPr>
            </a:lstStyle>
            <a:p>
              <a:endParaRPr lang="en-US" dirty="0"/>
            </a:p>
          </p:txBody>
        </p:sp>
        <p:pic>
          <p:nvPicPr>
            <p:cNvPr id="30" name="Picture 29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740938" y="3932544"/>
              <a:ext cx="350434" cy="412784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pic>
          <p:nvPicPr>
            <p:cNvPr id="31" name="Picture 30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638946" y="5390495"/>
              <a:ext cx="555725" cy="427794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sp>
          <p:nvSpPr>
            <p:cNvPr id="33" name="TextBox 49"/>
            <p:cNvSpPr txBox="1"/>
            <p:nvPr/>
          </p:nvSpPr>
          <p:spPr>
            <a:xfrm>
              <a:off x="937512" y="4525901"/>
              <a:ext cx="753171" cy="1955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GB"/>
              </a:defPPr>
              <a:lvl1pPr algn="l" defTabSz="457200" rtl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Lucida Sans Unicode" charset="0"/>
                </a:defRPr>
              </a:lvl1pPr>
              <a:lvl2pPr marL="742950" indent="-285750" algn="l" defTabSz="457200" rtl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Lucida Sans Unicode" charset="0"/>
                </a:defRPr>
              </a:lvl2pPr>
              <a:lvl3pPr marL="1143000" indent="-228600" algn="l" defTabSz="457200" rtl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Lucida Sans Unicode" charset="0"/>
                </a:defRPr>
              </a:lvl3pPr>
              <a:lvl4pPr marL="1600200" indent="-228600" algn="l" defTabSz="457200" rtl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Lucida Sans Unicode" charset="0"/>
                </a:defRPr>
              </a:lvl4pPr>
              <a:lvl5pPr marL="2057400" indent="-228600" algn="l" defTabSz="457200" rtl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Lucida Sans Unicode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Lucida Sans Unicode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Lucida Sans Unicode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Lucida Sans Unicode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Lucida Sans Unicode" charset="0"/>
                </a:defRPr>
              </a:lvl9pPr>
            </a:lstStyle>
            <a:p>
              <a:r>
                <a:rPr lang="en-US" sz="800" b="1" dirty="0" smtClean="0"/>
                <a:t>Citizen</a:t>
              </a:r>
              <a:endParaRPr lang="en-US" sz="800" b="1" dirty="0"/>
            </a:p>
          </p:txBody>
        </p:sp>
        <p:sp>
          <p:nvSpPr>
            <p:cNvPr id="34" name="TextBox 50"/>
            <p:cNvSpPr txBox="1"/>
            <p:nvPr/>
          </p:nvSpPr>
          <p:spPr>
            <a:xfrm>
              <a:off x="946341" y="5174346"/>
              <a:ext cx="753171" cy="1955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GB"/>
              </a:defPPr>
              <a:lvl1pPr algn="l" defTabSz="457200" rtl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Lucida Sans Unicode" charset="0"/>
                </a:defRPr>
              </a:lvl1pPr>
              <a:lvl2pPr marL="742950" indent="-285750" algn="l" defTabSz="457200" rtl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Lucida Sans Unicode" charset="0"/>
                </a:defRPr>
              </a:lvl2pPr>
              <a:lvl3pPr marL="1143000" indent="-228600" algn="l" defTabSz="457200" rtl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Lucida Sans Unicode" charset="0"/>
                </a:defRPr>
              </a:lvl3pPr>
              <a:lvl4pPr marL="1600200" indent="-228600" algn="l" defTabSz="457200" rtl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Lucida Sans Unicode" charset="0"/>
                </a:defRPr>
              </a:lvl4pPr>
              <a:lvl5pPr marL="2057400" indent="-228600" algn="l" defTabSz="457200" rtl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Lucida Sans Unicode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Lucida Sans Unicode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Lucida Sans Unicode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Lucida Sans Unicode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Lucida Sans Unicode" charset="0"/>
                </a:defRPr>
              </a:lvl9pPr>
            </a:lstStyle>
            <a:p>
              <a:r>
                <a:rPr lang="en-US" sz="800" b="1" dirty="0" smtClean="0"/>
                <a:t>Business</a:t>
              </a:r>
              <a:endParaRPr lang="en-US" sz="800" b="1" dirty="0"/>
            </a:p>
          </p:txBody>
        </p:sp>
        <p:sp>
          <p:nvSpPr>
            <p:cNvPr id="35" name="TextBox 51"/>
            <p:cNvSpPr txBox="1"/>
            <p:nvPr/>
          </p:nvSpPr>
          <p:spPr>
            <a:xfrm>
              <a:off x="785112" y="5966891"/>
              <a:ext cx="923831" cy="2068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GB"/>
              </a:defPPr>
              <a:lvl1pPr algn="l" defTabSz="457200" rtl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Lucida Sans Unicode" charset="0"/>
                </a:defRPr>
              </a:lvl1pPr>
              <a:lvl2pPr marL="742950" indent="-285750" algn="l" defTabSz="457200" rtl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Lucida Sans Unicode" charset="0"/>
                </a:defRPr>
              </a:lvl2pPr>
              <a:lvl3pPr marL="1143000" indent="-228600" algn="l" defTabSz="457200" rtl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Lucida Sans Unicode" charset="0"/>
                </a:defRPr>
              </a:lvl3pPr>
              <a:lvl4pPr marL="1600200" indent="-228600" algn="l" defTabSz="457200" rtl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Lucida Sans Unicode" charset="0"/>
                </a:defRPr>
              </a:lvl4pPr>
              <a:lvl5pPr marL="2057400" indent="-228600" algn="l" defTabSz="457200" rtl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Lucida Sans Unicode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Lucida Sans Unicode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Lucida Sans Unicode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Lucida Sans Unicode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Lucida Sans Unicode" charset="0"/>
                </a:defRPr>
              </a:lvl9pPr>
            </a:lstStyle>
            <a:p>
              <a:r>
                <a:rPr lang="en-US" sz="800" b="1" dirty="0" smtClean="0"/>
                <a:t>Government</a:t>
              </a:r>
              <a:endParaRPr lang="en-US" sz="800" b="1" dirty="0"/>
            </a:p>
          </p:txBody>
        </p:sp>
        <p:sp>
          <p:nvSpPr>
            <p:cNvPr id="36" name="TextBox 52"/>
            <p:cNvSpPr txBox="1"/>
            <p:nvPr/>
          </p:nvSpPr>
          <p:spPr>
            <a:xfrm>
              <a:off x="3591873" y="4402366"/>
              <a:ext cx="753171" cy="1955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GB"/>
              </a:defPPr>
              <a:lvl1pPr algn="l" defTabSz="457200" rtl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Lucida Sans Unicode" charset="0"/>
                </a:defRPr>
              </a:lvl1pPr>
              <a:lvl2pPr marL="742950" indent="-285750" algn="l" defTabSz="457200" rtl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Lucida Sans Unicode" charset="0"/>
                </a:defRPr>
              </a:lvl2pPr>
              <a:lvl3pPr marL="1143000" indent="-228600" algn="l" defTabSz="457200" rtl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Lucida Sans Unicode" charset="0"/>
                </a:defRPr>
              </a:lvl3pPr>
              <a:lvl4pPr marL="1600200" indent="-228600" algn="l" defTabSz="457200" rtl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Lucida Sans Unicode" charset="0"/>
                </a:defRPr>
              </a:lvl4pPr>
              <a:lvl5pPr marL="2057400" indent="-228600" algn="l" defTabSz="457200" rtl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Lucida Sans Unicode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Lucida Sans Unicode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Lucida Sans Unicode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Lucida Sans Unicode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Lucida Sans Unicode" charset="0"/>
                </a:defRPr>
              </a:lvl9pPr>
            </a:lstStyle>
            <a:p>
              <a:r>
                <a:rPr lang="en-US" sz="800" b="1" dirty="0" smtClean="0"/>
                <a:t>Web Based</a:t>
              </a:r>
              <a:endParaRPr lang="en-US" sz="800" b="1" dirty="0"/>
            </a:p>
          </p:txBody>
        </p:sp>
        <p:sp>
          <p:nvSpPr>
            <p:cNvPr id="37" name="TextBox 53"/>
            <p:cNvSpPr txBox="1"/>
            <p:nvPr/>
          </p:nvSpPr>
          <p:spPr>
            <a:xfrm>
              <a:off x="3680712" y="5791270"/>
              <a:ext cx="878701" cy="3213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GB"/>
              </a:defPPr>
              <a:lvl1pPr algn="l" defTabSz="457200" rtl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Lucida Sans Unicode" charset="0"/>
                </a:defRPr>
              </a:lvl1pPr>
              <a:lvl2pPr marL="742950" indent="-285750" algn="l" defTabSz="457200" rtl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Lucida Sans Unicode" charset="0"/>
                </a:defRPr>
              </a:lvl2pPr>
              <a:lvl3pPr marL="1143000" indent="-228600" algn="l" defTabSz="457200" rtl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Lucida Sans Unicode" charset="0"/>
                </a:defRPr>
              </a:lvl3pPr>
              <a:lvl4pPr marL="1600200" indent="-228600" algn="l" defTabSz="457200" rtl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Lucida Sans Unicode" charset="0"/>
                </a:defRPr>
              </a:lvl4pPr>
              <a:lvl5pPr marL="2057400" indent="-228600" algn="l" defTabSz="457200" rtl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Lucida Sans Unicode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Lucida Sans Unicode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Lucida Sans Unicode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Lucida Sans Unicode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Lucida Sans Unicode" charset="0"/>
                </a:defRPr>
              </a:lvl9pPr>
            </a:lstStyle>
            <a:p>
              <a:r>
                <a:rPr lang="en-US" sz="800" b="1" dirty="0" smtClean="0"/>
                <a:t> Front </a:t>
              </a:r>
            </a:p>
            <a:p>
              <a:r>
                <a:rPr lang="en-US" sz="800" b="1" dirty="0" smtClean="0"/>
                <a:t>Office</a:t>
              </a:r>
              <a:endParaRPr lang="en-US" sz="800" b="1" dirty="0"/>
            </a:p>
          </p:txBody>
        </p:sp>
      </p:grpSp>
      <p:sp>
        <p:nvSpPr>
          <p:cNvPr id="42" name="Content Placeholder 2"/>
          <p:cNvSpPr>
            <a:spLocks noGrp="1"/>
          </p:cNvSpPr>
          <p:nvPr>
            <p:ph idx="1"/>
          </p:nvPr>
        </p:nvSpPr>
        <p:spPr>
          <a:xfrm>
            <a:off x="604838" y="1374775"/>
            <a:ext cx="8043862" cy="1462553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en-US" sz="2400" b="1" dirty="0" smtClean="0"/>
              <a:t>‘To </a:t>
            </a:r>
            <a:r>
              <a:rPr lang="en-US" sz="2400" b="1" dirty="0" smtClean="0">
                <a:solidFill>
                  <a:srgbClr val="0000FF"/>
                </a:solidFill>
              </a:rPr>
              <a:t>design</a:t>
            </a:r>
            <a:r>
              <a:rPr lang="en-US" sz="2400" b="1" dirty="0" smtClean="0"/>
              <a:t>, </a:t>
            </a:r>
            <a:r>
              <a:rPr lang="en-US" sz="2400" b="1" dirty="0" smtClean="0">
                <a:solidFill>
                  <a:srgbClr val="0000FF"/>
                </a:solidFill>
              </a:rPr>
              <a:t>implement</a:t>
            </a:r>
            <a:r>
              <a:rPr lang="en-US" sz="2400" b="1" dirty="0" smtClean="0"/>
              <a:t> and </a:t>
            </a:r>
            <a:r>
              <a:rPr lang="en-US" sz="2400" b="1" dirty="0" smtClean="0">
                <a:solidFill>
                  <a:srgbClr val="0000FF"/>
                </a:solidFill>
              </a:rPr>
              <a:t>manage</a:t>
            </a:r>
            <a:r>
              <a:rPr lang="en-US" sz="2400" b="1" dirty="0" smtClean="0"/>
              <a:t> a comprehensive and </a:t>
            </a:r>
            <a:r>
              <a:rPr lang="en-US" sz="2400" b="1" dirty="0" smtClean="0">
                <a:solidFill>
                  <a:srgbClr val="0000FF"/>
                </a:solidFill>
              </a:rPr>
              <a:t>sustainable</a:t>
            </a:r>
            <a:r>
              <a:rPr lang="en-US" sz="2400" b="1" dirty="0" smtClean="0"/>
              <a:t> GEOPORTAL, which serves as an “</a:t>
            </a:r>
            <a:r>
              <a:rPr lang="en-US" sz="2400" b="1" dirty="0" smtClean="0">
                <a:solidFill>
                  <a:srgbClr val="0000FF"/>
                </a:solidFill>
              </a:rPr>
              <a:t>One Stop</a:t>
            </a:r>
            <a:r>
              <a:rPr lang="en-US" sz="2400" b="1" dirty="0" smtClean="0"/>
              <a:t>” source of land information and services in an integrated, efficient and cost effective manner.’ 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863" y="84138"/>
            <a:ext cx="7018337" cy="6731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STRUCTURE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507E11-DA31-4C02-996B-9A228DC1DDC6}" type="slidenum">
              <a:rPr lang="en-AU" smtClean="0"/>
              <a:pPr/>
              <a:t>46</a:t>
            </a:fld>
            <a:endParaRPr lang="en-AU"/>
          </a:p>
        </p:txBody>
      </p:sp>
      <p:pic>
        <p:nvPicPr>
          <p:cNvPr id="6" name="tabl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42900" y="1752600"/>
            <a:ext cx="84582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835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AutoShape 1"/>
          <p:cNvSpPr>
            <a:spLocks noChangeArrowheads="1"/>
          </p:cNvSpPr>
          <p:nvPr/>
        </p:nvSpPr>
        <p:spPr bwMode="auto">
          <a:xfrm>
            <a:off x="1520497" y="5506410"/>
            <a:ext cx="6619457" cy="1001966"/>
          </a:xfrm>
          <a:prstGeom prst="roundRect">
            <a:avLst>
              <a:gd name="adj" fmla="val 106"/>
            </a:avLst>
          </a:prstGeom>
          <a:solidFill>
            <a:srgbClr val="E6E6E6"/>
          </a:solidFill>
          <a:ln w="54720">
            <a:noFill/>
            <a:round/>
            <a:headEnd/>
            <a:tailEnd type="triangle" w="med" len="med"/>
          </a:ln>
        </p:spPr>
        <p:txBody>
          <a:bodyPr lIns="106457" tIns="80039" rIns="106457" bIns="65638" anchor="ctr" anchorCtr="1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</a:tabLst>
            </a:pPr>
            <a:r>
              <a:rPr lang="en-US" sz="2400" dirty="0" smtClean="0">
                <a:solidFill>
                  <a:srgbClr val="000000"/>
                </a:solidFill>
              </a:rPr>
              <a:t>Geo-Portal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4099" name="AutoShape 2"/>
          <p:cNvSpPr>
            <a:spLocks/>
          </p:cNvSpPr>
          <p:nvPr/>
        </p:nvSpPr>
        <p:spPr bwMode="auto">
          <a:xfrm>
            <a:off x="1451520" y="2450327"/>
            <a:ext cx="6842880" cy="2569360"/>
          </a:xfrm>
          <a:prstGeom prst="roundRect">
            <a:avLst>
              <a:gd name="adj" fmla="val 56"/>
            </a:avLst>
          </a:prstGeom>
          <a:noFill/>
          <a:ln w="18360">
            <a:solidFill>
              <a:srgbClr val="808080"/>
            </a:solidFill>
            <a:round/>
            <a:headEnd/>
            <a:tailEnd type="triangle" w="med" len="med"/>
          </a:ln>
        </p:spPr>
        <p:txBody>
          <a:bodyPr wrap="none" lIns="82945" tIns="41473" rIns="82945" bIns="41473" anchor="ctr"/>
          <a:lstStyle/>
          <a:p>
            <a:endParaRPr lang="en-US" dirty="0"/>
          </a:p>
        </p:txBody>
      </p:sp>
      <p:sp>
        <p:nvSpPr>
          <p:cNvPr id="4100" name="Line 3"/>
          <p:cNvSpPr>
            <a:spLocks noChangeShapeType="1"/>
          </p:cNvSpPr>
          <p:nvPr/>
        </p:nvSpPr>
        <p:spPr bwMode="auto">
          <a:xfrm>
            <a:off x="1451520" y="2477043"/>
            <a:ext cx="1440" cy="812245"/>
          </a:xfrm>
          <a:prstGeom prst="line">
            <a:avLst/>
          </a:prstGeom>
          <a:noFill/>
          <a:ln w="18360">
            <a:solidFill>
              <a:srgbClr val="808080"/>
            </a:solidFill>
            <a:round/>
            <a:headEnd/>
            <a:tailEnd type="triangle" w="med" len="med"/>
          </a:ln>
        </p:spPr>
        <p:txBody>
          <a:bodyPr lIns="82945" tIns="41473" rIns="82945" bIns="41473"/>
          <a:lstStyle/>
          <a:p>
            <a:endParaRPr lang="en-US" dirty="0"/>
          </a:p>
        </p:txBody>
      </p:sp>
      <p:pic>
        <p:nvPicPr>
          <p:cNvPr id="4103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70240" y="3092634"/>
            <a:ext cx="1045440" cy="11419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4104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36800" y="3308657"/>
            <a:ext cx="734400" cy="695869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cxnSp>
        <p:nvCxnSpPr>
          <p:cNvPr id="13" name="Straight Arrow Connector 12"/>
          <p:cNvCxnSpPr/>
          <p:nvPr/>
        </p:nvCxnSpPr>
        <p:spPr bwMode="auto">
          <a:xfrm rot="5400000">
            <a:off x="2904565" y="3783096"/>
            <a:ext cx="3334870" cy="1588"/>
          </a:xfrm>
          <a:prstGeom prst="straightConnector1">
            <a:avLst/>
          </a:prstGeom>
          <a:gradFill rotWithShape="0">
            <a:gsLst>
              <a:gs pos="0">
                <a:srgbClr val="FFFF99"/>
              </a:gs>
              <a:gs pos="100000">
                <a:srgbClr val="FFFFCC"/>
              </a:gs>
            </a:gsLst>
            <a:lin ang="5400000" scaled="1"/>
          </a:gradFill>
          <a:ln w="9525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16" name="Title 1"/>
          <p:cNvSpPr txBox="1">
            <a:spLocks/>
          </p:cNvSpPr>
          <p:nvPr/>
        </p:nvSpPr>
        <p:spPr>
          <a:xfrm>
            <a:off x="4211960" y="1628800"/>
            <a:ext cx="2044418" cy="32450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lang="en-US" sz="1600" kern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User</a:t>
            </a:r>
            <a:endParaRPr kumimoji="0" lang="en-US" sz="16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4777635" y="4130964"/>
            <a:ext cx="2044418" cy="32450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Central Office</a:t>
            </a: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1505518" y="4050280"/>
            <a:ext cx="2044418" cy="32450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Regional Office</a:t>
            </a: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8354615" y="4086138"/>
            <a:ext cx="2044418" cy="32450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www</a:t>
            </a:r>
            <a:endParaRPr kumimoji="0" lang="en-US" sz="16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1595718" y="2079812"/>
            <a:ext cx="6580094" cy="367561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800" kern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                        e-Services</a:t>
            </a:r>
            <a:endParaRPr kumimoji="0" lang="en-US" sz="18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1" name="Picture 21" descr="ministerynoback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56155" y="3313599"/>
            <a:ext cx="1336116" cy="824733"/>
          </a:xfrm>
          <a:prstGeom prst="rect">
            <a:avLst/>
          </a:prstGeom>
          <a:noFill/>
          <a:effectLst>
            <a:outerShdw dist="53882" dir="2700000" algn="ctr" rotWithShape="0">
              <a:schemeClr val="tx1"/>
            </a:outerShdw>
          </a:effectLst>
        </p:spPr>
      </p:pic>
      <p:sp>
        <p:nvSpPr>
          <p:cNvPr id="23" name="Title 1"/>
          <p:cNvSpPr txBox="1">
            <a:spLocks/>
          </p:cNvSpPr>
          <p:nvPr/>
        </p:nvSpPr>
        <p:spPr>
          <a:xfrm>
            <a:off x="169863" y="57510"/>
            <a:ext cx="7018337" cy="673100"/>
          </a:xfrm>
          <a:prstGeom prst="rect">
            <a:avLst/>
          </a:prstGeom>
        </p:spPr>
        <p:txBody>
          <a:bodyPr/>
          <a:lstStyle/>
          <a:p>
            <a:pPr lvl="0" algn="l">
              <a:lnSpc>
                <a:spcPct val="100000"/>
              </a:lnSpc>
              <a:defRPr/>
            </a:pPr>
            <a:r>
              <a:rPr lang="en-US" kern="0" dirty="0" smtClean="0">
                <a:solidFill>
                  <a:schemeClr val="bg1"/>
                </a:solidFill>
              </a:rPr>
              <a:t>HIGH LEVEL OVERVIEW</a:t>
            </a:r>
            <a:endParaRPr kumimoji="0" lang="en-US" sz="3200" b="1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spd="med">
    <p:wipe dir="u"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507E11-DA31-4C02-996B-9A228DC1DDC6}" type="slidenum">
              <a:rPr lang="en-AU" smtClean="0"/>
              <a:pPr/>
              <a:t>48</a:t>
            </a:fld>
            <a:endParaRPr lang="en-AU"/>
          </a:p>
        </p:txBody>
      </p:sp>
      <p:graphicFrame>
        <p:nvGraphicFramePr>
          <p:cNvPr id="3074" name="Object 2"/>
          <p:cNvGraphicFramePr>
            <a:graphicFrameLocks noChangeAspect="1"/>
          </p:cNvGraphicFramePr>
          <p:nvPr/>
        </p:nvGraphicFramePr>
        <p:xfrm>
          <a:off x="179512" y="836712"/>
          <a:ext cx="8693546" cy="5130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156" name="Acrobat Document" r:id="rId3" imgW="15113520" imgH="10710000" progId="AcroExch.Document.7">
                  <p:embed/>
                </p:oleObj>
              </mc:Choice>
              <mc:Fallback>
                <p:oleObj name="Acrobat Document" r:id="rId3" imgW="15113520" imgH="10710000" progId="AcroExch.Document.7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512" y="836712"/>
                        <a:ext cx="8693546" cy="5130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69863" y="96838"/>
            <a:ext cx="7018337" cy="6731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               ARCHITECTURE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695" y="0"/>
            <a:ext cx="7018337" cy="6731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FUNCTIOINAL REQUIRMENTS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908720"/>
            <a:ext cx="8043862" cy="4664075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2400" b="1" dirty="0" smtClean="0"/>
              <a:t>Functional Requirements</a:t>
            </a:r>
          </a:p>
          <a:p>
            <a:endParaRPr lang="en-US" sz="2400" dirty="0" smtClean="0"/>
          </a:p>
          <a:p>
            <a:r>
              <a:rPr lang="en-US" sz="2400" dirty="0" smtClean="0"/>
              <a:t>Multiple </a:t>
            </a:r>
            <a:r>
              <a:rPr lang="en-US" sz="2400" dirty="0"/>
              <a:t>Service Delivery Channel and </a:t>
            </a:r>
            <a:r>
              <a:rPr lang="en-US" sz="2400" dirty="0" smtClean="0"/>
              <a:t>Integration</a:t>
            </a:r>
          </a:p>
          <a:p>
            <a:r>
              <a:rPr lang="en-US" sz="2400" dirty="0" smtClean="0"/>
              <a:t>User services</a:t>
            </a:r>
          </a:p>
          <a:p>
            <a:r>
              <a:rPr lang="en-US" sz="2400" dirty="0" smtClean="0"/>
              <a:t>Management Services</a:t>
            </a:r>
          </a:p>
          <a:p>
            <a:r>
              <a:rPr lang="en-US" sz="2400" dirty="0" smtClean="0"/>
              <a:t>Map Viewer</a:t>
            </a:r>
          </a:p>
          <a:p>
            <a:r>
              <a:rPr lang="en-US" sz="2400" dirty="0" smtClean="0"/>
              <a:t>Document Management System</a:t>
            </a:r>
          </a:p>
          <a:p>
            <a:r>
              <a:rPr lang="en-US" sz="2400" dirty="0" smtClean="0"/>
              <a:t>Information Access and Search</a:t>
            </a:r>
          </a:p>
          <a:p>
            <a:r>
              <a:rPr lang="en-US" sz="2400" dirty="0" smtClean="0"/>
              <a:t>e-Acceptance of Transaction Documents</a:t>
            </a:r>
          </a:p>
          <a:p>
            <a:r>
              <a:rPr lang="en-US" sz="2400" dirty="0" smtClean="0"/>
              <a:t>Information Security</a:t>
            </a:r>
          </a:p>
          <a:p>
            <a:r>
              <a:rPr lang="en-US" sz="2400" dirty="0" smtClean="0"/>
              <a:t>Bilingual Language Support (Arabic and English)</a:t>
            </a:r>
          </a:p>
          <a:p>
            <a:r>
              <a:rPr lang="en-US" sz="2400" dirty="0" smtClean="0"/>
              <a:t>MIS and Reports</a:t>
            </a:r>
          </a:p>
          <a:p>
            <a:r>
              <a:rPr lang="en-US" sz="2400" dirty="0" smtClean="0"/>
              <a:t>Integration with other entities</a:t>
            </a:r>
          </a:p>
          <a:p>
            <a:endParaRPr lang="en-US" sz="24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507E11-DA31-4C02-996B-9A228DC1DDC6}" type="slidenum">
              <a:rPr lang="en-AU" smtClean="0"/>
              <a:pPr/>
              <a:t>49</a:t>
            </a:fld>
            <a:endParaRPr lang="en-A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3088805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de-DE" dirty="0"/>
          </a:p>
        </p:txBody>
      </p:sp>
      <p:pic>
        <p:nvPicPr>
          <p:cNvPr id="25601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1179039"/>
            <a:ext cx="6758136" cy="56789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feld 3"/>
          <p:cNvSpPr txBox="1"/>
          <p:nvPr/>
        </p:nvSpPr>
        <p:spPr>
          <a:xfrm>
            <a:off x="251520" y="404664"/>
            <a:ext cx="87343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 err="1" smtClean="0"/>
              <a:t>Astronomic</a:t>
            </a:r>
            <a:r>
              <a:rPr lang="de-DE" sz="2400" b="1" dirty="0" smtClean="0"/>
              <a:t> </a:t>
            </a:r>
            <a:r>
              <a:rPr lang="de-DE" sz="2400" b="1" dirty="0" err="1" smtClean="0"/>
              <a:t>Positioning</a:t>
            </a:r>
            <a:r>
              <a:rPr lang="de-DE" sz="2400" b="1" dirty="0" smtClean="0"/>
              <a:t> </a:t>
            </a:r>
            <a:r>
              <a:rPr lang="de-DE" sz="2400" b="1" dirty="0" err="1" smtClean="0"/>
              <a:t>at</a:t>
            </a:r>
            <a:r>
              <a:rPr lang="de-DE" sz="2400" b="1" dirty="0" smtClean="0"/>
              <a:t> </a:t>
            </a:r>
            <a:r>
              <a:rPr lang="de-DE" sz="2400" b="1" dirty="0" err="1" smtClean="0"/>
              <a:t>sea</a:t>
            </a:r>
            <a:r>
              <a:rPr lang="de-DE" sz="2400" b="1" dirty="0" smtClean="0"/>
              <a:t> </a:t>
            </a:r>
            <a:r>
              <a:rPr lang="de-DE" sz="2400" b="1" dirty="0" err="1" smtClean="0"/>
              <a:t>and</a:t>
            </a:r>
            <a:r>
              <a:rPr lang="de-DE" sz="2400" b="1" dirty="0" smtClean="0"/>
              <a:t> on </a:t>
            </a:r>
            <a:r>
              <a:rPr lang="de-DE" sz="2400" b="1" dirty="0" err="1" smtClean="0"/>
              <a:t>land</a:t>
            </a:r>
            <a:r>
              <a:rPr lang="de-DE" sz="2400" b="1" dirty="0" smtClean="0"/>
              <a:t> in </a:t>
            </a:r>
            <a:r>
              <a:rPr lang="de-DE" sz="2400" b="1" dirty="0" err="1" smtClean="0"/>
              <a:t>the</a:t>
            </a:r>
            <a:r>
              <a:rPr lang="de-DE" sz="2400" b="1" dirty="0" smtClean="0"/>
              <a:t> </a:t>
            </a:r>
            <a:r>
              <a:rPr lang="de-DE" sz="2400" b="1" dirty="0" err="1" smtClean="0"/>
              <a:t>age</a:t>
            </a:r>
            <a:r>
              <a:rPr lang="de-DE" sz="2400" b="1" dirty="0" smtClean="0"/>
              <a:t> </a:t>
            </a:r>
            <a:r>
              <a:rPr lang="de-DE" sz="2400" b="1" dirty="0" err="1" smtClean="0"/>
              <a:t>of</a:t>
            </a:r>
            <a:r>
              <a:rPr lang="de-DE" sz="2400" b="1" dirty="0" smtClean="0"/>
              <a:t> </a:t>
            </a:r>
            <a:r>
              <a:rPr lang="de-DE" sz="2400" b="1" dirty="0" err="1" smtClean="0"/>
              <a:t>exploration</a:t>
            </a:r>
            <a:endParaRPr lang="de-DE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863" y="138771"/>
            <a:ext cx="8974137" cy="631166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DESIGN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622676" y="6479527"/>
            <a:ext cx="1649334" cy="253061"/>
          </a:xfrm>
        </p:spPr>
        <p:txBody>
          <a:bodyPr/>
          <a:lstStyle/>
          <a:p>
            <a:fld id="{9B507E11-DA31-4C02-996B-9A228DC1DDC6}" type="slidenum">
              <a:rPr lang="en-AU" smtClean="0"/>
              <a:pPr/>
              <a:t>50</a:t>
            </a:fld>
            <a:endParaRPr lang="en-AU"/>
          </a:p>
        </p:txBody>
      </p:sp>
      <p:grpSp>
        <p:nvGrpSpPr>
          <p:cNvPr id="3" name="Group 61"/>
          <p:cNvGrpSpPr/>
          <p:nvPr/>
        </p:nvGrpSpPr>
        <p:grpSpPr>
          <a:xfrm>
            <a:off x="405889" y="1250577"/>
            <a:ext cx="8254016" cy="5023083"/>
            <a:chOff x="107575" y="806823"/>
            <a:chExt cx="8762526" cy="5716213"/>
          </a:xfrm>
        </p:grpSpPr>
        <p:grpSp>
          <p:nvGrpSpPr>
            <p:cNvPr id="5" name="Group 62"/>
            <p:cNvGrpSpPr/>
            <p:nvPr/>
          </p:nvGrpSpPr>
          <p:grpSpPr>
            <a:xfrm>
              <a:off x="107575" y="806823"/>
              <a:ext cx="8762526" cy="5716213"/>
              <a:chOff x="107575" y="806823"/>
              <a:chExt cx="8762526" cy="5716213"/>
            </a:xfrm>
          </p:grpSpPr>
          <p:sp>
            <p:nvSpPr>
              <p:cNvPr id="66" name="AutoShape 1"/>
              <p:cNvSpPr>
                <a:spLocks/>
              </p:cNvSpPr>
              <p:nvPr/>
            </p:nvSpPr>
            <p:spPr bwMode="auto">
              <a:xfrm>
                <a:off x="265112" y="1384723"/>
                <a:ext cx="8422393" cy="5137032"/>
              </a:xfrm>
              <a:prstGeom prst="roundRect">
                <a:avLst>
                  <a:gd name="adj" fmla="val 23"/>
                </a:avLst>
              </a:prstGeom>
              <a:solidFill>
                <a:srgbClr val="FFFFFF"/>
              </a:solidFill>
              <a:ln w="18360">
                <a:solidFill>
                  <a:srgbClr val="000000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>
                <a:defPPr>
                  <a:defRPr lang="en-AU"/>
                </a:defPPr>
                <a:lvl1pPr algn="ctr" rtl="0" eaLnBrk="0" fontAlgn="base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457200" algn="ctr" rtl="0" eaLnBrk="0" fontAlgn="base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914400" algn="ctr" rtl="0" eaLnBrk="0" fontAlgn="base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1371600" algn="ctr" rtl="0" eaLnBrk="0" fontAlgn="base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1828800" algn="ctr" rtl="0" eaLnBrk="0" fontAlgn="base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endParaRPr lang="en-US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67" name="Oval 66"/>
              <p:cNvSpPr>
                <a:spLocks/>
              </p:cNvSpPr>
              <p:nvPr/>
            </p:nvSpPr>
            <p:spPr bwMode="auto">
              <a:xfrm>
                <a:off x="4302269" y="806823"/>
                <a:ext cx="1437970" cy="553554"/>
              </a:xfrm>
              <a:prstGeom prst="ellipse">
                <a:avLst/>
              </a:prstGeom>
              <a:solidFill>
                <a:srgbClr val="CCCCCC"/>
              </a:solidFill>
              <a:ln w="12700">
                <a:solidFill>
                  <a:srgbClr val="666666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>
                <a:defPPr>
                  <a:defRPr lang="en-AU"/>
                </a:defPPr>
                <a:lvl1pPr algn="ctr" rtl="0" eaLnBrk="0" fontAlgn="base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457200" algn="ctr" rtl="0" eaLnBrk="0" fontAlgn="base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914400" algn="ctr" rtl="0" eaLnBrk="0" fontAlgn="base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1371600" algn="ctr" rtl="0" eaLnBrk="0" fontAlgn="base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1828800" algn="ctr" rtl="0" eaLnBrk="0" fontAlgn="base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>
                  <a:tabLst>
                    <a:tab pos="723900" algn="l"/>
                    <a:tab pos="1447800" algn="l"/>
                  </a:tabLst>
                </a:pPr>
                <a:r>
                  <a:rPr lang="en-US" sz="1200" dirty="0" smtClean="0">
                    <a:solidFill>
                      <a:schemeClr val="tx1"/>
                    </a:solidFill>
                  </a:rPr>
                  <a:t>   Users</a:t>
                </a:r>
                <a:endParaRPr lang="en-US" sz="1200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68" name="Picture 67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1924197" y="1485952"/>
                <a:ext cx="6195538" cy="3510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69" name="AutoShape 9"/>
              <p:cNvSpPr>
                <a:spLocks/>
              </p:cNvSpPr>
              <p:nvPr/>
            </p:nvSpPr>
            <p:spPr bwMode="auto">
              <a:xfrm>
                <a:off x="1939890" y="1948528"/>
                <a:ext cx="6162727" cy="369036"/>
              </a:xfrm>
              <a:prstGeom prst="roundRect">
                <a:avLst>
                  <a:gd name="adj" fmla="val 347"/>
                </a:avLst>
              </a:prstGeom>
              <a:solidFill>
                <a:srgbClr val="CCCCCC"/>
              </a:solidFill>
              <a:ln w="12700">
                <a:solidFill>
                  <a:srgbClr val="666666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>
                <a:defPPr>
                  <a:defRPr lang="en-AU"/>
                </a:defPPr>
                <a:lvl1pPr algn="ctr" rtl="0" eaLnBrk="0" fontAlgn="base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457200" algn="ctr" rtl="0" eaLnBrk="0" fontAlgn="base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914400" algn="ctr" rtl="0" eaLnBrk="0" fontAlgn="base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1371600" algn="ctr" rtl="0" eaLnBrk="0" fontAlgn="base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1828800" algn="ctr" rtl="0" eaLnBrk="0" fontAlgn="base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endParaRPr lang="en-US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70" name="AutoShape 10"/>
              <p:cNvSpPr>
                <a:spLocks/>
              </p:cNvSpPr>
              <p:nvPr/>
            </p:nvSpPr>
            <p:spPr bwMode="auto">
              <a:xfrm>
                <a:off x="1939890" y="4380577"/>
                <a:ext cx="1279621" cy="509987"/>
              </a:xfrm>
              <a:prstGeom prst="roundRect">
                <a:avLst>
                  <a:gd name="adj" fmla="val 250"/>
                </a:avLst>
              </a:prstGeom>
              <a:solidFill>
                <a:srgbClr val="CCCCCC"/>
              </a:solidFill>
              <a:ln w="12700">
                <a:solidFill>
                  <a:srgbClr val="666666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>
                <a:defPPr>
                  <a:defRPr lang="en-AU"/>
                </a:defPPr>
                <a:lvl1pPr algn="ctr" rtl="0" eaLnBrk="0" fontAlgn="base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457200" algn="ctr" rtl="0" eaLnBrk="0" fontAlgn="base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914400" algn="ctr" rtl="0" eaLnBrk="0" fontAlgn="base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1371600" algn="ctr" rtl="0" eaLnBrk="0" fontAlgn="base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1828800" algn="ctr" rtl="0" eaLnBrk="0" fontAlgn="base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endParaRPr lang="en-US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71" name="AutoShape 11"/>
              <p:cNvSpPr>
                <a:spLocks/>
              </p:cNvSpPr>
              <p:nvPr/>
            </p:nvSpPr>
            <p:spPr bwMode="auto">
              <a:xfrm>
                <a:off x="5800154" y="3745016"/>
                <a:ext cx="1312433" cy="509987"/>
              </a:xfrm>
              <a:prstGeom prst="roundRect">
                <a:avLst>
                  <a:gd name="adj" fmla="val 250"/>
                </a:avLst>
              </a:prstGeom>
              <a:solidFill>
                <a:srgbClr val="CCCCCC"/>
              </a:solidFill>
              <a:ln w="12700">
                <a:solidFill>
                  <a:srgbClr val="666666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>
                <a:defPPr>
                  <a:defRPr lang="en-AU"/>
                </a:defPPr>
                <a:lvl1pPr algn="ctr" rtl="0" eaLnBrk="0" fontAlgn="base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457200" algn="ctr" rtl="0" eaLnBrk="0" fontAlgn="base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914400" algn="ctr" rtl="0" eaLnBrk="0" fontAlgn="base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1371600" algn="ctr" rtl="0" eaLnBrk="0" fontAlgn="base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1828800" algn="ctr" rtl="0" eaLnBrk="0" fontAlgn="base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endParaRPr lang="en-US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72" name="AutoShape 12"/>
              <p:cNvSpPr>
                <a:spLocks/>
              </p:cNvSpPr>
              <p:nvPr/>
            </p:nvSpPr>
            <p:spPr bwMode="auto">
              <a:xfrm>
                <a:off x="2758734" y="3745016"/>
                <a:ext cx="1279621" cy="509987"/>
              </a:xfrm>
              <a:prstGeom prst="roundRect">
                <a:avLst>
                  <a:gd name="adj" fmla="val 250"/>
                </a:avLst>
              </a:prstGeom>
              <a:solidFill>
                <a:srgbClr val="CCCCCC"/>
              </a:solidFill>
              <a:ln w="12700">
                <a:solidFill>
                  <a:srgbClr val="666666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>
                <a:defPPr>
                  <a:defRPr lang="en-AU"/>
                </a:defPPr>
                <a:lvl1pPr algn="ctr" rtl="0" eaLnBrk="0" fontAlgn="base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457200" algn="ctr" rtl="0" eaLnBrk="0" fontAlgn="base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914400" algn="ctr" rtl="0" eaLnBrk="0" fontAlgn="base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1371600" algn="ctr" rtl="0" eaLnBrk="0" fontAlgn="base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1828800" algn="ctr" rtl="0" eaLnBrk="0" fontAlgn="base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endParaRPr lang="en-US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73" name="AutoShape 13"/>
              <p:cNvSpPr>
                <a:spLocks/>
              </p:cNvSpPr>
              <p:nvPr/>
            </p:nvSpPr>
            <p:spPr bwMode="auto">
              <a:xfrm>
                <a:off x="4273737" y="2431607"/>
                <a:ext cx="1651952" cy="312655"/>
              </a:xfrm>
              <a:prstGeom prst="roundRect">
                <a:avLst>
                  <a:gd name="adj" fmla="val 407"/>
                </a:avLst>
              </a:prstGeom>
              <a:solidFill>
                <a:srgbClr val="CCCCCC"/>
              </a:solidFill>
              <a:ln w="12700">
                <a:solidFill>
                  <a:srgbClr val="666666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>
                <a:defPPr>
                  <a:defRPr lang="en-AU"/>
                </a:defPPr>
                <a:lvl1pPr algn="ctr" rtl="0" eaLnBrk="0" fontAlgn="base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457200" algn="ctr" rtl="0" eaLnBrk="0" fontAlgn="base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914400" algn="ctr" rtl="0" eaLnBrk="0" fontAlgn="base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1371600" algn="ctr" rtl="0" eaLnBrk="0" fontAlgn="base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1828800" algn="ctr" rtl="0" eaLnBrk="0" fontAlgn="base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endParaRPr lang="en-US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74" name="AutoShape 14"/>
              <p:cNvSpPr>
                <a:spLocks/>
              </p:cNvSpPr>
              <p:nvPr/>
            </p:nvSpPr>
            <p:spPr bwMode="auto">
              <a:xfrm>
                <a:off x="1939890" y="2431607"/>
                <a:ext cx="1657659" cy="312655"/>
              </a:xfrm>
              <a:prstGeom prst="roundRect">
                <a:avLst>
                  <a:gd name="adj" fmla="val 407"/>
                </a:avLst>
              </a:prstGeom>
              <a:solidFill>
                <a:srgbClr val="CCCCCC"/>
              </a:solidFill>
              <a:ln w="12700">
                <a:solidFill>
                  <a:srgbClr val="666666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>
                <a:defPPr>
                  <a:defRPr lang="en-AU"/>
                </a:defPPr>
                <a:lvl1pPr algn="ctr" rtl="0" eaLnBrk="0" fontAlgn="base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457200" algn="ctr" rtl="0" eaLnBrk="0" fontAlgn="base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914400" algn="ctr" rtl="0" eaLnBrk="0" fontAlgn="base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1371600" algn="ctr" rtl="0" eaLnBrk="0" fontAlgn="base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1828800" algn="ctr" rtl="0" eaLnBrk="0" fontAlgn="base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endParaRPr lang="en-US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75" name="AutoShape 15"/>
              <p:cNvSpPr>
                <a:spLocks/>
              </p:cNvSpPr>
              <p:nvPr/>
            </p:nvSpPr>
            <p:spPr bwMode="auto">
              <a:xfrm>
                <a:off x="6664647" y="2431606"/>
                <a:ext cx="1437970" cy="466420"/>
              </a:xfrm>
              <a:prstGeom prst="roundRect">
                <a:avLst>
                  <a:gd name="adj" fmla="val 407"/>
                </a:avLst>
              </a:prstGeom>
              <a:solidFill>
                <a:srgbClr val="CCCCCC"/>
              </a:solidFill>
              <a:ln w="12700">
                <a:solidFill>
                  <a:srgbClr val="666666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>
                <a:defPPr>
                  <a:defRPr lang="en-AU"/>
                </a:defPPr>
                <a:lvl1pPr algn="ctr" rtl="0" eaLnBrk="0" fontAlgn="base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457200" algn="ctr" rtl="0" eaLnBrk="0" fontAlgn="base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914400" algn="ctr" rtl="0" eaLnBrk="0" fontAlgn="base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1371600" algn="ctr" rtl="0" eaLnBrk="0" fontAlgn="base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1828800" algn="ctr" rtl="0" eaLnBrk="0" fontAlgn="base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endParaRPr lang="en-US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76" name="AutoShape 16"/>
              <p:cNvSpPr>
                <a:spLocks/>
              </p:cNvSpPr>
              <p:nvPr/>
            </p:nvSpPr>
            <p:spPr bwMode="auto">
              <a:xfrm>
                <a:off x="6790184" y="4380577"/>
                <a:ext cx="1312433" cy="509987"/>
              </a:xfrm>
              <a:prstGeom prst="roundRect">
                <a:avLst>
                  <a:gd name="adj" fmla="val 250"/>
                </a:avLst>
              </a:prstGeom>
              <a:solidFill>
                <a:srgbClr val="CCCCCC"/>
              </a:solidFill>
              <a:ln w="12700">
                <a:solidFill>
                  <a:srgbClr val="666666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>
                <a:defPPr>
                  <a:defRPr lang="en-AU"/>
                </a:defPPr>
                <a:lvl1pPr algn="ctr" rtl="0" eaLnBrk="0" fontAlgn="base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457200" algn="ctr" rtl="0" eaLnBrk="0" fontAlgn="base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914400" algn="ctr" rtl="0" eaLnBrk="0" fontAlgn="base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1371600" algn="ctr" rtl="0" eaLnBrk="0" fontAlgn="base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1828800" algn="ctr" rtl="0" eaLnBrk="0" fontAlgn="base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endParaRPr lang="en-US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77" name="AutoShape 17"/>
              <p:cNvSpPr>
                <a:spLocks/>
              </p:cNvSpPr>
              <p:nvPr/>
            </p:nvSpPr>
            <p:spPr bwMode="auto">
              <a:xfrm>
                <a:off x="4273737" y="2987724"/>
                <a:ext cx="1437970" cy="553554"/>
              </a:xfrm>
              <a:prstGeom prst="can">
                <a:avLst>
                  <a:gd name="adj" fmla="val 25000"/>
                </a:avLst>
              </a:prstGeom>
              <a:solidFill>
                <a:srgbClr val="CCCCCC"/>
              </a:solidFill>
              <a:ln w="18360">
                <a:solidFill>
                  <a:srgbClr val="666666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>
                <a:defPPr>
                  <a:defRPr lang="en-AU"/>
                </a:defPPr>
                <a:lvl1pPr algn="ctr" rtl="0" eaLnBrk="0" fontAlgn="base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457200" algn="ctr" rtl="0" eaLnBrk="0" fontAlgn="base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914400" algn="ctr" rtl="0" eaLnBrk="0" fontAlgn="base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1371600" algn="ctr" rtl="0" eaLnBrk="0" fontAlgn="base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1828800" algn="ctr" rtl="0" eaLnBrk="0" fontAlgn="base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endParaRPr lang="en-US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78" name="AutoShape 18"/>
              <p:cNvSpPr>
                <a:spLocks/>
              </p:cNvSpPr>
              <p:nvPr/>
            </p:nvSpPr>
            <p:spPr bwMode="auto">
              <a:xfrm>
                <a:off x="3625456" y="5102595"/>
                <a:ext cx="2763152" cy="553554"/>
              </a:xfrm>
              <a:prstGeom prst="can">
                <a:avLst>
                  <a:gd name="adj" fmla="val 25000"/>
                </a:avLst>
              </a:prstGeom>
              <a:solidFill>
                <a:srgbClr val="CCCCCC"/>
              </a:solidFill>
              <a:ln w="18360">
                <a:solidFill>
                  <a:srgbClr val="666666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>
                <a:defPPr>
                  <a:defRPr lang="en-AU"/>
                </a:defPPr>
                <a:lvl1pPr algn="ctr" rtl="0" eaLnBrk="0" fontAlgn="base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457200" algn="ctr" rtl="0" eaLnBrk="0" fontAlgn="base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914400" algn="ctr" rtl="0" eaLnBrk="0" fontAlgn="base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1371600" algn="ctr" rtl="0" eaLnBrk="0" fontAlgn="base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1828800" algn="ctr" rtl="0" eaLnBrk="0" fontAlgn="base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endParaRPr lang="en-US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79" name="AutoShape 19"/>
              <p:cNvSpPr>
                <a:spLocks/>
              </p:cNvSpPr>
              <p:nvPr/>
            </p:nvSpPr>
            <p:spPr bwMode="auto">
              <a:xfrm>
                <a:off x="1939890" y="5968201"/>
                <a:ext cx="1279621" cy="481797"/>
              </a:xfrm>
              <a:prstGeom prst="roundRect">
                <a:avLst>
                  <a:gd name="adj" fmla="val 264"/>
                </a:avLst>
              </a:prstGeom>
              <a:solidFill>
                <a:srgbClr val="CCCCCC"/>
              </a:solidFill>
              <a:ln w="12700">
                <a:solidFill>
                  <a:srgbClr val="666666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>
                <a:defPPr>
                  <a:defRPr lang="en-AU"/>
                </a:defPPr>
                <a:lvl1pPr algn="ctr" rtl="0" eaLnBrk="0" fontAlgn="base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457200" algn="ctr" rtl="0" eaLnBrk="0" fontAlgn="base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914400" algn="ctr" rtl="0" eaLnBrk="0" fontAlgn="base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1371600" algn="ctr" rtl="0" eaLnBrk="0" fontAlgn="base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1828800" algn="ctr" rtl="0" eaLnBrk="0" fontAlgn="base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endParaRPr lang="en-US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80" name="AutoShape 20"/>
              <p:cNvSpPr>
                <a:spLocks/>
              </p:cNvSpPr>
              <p:nvPr/>
            </p:nvSpPr>
            <p:spPr bwMode="auto">
              <a:xfrm>
                <a:off x="5446367" y="5968201"/>
                <a:ext cx="1312433" cy="481797"/>
              </a:xfrm>
              <a:prstGeom prst="roundRect">
                <a:avLst>
                  <a:gd name="adj" fmla="val 264"/>
                </a:avLst>
              </a:prstGeom>
              <a:solidFill>
                <a:srgbClr val="CCCCCC"/>
              </a:solidFill>
              <a:ln w="12700">
                <a:solidFill>
                  <a:srgbClr val="666666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>
                <a:defPPr>
                  <a:defRPr lang="en-AU"/>
                </a:defPPr>
                <a:lvl1pPr algn="ctr" rtl="0" eaLnBrk="0" fontAlgn="base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457200" algn="ctr" rtl="0" eaLnBrk="0" fontAlgn="base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914400" algn="ctr" rtl="0" eaLnBrk="0" fontAlgn="base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1371600" algn="ctr" rtl="0" eaLnBrk="0" fontAlgn="base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1828800" algn="ctr" rtl="0" eaLnBrk="0" fontAlgn="base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endParaRPr lang="en-US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81" name="AutoShape 21"/>
              <p:cNvSpPr>
                <a:spLocks/>
              </p:cNvSpPr>
              <p:nvPr/>
            </p:nvSpPr>
            <p:spPr bwMode="auto">
              <a:xfrm>
                <a:off x="3597548" y="5968201"/>
                <a:ext cx="1437970" cy="481797"/>
              </a:xfrm>
              <a:prstGeom prst="roundRect">
                <a:avLst>
                  <a:gd name="adj" fmla="val 264"/>
                </a:avLst>
              </a:prstGeom>
              <a:solidFill>
                <a:srgbClr val="CCCCCC"/>
              </a:solidFill>
              <a:ln w="12700">
                <a:solidFill>
                  <a:srgbClr val="666666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>
                <a:defPPr>
                  <a:defRPr lang="en-AU"/>
                </a:defPPr>
                <a:lvl1pPr algn="ctr" rtl="0" eaLnBrk="0" fontAlgn="base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457200" algn="ctr" rtl="0" eaLnBrk="0" fontAlgn="base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914400" algn="ctr" rtl="0" eaLnBrk="0" fontAlgn="base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1371600" algn="ctr" rtl="0" eaLnBrk="0" fontAlgn="base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1828800" algn="ctr" rtl="0" eaLnBrk="0" fontAlgn="base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endParaRPr lang="en-US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82" name="AutoShape 23"/>
              <p:cNvSpPr>
                <a:spLocks/>
              </p:cNvSpPr>
              <p:nvPr/>
            </p:nvSpPr>
            <p:spPr bwMode="auto">
              <a:xfrm>
                <a:off x="437725" y="1938277"/>
                <a:ext cx="1232545" cy="553554"/>
              </a:xfrm>
              <a:prstGeom prst="roundRect">
                <a:avLst>
                  <a:gd name="adj" fmla="val 231"/>
                </a:avLst>
              </a:prstGeom>
              <a:solidFill>
                <a:srgbClr val="CCCCCC"/>
              </a:solidFill>
              <a:ln w="12700">
                <a:solidFill>
                  <a:srgbClr val="666666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>
                <a:defPPr>
                  <a:defRPr lang="en-AU"/>
                </a:defPPr>
                <a:lvl1pPr algn="ctr" rtl="0" eaLnBrk="0" fontAlgn="base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457200" algn="ctr" rtl="0" eaLnBrk="0" fontAlgn="base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914400" algn="ctr" rtl="0" eaLnBrk="0" fontAlgn="base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1371600" algn="ctr" rtl="0" eaLnBrk="0" fontAlgn="base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1828800" algn="ctr" rtl="0" eaLnBrk="0" fontAlgn="base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endParaRPr lang="en-US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83" name="AutoShape 24"/>
              <p:cNvSpPr>
                <a:spLocks/>
              </p:cNvSpPr>
              <p:nvPr/>
            </p:nvSpPr>
            <p:spPr bwMode="auto">
              <a:xfrm>
                <a:off x="437725" y="2635345"/>
                <a:ext cx="1232545" cy="553554"/>
              </a:xfrm>
              <a:prstGeom prst="roundRect">
                <a:avLst>
                  <a:gd name="adj" fmla="val 231"/>
                </a:avLst>
              </a:prstGeom>
              <a:solidFill>
                <a:srgbClr val="CCCCCC"/>
              </a:solidFill>
              <a:ln w="12700">
                <a:solidFill>
                  <a:srgbClr val="666666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>
                <a:defPPr>
                  <a:defRPr lang="en-AU"/>
                </a:defPPr>
                <a:lvl1pPr algn="ctr" rtl="0" eaLnBrk="0" fontAlgn="base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457200" algn="ctr" rtl="0" eaLnBrk="0" fontAlgn="base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914400" algn="ctr" rtl="0" eaLnBrk="0" fontAlgn="base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1371600" algn="ctr" rtl="0" eaLnBrk="0" fontAlgn="base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1828800" algn="ctr" rtl="0" eaLnBrk="0" fontAlgn="base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endParaRPr lang="en-US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84" name="AutoShape 25"/>
              <p:cNvSpPr>
                <a:spLocks/>
              </p:cNvSpPr>
              <p:nvPr/>
            </p:nvSpPr>
            <p:spPr bwMode="auto">
              <a:xfrm>
                <a:off x="437725" y="3623285"/>
                <a:ext cx="1232545" cy="553554"/>
              </a:xfrm>
              <a:prstGeom prst="roundRect">
                <a:avLst>
                  <a:gd name="adj" fmla="val 231"/>
                </a:avLst>
              </a:prstGeom>
              <a:solidFill>
                <a:srgbClr val="CCCCCC"/>
              </a:solidFill>
              <a:ln w="12700">
                <a:solidFill>
                  <a:srgbClr val="666666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>
                <a:defPPr>
                  <a:defRPr lang="en-AU"/>
                </a:defPPr>
                <a:lvl1pPr algn="ctr" rtl="0" eaLnBrk="0" fontAlgn="base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457200" algn="ctr" rtl="0" eaLnBrk="0" fontAlgn="base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914400" algn="ctr" rtl="0" eaLnBrk="0" fontAlgn="base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1371600" algn="ctr" rtl="0" eaLnBrk="0" fontAlgn="base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1828800" algn="ctr" rtl="0" eaLnBrk="0" fontAlgn="base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endParaRPr lang="en-US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85" name="AutoShape 26"/>
              <p:cNvSpPr>
                <a:spLocks/>
              </p:cNvSpPr>
              <p:nvPr/>
            </p:nvSpPr>
            <p:spPr bwMode="auto">
              <a:xfrm>
                <a:off x="437725" y="4321634"/>
                <a:ext cx="1232545" cy="553554"/>
              </a:xfrm>
              <a:prstGeom prst="roundRect">
                <a:avLst>
                  <a:gd name="adj" fmla="val 231"/>
                </a:avLst>
              </a:prstGeom>
              <a:solidFill>
                <a:srgbClr val="CCCCCC"/>
              </a:solidFill>
              <a:ln w="12700">
                <a:solidFill>
                  <a:srgbClr val="666666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>
                <a:defPPr>
                  <a:defRPr lang="en-AU"/>
                </a:defPPr>
                <a:lvl1pPr algn="ctr" rtl="0" eaLnBrk="0" fontAlgn="base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457200" algn="ctr" rtl="0" eaLnBrk="0" fontAlgn="base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914400" algn="ctr" rtl="0" eaLnBrk="0" fontAlgn="base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1371600" algn="ctr" rtl="0" eaLnBrk="0" fontAlgn="base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1828800" algn="ctr" rtl="0" eaLnBrk="0" fontAlgn="base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endParaRPr lang="en-US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86" name="AutoShape 27"/>
              <p:cNvSpPr>
                <a:spLocks/>
              </p:cNvSpPr>
              <p:nvPr/>
            </p:nvSpPr>
            <p:spPr bwMode="auto">
              <a:xfrm>
                <a:off x="437725" y="5222441"/>
                <a:ext cx="1232545" cy="553554"/>
              </a:xfrm>
              <a:prstGeom prst="roundRect">
                <a:avLst>
                  <a:gd name="adj" fmla="val 231"/>
                </a:avLst>
              </a:prstGeom>
              <a:solidFill>
                <a:srgbClr val="CCCCCC"/>
              </a:solidFill>
              <a:ln w="12700">
                <a:solidFill>
                  <a:srgbClr val="666666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>
                <a:defPPr>
                  <a:defRPr lang="en-AU"/>
                </a:defPPr>
                <a:lvl1pPr algn="ctr" rtl="0" eaLnBrk="0" fontAlgn="base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457200" algn="ctr" rtl="0" eaLnBrk="0" fontAlgn="base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914400" algn="ctr" rtl="0" eaLnBrk="0" fontAlgn="base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1371600" algn="ctr" rtl="0" eaLnBrk="0" fontAlgn="base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1828800" algn="ctr" rtl="0" eaLnBrk="0" fontAlgn="base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endParaRPr lang="en-US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87" name="AutoShape 28"/>
              <p:cNvSpPr>
                <a:spLocks/>
              </p:cNvSpPr>
              <p:nvPr/>
            </p:nvSpPr>
            <p:spPr bwMode="auto">
              <a:xfrm>
                <a:off x="437725" y="5919509"/>
                <a:ext cx="1232545" cy="553554"/>
              </a:xfrm>
              <a:prstGeom prst="roundRect">
                <a:avLst>
                  <a:gd name="adj" fmla="val 231"/>
                </a:avLst>
              </a:prstGeom>
              <a:solidFill>
                <a:srgbClr val="CCCCCC"/>
              </a:solidFill>
              <a:ln w="12700">
                <a:solidFill>
                  <a:srgbClr val="666666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>
                <a:defPPr>
                  <a:defRPr lang="en-AU"/>
                </a:defPPr>
                <a:lvl1pPr algn="ctr" rtl="0" eaLnBrk="0" fontAlgn="base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457200" algn="ctr" rtl="0" eaLnBrk="0" fontAlgn="base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914400" algn="ctr" rtl="0" eaLnBrk="0" fontAlgn="base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1371600" algn="ctr" rtl="0" eaLnBrk="0" fontAlgn="base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1828800" algn="ctr" rtl="0" eaLnBrk="0" fontAlgn="base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endParaRPr lang="en-US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88" name="Line 29"/>
              <p:cNvSpPr>
                <a:spLocks noChangeShapeType="1"/>
              </p:cNvSpPr>
              <p:nvPr/>
            </p:nvSpPr>
            <p:spPr bwMode="auto">
              <a:xfrm>
                <a:off x="265112" y="1854988"/>
                <a:ext cx="8422393" cy="128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defPPr>
                  <a:defRPr lang="en-AU"/>
                </a:defPPr>
                <a:lvl1pPr algn="ctr" rtl="0" eaLnBrk="0" fontAlgn="base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457200" algn="ctr" rtl="0" eaLnBrk="0" fontAlgn="base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914400" algn="ctr" rtl="0" eaLnBrk="0" fontAlgn="base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1371600" algn="ctr" rtl="0" eaLnBrk="0" fontAlgn="base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1828800" algn="ctr" rtl="0" eaLnBrk="0" fontAlgn="base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endParaRPr lang="en-US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89" name="Line 30"/>
              <p:cNvSpPr>
                <a:spLocks noChangeShapeType="1"/>
              </p:cNvSpPr>
              <p:nvPr/>
            </p:nvSpPr>
            <p:spPr bwMode="auto">
              <a:xfrm flipV="1">
                <a:off x="1778689" y="1383442"/>
                <a:ext cx="1427" cy="5139594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defPPr>
                  <a:defRPr lang="en-AU"/>
                </a:defPPr>
                <a:lvl1pPr algn="ctr" rtl="0" eaLnBrk="0" fontAlgn="base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457200" algn="ctr" rtl="0" eaLnBrk="0" fontAlgn="base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914400" algn="ctr" rtl="0" eaLnBrk="0" fontAlgn="base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1371600" algn="ctr" rtl="0" eaLnBrk="0" fontAlgn="base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1828800" algn="ctr" rtl="0" eaLnBrk="0" fontAlgn="base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endParaRPr lang="en-US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90" name="Line 31"/>
              <p:cNvSpPr>
                <a:spLocks noChangeShapeType="1"/>
              </p:cNvSpPr>
              <p:nvPr/>
            </p:nvSpPr>
            <p:spPr bwMode="auto">
              <a:xfrm>
                <a:off x="1875694" y="3598939"/>
                <a:ext cx="6779000" cy="128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defPPr>
                  <a:defRPr lang="en-AU"/>
                </a:defPPr>
                <a:lvl1pPr algn="ctr" rtl="0" eaLnBrk="0" fontAlgn="base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457200" algn="ctr" rtl="0" eaLnBrk="0" fontAlgn="base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914400" algn="ctr" rtl="0" eaLnBrk="0" fontAlgn="base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1371600" algn="ctr" rtl="0" eaLnBrk="0" fontAlgn="base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1828800" algn="ctr" rtl="0" eaLnBrk="0" fontAlgn="base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endParaRPr lang="en-US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91" name="Line 32"/>
              <p:cNvSpPr>
                <a:spLocks noChangeShapeType="1"/>
              </p:cNvSpPr>
              <p:nvPr/>
            </p:nvSpPr>
            <p:spPr bwMode="auto">
              <a:xfrm>
                <a:off x="1875694" y="4987949"/>
                <a:ext cx="6779000" cy="128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defPPr>
                  <a:defRPr lang="en-AU"/>
                </a:defPPr>
                <a:lvl1pPr algn="ctr" rtl="0" eaLnBrk="0" fontAlgn="base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457200" algn="ctr" rtl="0" eaLnBrk="0" fontAlgn="base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914400" algn="ctr" rtl="0" eaLnBrk="0" fontAlgn="base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1371600" algn="ctr" rtl="0" eaLnBrk="0" fontAlgn="base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1828800" algn="ctr" rtl="0" eaLnBrk="0" fontAlgn="base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endParaRPr lang="en-US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92" name="TextBox 32"/>
              <p:cNvSpPr txBox="1"/>
              <p:nvPr/>
            </p:nvSpPr>
            <p:spPr>
              <a:xfrm>
                <a:off x="4282296" y="1522578"/>
                <a:ext cx="1506444" cy="2251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AU"/>
                </a:defPPr>
                <a:lvl1pPr algn="ctr" rtl="0" eaLnBrk="0" fontAlgn="base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457200" algn="ctr" rtl="0" eaLnBrk="0" fontAlgn="base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914400" algn="ctr" rtl="0" eaLnBrk="0" fontAlgn="base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1371600" algn="ctr" rtl="0" eaLnBrk="0" fontAlgn="base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1828800" algn="ctr" rtl="0" eaLnBrk="0" fontAlgn="base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r>
                  <a:rPr lang="en-US" sz="1200" dirty="0" smtClean="0">
                    <a:solidFill>
                      <a:schemeClr val="tx1"/>
                    </a:solidFill>
                  </a:rPr>
                  <a:t>ILIS Security</a:t>
                </a:r>
                <a:endParaRPr 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93" name="TextBox 33"/>
              <p:cNvSpPr txBox="1"/>
              <p:nvPr/>
            </p:nvSpPr>
            <p:spPr>
              <a:xfrm>
                <a:off x="4213821" y="2000485"/>
                <a:ext cx="1506444" cy="2251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AU"/>
                </a:defPPr>
                <a:lvl1pPr algn="ctr" rtl="0" eaLnBrk="0" fontAlgn="base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457200" algn="ctr" rtl="0" eaLnBrk="0" fontAlgn="base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914400" algn="ctr" rtl="0" eaLnBrk="0" fontAlgn="base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1371600" algn="ctr" rtl="0" eaLnBrk="0" fontAlgn="base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1828800" algn="ctr" rtl="0" eaLnBrk="0" fontAlgn="base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r>
                  <a:rPr lang="en-US" sz="1200" dirty="0" smtClean="0">
                    <a:solidFill>
                      <a:schemeClr val="tx1"/>
                    </a:solidFill>
                  </a:rPr>
                  <a:t>Web Interface</a:t>
                </a:r>
                <a:endParaRPr 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94" name="TextBox 34"/>
              <p:cNvSpPr txBox="1"/>
              <p:nvPr/>
            </p:nvSpPr>
            <p:spPr>
              <a:xfrm>
                <a:off x="1954155" y="2467485"/>
                <a:ext cx="1780343" cy="2251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AU"/>
                </a:defPPr>
                <a:lvl1pPr algn="ctr" rtl="0" eaLnBrk="0" fontAlgn="base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457200" algn="ctr" rtl="0" eaLnBrk="0" fontAlgn="base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914400" algn="ctr" rtl="0" eaLnBrk="0" fontAlgn="base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1371600" algn="ctr" rtl="0" eaLnBrk="0" fontAlgn="base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1828800" algn="ctr" rtl="0" eaLnBrk="0" fontAlgn="base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r>
                  <a:rPr lang="en-US" sz="1200" dirty="0" smtClean="0">
                    <a:solidFill>
                      <a:schemeClr val="tx1"/>
                    </a:solidFill>
                  </a:rPr>
                  <a:t>User Registration</a:t>
                </a:r>
                <a:endParaRPr 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95" name="TextBox 35"/>
              <p:cNvSpPr txBox="1"/>
              <p:nvPr/>
            </p:nvSpPr>
            <p:spPr>
              <a:xfrm>
                <a:off x="4213821" y="2454162"/>
                <a:ext cx="1780343" cy="2251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AU"/>
                </a:defPPr>
                <a:lvl1pPr algn="ctr" rtl="0" eaLnBrk="0" fontAlgn="base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457200" algn="ctr" rtl="0" eaLnBrk="0" fontAlgn="base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914400" algn="ctr" rtl="0" eaLnBrk="0" fontAlgn="base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1371600" algn="ctr" rtl="0" eaLnBrk="0" fontAlgn="base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1828800" algn="ctr" rtl="0" eaLnBrk="0" fontAlgn="base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r>
                  <a:rPr lang="en-US" sz="1200" dirty="0" smtClean="0">
                    <a:solidFill>
                      <a:schemeClr val="tx1"/>
                    </a:solidFill>
                  </a:rPr>
                  <a:t>User Authentication</a:t>
                </a:r>
                <a:endParaRPr 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96" name="TextBox 36"/>
              <p:cNvSpPr txBox="1"/>
              <p:nvPr/>
            </p:nvSpPr>
            <p:spPr>
              <a:xfrm>
                <a:off x="6678912" y="2467485"/>
                <a:ext cx="1500531" cy="3636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AU"/>
                </a:defPPr>
                <a:lvl1pPr algn="ctr" rtl="0" eaLnBrk="0" fontAlgn="base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457200" algn="ctr" rtl="0" eaLnBrk="0" fontAlgn="base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914400" algn="ctr" rtl="0" eaLnBrk="0" fontAlgn="base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1371600" algn="ctr" rtl="0" eaLnBrk="0" fontAlgn="base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1828800" algn="ctr" rtl="0" eaLnBrk="0" fontAlgn="base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r>
                  <a:rPr lang="en-US" sz="1200" dirty="0" smtClean="0">
                    <a:solidFill>
                      <a:schemeClr val="tx1"/>
                    </a:solidFill>
                  </a:rPr>
                  <a:t>Personalization Service</a:t>
                </a:r>
                <a:endParaRPr 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97" name="TextBox 37"/>
              <p:cNvSpPr txBox="1"/>
              <p:nvPr/>
            </p:nvSpPr>
            <p:spPr>
              <a:xfrm>
                <a:off x="4128477" y="3205556"/>
                <a:ext cx="1780343" cy="2400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AU"/>
                </a:defPPr>
                <a:lvl1pPr algn="ctr" rtl="0" eaLnBrk="0" fontAlgn="base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457200" algn="ctr" rtl="0" eaLnBrk="0" fontAlgn="base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914400" algn="ctr" rtl="0" eaLnBrk="0" fontAlgn="base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1371600" algn="ctr" rtl="0" eaLnBrk="0" fontAlgn="base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1828800" algn="ctr" rtl="0" eaLnBrk="0" fontAlgn="base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r>
                  <a:rPr lang="en-US" sz="1200" dirty="0" smtClean="0">
                    <a:solidFill>
                      <a:schemeClr val="tx1"/>
                    </a:solidFill>
                  </a:rPr>
                  <a:t> User Repository</a:t>
                </a:r>
                <a:endParaRPr 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98" name="TextBox 38"/>
              <p:cNvSpPr txBox="1"/>
              <p:nvPr/>
            </p:nvSpPr>
            <p:spPr>
              <a:xfrm>
                <a:off x="6747387" y="3267063"/>
                <a:ext cx="1917293" cy="2251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AU"/>
                </a:defPPr>
                <a:lvl1pPr algn="ctr" rtl="0" eaLnBrk="0" fontAlgn="base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457200" algn="ctr" rtl="0" eaLnBrk="0" fontAlgn="base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914400" algn="ctr" rtl="0" eaLnBrk="0" fontAlgn="base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1371600" algn="ctr" rtl="0" eaLnBrk="0" fontAlgn="base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1828800" algn="ctr" rtl="0" eaLnBrk="0" fontAlgn="base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r>
                  <a:rPr lang="en-US" sz="1200" dirty="0" smtClean="0">
                    <a:solidFill>
                      <a:schemeClr val="tx1"/>
                    </a:solidFill>
                  </a:rPr>
                  <a:t>User Management</a:t>
                </a:r>
                <a:endParaRPr 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99" name="TextBox 39"/>
              <p:cNvSpPr txBox="1"/>
              <p:nvPr/>
            </p:nvSpPr>
            <p:spPr>
              <a:xfrm>
                <a:off x="1755419" y="4497182"/>
                <a:ext cx="1812536" cy="3877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AU"/>
                </a:defPPr>
                <a:lvl1pPr algn="ctr" rtl="0" eaLnBrk="0" fontAlgn="base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457200" algn="ctr" rtl="0" eaLnBrk="0" fontAlgn="base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914400" algn="ctr" rtl="0" eaLnBrk="0" fontAlgn="base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1371600" algn="ctr" rtl="0" eaLnBrk="0" fontAlgn="base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1828800" algn="ctr" rtl="0" eaLnBrk="0" fontAlgn="base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r>
                  <a:rPr lang="en-US" sz="1200" dirty="0" smtClean="0">
                    <a:solidFill>
                      <a:schemeClr val="tx1"/>
                    </a:solidFill>
                  </a:rPr>
                  <a:t>Survey </a:t>
                </a:r>
              </a:p>
              <a:p>
                <a:r>
                  <a:rPr lang="en-US" sz="1200" dirty="0" smtClean="0">
                    <a:solidFill>
                      <a:schemeClr val="tx1"/>
                    </a:solidFill>
                  </a:rPr>
                  <a:t>Management</a:t>
                </a:r>
                <a:endParaRPr 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00" name="TextBox 40"/>
              <p:cNvSpPr txBox="1"/>
              <p:nvPr/>
            </p:nvSpPr>
            <p:spPr>
              <a:xfrm>
                <a:off x="7072092" y="3820616"/>
                <a:ext cx="1780342" cy="3636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AU"/>
                </a:defPPr>
                <a:lvl1pPr algn="ctr" rtl="0" eaLnBrk="0" fontAlgn="base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457200" algn="ctr" rtl="0" eaLnBrk="0" fontAlgn="base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914400" algn="ctr" rtl="0" eaLnBrk="0" fontAlgn="base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1371600" algn="ctr" rtl="0" eaLnBrk="0" fontAlgn="base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1828800" algn="ctr" rtl="0" eaLnBrk="0" fontAlgn="base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r>
                  <a:rPr lang="en-US" sz="1200" dirty="0" smtClean="0">
                    <a:solidFill>
                      <a:schemeClr val="tx1"/>
                    </a:solidFill>
                  </a:rPr>
                  <a:t>Core Application Modules</a:t>
                </a:r>
                <a:endParaRPr 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01" name="TextBox 41"/>
              <p:cNvSpPr txBox="1"/>
              <p:nvPr/>
            </p:nvSpPr>
            <p:spPr>
              <a:xfrm>
                <a:off x="5609451" y="3820616"/>
                <a:ext cx="1780343" cy="2251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AU"/>
                </a:defPPr>
                <a:lvl1pPr algn="ctr" rtl="0" eaLnBrk="0" fontAlgn="base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457200" algn="ctr" rtl="0" eaLnBrk="0" fontAlgn="base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914400" algn="ctr" rtl="0" eaLnBrk="0" fontAlgn="base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1371600" algn="ctr" rtl="0" eaLnBrk="0" fontAlgn="base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1828800" algn="ctr" rtl="0" eaLnBrk="0" fontAlgn="base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r>
                  <a:rPr lang="en-US" sz="1200" dirty="0" smtClean="0">
                    <a:solidFill>
                      <a:schemeClr val="tx1"/>
                    </a:solidFill>
                  </a:rPr>
                  <a:t>Search Engine</a:t>
                </a:r>
                <a:endParaRPr 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02" name="TextBox 42"/>
              <p:cNvSpPr txBox="1"/>
              <p:nvPr/>
            </p:nvSpPr>
            <p:spPr>
              <a:xfrm>
                <a:off x="2557463" y="3868799"/>
                <a:ext cx="1780343" cy="2251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AU"/>
                </a:defPPr>
                <a:lvl1pPr algn="ctr" rtl="0" eaLnBrk="0" fontAlgn="base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457200" algn="ctr" rtl="0" eaLnBrk="0" fontAlgn="base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914400" algn="ctr" rtl="0" eaLnBrk="0" fontAlgn="base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1371600" algn="ctr" rtl="0" eaLnBrk="0" fontAlgn="base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1828800" algn="ctr" rtl="0" eaLnBrk="0" fontAlgn="base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r>
                  <a:rPr lang="en-US" sz="1200" dirty="0" smtClean="0">
                    <a:solidFill>
                      <a:schemeClr val="tx1"/>
                    </a:solidFill>
                  </a:rPr>
                  <a:t>Map Viewer</a:t>
                </a:r>
                <a:endParaRPr 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03" name="TextBox 43"/>
              <p:cNvSpPr txBox="1"/>
              <p:nvPr/>
            </p:nvSpPr>
            <p:spPr>
              <a:xfrm>
                <a:off x="6723531" y="4482354"/>
                <a:ext cx="1506071" cy="3877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AU"/>
                </a:defPPr>
                <a:lvl1pPr algn="ctr" rtl="0" eaLnBrk="0" fontAlgn="base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457200" algn="ctr" rtl="0" eaLnBrk="0" fontAlgn="base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914400" algn="ctr" rtl="0" eaLnBrk="0" fontAlgn="base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1371600" algn="ctr" rtl="0" eaLnBrk="0" fontAlgn="base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1828800" algn="ctr" rtl="0" eaLnBrk="0" fontAlgn="base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r>
                  <a:rPr lang="en-US" sz="1200" dirty="0" smtClean="0">
                    <a:solidFill>
                      <a:schemeClr val="tx1"/>
                    </a:solidFill>
                  </a:rPr>
                  <a:t>Title / Deed Management</a:t>
                </a:r>
                <a:endParaRPr 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04" name="TextBox 44"/>
              <p:cNvSpPr txBox="1"/>
              <p:nvPr/>
            </p:nvSpPr>
            <p:spPr>
              <a:xfrm>
                <a:off x="3619796" y="5302489"/>
                <a:ext cx="2821346" cy="3877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AU"/>
                </a:defPPr>
                <a:lvl1pPr algn="ctr" rtl="0" eaLnBrk="0" fontAlgn="base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457200" algn="ctr" rtl="0" eaLnBrk="0" fontAlgn="base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914400" algn="ctr" rtl="0" eaLnBrk="0" fontAlgn="base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1371600" algn="ctr" rtl="0" eaLnBrk="0" fontAlgn="base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1828800" algn="ctr" rtl="0" eaLnBrk="0" fontAlgn="base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r>
                  <a:rPr lang="en-US" sz="1200" dirty="0" smtClean="0">
                    <a:solidFill>
                      <a:schemeClr val="tx1"/>
                    </a:solidFill>
                  </a:rPr>
                  <a:t>Spatial Data &amp; Aspatial Data</a:t>
                </a:r>
              </a:p>
              <a:p>
                <a:endParaRPr 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05" name="Line 32"/>
              <p:cNvSpPr>
                <a:spLocks noChangeShapeType="1"/>
              </p:cNvSpPr>
              <p:nvPr/>
            </p:nvSpPr>
            <p:spPr bwMode="auto">
              <a:xfrm>
                <a:off x="1885680" y="5787527"/>
                <a:ext cx="6779000" cy="128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defPPr>
                  <a:defRPr lang="en-AU"/>
                </a:defPPr>
                <a:lvl1pPr algn="ctr" rtl="0" eaLnBrk="0" fontAlgn="base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457200" algn="ctr" rtl="0" eaLnBrk="0" fontAlgn="base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914400" algn="ctr" rtl="0" eaLnBrk="0" fontAlgn="base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1371600" algn="ctr" rtl="0" eaLnBrk="0" fontAlgn="base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1828800" algn="ctr" rtl="0" eaLnBrk="0" fontAlgn="base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endParaRPr lang="en-US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106" name="TextBox 47"/>
              <p:cNvSpPr txBox="1"/>
              <p:nvPr/>
            </p:nvSpPr>
            <p:spPr>
              <a:xfrm>
                <a:off x="6903988" y="5173748"/>
                <a:ext cx="1917293" cy="2400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AU"/>
                </a:defPPr>
                <a:lvl1pPr algn="ctr" rtl="0" eaLnBrk="0" fontAlgn="base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457200" algn="ctr" rtl="0" eaLnBrk="0" fontAlgn="base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914400" algn="ctr" rtl="0" eaLnBrk="0" fontAlgn="base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1371600" algn="ctr" rtl="0" eaLnBrk="0" fontAlgn="base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1828800" algn="ctr" rtl="0" eaLnBrk="0" fontAlgn="base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r>
                  <a:rPr lang="en-US" sz="1200" dirty="0" smtClean="0">
                    <a:solidFill>
                      <a:schemeClr val="tx1"/>
                    </a:solidFill>
                  </a:rPr>
                  <a:t>Data Store</a:t>
                </a:r>
                <a:endParaRPr 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07" name="TextBox 48"/>
              <p:cNvSpPr txBox="1"/>
              <p:nvPr/>
            </p:nvSpPr>
            <p:spPr>
              <a:xfrm>
                <a:off x="1887805" y="6042551"/>
                <a:ext cx="1429127" cy="4413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AU"/>
                </a:defPPr>
                <a:lvl1pPr algn="ctr" rtl="0" eaLnBrk="0" fontAlgn="base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457200" algn="ctr" rtl="0" eaLnBrk="0" fontAlgn="base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914400" algn="ctr" rtl="0" eaLnBrk="0" fontAlgn="base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1371600" algn="ctr" rtl="0" eaLnBrk="0" fontAlgn="base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1828800" algn="ctr" rtl="0" eaLnBrk="0" fontAlgn="base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r>
                  <a:rPr lang="en-US" sz="1200" dirty="0" smtClean="0">
                    <a:solidFill>
                      <a:schemeClr val="tx1"/>
                    </a:solidFill>
                  </a:rPr>
                  <a:t>History Management</a:t>
                </a:r>
                <a:endParaRPr 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08" name="TextBox 49"/>
              <p:cNvSpPr txBox="1"/>
              <p:nvPr/>
            </p:nvSpPr>
            <p:spPr>
              <a:xfrm>
                <a:off x="3680288" y="6042551"/>
                <a:ext cx="1232545" cy="3877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AU"/>
                </a:defPPr>
                <a:lvl1pPr algn="ctr" rtl="0" eaLnBrk="0" fontAlgn="base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457200" algn="ctr" rtl="0" eaLnBrk="0" fontAlgn="base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914400" algn="ctr" rtl="0" eaLnBrk="0" fontAlgn="base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1371600" algn="ctr" rtl="0" eaLnBrk="0" fontAlgn="base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1828800" algn="ctr" rtl="0" eaLnBrk="0" fontAlgn="base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r>
                  <a:rPr lang="en-US" sz="1200" dirty="0" smtClean="0">
                    <a:solidFill>
                      <a:schemeClr val="tx1"/>
                    </a:solidFill>
                  </a:rPr>
                  <a:t>Security Management</a:t>
                </a:r>
                <a:endParaRPr 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09" name="TextBox 50"/>
              <p:cNvSpPr txBox="1"/>
              <p:nvPr/>
            </p:nvSpPr>
            <p:spPr>
              <a:xfrm>
                <a:off x="5514840" y="6009184"/>
                <a:ext cx="1232545" cy="3877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AU"/>
                </a:defPPr>
                <a:lvl1pPr algn="ctr" rtl="0" eaLnBrk="0" fontAlgn="base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457200" algn="ctr" rtl="0" eaLnBrk="0" fontAlgn="base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914400" algn="ctr" rtl="0" eaLnBrk="0" fontAlgn="base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1371600" algn="ctr" rtl="0" eaLnBrk="0" fontAlgn="base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1828800" algn="ctr" rtl="0" eaLnBrk="0" fontAlgn="base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1200" dirty="0" smtClean="0">
                    <a:solidFill>
                      <a:schemeClr val="tx1"/>
                    </a:solidFill>
                  </a:rPr>
                  <a:t>Data Storage Management</a:t>
                </a:r>
                <a:endParaRPr 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0" name="TextBox 51"/>
              <p:cNvSpPr txBox="1"/>
              <p:nvPr/>
            </p:nvSpPr>
            <p:spPr>
              <a:xfrm>
                <a:off x="6952809" y="5911819"/>
                <a:ext cx="1917292" cy="5355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AU"/>
                </a:defPPr>
                <a:lvl1pPr algn="ctr" rtl="0" eaLnBrk="0" fontAlgn="base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457200" algn="ctr" rtl="0" eaLnBrk="0" fontAlgn="base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914400" algn="ctr" rtl="0" eaLnBrk="0" fontAlgn="base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1371600" algn="ctr" rtl="0" eaLnBrk="0" fontAlgn="base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1828800" algn="ctr" rtl="0" eaLnBrk="0" fontAlgn="base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r>
                  <a:rPr lang="en-US" sz="1200" dirty="0" smtClean="0">
                    <a:solidFill>
                      <a:schemeClr val="tx1"/>
                    </a:solidFill>
                  </a:rPr>
                  <a:t>Supporting Infrastructure </a:t>
                </a:r>
              </a:p>
              <a:p>
                <a:r>
                  <a:rPr lang="en-US" sz="1200" dirty="0" smtClean="0">
                    <a:solidFill>
                      <a:schemeClr val="tx1"/>
                    </a:solidFill>
                  </a:rPr>
                  <a:t>Management</a:t>
                </a:r>
                <a:endParaRPr 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1" name="TextBox 52"/>
              <p:cNvSpPr txBox="1"/>
              <p:nvPr/>
            </p:nvSpPr>
            <p:spPr>
              <a:xfrm>
                <a:off x="516186" y="1950066"/>
                <a:ext cx="1232545" cy="5021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AU"/>
                </a:defPPr>
                <a:lvl1pPr algn="ctr" rtl="0" eaLnBrk="0" fontAlgn="base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457200" algn="ctr" rtl="0" eaLnBrk="0" fontAlgn="base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914400" algn="ctr" rtl="0" eaLnBrk="0" fontAlgn="base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1371600" algn="ctr" rtl="0" eaLnBrk="0" fontAlgn="base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1828800" algn="ctr" rtl="0" eaLnBrk="0" fontAlgn="base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r>
                  <a:rPr lang="en-US" sz="1200" dirty="0" smtClean="0">
                    <a:solidFill>
                      <a:schemeClr val="tx1"/>
                    </a:solidFill>
                  </a:rPr>
                  <a:t>Work Flow Management Engine</a:t>
                </a:r>
                <a:endParaRPr 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2" name="TextBox 53"/>
              <p:cNvSpPr txBox="1"/>
              <p:nvPr/>
            </p:nvSpPr>
            <p:spPr>
              <a:xfrm>
                <a:off x="107575" y="1479975"/>
                <a:ext cx="1748733" cy="2400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AU"/>
                </a:defPPr>
                <a:lvl1pPr algn="ctr" rtl="0" eaLnBrk="0" fontAlgn="base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457200" algn="ctr" rtl="0" eaLnBrk="0" fontAlgn="base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914400" algn="ctr" rtl="0" eaLnBrk="0" fontAlgn="base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1371600" algn="ctr" rtl="0" eaLnBrk="0" fontAlgn="base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1828800" algn="ctr" rtl="0" eaLnBrk="0" fontAlgn="base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r>
                  <a:rPr lang="en-US" sz="1200" dirty="0" smtClean="0">
                    <a:solidFill>
                      <a:schemeClr val="tx1"/>
                    </a:solidFill>
                  </a:rPr>
                  <a:t>ILIS Sub-system</a:t>
                </a:r>
                <a:endParaRPr 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3" name="TextBox 54"/>
              <p:cNvSpPr txBox="1"/>
              <p:nvPr/>
            </p:nvSpPr>
            <p:spPr>
              <a:xfrm>
                <a:off x="516186" y="2699884"/>
                <a:ext cx="1232545" cy="3636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AU"/>
                </a:defPPr>
                <a:lvl1pPr algn="ctr" rtl="0" eaLnBrk="0" fontAlgn="base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457200" algn="ctr" rtl="0" eaLnBrk="0" fontAlgn="base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914400" algn="ctr" rtl="0" eaLnBrk="0" fontAlgn="base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1371600" algn="ctr" rtl="0" eaLnBrk="0" fontAlgn="base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1828800" algn="ctr" rtl="0" eaLnBrk="0" fontAlgn="base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r>
                  <a:rPr lang="en-US" sz="1200" dirty="0" smtClean="0">
                    <a:solidFill>
                      <a:schemeClr val="tx1"/>
                    </a:solidFill>
                  </a:rPr>
                  <a:t>Business Rules</a:t>
                </a:r>
                <a:endParaRPr 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4" name="TextBox 55"/>
              <p:cNvSpPr txBox="1"/>
              <p:nvPr/>
            </p:nvSpPr>
            <p:spPr>
              <a:xfrm>
                <a:off x="447710" y="3697604"/>
                <a:ext cx="1232545" cy="3636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AU"/>
                </a:defPPr>
                <a:lvl1pPr algn="ctr" rtl="0" eaLnBrk="0" fontAlgn="base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457200" algn="ctr" rtl="0" eaLnBrk="0" fontAlgn="base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914400" algn="ctr" rtl="0" eaLnBrk="0" fontAlgn="base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1371600" algn="ctr" rtl="0" eaLnBrk="0" fontAlgn="base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1828800" algn="ctr" rtl="0" eaLnBrk="0" fontAlgn="base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r>
                  <a:rPr lang="en-US" sz="1200" dirty="0" smtClean="0">
                    <a:solidFill>
                      <a:schemeClr val="tx1"/>
                    </a:solidFill>
                  </a:rPr>
                  <a:t>Document Management</a:t>
                </a:r>
                <a:endParaRPr 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5" name="TextBox 56"/>
              <p:cNvSpPr txBox="1"/>
              <p:nvPr/>
            </p:nvSpPr>
            <p:spPr>
              <a:xfrm>
                <a:off x="447711" y="4402309"/>
                <a:ext cx="1232545" cy="3636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AU"/>
                </a:defPPr>
                <a:lvl1pPr algn="ctr" rtl="0" eaLnBrk="0" fontAlgn="base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457200" algn="ctr" rtl="0" eaLnBrk="0" fontAlgn="base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914400" algn="ctr" rtl="0" eaLnBrk="0" fontAlgn="base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1371600" algn="ctr" rtl="0" eaLnBrk="0" fontAlgn="base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1828800" algn="ctr" rtl="0" eaLnBrk="0" fontAlgn="base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r>
                  <a:rPr lang="en-US" sz="1200" dirty="0" smtClean="0">
                    <a:solidFill>
                      <a:schemeClr val="tx1"/>
                    </a:solidFill>
                  </a:rPr>
                  <a:t>Electronic Fund Transfer</a:t>
                </a:r>
                <a:endParaRPr 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6" name="TextBox 57"/>
              <p:cNvSpPr txBox="1"/>
              <p:nvPr/>
            </p:nvSpPr>
            <p:spPr>
              <a:xfrm>
                <a:off x="447711" y="5227535"/>
                <a:ext cx="1232545" cy="5021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AU"/>
                </a:defPPr>
                <a:lvl1pPr algn="ctr" rtl="0" eaLnBrk="0" fontAlgn="base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457200" algn="ctr" rtl="0" eaLnBrk="0" fontAlgn="base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914400" algn="ctr" rtl="0" eaLnBrk="0" fontAlgn="base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1371600" algn="ctr" rtl="0" eaLnBrk="0" fontAlgn="base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1828800" algn="ctr" rtl="0" eaLnBrk="0" fontAlgn="base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r>
                  <a:rPr lang="en-US" sz="1200" dirty="0" smtClean="0">
                    <a:solidFill>
                      <a:schemeClr val="tx1"/>
                    </a:solidFill>
                  </a:rPr>
                  <a:t>Management Information System</a:t>
                </a:r>
                <a:endParaRPr 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7" name="TextBox 58"/>
              <p:cNvSpPr txBox="1"/>
              <p:nvPr/>
            </p:nvSpPr>
            <p:spPr>
              <a:xfrm>
                <a:off x="393924" y="6024700"/>
                <a:ext cx="1369494" cy="3636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AU"/>
                </a:defPPr>
                <a:lvl1pPr algn="ctr" rtl="0" eaLnBrk="0" fontAlgn="base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457200" algn="ctr" rtl="0" eaLnBrk="0" fontAlgn="base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914400" algn="ctr" rtl="0" eaLnBrk="0" fontAlgn="base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1371600" algn="ctr" rtl="0" eaLnBrk="0" fontAlgn="base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1828800" algn="ctr" rtl="0" eaLnBrk="0" fontAlgn="base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3200" b="1" kern="1200">
                    <a:solidFill>
                      <a:schemeClr val="tx2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r>
                  <a:rPr lang="en-US" sz="1200" dirty="0" smtClean="0">
                    <a:solidFill>
                      <a:schemeClr val="tx1"/>
                    </a:solidFill>
                  </a:rPr>
                  <a:t>Systems Administration</a:t>
                </a:r>
                <a:endParaRPr lang="en-US" sz="1200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64" name="AutoShape 10"/>
            <p:cNvSpPr>
              <a:spLocks/>
            </p:cNvSpPr>
            <p:nvPr/>
          </p:nvSpPr>
          <p:spPr bwMode="auto">
            <a:xfrm>
              <a:off x="3469986" y="4421994"/>
              <a:ext cx="1397849" cy="509987"/>
            </a:xfrm>
            <a:prstGeom prst="roundRect">
              <a:avLst>
                <a:gd name="adj" fmla="val 250"/>
              </a:avLst>
            </a:prstGeom>
            <a:solidFill>
              <a:srgbClr val="CCCCCC"/>
            </a:solidFill>
            <a:ln w="12700">
              <a:solidFill>
                <a:srgbClr val="666666"/>
              </a:solidFill>
              <a:round/>
              <a:headEnd/>
              <a:tailEnd type="triangle" w="med" len="med"/>
            </a:ln>
          </p:spPr>
          <p:txBody>
            <a:bodyPr wrap="none" anchor="ctr"/>
            <a:lstStyle>
              <a:defPPr>
                <a:defRPr lang="en-AU"/>
              </a:defPPr>
              <a:lvl1pPr algn="ctr" rtl="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3200" b="1" kern="1200">
                  <a:solidFill>
                    <a:schemeClr val="tx2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ctr" rtl="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3200" b="1" kern="1200">
                  <a:solidFill>
                    <a:schemeClr val="tx2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ctr" rtl="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3200" b="1" kern="1200">
                  <a:solidFill>
                    <a:schemeClr val="tx2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ctr" rtl="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3200" b="1" kern="1200">
                  <a:solidFill>
                    <a:schemeClr val="tx2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ctr" rtl="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3200" b="1" kern="1200">
                  <a:solidFill>
                    <a:schemeClr val="tx2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3200" b="1" kern="1200">
                  <a:solidFill>
                    <a:schemeClr val="tx2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3200" b="1" kern="1200">
                  <a:solidFill>
                    <a:schemeClr val="tx2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3200" b="1" kern="1200">
                  <a:solidFill>
                    <a:schemeClr val="tx2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3200" b="1" kern="1200">
                  <a:solidFill>
                    <a:schemeClr val="tx2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r>
                <a:rPr lang="en-US" sz="1200" dirty="0" smtClean="0">
                  <a:solidFill>
                    <a:schemeClr val="tx1"/>
                  </a:solidFill>
                </a:rPr>
                <a:t>Utilities</a:t>
              </a:r>
            </a:p>
            <a:p>
              <a:r>
                <a:rPr lang="en-US" sz="1200" dirty="0" smtClean="0">
                  <a:solidFill>
                    <a:schemeClr val="tx1"/>
                  </a:solidFill>
                </a:rPr>
                <a:t>Management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65" name="AutoShape 10"/>
            <p:cNvSpPr>
              <a:spLocks/>
            </p:cNvSpPr>
            <p:nvPr/>
          </p:nvSpPr>
          <p:spPr bwMode="auto">
            <a:xfrm>
              <a:off x="5109882" y="4390438"/>
              <a:ext cx="1344706" cy="509987"/>
            </a:xfrm>
            <a:prstGeom prst="roundRect">
              <a:avLst>
                <a:gd name="adj" fmla="val 250"/>
              </a:avLst>
            </a:prstGeom>
            <a:solidFill>
              <a:srgbClr val="CCCCCC"/>
            </a:solidFill>
            <a:ln w="12700">
              <a:solidFill>
                <a:srgbClr val="666666"/>
              </a:solidFill>
              <a:round/>
              <a:headEnd/>
              <a:tailEnd type="triangle" w="med" len="med"/>
            </a:ln>
          </p:spPr>
          <p:txBody>
            <a:bodyPr wrap="none" anchor="ctr"/>
            <a:lstStyle>
              <a:defPPr>
                <a:defRPr lang="en-AU"/>
              </a:defPPr>
              <a:lvl1pPr algn="ctr" rtl="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3200" b="1" kern="1200">
                  <a:solidFill>
                    <a:schemeClr val="tx2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ctr" rtl="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3200" b="1" kern="1200">
                  <a:solidFill>
                    <a:schemeClr val="tx2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ctr" rtl="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3200" b="1" kern="1200">
                  <a:solidFill>
                    <a:schemeClr val="tx2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ctr" rtl="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3200" b="1" kern="1200">
                  <a:solidFill>
                    <a:schemeClr val="tx2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ctr" rtl="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3200" b="1" kern="1200">
                  <a:solidFill>
                    <a:schemeClr val="tx2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3200" b="1" kern="1200">
                  <a:solidFill>
                    <a:schemeClr val="tx2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3200" b="1" kern="1200">
                  <a:solidFill>
                    <a:schemeClr val="tx2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3200" b="1" kern="1200">
                  <a:solidFill>
                    <a:schemeClr val="tx2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3200" b="1" kern="1200">
                  <a:solidFill>
                    <a:schemeClr val="tx2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r>
                <a:rPr lang="en-US" sz="1200" dirty="0" smtClean="0">
                  <a:solidFill>
                    <a:schemeClr val="tx1"/>
                  </a:solidFill>
                </a:rPr>
                <a:t>Planning and</a:t>
              </a:r>
            </a:p>
            <a:p>
              <a:r>
                <a:rPr lang="en-US" sz="1200" dirty="0" smtClean="0">
                  <a:solidFill>
                    <a:schemeClr val="tx1"/>
                  </a:solidFill>
                </a:rPr>
                <a:t>Land use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</p:grpSp>
      <p:sp>
        <p:nvSpPr>
          <p:cNvPr id="60" name="TextBox 59"/>
          <p:cNvSpPr txBox="1"/>
          <p:nvPr/>
        </p:nvSpPr>
        <p:spPr>
          <a:xfrm>
            <a:off x="514351" y="1248082"/>
            <a:ext cx="23050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 smtClean="0">
                <a:solidFill>
                  <a:schemeClr val="tx1"/>
                </a:solidFill>
              </a:rPr>
              <a:t>Functional View</a:t>
            </a:r>
            <a:endParaRPr lang="en-US" sz="20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2040" y="1628800"/>
            <a:ext cx="914400" cy="148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1844824"/>
            <a:ext cx="1460500" cy="124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43808" y="2132856"/>
            <a:ext cx="1562100" cy="93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59632" y="4005064"/>
            <a:ext cx="965200" cy="146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51920" y="4437112"/>
            <a:ext cx="14605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300192" y="1844824"/>
            <a:ext cx="1498600" cy="120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feld 7"/>
          <p:cNvSpPr txBox="1"/>
          <p:nvPr/>
        </p:nvSpPr>
        <p:spPr>
          <a:xfrm>
            <a:off x="827584" y="1124744"/>
            <a:ext cx="7055136" cy="52629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 smtClean="0"/>
              <a:t>Apple</a:t>
            </a:r>
          </a:p>
          <a:p>
            <a:endParaRPr lang="de-DE" sz="2400" b="1" dirty="0" smtClean="0"/>
          </a:p>
          <a:p>
            <a:endParaRPr lang="de-DE" sz="2400" b="1" dirty="0" smtClean="0"/>
          </a:p>
          <a:p>
            <a:endParaRPr lang="de-DE" sz="2400" b="1" dirty="0" smtClean="0"/>
          </a:p>
          <a:p>
            <a:endParaRPr lang="de-DE" sz="2400" b="1" dirty="0" smtClean="0"/>
          </a:p>
          <a:p>
            <a:r>
              <a:rPr lang="de-DE" sz="2400" b="1" dirty="0" smtClean="0"/>
              <a:t>I </a:t>
            </a:r>
            <a:r>
              <a:rPr lang="de-DE" sz="2400" b="1" dirty="0" err="1" smtClean="0"/>
              <a:t>Pod</a:t>
            </a:r>
            <a:r>
              <a:rPr lang="de-DE" sz="2400" b="1" dirty="0" smtClean="0"/>
              <a:t>		   I </a:t>
            </a:r>
            <a:r>
              <a:rPr lang="de-DE" sz="2400" b="1" dirty="0" err="1" smtClean="0"/>
              <a:t>Pad</a:t>
            </a:r>
            <a:r>
              <a:rPr lang="de-DE" sz="2400" b="1" dirty="0" smtClean="0"/>
              <a:t>		       I Phone     I Phone G3</a:t>
            </a:r>
          </a:p>
          <a:p>
            <a:endParaRPr lang="de-DE" sz="2400" b="1" dirty="0" smtClean="0"/>
          </a:p>
          <a:p>
            <a:endParaRPr lang="de-DE" sz="2400" b="1" dirty="0" smtClean="0"/>
          </a:p>
          <a:p>
            <a:endParaRPr lang="de-DE" sz="2400" b="1" dirty="0" smtClean="0"/>
          </a:p>
          <a:p>
            <a:endParaRPr lang="de-DE" sz="2400" b="1" dirty="0" smtClean="0"/>
          </a:p>
          <a:p>
            <a:endParaRPr lang="de-DE" sz="2400" b="1" dirty="0" smtClean="0"/>
          </a:p>
          <a:p>
            <a:endParaRPr lang="de-DE" sz="2400" b="1" dirty="0" smtClean="0"/>
          </a:p>
          <a:p>
            <a:endParaRPr lang="de-DE" sz="2400" b="1" dirty="0" smtClean="0"/>
          </a:p>
          <a:p>
            <a:r>
              <a:rPr lang="de-DE" sz="2400" b="1" dirty="0" smtClean="0"/>
              <a:t>Blackberry		  Samsung </a:t>
            </a:r>
            <a:r>
              <a:rPr lang="de-DE" sz="2400" b="1" dirty="0" err="1" smtClean="0"/>
              <a:t>Omni</a:t>
            </a:r>
            <a:endParaRPr lang="de-DE" sz="2400" b="1" dirty="0"/>
          </a:p>
        </p:txBody>
      </p:sp>
      <p:sp>
        <p:nvSpPr>
          <p:cNvPr id="9" name="Textfeld 8"/>
          <p:cNvSpPr txBox="1"/>
          <p:nvPr/>
        </p:nvSpPr>
        <p:spPr>
          <a:xfrm>
            <a:off x="899592" y="692696"/>
            <a:ext cx="76328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 smtClean="0"/>
              <a:t>8. Smart </a:t>
            </a:r>
            <a:r>
              <a:rPr lang="de-DE" sz="2800" b="1" dirty="0" err="1" smtClean="0"/>
              <a:t>Phones</a:t>
            </a:r>
            <a:r>
              <a:rPr lang="de-DE" sz="2800" b="1" dirty="0" smtClean="0"/>
              <a:t>                </a:t>
            </a:r>
            <a:r>
              <a:rPr lang="de-DE" sz="2400" b="1" dirty="0" err="1" smtClean="0"/>
              <a:t>permit</a:t>
            </a:r>
            <a:r>
              <a:rPr lang="de-DE" sz="2400" b="1" dirty="0" smtClean="0"/>
              <a:t> GIS </a:t>
            </a:r>
            <a:r>
              <a:rPr lang="de-DE" sz="2400" b="1" dirty="0" err="1" smtClean="0"/>
              <a:t>to</a:t>
            </a:r>
            <a:r>
              <a:rPr lang="de-DE" sz="2400" b="1" dirty="0" smtClean="0"/>
              <a:t> </a:t>
            </a:r>
            <a:r>
              <a:rPr lang="de-DE" sz="2400" b="1" dirty="0" err="1" smtClean="0"/>
              <a:t>become</a:t>
            </a:r>
            <a:r>
              <a:rPr lang="de-DE" sz="2400" b="1" dirty="0" smtClean="0"/>
              <a:t> mobile</a:t>
            </a:r>
            <a:endParaRPr lang="de-DE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5481" y="764704"/>
            <a:ext cx="4001789" cy="5760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feld 2"/>
          <p:cNvSpPr txBox="1"/>
          <p:nvPr/>
        </p:nvSpPr>
        <p:spPr>
          <a:xfrm>
            <a:off x="5733964" y="836712"/>
            <a:ext cx="11264622" cy="51090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b="1" dirty="0" err="1" smtClean="0"/>
              <a:t>Versatility</a:t>
            </a:r>
            <a:endParaRPr lang="de-DE" sz="2800" b="1" dirty="0" smtClean="0"/>
          </a:p>
          <a:p>
            <a:r>
              <a:rPr lang="de-DE" sz="2800" b="1" dirty="0" smtClean="0"/>
              <a:t>lies in </a:t>
            </a:r>
            <a:r>
              <a:rPr lang="de-DE" sz="2800" b="1" dirty="0" err="1" smtClean="0"/>
              <a:t>the</a:t>
            </a:r>
            <a:endParaRPr lang="de-DE" sz="2800" b="1" dirty="0" smtClean="0"/>
          </a:p>
          <a:p>
            <a:r>
              <a:rPr lang="de-DE" sz="2800" b="1" dirty="0" err="1" smtClean="0"/>
              <a:t>downloadable</a:t>
            </a:r>
            <a:endParaRPr lang="de-DE" sz="2800" b="1" dirty="0" smtClean="0"/>
          </a:p>
          <a:p>
            <a:r>
              <a:rPr lang="de-DE" sz="2800" b="1" dirty="0" smtClean="0"/>
              <a:t>„</a:t>
            </a:r>
            <a:r>
              <a:rPr lang="de-DE" sz="2800" b="1" dirty="0" err="1" smtClean="0"/>
              <a:t>Apps</a:t>
            </a:r>
            <a:r>
              <a:rPr lang="de-DE" sz="2800" b="1" dirty="0" smtClean="0"/>
              <a:t>“</a:t>
            </a:r>
          </a:p>
          <a:p>
            <a:r>
              <a:rPr lang="de-DE" sz="2800" b="1" dirty="0" err="1" smtClean="0"/>
              <a:t>making</a:t>
            </a:r>
            <a:r>
              <a:rPr lang="de-DE" sz="2800" b="1" dirty="0" smtClean="0"/>
              <a:t> </a:t>
            </a:r>
            <a:r>
              <a:rPr lang="de-DE" sz="2800" b="1" dirty="0" err="1" smtClean="0"/>
              <a:t>the</a:t>
            </a:r>
            <a:endParaRPr lang="de-DE" sz="2800" b="1" dirty="0" smtClean="0"/>
          </a:p>
          <a:p>
            <a:r>
              <a:rPr lang="de-DE" sz="2800" b="1" dirty="0" smtClean="0"/>
              <a:t>Smartphone</a:t>
            </a:r>
          </a:p>
          <a:p>
            <a:endParaRPr lang="de-DE" sz="2800" b="1" dirty="0" smtClean="0"/>
          </a:p>
          <a:p>
            <a:r>
              <a:rPr lang="de-DE" sz="2800" b="1" dirty="0" smtClean="0"/>
              <a:t>a Navigation Device</a:t>
            </a:r>
          </a:p>
          <a:p>
            <a:r>
              <a:rPr lang="de-DE" b="1" dirty="0" smtClean="0"/>
              <a:t> (Google </a:t>
            </a:r>
            <a:r>
              <a:rPr lang="de-DE" b="1" dirty="0" err="1" smtClean="0"/>
              <a:t>Maps</a:t>
            </a:r>
            <a:r>
              <a:rPr lang="de-DE" b="1" dirty="0" smtClean="0"/>
              <a:t>, </a:t>
            </a:r>
            <a:r>
              <a:rPr lang="de-DE" b="1" dirty="0" err="1" smtClean="0"/>
              <a:t>Navtech</a:t>
            </a:r>
            <a:r>
              <a:rPr lang="de-DE" b="1" dirty="0" smtClean="0"/>
              <a:t>, Tom </a:t>
            </a:r>
            <a:r>
              <a:rPr lang="de-DE" b="1" dirty="0" err="1" smtClean="0"/>
              <a:t>Tom</a:t>
            </a:r>
            <a:r>
              <a:rPr lang="de-DE" b="1" dirty="0" smtClean="0"/>
              <a:t>)</a:t>
            </a:r>
          </a:p>
          <a:p>
            <a:r>
              <a:rPr lang="de-DE" sz="2800" b="1" dirty="0" smtClean="0"/>
              <a:t>an  Internet Browser 									</a:t>
            </a:r>
          </a:p>
          <a:p>
            <a:r>
              <a:rPr lang="de-DE" sz="2800" b="1" dirty="0" smtClean="0"/>
              <a:t>a </a:t>
            </a:r>
            <a:r>
              <a:rPr lang="de-DE" sz="2800" b="1" dirty="0" err="1" smtClean="0"/>
              <a:t>phone</a:t>
            </a:r>
            <a:endParaRPr lang="de-DE" sz="2800" b="1" dirty="0" smtClean="0"/>
          </a:p>
          <a:p>
            <a:r>
              <a:rPr lang="de-DE" sz="2800" b="1" dirty="0" smtClean="0"/>
              <a:t>a </a:t>
            </a:r>
            <a:r>
              <a:rPr lang="de-DE" sz="2800" b="1" dirty="0" err="1" smtClean="0"/>
              <a:t>data</a:t>
            </a:r>
            <a:r>
              <a:rPr lang="de-DE" sz="2800" b="1" dirty="0" smtClean="0"/>
              <a:t> </a:t>
            </a:r>
            <a:r>
              <a:rPr lang="de-DE" sz="2800" b="1" dirty="0" err="1" smtClean="0"/>
              <a:t>base</a:t>
            </a:r>
            <a:endParaRPr lang="de-DE" sz="2800" b="1" dirty="0"/>
          </a:p>
        </p:txBody>
      </p:sp>
      <p:sp>
        <p:nvSpPr>
          <p:cNvPr id="4" name="Textfeld 3"/>
          <p:cNvSpPr txBox="1"/>
          <p:nvPr/>
        </p:nvSpPr>
        <p:spPr>
          <a:xfrm>
            <a:off x="5724128" y="836712"/>
            <a:ext cx="11264622" cy="51090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b="1" dirty="0" err="1" smtClean="0"/>
              <a:t>Versatility</a:t>
            </a:r>
            <a:endParaRPr lang="de-DE" sz="2800" b="1" dirty="0" smtClean="0"/>
          </a:p>
          <a:p>
            <a:r>
              <a:rPr lang="de-DE" sz="2800" b="1" dirty="0" smtClean="0"/>
              <a:t>lies in </a:t>
            </a:r>
            <a:r>
              <a:rPr lang="de-DE" sz="2800" b="1" dirty="0" err="1" smtClean="0"/>
              <a:t>the</a:t>
            </a:r>
            <a:endParaRPr lang="de-DE" sz="2800" b="1" dirty="0" smtClean="0"/>
          </a:p>
          <a:p>
            <a:r>
              <a:rPr lang="de-DE" sz="2800" b="1" dirty="0" err="1" smtClean="0"/>
              <a:t>downloadable</a:t>
            </a:r>
            <a:endParaRPr lang="de-DE" sz="2800" b="1" dirty="0" smtClean="0"/>
          </a:p>
          <a:p>
            <a:r>
              <a:rPr lang="de-DE" sz="2800" b="1" dirty="0" smtClean="0"/>
              <a:t>„</a:t>
            </a:r>
            <a:r>
              <a:rPr lang="de-DE" sz="2800" b="1" dirty="0" err="1" smtClean="0"/>
              <a:t>Apps</a:t>
            </a:r>
            <a:r>
              <a:rPr lang="de-DE" sz="2800" b="1" dirty="0" smtClean="0"/>
              <a:t>“</a:t>
            </a:r>
          </a:p>
          <a:p>
            <a:r>
              <a:rPr lang="de-DE" sz="2800" b="1" dirty="0" err="1" smtClean="0"/>
              <a:t>making</a:t>
            </a:r>
            <a:r>
              <a:rPr lang="de-DE" sz="2800" b="1" dirty="0" smtClean="0"/>
              <a:t> </a:t>
            </a:r>
            <a:r>
              <a:rPr lang="de-DE" sz="2800" b="1" dirty="0" err="1" smtClean="0"/>
              <a:t>the</a:t>
            </a:r>
            <a:endParaRPr lang="de-DE" sz="2800" b="1" dirty="0" smtClean="0"/>
          </a:p>
          <a:p>
            <a:r>
              <a:rPr lang="de-DE" sz="2800" b="1" dirty="0" smtClean="0"/>
              <a:t>Smartphone</a:t>
            </a:r>
          </a:p>
          <a:p>
            <a:endParaRPr lang="de-DE" sz="2800" b="1" dirty="0" smtClean="0"/>
          </a:p>
          <a:p>
            <a:r>
              <a:rPr lang="de-DE" sz="2800" b="1" dirty="0" smtClean="0"/>
              <a:t>a Navigation Device</a:t>
            </a:r>
          </a:p>
          <a:p>
            <a:r>
              <a:rPr lang="de-DE" b="1" dirty="0" smtClean="0"/>
              <a:t> (Google </a:t>
            </a:r>
            <a:r>
              <a:rPr lang="de-DE" b="1" dirty="0" err="1" smtClean="0"/>
              <a:t>Maps</a:t>
            </a:r>
            <a:r>
              <a:rPr lang="de-DE" b="1" dirty="0" smtClean="0"/>
              <a:t>, </a:t>
            </a:r>
            <a:r>
              <a:rPr lang="de-DE" b="1" dirty="0" err="1" smtClean="0"/>
              <a:t>Navtech</a:t>
            </a:r>
            <a:r>
              <a:rPr lang="de-DE" b="1" dirty="0" smtClean="0"/>
              <a:t>, Tom </a:t>
            </a:r>
            <a:r>
              <a:rPr lang="de-DE" b="1" dirty="0" err="1" smtClean="0"/>
              <a:t>Tom</a:t>
            </a:r>
            <a:r>
              <a:rPr lang="de-DE" b="1" dirty="0" smtClean="0"/>
              <a:t>)</a:t>
            </a:r>
          </a:p>
          <a:p>
            <a:r>
              <a:rPr lang="de-DE" sz="2800" b="1" dirty="0" smtClean="0"/>
              <a:t>an  Internet Browser 									</a:t>
            </a:r>
          </a:p>
          <a:p>
            <a:r>
              <a:rPr lang="de-DE" sz="2800" b="1" dirty="0" smtClean="0"/>
              <a:t>a </a:t>
            </a:r>
            <a:r>
              <a:rPr lang="de-DE" sz="2800" b="1" dirty="0" err="1" smtClean="0"/>
              <a:t>phone</a:t>
            </a:r>
            <a:endParaRPr lang="de-DE" sz="2800" b="1" dirty="0" smtClean="0"/>
          </a:p>
          <a:p>
            <a:r>
              <a:rPr lang="de-DE" sz="2800" b="1" dirty="0" smtClean="0"/>
              <a:t>a </a:t>
            </a:r>
            <a:r>
              <a:rPr lang="de-DE" sz="2800" b="1" dirty="0" err="1" smtClean="0"/>
              <a:t>data</a:t>
            </a:r>
            <a:r>
              <a:rPr lang="de-DE" sz="2800" b="1" dirty="0" smtClean="0"/>
              <a:t> </a:t>
            </a:r>
            <a:r>
              <a:rPr lang="de-DE" sz="2800" b="1" dirty="0" err="1" smtClean="0"/>
              <a:t>base</a:t>
            </a:r>
            <a:endParaRPr lang="de-DE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71800" y="2924944"/>
            <a:ext cx="5733364" cy="22568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feld 3"/>
          <p:cNvSpPr txBox="1"/>
          <p:nvPr/>
        </p:nvSpPr>
        <p:spPr>
          <a:xfrm>
            <a:off x="1763688" y="1196752"/>
            <a:ext cx="57103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 smtClean="0"/>
              <a:t>time </a:t>
            </a:r>
            <a:r>
              <a:rPr lang="de-DE" sz="2400" b="1" dirty="0" err="1" smtClean="0"/>
              <a:t>consuming</a:t>
            </a:r>
            <a:r>
              <a:rPr lang="de-DE" sz="2400" b="1" dirty="0" smtClean="0"/>
              <a:t> </a:t>
            </a:r>
            <a:r>
              <a:rPr lang="de-DE" sz="2400" b="1" dirty="0" err="1" smtClean="0"/>
              <a:t>measurement</a:t>
            </a:r>
            <a:r>
              <a:rPr lang="de-DE" sz="2400" b="1" dirty="0" smtClean="0"/>
              <a:t> </a:t>
            </a:r>
            <a:r>
              <a:rPr lang="de-DE" sz="2400" b="1" dirty="0" err="1" smtClean="0"/>
              <a:t>of</a:t>
            </a:r>
            <a:r>
              <a:rPr lang="de-DE" sz="2400" b="1" dirty="0" smtClean="0"/>
              <a:t> </a:t>
            </a:r>
            <a:r>
              <a:rPr lang="de-DE" sz="2400" b="1" dirty="0" err="1" smtClean="0"/>
              <a:t>distances</a:t>
            </a:r>
            <a:endParaRPr lang="de-DE" sz="2400" b="1" dirty="0"/>
          </a:p>
        </p:txBody>
      </p:sp>
      <p:pic>
        <p:nvPicPr>
          <p:cNvPr id="26625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2276872"/>
            <a:ext cx="2205233" cy="39534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2492896"/>
            <a:ext cx="2641600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620688"/>
            <a:ext cx="3676650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feld 3"/>
          <p:cNvSpPr txBox="1"/>
          <p:nvPr/>
        </p:nvSpPr>
        <p:spPr>
          <a:xfrm>
            <a:off x="611560" y="404664"/>
            <a:ext cx="388843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 smtClean="0"/>
              <a:t>New </a:t>
            </a:r>
            <a:r>
              <a:rPr lang="de-DE" sz="2000" b="1" dirty="0" err="1" smtClean="0"/>
              <a:t>tools</a:t>
            </a:r>
            <a:r>
              <a:rPr lang="de-DE" sz="2000" b="1" dirty="0" smtClean="0"/>
              <a:t>: </a:t>
            </a:r>
            <a:r>
              <a:rPr lang="de-DE" sz="2000" b="1" dirty="0" err="1" smtClean="0"/>
              <a:t>measurement</a:t>
            </a:r>
            <a:r>
              <a:rPr lang="de-DE" sz="2000" b="1" dirty="0" smtClean="0"/>
              <a:t> </a:t>
            </a:r>
            <a:r>
              <a:rPr lang="de-DE" sz="2000" b="1" dirty="0" err="1" smtClean="0"/>
              <a:t>of</a:t>
            </a:r>
            <a:r>
              <a:rPr lang="de-DE" sz="2000" b="1" dirty="0" smtClean="0"/>
              <a:t> </a:t>
            </a:r>
            <a:r>
              <a:rPr lang="de-DE" sz="2000" b="1" dirty="0" err="1" smtClean="0"/>
              <a:t>angles</a:t>
            </a:r>
            <a:endParaRPr lang="de-DE" sz="2000" b="1" dirty="0" smtClean="0"/>
          </a:p>
          <a:p>
            <a:pPr marL="342900" indent="-342900">
              <a:buAutoNum type="arabicPlain" startAt="1500"/>
            </a:pPr>
            <a:r>
              <a:rPr lang="de-DE" sz="2000" b="1" dirty="0" smtClean="0"/>
              <a:t>  </a:t>
            </a:r>
            <a:r>
              <a:rPr lang="de-DE" sz="2000" b="1" dirty="0" err="1" smtClean="0"/>
              <a:t>the</a:t>
            </a:r>
            <a:r>
              <a:rPr lang="de-DE" sz="2000" b="1" dirty="0" smtClean="0"/>
              <a:t> </a:t>
            </a:r>
            <a:r>
              <a:rPr lang="de-DE" sz="2000" b="1" dirty="0" err="1" smtClean="0"/>
              <a:t>theodolite</a:t>
            </a:r>
            <a:endParaRPr lang="de-DE" sz="2000" b="1" dirty="0" smtClean="0"/>
          </a:p>
          <a:p>
            <a:pPr marL="342900" indent="-342900">
              <a:buAutoNum type="arabicPlain" startAt="1533"/>
            </a:pPr>
            <a:r>
              <a:rPr lang="de-DE" sz="2000" b="1" dirty="0" smtClean="0"/>
              <a:t>  Gemma </a:t>
            </a:r>
            <a:r>
              <a:rPr lang="de-DE" sz="2000" b="1" dirty="0" err="1" smtClean="0"/>
              <a:t>Frisius</a:t>
            </a:r>
            <a:endParaRPr lang="de-DE" sz="2000" b="1" dirty="0" smtClean="0"/>
          </a:p>
          <a:p>
            <a:pPr marL="342900" indent="-342900"/>
            <a:r>
              <a:rPr lang="de-DE" sz="2000" b="1" dirty="0" smtClean="0"/>
              <a:t>	     </a:t>
            </a:r>
            <a:r>
              <a:rPr lang="de-DE" sz="2000" b="1" dirty="0" err="1" smtClean="0"/>
              <a:t>principle</a:t>
            </a:r>
            <a:r>
              <a:rPr lang="de-DE" sz="2000" b="1" dirty="0" smtClean="0"/>
              <a:t> </a:t>
            </a:r>
            <a:r>
              <a:rPr lang="de-DE" sz="2000" b="1" dirty="0" err="1" smtClean="0"/>
              <a:t>of</a:t>
            </a:r>
            <a:r>
              <a:rPr lang="de-DE" sz="2000" b="1" dirty="0" smtClean="0"/>
              <a:t> </a:t>
            </a:r>
            <a:r>
              <a:rPr lang="de-DE" sz="2000" b="1" dirty="0" err="1" smtClean="0"/>
              <a:t>triangulation</a:t>
            </a:r>
            <a:endParaRPr lang="de-DE" sz="2000" b="1" dirty="0" smtClean="0"/>
          </a:p>
          <a:p>
            <a:pPr marL="342900" indent="-342900">
              <a:buAutoNum type="arabicPlain" startAt="1615"/>
            </a:pPr>
            <a:r>
              <a:rPr lang="de-DE" sz="2000" b="1" dirty="0" smtClean="0"/>
              <a:t>  </a:t>
            </a:r>
            <a:r>
              <a:rPr lang="de-DE" sz="2000" b="1" dirty="0" err="1" smtClean="0"/>
              <a:t>Willebrord</a:t>
            </a:r>
            <a:r>
              <a:rPr lang="de-DE" sz="2000" b="1" dirty="0" smtClean="0"/>
              <a:t> </a:t>
            </a:r>
            <a:r>
              <a:rPr lang="de-DE" sz="2000" b="1" dirty="0" err="1" smtClean="0"/>
              <a:t>Snellius</a:t>
            </a:r>
            <a:endParaRPr lang="de-DE" sz="2000" b="1" dirty="0" smtClean="0"/>
          </a:p>
          <a:p>
            <a:pPr marL="342900" indent="-342900"/>
            <a:r>
              <a:rPr lang="de-DE" sz="2000" b="1" dirty="0" smtClean="0"/>
              <a:t>	     </a:t>
            </a:r>
            <a:r>
              <a:rPr lang="de-DE" sz="2000" b="1" dirty="0" err="1" smtClean="0"/>
              <a:t>first</a:t>
            </a:r>
            <a:r>
              <a:rPr lang="de-DE" sz="2000" b="1" dirty="0" smtClean="0"/>
              <a:t> </a:t>
            </a:r>
            <a:r>
              <a:rPr lang="de-DE" sz="2000" b="1" dirty="0" err="1" smtClean="0"/>
              <a:t>triangulation</a:t>
            </a:r>
            <a:r>
              <a:rPr lang="de-DE" sz="2000" b="1" dirty="0" smtClean="0"/>
              <a:t> in Holland</a:t>
            </a:r>
          </a:p>
          <a:p>
            <a:pPr marL="342900" indent="-342900"/>
            <a:r>
              <a:rPr lang="de-DE" dirty="0" smtClean="0"/>
              <a:t>	   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916832"/>
            <a:ext cx="2667000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feld 2"/>
          <p:cNvSpPr txBox="1"/>
          <p:nvPr/>
        </p:nvSpPr>
        <p:spPr>
          <a:xfrm>
            <a:off x="539552" y="692696"/>
            <a:ext cx="827867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 smtClean="0"/>
              <a:t>Explanation </a:t>
            </a:r>
            <a:r>
              <a:rPr lang="de-DE" sz="2400" b="1" dirty="0" err="1" smtClean="0"/>
              <a:t>of</a:t>
            </a:r>
            <a:r>
              <a:rPr lang="de-DE" sz="2400" b="1" dirty="0" smtClean="0"/>
              <a:t> Technology			  </a:t>
            </a:r>
            <a:r>
              <a:rPr lang="de-DE" sz="2400" b="1" dirty="0" err="1" smtClean="0"/>
              <a:t>Willebrord</a:t>
            </a:r>
            <a:r>
              <a:rPr lang="de-DE" sz="2400" b="1" dirty="0" smtClean="0"/>
              <a:t> </a:t>
            </a:r>
            <a:r>
              <a:rPr lang="de-DE" sz="2400" b="1" dirty="0" err="1" smtClean="0"/>
              <a:t>Snellius</a:t>
            </a:r>
            <a:endParaRPr lang="de-DE" sz="2400" b="1" dirty="0" smtClean="0"/>
          </a:p>
          <a:p>
            <a:r>
              <a:rPr lang="de-DE" sz="2400" b="1" dirty="0" err="1" smtClean="0"/>
              <a:t>by</a:t>
            </a:r>
            <a:r>
              <a:rPr lang="de-DE" sz="2400" b="1" dirty="0" smtClean="0"/>
              <a:t> Gemma </a:t>
            </a:r>
            <a:r>
              <a:rPr lang="de-DE" sz="2400" b="1" dirty="0" err="1" smtClean="0"/>
              <a:t>Frisius</a:t>
            </a:r>
            <a:r>
              <a:rPr lang="de-DE" sz="2400" b="1" dirty="0" smtClean="0"/>
              <a:t> 1533			   1615</a:t>
            </a:r>
          </a:p>
          <a:p>
            <a:r>
              <a:rPr lang="de-DE" sz="2400" b="1" dirty="0" smtClean="0"/>
              <a:t>					                 First </a:t>
            </a:r>
            <a:r>
              <a:rPr lang="de-DE" sz="2400" b="1" dirty="0" err="1" smtClean="0"/>
              <a:t>triangulation</a:t>
            </a:r>
            <a:endParaRPr lang="de-DE" sz="2400" b="1" dirty="0" smtClean="0"/>
          </a:p>
          <a:p>
            <a:r>
              <a:rPr lang="de-DE" sz="2400" b="1" dirty="0" smtClean="0"/>
              <a:t>						    </a:t>
            </a:r>
            <a:r>
              <a:rPr lang="de-DE" sz="2400" b="1" dirty="0" err="1" smtClean="0"/>
              <a:t>network</a:t>
            </a:r>
            <a:r>
              <a:rPr lang="de-DE" sz="2400" b="1" dirty="0" smtClean="0"/>
              <a:t> </a:t>
            </a:r>
            <a:endParaRPr lang="de-DE" sz="2400" b="1" dirty="0"/>
          </a:p>
        </p:txBody>
      </p:sp>
      <p:pic>
        <p:nvPicPr>
          <p:cNvPr id="23553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1960" y="764704"/>
            <a:ext cx="1988847" cy="2764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00192" y="2276872"/>
            <a:ext cx="2373996" cy="4037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404664"/>
            <a:ext cx="2120962" cy="21602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1880" y="332656"/>
            <a:ext cx="5112568" cy="2215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52120" y="3820088"/>
            <a:ext cx="3194951" cy="2777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5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3789040"/>
            <a:ext cx="3178052" cy="27980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6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63888" y="3861048"/>
            <a:ext cx="1664973" cy="24974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feld 6"/>
          <p:cNvSpPr txBox="1"/>
          <p:nvPr/>
        </p:nvSpPr>
        <p:spPr>
          <a:xfrm>
            <a:off x="251520" y="2636912"/>
            <a:ext cx="889248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/>
              <a:t>       French </a:t>
            </a:r>
            <a:r>
              <a:rPr lang="de-DE" b="1" dirty="0" err="1" smtClean="0"/>
              <a:t>triangulation</a:t>
            </a:r>
            <a:r>
              <a:rPr lang="de-DE" b="1" dirty="0" smtClean="0"/>
              <a:t> 1744            French- Austrian </a:t>
            </a:r>
            <a:r>
              <a:rPr lang="de-DE" b="1" dirty="0" err="1" smtClean="0"/>
              <a:t>triangulation</a:t>
            </a:r>
            <a:r>
              <a:rPr lang="de-DE" b="1" dirty="0" smtClean="0"/>
              <a:t> </a:t>
            </a:r>
            <a:r>
              <a:rPr lang="de-DE" b="1" dirty="0" err="1" smtClean="0"/>
              <a:t>chain</a:t>
            </a:r>
            <a:r>
              <a:rPr lang="de-DE" b="1" dirty="0" smtClean="0"/>
              <a:t> 1761 – 1762</a:t>
            </a:r>
          </a:p>
          <a:p>
            <a:endParaRPr lang="de-DE" b="1" dirty="0" smtClean="0"/>
          </a:p>
          <a:p>
            <a:r>
              <a:rPr lang="de-DE" b="1" dirty="0" err="1" smtClean="0"/>
              <a:t>C.F.Gauss</a:t>
            </a:r>
            <a:r>
              <a:rPr lang="de-DE" b="1" dirty="0" smtClean="0"/>
              <a:t> </a:t>
            </a:r>
            <a:r>
              <a:rPr lang="de-DE" b="1" dirty="0" err="1" smtClean="0"/>
              <a:t>triangulation</a:t>
            </a:r>
            <a:r>
              <a:rPr lang="de-DE" b="1" dirty="0" smtClean="0"/>
              <a:t> </a:t>
            </a:r>
            <a:r>
              <a:rPr lang="de-DE" b="1" dirty="0" err="1" smtClean="0"/>
              <a:t>of</a:t>
            </a:r>
            <a:r>
              <a:rPr lang="de-DE" b="1" dirty="0" smtClean="0"/>
              <a:t> </a:t>
            </a:r>
            <a:r>
              <a:rPr lang="de-DE" b="1" dirty="0" err="1" smtClean="0"/>
              <a:t>the</a:t>
            </a:r>
            <a:r>
              <a:rPr lang="de-DE" b="1" dirty="0" smtClean="0"/>
              <a:t> </a:t>
            </a:r>
            <a:r>
              <a:rPr lang="de-DE" b="1" dirty="0" err="1" smtClean="0"/>
              <a:t>Kingdom</a:t>
            </a:r>
            <a:r>
              <a:rPr lang="de-DE" b="1" dirty="0" smtClean="0"/>
              <a:t> </a:t>
            </a:r>
            <a:r>
              <a:rPr lang="de-DE" b="1" dirty="0" err="1" smtClean="0"/>
              <a:t>of</a:t>
            </a:r>
            <a:r>
              <a:rPr lang="de-DE" b="1" dirty="0" smtClean="0"/>
              <a:t> Hannover            </a:t>
            </a:r>
            <a:r>
              <a:rPr lang="de-DE" b="1" dirty="0" err="1" smtClean="0"/>
              <a:t>Prussian</a:t>
            </a:r>
            <a:r>
              <a:rPr lang="de-DE" b="1" dirty="0" smtClean="0"/>
              <a:t> </a:t>
            </a:r>
            <a:r>
              <a:rPr lang="de-DE" b="1" dirty="0" err="1" smtClean="0"/>
              <a:t>triangulation</a:t>
            </a:r>
            <a:r>
              <a:rPr lang="de-DE" b="1" dirty="0" smtClean="0"/>
              <a:t> </a:t>
            </a:r>
            <a:r>
              <a:rPr lang="de-DE" b="1" dirty="0" err="1" smtClean="0"/>
              <a:t>network</a:t>
            </a:r>
            <a:endParaRPr lang="de-DE" b="1" dirty="0" smtClean="0"/>
          </a:p>
          <a:p>
            <a:r>
              <a:rPr lang="de-DE" dirty="0" smtClean="0"/>
              <a:t> </a:t>
            </a:r>
            <a:r>
              <a:rPr lang="de-DE" sz="1600" dirty="0" err="1" smtClean="0"/>
              <a:t>first</a:t>
            </a:r>
            <a:r>
              <a:rPr lang="de-DE" sz="1600" dirty="0" smtClean="0"/>
              <a:t> </a:t>
            </a:r>
            <a:r>
              <a:rPr lang="de-DE" sz="1600" dirty="0" err="1" smtClean="0"/>
              <a:t>triangulation</a:t>
            </a:r>
            <a:r>
              <a:rPr lang="de-DE" sz="1600" dirty="0" smtClean="0"/>
              <a:t> </a:t>
            </a:r>
            <a:r>
              <a:rPr lang="de-DE" sz="1600" dirty="0" err="1" smtClean="0"/>
              <a:t>net</a:t>
            </a:r>
            <a:r>
              <a:rPr lang="de-DE" sz="1600" dirty="0" smtClean="0"/>
              <a:t> </a:t>
            </a:r>
            <a:r>
              <a:rPr lang="de-DE" sz="1600" dirty="0" err="1" smtClean="0"/>
              <a:t>adjusted</a:t>
            </a:r>
            <a:r>
              <a:rPr lang="de-DE" sz="1600" dirty="0" smtClean="0"/>
              <a:t> </a:t>
            </a:r>
            <a:r>
              <a:rPr lang="de-DE" sz="1600" dirty="0" err="1" smtClean="0"/>
              <a:t>by</a:t>
            </a:r>
            <a:r>
              <a:rPr lang="de-DE" sz="1600" dirty="0" smtClean="0"/>
              <a:t> least </a:t>
            </a:r>
            <a:r>
              <a:rPr lang="de-DE" sz="1600" dirty="0" err="1" smtClean="0"/>
              <a:t>squares</a:t>
            </a:r>
            <a:r>
              <a:rPr lang="de-DE" sz="1600" dirty="0" smtClean="0"/>
              <a:t>  1828 - 1844                        </a:t>
            </a:r>
            <a:r>
              <a:rPr lang="de-DE" dirty="0" err="1" smtClean="0"/>
              <a:t>completed</a:t>
            </a:r>
            <a:r>
              <a:rPr lang="de-DE" dirty="0" smtClean="0"/>
              <a:t> 1899</a:t>
            </a:r>
          </a:p>
          <a:p>
            <a:endParaRPr lang="de-DE" b="1" dirty="0" smtClean="0"/>
          </a:p>
          <a:p>
            <a:endParaRPr lang="de-DE" b="1" dirty="0" smtClean="0"/>
          </a:p>
          <a:p>
            <a:endParaRPr lang="de-DE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</TotalTime>
  <Words>1039</Words>
  <Application>Microsoft Office PowerPoint</Application>
  <PresentationFormat>Předvádění na obrazovce (4:3)</PresentationFormat>
  <Paragraphs>388</Paragraphs>
  <Slides>52</Slides>
  <Notes>13</Notes>
  <HiddenSlides>0</HiddenSlides>
  <MMClips>0</MMClips>
  <ScaleCrop>false</ScaleCrop>
  <HeadingPairs>
    <vt:vector size="6" baseType="variant">
      <vt:variant>
        <vt:lpstr>Motiv</vt:lpstr>
      </vt:variant>
      <vt:variant>
        <vt:i4>1</vt:i4>
      </vt:variant>
      <vt:variant>
        <vt:lpstr>Vložené servery OLE</vt:lpstr>
      </vt:variant>
      <vt:variant>
        <vt:i4>4</vt:i4>
      </vt:variant>
      <vt:variant>
        <vt:lpstr>Nadpisy snímků</vt:lpstr>
      </vt:variant>
      <vt:variant>
        <vt:i4>52</vt:i4>
      </vt:variant>
    </vt:vector>
  </HeadingPairs>
  <TitlesOfParts>
    <vt:vector size="57" baseType="lpstr">
      <vt:lpstr>Larissa-Design</vt:lpstr>
      <vt:lpstr>Diagramm</vt:lpstr>
      <vt:lpstr>Dokument</vt:lpstr>
      <vt:lpstr>Image</vt:lpstr>
      <vt:lpstr>Acrobat Document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Stereo Image Collection from Space as it is practised today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VISION</vt:lpstr>
      <vt:lpstr>STRUCTURE</vt:lpstr>
      <vt:lpstr>Prezentace aplikace PowerPoint</vt:lpstr>
      <vt:lpstr>               ARCHITECTURE</vt:lpstr>
      <vt:lpstr>FUNCTIOINAL REQUIRMENTS</vt:lpstr>
      <vt:lpstr>DESIGN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konecny</dc:creator>
  <cp:lastModifiedBy>konecny</cp:lastModifiedBy>
  <cp:revision>61</cp:revision>
  <dcterms:created xsi:type="dcterms:W3CDTF">2012-07-29T15:16:17Z</dcterms:created>
  <dcterms:modified xsi:type="dcterms:W3CDTF">2016-02-22T07:05:27Z</dcterms:modified>
</cp:coreProperties>
</file>