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doc" ContentType="application/msword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8"/>
  </p:notesMasterIdLst>
  <p:sldIdLst>
    <p:sldId id="331" r:id="rId2"/>
    <p:sldId id="332" r:id="rId3"/>
    <p:sldId id="333" r:id="rId4"/>
    <p:sldId id="356" r:id="rId5"/>
    <p:sldId id="258" r:id="rId6"/>
    <p:sldId id="259" r:id="rId7"/>
    <p:sldId id="260" r:id="rId8"/>
    <p:sldId id="270" r:id="rId9"/>
    <p:sldId id="261" r:id="rId10"/>
    <p:sldId id="265" r:id="rId11"/>
    <p:sldId id="273" r:id="rId12"/>
    <p:sldId id="275" r:id="rId13"/>
    <p:sldId id="277" r:id="rId14"/>
    <p:sldId id="281" r:id="rId15"/>
    <p:sldId id="282" r:id="rId16"/>
    <p:sldId id="285" r:id="rId17"/>
    <p:sldId id="286" r:id="rId18"/>
    <p:sldId id="287" r:id="rId19"/>
    <p:sldId id="288" r:id="rId20"/>
    <p:sldId id="289" r:id="rId21"/>
    <p:sldId id="358" r:id="rId22"/>
    <p:sldId id="360" r:id="rId23"/>
    <p:sldId id="295" r:id="rId24"/>
    <p:sldId id="296" r:id="rId25"/>
    <p:sldId id="297" r:id="rId26"/>
    <p:sldId id="298" r:id="rId27"/>
    <p:sldId id="299" r:id="rId28"/>
    <p:sldId id="302" r:id="rId29"/>
    <p:sldId id="303" r:id="rId30"/>
    <p:sldId id="304" r:id="rId31"/>
    <p:sldId id="305" r:id="rId32"/>
    <p:sldId id="316" r:id="rId33"/>
    <p:sldId id="317" r:id="rId34"/>
    <p:sldId id="318" r:id="rId35"/>
    <p:sldId id="319" r:id="rId36"/>
    <p:sldId id="308" r:id="rId37"/>
    <p:sldId id="320" r:id="rId38"/>
    <p:sldId id="322" r:id="rId39"/>
    <p:sldId id="321" r:id="rId40"/>
    <p:sldId id="323" r:id="rId41"/>
    <p:sldId id="342" r:id="rId42"/>
    <p:sldId id="343" r:id="rId43"/>
    <p:sldId id="324" r:id="rId44"/>
    <p:sldId id="325" r:id="rId45"/>
    <p:sldId id="326" r:id="rId46"/>
    <p:sldId id="327" r:id="rId47"/>
    <p:sldId id="328" r:id="rId48"/>
    <p:sldId id="329" r:id="rId49"/>
    <p:sldId id="330" r:id="rId50"/>
    <p:sldId id="350" r:id="rId51"/>
    <p:sldId id="351" r:id="rId52"/>
    <p:sldId id="352" r:id="rId53"/>
    <p:sldId id="353" r:id="rId54"/>
    <p:sldId id="354" r:id="rId55"/>
    <p:sldId id="355" r:id="rId56"/>
    <p:sldId id="341" r:id="rId57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0" d="100"/>
          <a:sy n="50" d="100"/>
        </p:scale>
        <p:origin x="-1267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97A699-602C-4D08-B361-BE1B3FB769A2}" type="datetimeFigureOut">
              <a:rPr lang="de-DE" smtClean="0"/>
              <a:pPr/>
              <a:t>22.02.2016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0FC839-90AA-4A2E-9F06-855C77A9514B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735335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C5B176-D0DB-42AE-906C-3CCCD2E316D7}" type="slidenum">
              <a:rPr lang="de-DE" smtClean="0"/>
              <a:pPr/>
              <a:t>15</a:t>
            </a:fld>
            <a:endParaRPr lang="de-DE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E69E1C8-B2E1-4E3A-92E9-E1C3878E5A39}" type="slidenum">
              <a:rPr lang="de-DE" smtClean="0"/>
              <a:pPr/>
              <a:t>25</a:t>
            </a:fld>
            <a:endParaRPr lang="de-DE" smtClean="0"/>
          </a:p>
        </p:txBody>
      </p:sp>
      <p:sp>
        <p:nvSpPr>
          <p:cNvPr id="161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17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832" y="4341819"/>
            <a:ext cx="5028338" cy="4116786"/>
          </a:xfrm>
          <a:noFill/>
          <a:ln/>
        </p:spPr>
        <p:txBody>
          <a:bodyPr/>
          <a:lstStyle/>
          <a:p>
            <a:pPr eaLnBrk="1" hangingPunct="1"/>
            <a:endParaRPr lang="de-DE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9C1D763-9690-4913-B5B4-1E074A645BBD}" type="slidenum">
              <a:rPr lang="de-DE" smtClean="0"/>
              <a:pPr/>
              <a:t>26</a:t>
            </a:fld>
            <a:endParaRPr lang="de-DE" smtClean="0"/>
          </a:p>
        </p:txBody>
      </p:sp>
      <p:sp>
        <p:nvSpPr>
          <p:cNvPr id="184323" name="Rectangle 7"/>
          <p:cNvSpPr txBox="1">
            <a:spLocks noGrp="1" noChangeArrowheads="1"/>
          </p:cNvSpPr>
          <p:nvPr/>
        </p:nvSpPr>
        <p:spPr bwMode="auto">
          <a:xfrm>
            <a:off x="3885608" y="8685109"/>
            <a:ext cx="2972393" cy="4588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427" tIns="46213" rIns="92427" bIns="46213" anchor="b"/>
          <a:lstStyle/>
          <a:p>
            <a:pPr algn="r"/>
            <a:fld id="{E14314EF-2C7F-4E65-A386-9CD2C0051EBB}" type="slidenum">
              <a:rPr lang="de-DE" sz="1300"/>
              <a:pPr algn="r"/>
              <a:t>26</a:t>
            </a:fld>
            <a:endParaRPr lang="de-DE" sz="1300"/>
          </a:p>
        </p:txBody>
      </p:sp>
      <p:sp>
        <p:nvSpPr>
          <p:cNvPr id="18432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6448" y="683926"/>
            <a:ext cx="5026721" cy="3431389"/>
          </a:xfrm>
          <a:ln/>
        </p:spPr>
      </p:sp>
      <p:sp>
        <p:nvSpPr>
          <p:cNvPr id="18432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216" y="4344761"/>
            <a:ext cx="5031570" cy="4115315"/>
          </a:xfrm>
          <a:noFill/>
          <a:ln/>
        </p:spPr>
        <p:txBody>
          <a:bodyPr lIns="92427" tIns="46213" rIns="92427" bIns="46213"/>
          <a:lstStyle/>
          <a:p>
            <a:pPr eaLnBrk="1" hangingPunct="1"/>
            <a:endParaRPr lang="de-DE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FE30AE7-B8BD-4A5C-B3A0-15AFCB19367C}" type="slidenum">
              <a:rPr lang="de-DE" smtClean="0"/>
              <a:pPr/>
              <a:t>27</a:t>
            </a:fld>
            <a:endParaRPr lang="de-DE" smtClean="0"/>
          </a:p>
        </p:txBody>
      </p:sp>
      <p:sp>
        <p:nvSpPr>
          <p:cNvPr id="186371" name="Rectangle 7"/>
          <p:cNvSpPr txBox="1">
            <a:spLocks noGrp="1" noChangeArrowheads="1"/>
          </p:cNvSpPr>
          <p:nvPr/>
        </p:nvSpPr>
        <p:spPr bwMode="auto">
          <a:xfrm>
            <a:off x="3885608" y="8685109"/>
            <a:ext cx="2972393" cy="4588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427" tIns="46213" rIns="92427" bIns="46213" anchor="b"/>
          <a:lstStyle/>
          <a:p>
            <a:pPr algn="r"/>
            <a:fld id="{A46AAAC1-91E5-4548-8682-F74870E324BF}" type="slidenum">
              <a:rPr lang="de-DE" sz="1300"/>
              <a:pPr algn="r"/>
              <a:t>27</a:t>
            </a:fld>
            <a:endParaRPr lang="de-DE" sz="1300"/>
          </a:p>
        </p:txBody>
      </p:sp>
      <p:sp>
        <p:nvSpPr>
          <p:cNvPr id="18637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6448" y="683926"/>
            <a:ext cx="5026721" cy="3431389"/>
          </a:xfrm>
          <a:ln/>
        </p:spPr>
      </p:sp>
      <p:sp>
        <p:nvSpPr>
          <p:cNvPr id="18637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216" y="4344761"/>
            <a:ext cx="5031570" cy="4115315"/>
          </a:xfrm>
          <a:noFill/>
          <a:ln/>
        </p:spPr>
        <p:txBody>
          <a:bodyPr lIns="92427" tIns="46213" rIns="92427" bIns="46213"/>
          <a:lstStyle/>
          <a:p>
            <a:pPr eaLnBrk="1" hangingPunct="1"/>
            <a:endParaRPr lang="de-DE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AE2F3-3645-46ED-9E94-5099D15BE1A4}" type="datetimeFigureOut">
              <a:rPr lang="de-DE" smtClean="0"/>
              <a:pPr/>
              <a:t>22.02.2016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1BD8E-813D-4D6C-AE17-AD1318D47BE8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AE2F3-3645-46ED-9E94-5099D15BE1A4}" type="datetimeFigureOut">
              <a:rPr lang="de-DE" smtClean="0"/>
              <a:pPr/>
              <a:t>22.02.2016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1BD8E-813D-4D6C-AE17-AD1318D47BE8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AE2F3-3645-46ED-9E94-5099D15BE1A4}" type="datetimeFigureOut">
              <a:rPr lang="de-DE" smtClean="0"/>
              <a:pPr/>
              <a:t>22.02.2016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1BD8E-813D-4D6C-AE17-AD1318D47BE8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Titel und Diagramm oder Organigram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SmartArt-Platzhalter 2"/>
          <p:cNvSpPr>
            <a:spLocks noGrp="1"/>
          </p:cNvSpPr>
          <p:nvPr>
            <p:ph type="dgm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AE2F3-3645-46ED-9E94-5099D15BE1A4}" type="datetimeFigureOut">
              <a:rPr lang="de-DE" smtClean="0"/>
              <a:pPr/>
              <a:t>22.02.2016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1BD8E-813D-4D6C-AE17-AD1318D47BE8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AE2F3-3645-46ED-9E94-5099D15BE1A4}" type="datetimeFigureOut">
              <a:rPr lang="de-DE" smtClean="0"/>
              <a:pPr/>
              <a:t>22.02.2016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1BD8E-813D-4D6C-AE17-AD1318D47BE8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AE2F3-3645-46ED-9E94-5099D15BE1A4}" type="datetimeFigureOut">
              <a:rPr lang="de-DE" smtClean="0"/>
              <a:pPr/>
              <a:t>22.02.2016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1BD8E-813D-4D6C-AE17-AD1318D47BE8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AE2F3-3645-46ED-9E94-5099D15BE1A4}" type="datetimeFigureOut">
              <a:rPr lang="de-DE" smtClean="0"/>
              <a:pPr/>
              <a:t>22.02.2016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1BD8E-813D-4D6C-AE17-AD1318D47BE8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AE2F3-3645-46ED-9E94-5099D15BE1A4}" type="datetimeFigureOut">
              <a:rPr lang="de-DE" smtClean="0"/>
              <a:pPr/>
              <a:t>22.02.2016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1BD8E-813D-4D6C-AE17-AD1318D47BE8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AE2F3-3645-46ED-9E94-5099D15BE1A4}" type="datetimeFigureOut">
              <a:rPr lang="de-DE" smtClean="0"/>
              <a:pPr/>
              <a:t>22.02.2016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1BD8E-813D-4D6C-AE17-AD1318D47BE8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AE2F3-3645-46ED-9E94-5099D15BE1A4}" type="datetimeFigureOut">
              <a:rPr lang="de-DE" smtClean="0"/>
              <a:pPr/>
              <a:t>22.02.2016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1BD8E-813D-4D6C-AE17-AD1318D47BE8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AE2F3-3645-46ED-9E94-5099D15BE1A4}" type="datetimeFigureOut">
              <a:rPr lang="de-DE" smtClean="0"/>
              <a:pPr/>
              <a:t>22.02.2016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1BD8E-813D-4D6C-AE17-AD1318D47BE8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EAE2F3-3645-46ED-9E94-5099D15BE1A4}" type="datetimeFigureOut">
              <a:rPr lang="de-DE" smtClean="0"/>
              <a:pPr/>
              <a:t>22.02.2016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C1BD8E-813D-4D6C-AE17-AD1318D47BE8}" type="slidenum">
              <a:rPr lang="de-DE" smtClean="0"/>
              <a:pPr/>
              <a:t>‹#›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32.jpe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D:\user\Milan-Geoservice\ALS\ppt\milan-mai2003\cottbus.mpg" TargetMode="Externa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42.wmf"/><Relationship Id="rId4" Type="http://schemas.openxmlformats.org/officeDocument/2006/relationships/oleObject" Target="../embeddings/Microsoft_Word_97_-_2003_Document1.doc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43.wmf"/><Relationship Id="rId4" Type="http://schemas.openxmlformats.org/officeDocument/2006/relationships/oleObject" Target="../embeddings/Microsoft_Word_97_-_2003_Document2.doc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44.wmf"/><Relationship Id="rId4" Type="http://schemas.openxmlformats.org/officeDocument/2006/relationships/oleObject" Target="../embeddings/Microsoft_Word_97_-_2003_Document3.doc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45.wmf"/><Relationship Id="rId4" Type="http://schemas.openxmlformats.org/officeDocument/2006/relationships/oleObject" Target="../embeddings/Microsoft_Word_97_-_2003_Document4.doc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1043608" y="1052736"/>
            <a:ext cx="6549870" cy="44012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b="1" dirty="0" smtClean="0"/>
              <a:t>      New </a:t>
            </a:r>
            <a:r>
              <a:rPr lang="de-DE" sz="2800" b="1" dirty="0" err="1" smtClean="0"/>
              <a:t>Developments</a:t>
            </a:r>
            <a:r>
              <a:rPr lang="de-DE" sz="2800" b="1" dirty="0" smtClean="0"/>
              <a:t> in Geoinformation</a:t>
            </a:r>
          </a:p>
          <a:p>
            <a:r>
              <a:rPr lang="de-DE" sz="2800" b="1" dirty="0" smtClean="0"/>
              <a:t>            Technology </a:t>
            </a:r>
            <a:r>
              <a:rPr lang="de-DE" sz="2800" b="1" dirty="0" err="1" smtClean="0"/>
              <a:t>and</a:t>
            </a:r>
            <a:r>
              <a:rPr lang="de-DE" sz="2800" b="1" dirty="0" smtClean="0"/>
              <a:t> </a:t>
            </a:r>
            <a:r>
              <a:rPr lang="de-DE" sz="2800" b="1" dirty="0" err="1" smtClean="0"/>
              <a:t>their</a:t>
            </a:r>
            <a:r>
              <a:rPr lang="de-DE" sz="2800" b="1" dirty="0" smtClean="0"/>
              <a:t> Impacts on </a:t>
            </a:r>
          </a:p>
          <a:p>
            <a:r>
              <a:rPr lang="de-DE" sz="2800" b="1" dirty="0" smtClean="0"/>
              <a:t>       </a:t>
            </a:r>
            <a:r>
              <a:rPr lang="de-DE" sz="2800" b="1" dirty="0" err="1" smtClean="0"/>
              <a:t>Photogrammetry</a:t>
            </a:r>
            <a:r>
              <a:rPr lang="de-DE" sz="2800" b="1" dirty="0" smtClean="0"/>
              <a:t> </a:t>
            </a:r>
            <a:r>
              <a:rPr lang="de-DE" sz="2800" b="1" dirty="0" err="1" smtClean="0"/>
              <a:t>and</a:t>
            </a:r>
            <a:r>
              <a:rPr lang="de-DE" sz="2800" b="1" dirty="0" smtClean="0"/>
              <a:t> Remote </a:t>
            </a:r>
            <a:r>
              <a:rPr lang="de-DE" sz="2800" b="1" dirty="0" err="1" smtClean="0"/>
              <a:t>Sensing</a:t>
            </a:r>
            <a:endParaRPr lang="de-DE" sz="2800" b="1" dirty="0" smtClean="0"/>
          </a:p>
          <a:p>
            <a:endParaRPr lang="de-DE" sz="2800" b="1" dirty="0" smtClean="0"/>
          </a:p>
          <a:p>
            <a:r>
              <a:rPr lang="de-DE" sz="2400" b="1" smtClean="0"/>
              <a:t>                               FIG &amp; SSGA Workshop</a:t>
            </a:r>
            <a:endParaRPr lang="de-DE" sz="2400" b="1" dirty="0" smtClean="0"/>
          </a:p>
          <a:p>
            <a:r>
              <a:rPr lang="de-DE" sz="2400" b="1" dirty="0" smtClean="0"/>
              <a:t>	   Ulan </a:t>
            </a:r>
            <a:r>
              <a:rPr lang="de-DE" sz="2400" b="1" dirty="0" err="1" smtClean="0"/>
              <a:t>Baatar</a:t>
            </a:r>
            <a:r>
              <a:rPr lang="de-DE" sz="2400" b="1" dirty="0" smtClean="0"/>
              <a:t>, </a:t>
            </a:r>
            <a:r>
              <a:rPr lang="de-DE" sz="2400" b="1" dirty="0" err="1" smtClean="0"/>
              <a:t>Mongolia</a:t>
            </a:r>
            <a:r>
              <a:rPr lang="de-DE" sz="2400" b="1" dirty="0" smtClean="0"/>
              <a:t>, Sept 4 - 8, 2011</a:t>
            </a:r>
          </a:p>
          <a:p>
            <a:r>
              <a:rPr lang="de-DE" sz="2400" b="1" dirty="0" smtClean="0"/>
              <a:t>			</a:t>
            </a:r>
          </a:p>
          <a:p>
            <a:r>
              <a:rPr lang="de-DE" sz="2400" b="1" dirty="0" smtClean="0"/>
              <a:t>		       </a:t>
            </a:r>
            <a:r>
              <a:rPr lang="de-DE" sz="2400" b="1" dirty="0" err="1" smtClean="0"/>
              <a:t>Presentation</a:t>
            </a:r>
            <a:r>
              <a:rPr lang="de-DE" sz="2400" b="1" dirty="0" smtClean="0"/>
              <a:t> </a:t>
            </a:r>
            <a:r>
              <a:rPr lang="de-DE" sz="2400" b="1" dirty="0" err="1" smtClean="0"/>
              <a:t>by</a:t>
            </a:r>
            <a:endParaRPr lang="de-DE" sz="2400" b="1" dirty="0" smtClean="0"/>
          </a:p>
          <a:p>
            <a:endParaRPr lang="de-DE" sz="2400" b="1" dirty="0" smtClean="0"/>
          </a:p>
          <a:p>
            <a:r>
              <a:rPr lang="de-DE" sz="2400" b="1" dirty="0" smtClean="0"/>
              <a:t>		     Gottfried </a:t>
            </a:r>
            <a:r>
              <a:rPr lang="de-DE" sz="2400" b="1" dirty="0" err="1" smtClean="0"/>
              <a:t>Konecny</a:t>
            </a:r>
            <a:endParaRPr lang="de-DE" sz="2400" b="1" dirty="0" smtClean="0"/>
          </a:p>
          <a:p>
            <a:r>
              <a:rPr lang="de-DE" sz="2400" b="1" dirty="0" smtClean="0"/>
              <a:t>	Emeritus Prof. Leibniz University Hannover</a:t>
            </a:r>
            <a:endParaRPr lang="de-DE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3852" y="476672"/>
            <a:ext cx="8458202" cy="5976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827584" y="980728"/>
            <a:ext cx="7952370" cy="50167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b="1" dirty="0" err="1" smtClean="0"/>
              <a:t>Result</a:t>
            </a:r>
            <a:r>
              <a:rPr lang="de-DE" sz="2800" b="1" dirty="0" smtClean="0"/>
              <a:t>:</a:t>
            </a:r>
          </a:p>
          <a:p>
            <a:endParaRPr lang="de-DE" sz="2800" b="1" dirty="0" smtClean="0"/>
          </a:p>
          <a:p>
            <a:r>
              <a:rPr lang="de-DE" sz="2400" b="1" dirty="0" smtClean="0"/>
              <a:t>1.  </a:t>
            </a:r>
            <a:r>
              <a:rPr lang="de-DE" sz="2400" b="1" dirty="0" err="1" smtClean="0"/>
              <a:t>Augmented</a:t>
            </a:r>
            <a:r>
              <a:rPr lang="de-DE" sz="2400" b="1" dirty="0" smtClean="0"/>
              <a:t>  </a:t>
            </a:r>
            <a:r>
              <a:rPr lang="de-DE" sz="2400" b="1" dirty="0" err="1" smtClean="0"/>
              <a:t>Accuracy</a:t>
            </a:r>
            <a:r>
              <a:rPr lang="de-DE" sz="2400" b="1" dirty="0" smtClean="0"/>
              <a:t> Systems such </a:t>
            </a:r>
            <a:r>
              <a:rPr lang="de-DE" sz="2400" b="1" dirty="0" err="1" smtClean="0"/>
              <a:t>as</a:t>
            </a:r>
            <a:endParaRPr lang="de-DE" sz="2400" b="1" dirty="0" smtClean="0"/>
          </a:p>
          <a:p>
            <a:r>
              <a:rPr lang="de-DE" sz="2400" b="1" dirty="0" smtClean="0"/>
              <a:t>      EGNOS, WAAS, NTRIP </a:t>
            </a:r>
            <a:r>
              <a:rPr lang="de-DE" sz="2400" b="1" dirty="0" err="1" smtClean="0"/>
              <a:t>and</a:t>
            </a:r>
            <a:r>
              <a:rPr lang="de-DE" sz="2400" b="1" dirty="0" smtClean="0"/>
              <a:t> </a:t>
            </a:r>
            <a:r>
              <a:rPr lang="de-DE" sz="2400" b="1" dirty="0" err="1" smtClean="0"/>
              <a:t>Omnistar</a:t>
            </a:r>
            <a:r>
              <a:rPr lang="de-DE" sz="2400" b="1" dirty="0" smtClean="0"/>
              <a:t> </a:t>
            </a:r>
            <a:r>
              <a:rPr lang="de-DE" sz="2400" b="1" dirty="0" err="1" smtClean="0"/>
              <a:t>permit</a:t>
            </a:r>
            <a:endParaRPr lang="de-DE" sz="2400" b="1" dirty="0" smtClean="0"/>
          </a:p>
          <a:p>
            <a:r>
              <a:rPr lang="de-DE" sz="2400" b="1" dirty="0" smtClean="0"/>
              <a:t>      </a:t>
            </a:r>
            <a:r>
              <a:rPr lang="de-DE" sz="2400" b="1" dirty="0" err="1" smtClean="0"/>
              <a:t>static</a:t>
            </a:r>
            <a:r>
              <a:rPr lang="de-DE" sz="2400" b="1" dirty="0" smtClean="0"/>
              <a:t> </a:t>
            </a:r>
            <a:r>
              <a:rPr lang="de-DE" sz="2400" b="1" dirty="0" err="1" smtClean="0"/>
              <a:t>geolocation</a:t>
            </a:r>
            <a:r>
              <a:rPr lang="de-DE" sz="2400" b="1" dirty="0" smtClean="0"/>
              <a:t> </a:t>
            </a:r>
            <a:r>
              <a:rPr lang="de-DE" sz="2400" b="1" dirty="0" err="1" smtClean="0"/>
              <a:t>anywhere</a:t>
            </a:r>
            <a:r>
              <a:rPr lang="de-DE" sz="2400" b="1" dirty="0" smtClean="0"/>
              <a:t> on </a:t>
            </a:r>
            <a:r>
              <a:rPr lang="de-DE" sz="2400" b="1" dirty="0" err="1" smtClean="0"/>
              <a:t>the</a:t>
            </a:r>
            <a:r>
              <a:rPr lang="de-DE" sz="2400" b="1" dirty="0" smtClean="0"/>
              <a:t> </a:t>
            </a:r>
            <a:r>
              <a:rPr lang="de-DE" sz="2400" b="1" dirty="0" err="1" smtClean="0"/>
              <a:t>globe</a:t>
            </a:r>
            <a:r>
              <a:rPr lang="de-DE" sz="2400" b="1" dirty="0" smtClean="0"/>
              <a:t> </a:t>
            </a:r>
            <a:r>
              <a:rPr lang="de-DE" sz="2400" b="1" dirty="0" err="1" smtClean="0"/>
              <a:t>with</a:t>
            </a:r>
            <a:endParaRPr lang="de-DE" sz="2400" b="1" dirty="0" smtClean="0"/>
          </a:p>
          <a:p>
            <a:r>
              <a:rPr lang="de-DE" sz="2400" b="1" dirty="0" smtClean="0"/>
              <a:t>      +/- 50cm </a:t>
            </a:r>
            <a:r>
              <a:rPr lang="de-DE" sz="2400" b="1" dirty="0" err="1" smtClean="0"/>
              <a:t>accuracy</a:t>
            </a:r>
            <a:r>
              <a:rPr lang="de-DE" sz="2400" b="1" dirty="0" smtClean="0"/>
              <a:t> </a:t>
            </a:r>
            <a:r>
              <a:rPr lang="de-DE" sz="2400" b="1" dirty="0" err="1" smtClean="0"/>
              <a:t>with</a:t>
            </a:r>
            <a:r>
              <a:rPr lang="de-DE" sz="2400" b="1" dirty="0" smtClean="0"/>
              <a:t> </a:t>
            </a:r>
            <a:r>
              <a:rPr lang="de-DE" sz="2400" b="1" dirty="0" err="1" smtClean="0"/>
              <a:t>inexpensive</a:t>
            </a:r>
            <a:r>
              <a:rPr lang="de-DE" sz="2400" b="1" dirty="0" smtClean="0"/>
              <a:t> </a:t>
            </a:r>
            <a:r>
              <a:rPr lang="de-DE" sz="2400" b="1" dirty="0" err="1" smtClean="0"/>
              <a:t>code</a:t>
            </a:r>
            <a:r>
              <a:rPr lang="de-DE" sz="2400" b="1" dirty="0" smtClean="0"/>
              <a:t> </a:t>
            </a:r>
            <a:r>
              <a:rPr lang="de-DE" sz="2400" b="1" dirty="0" err="1" smtClean="0"/>
              <a:t>receivers</a:t>
            </a:r>
            <a:endParaRPr lang="de-DE" sz="2400" b="1" dirty="0" smtClean="0"/>
          </a:p>
          <a:p>
            <a:endParaRPr lang="de-DE" sz="2400" b="1" dirty="0" smtClean="0"/>
          </a:p>
          <a:p>
            <a:r>
              <a:rPr lang="de-DE" sz="2400" b="1" dirty="0" smtClean="0"/>
              <a:t>2.  Phase </a:t>
            </a:r>
            <a:r>
              <a:rPr lang="de-DE" sz="2400" b="1" dirty="0" err="1" smtClean="0"/>
              <a:t>receivers</a:t>
            </a:r>
            <a:r>
              <a:rPr lang="de-DE" sz="2400" b="1" dirty="0" smtClean="0"/>
              <a:t> </a:t>
            </a:r>
            <a:r>
              <a:rPr lang="de-DE" sz="2400" b="1" dirty="0" err="1" smtClean="0"/>
              <a:t>operating</a:t>
            </a:r>
            <a:r>
              <a:rPr lang="de-DE" sz="2400" b="1" dirty="0" smtClean="0"/>
              <a:t> in RTK </a:t>
            </a:r>
            <a:r>
              <a:rPr lang="de-DE" sz="2400" b="1" dirty="0" err="1" smtClean="0"/>
              <a:t>mode</a:t>
            </a:r>
            <a:r>
              <a:rPr lang="de-DE" sz="2400" b="1" dirty="0" smtClean="0"/>
              <a:t> </a:t>
            </a:r>
            <a:r>
              <a:rPr lang="de-DE" sz="2400" b="1" dirty="0" err="1" smtClean="0"/>
              <a:t>at</a:t>
            </a:r>
            <a:r>
              <a:rPr lang="de-DE" sz="2400" b="1" dirty="0" smtClean="0"/>
              <a:t> a </a:t>
            </a:r>
            <a:r>
              <a:rPr lang="de-DE" sz="2400" b="1" dirty="0" err="1" smtClean="0"/>
              <a:t>range</a:t>
            </a:r>
            <a:r>
              <a:rPr lang="de-DE" sz="2400" b="1" dirty="0" smtClean="0"/>
              <a:t> </a:t>
            </a:r>
            <a:r>
              <a:rPr lang="de-DE" sz="2400" b="1" dirty="0" err="1" smtClean="0"/>
              <a:t>of</a:t>
            </a:r>
            <a:r>
              <a:rPr lang="de-DE" sz="2400" b="1" dirty="0" smtClean="0"/>
              <a:t> 10km</a:t>
            </a:r>
          </a:p>
          <a:p>
            <a:r>
              <a:rPr lang="de-DE" sz="2400" b="1" dirty="0" smtClean="0"/>
              <a:t>      </a:t>
            </a:r>
            <a:r>
              <a:rPr lang="de-DE" sz="2400" b="1" dirty="0" err="1" smtClean="0"/>
              <a:t>or</a:t>
            </a:r>
            <a:r>
              <a:rPr lang="de-DE" sz="2400" b="1" dirty="0" smtClean="0"/>
              <a:t> in CORS </a:t>
            </a:r>
            <a:r>
              <a:rPr lang="de-DE" sz="2400" b="1" dirty="0" err="1" smtClean="0"/>
              <a:t>networks</a:t>
            </a:r>
            <a:r>
              <a:rPr lang="de-DE" sz="2400" b="1" dirty="0" smtClean="0"/>
              <a:t> </a:t>
            </a:r>
            <a:r>
              <a:rPr lang="de-DE" sz="2400" b="1" dirty="0" err="1" smtClean="0"/>
              <a:t>with</a:t>
            </a:r>
            <a:r>
              <a:rPr lang="de-DE" sz="2400" b="1" dirty="0" smtClean="0"/>
              <a:t> </a:t>
            </a:r>
            <a:r>
              <a:rPr lang="de-DE" sz="2400" b="1" dirty="0" err="1" smtClean="0"/>
              <a:t>station</a:t>
            </a:r>
            <a:r>
              <a:rPr lang="de-DE" sz="2400" b="1" dirty="0" smtClean="0"/>
              <a:t> </a:t>
            </a:r>
            <a:r>
              <a:rPr lang="de-DE" sz="2400" b="1" dirty="0" err="1" smtClean="0"/>
              <a:t>up</a:t>
            </a:r>
            <a:r>
              <a:rPr lang="de-DE" sz="2400" b="1" dirty="0" smtClean="0"/>
              <a:t> </a:t>
            </a:r>
            <a:r>
              <a:rPr lang="de-DE" sz="2400" b="1" dirty="0" err="1" smtClean="0"/>
              <a:t>to</a:t>
            </a:r>
            <a:r>
              <a:rPr lang="de-DE" sz="2400" b="1" dirty="0" smtClean="0"/>
              <a:t> 50km </a:t>
            </a:r>
            <a:r>
              <a:rPr lang="de-DE" sz="2400" b="1" dirty="0" err="1" smtClean="0"/>
              <a:t>range</a:t>
            </a:r>
            <a:endParaRPr lang="de-DE" sz="2400" b="1" dirty="0" smtClean="0"/>
          </a:p>
          <a:p>
            <a:r>
              <a:rPr lang="de-DE" sz="2400" b="1" dirty="0" smtClean="0"/>
              <a:t>      </a:t>
            </a:r>
            <a:r>
              <a:rPr lang="de-DE" sz="2400" b="1" dirty="0" err="1" smtClean="0"/>
              <a:t>permit</a:t>
            </a:r>
            <a:r>
              <a:rPr lang="de-DE" sz="2400" b="1" dirty="0" smtClean="0"/>
              <a:t> +/- 1cm </a:t>
            </a:r>
            <a:r>
              <a:rPr lang="de-DE" sz="2400" b="1" dirty="0" err="1" smtClean="0"/>
              <a:t>accuracy</a:t>
            </a:r>
            <a:endParaRPr lang="de-DE" sz="2400" b="1" dirty="0" smtClean="0"/>
          </a:p>
          <a:p>
            <a:endParaRPr lang="de-DE" sz="2400" b="1" dirty="0" smtClean="0"/>
          </a:p>
          <a:p>
            <a:pPr marL="457200" indent="-457200">
              <a:buAutoNum type="arabicPeriod" startAt="3"/>
            </a:pPr>
            <a:r>
              <a:rPr lang="de-DE" sz="2400" b="1" dirty="0" smtClean="0"/>
              <a:t>Mobile </a:t>
            </a:r>
            <a:r>
              <a:rPr lang="de-DE" sz="2400" b="1" dirty="0" err="1" smtClean="0"/>
              <a:t>applications</a:t>
            </a:r>
            <a:r>
              <a:rPr lang="de-DE" sz="2400" b="1" dirty="0" smtClean="0"/>
              <a:t> </a:t>
            </a:r>
            <a:r>
              <a:rPr lang="de-DE" sz="2400" b="1" dirty="0" err="1" smtClean="0"/>
              <a:t>with</a:t>
            </a:r>
            <a:r>
              <a:rPr lang="de-DE" sz="2400" b="1" dirty="0" smtClean="0"/>
              <a:t> RTK </a:t>
            </a:r>
            <a:r>
              <a:rPr lang="de-DE" sz="2400" b="1" dirty="0" err="1" smtClean="0"/>
              <a:t>or</a:t>
            </a:r>
            <a:r>
              <a:rPr lang="de-DE" sz="2400" b="1" dirty="0" smtClean="0"/>
              <a:t> CORS </a:t>
            </a:r>
            <a:r>
              <a:rPr lang="de-DE" sz="2400" b="1" dirty="0" err="1" smtClean="0"/>
              <a:t>reference</a:t>
            </a:r>
            <a:r>
              <a:rPr lang="de-DE" sz="2400" b="1" dirty="0" smtClean="0"/>
              <a:t> </a:t>
            </a:r>
            <a:r>
              <a:rPr lang="de-DE" sz="2400" b="1" dirty="0" err="1" smtClean="0"/>
              <a:t>permit</a:t>
            </a:r>
            <a:endParaRPr lang="de-DE" sz="2400" b="1" dirty="0" smtClean="0"/>
          </a:p>
          <a:p>
            <a:pPr marL="457200" indent="-457200"/>
            <a:r>
              <a:rPr lang="de-DE" sz="2400" b="1" dirty="0" smtClean="0"/>
              <a:t>	+/- 1 </a:t>
            </a:r>
            <a:r>
              <a:rPr lang="de-DE" sz="2400" b="1" dirty="0" err="1" smtClean="0"/>
              <a:t>dm</a:t>
            </a:r>
            <a:r>
              <a:rPr lang="de-DE" sz="2400" b="1" dirty="0" smtClean="0"/>
              <a:t> </a:t>
            </a:r>
            <a:r>
              <a:rPr lang="de-DE" sz="2400" b="1" dirty="0" err="1" smtClean="0"/>
              <a:t>accuracy</a:t>
            </a:r>
            <a:endParaRPr lang="de-DE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611560" y="620688"/>
            <a:ext cx="44560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b="1" dirty="0" smtClean="0"/>
              <a:t>2. Digital Aerial </a:t>
            </a:r>
            <a:r>
              <a:rPr lang="de-DE" sz="2800" b="1" dirty="0" err="1" smtClean="0"/>
              <a:t>Photography</a:t>
            </a:r>
            <a:endParaRPr lang="de-DE" sz="28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0932" y="1358900"/>
            <a:ext cx="7924849" cy="4950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2882" y="908720"/>
            <a:ext cx="8158411" cy="4968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827584" y="476672"/>
            <a:ext cx="43319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b="1" dirty="0" smtClean="0"/>
              <a:t>3. High Resolution </a:t>
            </a:r>
            <a:r>
              <a:rPr lang="de-DE" sz="2800" b="1" dirty="0" err="1" smtClean="0"/>
              <a:t>Satellites</a:t>
            </a:r>
            <a:endParaRPr lang="de-DE" sz="28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556792"/>
            <a:ext cx="7717314" cy="4775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8539" y="980728"/>
            <a:ext cx="8160067" cy="5040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5250" y="1352550"/>
            <a:ext cx="8953500" cy="415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feld 2"/>
          <p:cNvSpPr txBox="1"/>
          <p:nvPr/>
        </p:nvSpPr>
        <p:spPr>
          <a:xfrm>
            <a:off x="1043608" y="692696"/>
            <a:ext cx="68389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 smtClean="0"/>
              <a:t>ESRI Viewer </a:t>
            </a:r>
            <a:r>
              <a:rPr lang="de-DE" sz="2400" b="1" dirty="0" err="1" smtClean="0"/>
              <a:t>for</a:t>
            </a:r>
            <a:r>
              <a:rPr lang="de-DE" sz="2400" b="1" dirty="0" smtClean="0"/>
              <a:t> Change </a:t>
            </a:r>
            <a:r>
              <a:rPr lang="de-DE" sz="2400" b="1" dirty="0" err="1" smtClean="0"/>
              <a:t>Detection</a:t>
            </a:r>
            <a:r>
              <a:rPr lang="de-DE" sz="2400" b="1" dirty="0" smtClean="0"/>
              <a:t> </a:t>
            </a:r>
            <a:r>
              <a:rPr lang="de-DE" sz="2400" b="1" dirty="0" err="1" smtClean="0"/>
              <a:t>of</a:t>
            </a:r>
            <a:r>
              <a:rPr lang="de-DE" sz="2400" b="1" dirty="0" smtClean="0"/>
              <a:t> </a:t>
            </a:r>
            <a:r>
              <a:rPr lang="de-DE" sz="2400" b="1" dirty="0" err="1" smtClean="0"/>
              <a:t>Landsat</a:t>
            </a:r>
            <a:r>
              <a:rPr lang="de-DE" sz="2400" b="1" dirty="0" smtClean="0"/>
              <a:t> Images</a:t>
            </a:r>
            <a:endParaRPr lang="de-DE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908720"/>
            <a:ext cx="6602413" cy="544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feld 2"/>
          <p:cNvSpPr txBox="1"/>
          <p:nvPr/>
        </p:nvSpPr>
        <p:spPr>
          <a:xfrm>
            <a:off x="1259632" y="260648"/>
            <a:ext cx="45126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 err="1" smtClean="0"/>
              <a:t>Hyperspectral</a:t>
            </a:r>
            <a:r>
              <a:rPr lang="de-DE" sz="2400" b="1" dirty="0" smtClean="0"/>
              <a:t> Cube  (AVIRIS Data)</a:t>
            </a:r>
            <a:endParaRPr lang="de-DE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3207" y="980728"/>
            <a:ext cx="8162480" cy="5112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feld 2"/>
          <p:cNvSpPr txBox="1"/>
          <p:nvPr/>
        </p:nvSpPr>
        <p:spPr>
          <a:xfrm>
            <a:off x="1259632" y="260648"/>
            <a:ext cx="64324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 err="1" smtClean="0"/>
              <a:t>Competition</a:t>
            </a:r>
            <a:r>
              <a:rPr lang="de-DE" sz="2400" b="1" dirty="0" smtClean="0"/>
              <a:t> </a:t>
            </a:r>
            <a:r>
              <a:rPr lang="de-DE" sz="2400" b="1" dirty="0" err="1" smtClean="0"/>
              <a:t>between</a:t>
            </a:r>
            <a:r>
              <a:rPr lang="de-DE" sz="2400" b="1" dirty="0" smtClean="0"/>
              <a:t> Optical </a:t>
            </a:r>
            <a:r>
              <a:rPr lang="de-DE" sz="2400" b="1" dirty="0" err="1" smtClean="0"/>
              <a:t>and</a:t>
            </a:r>
            <a:r>
              <a:rPr lang="de-DE" sz="2400" b="1" dirty="0" smtClean="0"/>
              <a:t> Radar Systems</a:t>
            </a:r>
            <a:endParaRPr lang="de-DE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5472" y="476672"/>
            <a:ext cx="7928580" cy="5976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1955" y="692696"/>
            <a:ext cx="8802045" cy="5328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9978" y="836712"/>
            <a:ext cx="7834470" cy="53416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6972" y="764875"/>
            <a:ext cx="7590287" cy="56164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feld 3"/>
          <p:cNvSpPr txBox="1"/>
          <p:nvPr/>
        </p:nvSpPr>
        <p:spPr>
          <a:xfrm>
            <a:off x="1475656" y="188640"/>
            <a:ext cx="47003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Surface</a:t>
            </a:r>
            <a:r>
              <a:rPr lang="de-DE" sz="24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2400" b="1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motion</a:t>
            </a:r>
            <a:r>
              <a:rPr lang="de-DE" sz="24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de-DE" sz="2400" b="1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Interferometry</a:t>
            </a:r>
            <a:endParaRPr lang="de-DE" sz="24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404663"/>
            <a:ext cx="7550391" cy="6168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428625" y="1428750"/>
            <a:ext cx="5715000" cy="478284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indent="-228600" fontAlgn="auto">
              <a:spcBef>
                <a:spcPct val="3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de-DE" sz="2400" dirty="0">
                <a:latin typeface="Arial"/>
              </a:rPr>
              <a:t> TLS	 </a:t>
            </a:r>
            <a:r>
              <a:rPr lang="de-DE" sz="2400" dirty="0" err="1" smtClean="0">
                <a:latin typeface="Arial"/>
              </a:rPr>
              <a:t>Terrestrial</a:t>
            </a:r>
            <a:r>
              <a:rPr lang="de-DE" sz="2400" dirty="0" smtClean="0">
                <a:latin typeface="Arial"/>
              </a:rPr>
              <a:t> </a:t>
            </a:r>
            <a:r>
              <a:rPr lang="de-DE" sz="2400" dirty="0">
                <a:latin typeface="Arial"/>
              </a:rPr>
              <a:t>Laser Scanning</a:t>
            </a:r>
          </a:p>
          <a:p>
            <a:pPr indent="-228600" fontAlgn="auto">
              <a:spcBef>
                <a:spcPct val="3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de-DE" sz="2000" dirty="0">
              <a:latin typeface="Arial"/>
            </a:endParaRPr>
          </a:p>
          <a:p>
            <a:pPr fontAlgn="auto">
              <a:spcBef>
                <a:spcPct val="3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de-DE" sz="2000" dirty="0" smtClean="0">
              <a:latin typeface="Arial"/>
            </a:endParaRPr>
          </a:p>
          <a:p>
            <a:pPr fontAlgn="auto">
              <a:spcBef>
                <a:spcPct val="30000"/>
              </a:spcBef>
              <a:spcAft>
                <a:spcPts val="0"/>
              </a:spcAft>
              <a:defRPr/>
            </a:pPr>
            <a:endParaRPr lang="de-DE" sz="2400" dirty="0" smtClean="0">
              <a:latin typeface="Arial"/>
            </a:endParaRPr>
          </a:p>
          <a:p>
            <a:pPr fontAlgn="auto">
              <a:spcBef>
                <a:spcPct val="30000"/>
              </a:spcBef>
              <a:spcAft>
                <a:spcPts val="0"/>
              </a:spcAft>
              <a:defRPr/>
            </a:pPr>
            <a:endParaRPr lang="de-DE" sz="2400" dirty="0">
              <a:latin typeface="Arial"/>
            </a:endParaRPr>
          </a:p>
          <a:p>
            <a:pPr indent="-228600" fontAlgn="auto">
              <a:spcBef>
                <a:spcPct val="3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de-DE" sz="2400" dirty="0">
                <a:latin typeface="Arial"/>
              </a:rPr>
              <a:t> ALS </a:t>
            </a:r>
            <a:r>
              <a:rPr lang="de-DE" sz="2400" dirty="0" smtClean="0">
                <a:latin typeface="Arial"/>
              </a:rPr>
              <a:t> </a:t>
            </a:r>
            <a:r>
              <a:rPr lang="de-DE" sz="2400" dirty="0" err="1" smtClean="0">
                <a:latin typeface="Arial"/>
              </a:rPr>
              <a:t>Airborne</a:t>
            </a:r>
            <a:r>
              <a:rPr lang="de-DE" sz="2400" dirty="0" smtClean="0">
                <a:latin typeface="Arial"/>
              </a:rPr>
              <a:t> </a:t>
            </a:r>
            <a:r>
              <a:rPr lang="de-DE" sz="2400" dirty="0">
                <a:latin typeface="Arial"/>
              </a:rPr>
              <a:t>Laser Scanning</a:t>
            </a:r>
          </a:p>
          <a:p>
            <a:pPr fontAlgn="auto">
              <a:spcBef>
                <a:spcPct val="3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de-DE" sz="2000" dirty="0">
              <a:latin typeface="Arial"/>
            </a:endParaRPr>
          </a:p>
          <a:p>
            <a:pPr indent="-228600" fontAlgn="auto">
              <a:spcBef>
                <a:spcPct val="3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de-DE" sz="2000" dirty="0">
              <a:latin typeface="Arial"/>
            </a:endParaRPr>
          </a:p>
          <a:p>
            <a:pPr indent="-228600" fontAlgn="auto">
              <a:spcBef>
                <a:spcPct val="30000"/>
              </a:spcBef>
              <a:spcAft>
                <a:spcPts val="0"/>
              </a:spcAft>
              <a:defRPr/>
            </a:pPr>
            <a:endParaRPr lang="de-DE" sz="2000" dirty="0">
              <a:latin typeface="Arial"/>
            </a:endParaRPr>
          </a:p>
          <a:p>
            <a:pPr fontAlgn="auto">
              <a:spcBef>
                <a:spcPct val="3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de-DE" sz="2000" dirty="0">
              <a:latin typeface="Arial"/>
            </a:endParaRPr>
          </a:p>
          <a:p>
            <a:pPr indent="-228600" fontAlgn="auto">
              <a:spcBef>
                <a:spcPct val="3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de-DE" sz="2400" dirty="0">
                <a:latin typeface="Arial"/>
              </a:rPr>
              <a:t> </a:t>
            </a:r>
            <a:r>
              <a:rPr lang="de-DE" sz="2400" dirty="0" smtClean="0">
                <a:latin typeface="Arial"/>
              </a:rPr>
              <a:t>MLS  Mobile </a:t>
            </a:r>
            <a:r>
              <a:rPr lang="de-DE" sz="2400" dirty="0">
                <a:latin typeface="Arial"/>
              </a:rPr>
              <a:t>Laser Scanning</a:t>
            </a:r>
          </a:p>
        </p:txBody>
      </p:sp>
      <p:pic>
        <p:nvPicPr>
          <p:cNvPr id="5" name="Grafik 4" descr="TL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286380" y="833588"/>
            <a:ext cx="2214578" cy="19182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Grafik 5" descr="ALS-Funktionsprinzip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89438" y="2714620"/>
            <a:ext cx="2292131" cy="21980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5060" name="Picture 4" descr="D:\user\Milan-Geoservice\TLS\PR\MLS-VMX-250-17-03-2010\JPG\VMX-250-TGB-W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78568" y="4929198"/>
            <a:ext cx="2323336" cy="14251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Rechteck 6"/>
          <p:cNvSpPr/>
          <p:nvPr/>
        </p:nvSpPr>
        <p:spPr>
          <a:xfrm>
            <a:off x="611560" y="404664"/>
            <a:ext cx="274094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2800" b="1" dirty="0" smtClean="0"/>
              <a:t>4. Laser Scanning</a:t>
            </a:r>
            <a:endParaRPr lang="de-DE" sz="2800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Text Box 3"/>
          <p:cNvSpPr txBox="1">
            <a:spLocks noChangeArrowheads="1"/>
          </p:cNvSpPr>
          <p:nvPr/>
        </p:nvSpPr>
        <p:spPr bwMode="auto">
          <a:xfrm>
            <a:off x="2987824" y="1772816"/>
            <a:ext cx="5842000" cy="4055598"/>
          </a:xfrm>
          <a:prstGeom prst="rect">
            <a:avLst/>
          </a:prstGeom>
          <a:noFill/>
          <a:ln w="22225">
            <a:noFill/>
            <a:miter lim="800000"/>
            <a:headEnd/>
            <a:tailEnd type="none" w="lg" len="lg"/>
          </a:ln>
        </p:spPr>
        <p:txBody>
          <a:bodyPr wrap="square" lIns="90000" tIns="46800" rIns="90000" bIns="46800">
            <a:spAutoFit/>
          </a:bodyPr>
          <a:lstStyle/>
          <a:p>
            <a:pPr eaLnBrk="0" hangingPunct="0">
              <a:lnSpc>
                <a:spcPct val="130000"/>
              </a:lnSpc>
            </a:pPr>
            <a:r>
              <a:rPr lang="de-DE" b="1" u="sng" dirty="0" smtClean="0">
                <a:solidFill>
                  <a:schemeClr val="accent2"/>
                </a:solidFill>
                <a:latin typeface="Verdana" pitchFamily="34" charset="0"/>
              </a:rPr>
              <a:t>Properties </a:t>
            </a:r>
            <a:r>
              <a:rPr lang="de-DE" b="1" u="sng" dirty="0" err="1" smtClean="0">
                <a:solidFill>
                  <a:schemeClr val="accent2"/>
                </a:solidFill>
                <a:latin typeface="Verdana" pitchFamily="34" charset="0"/>
              </a:rPr>
              <a:t>of</a:t>
            </a:r>
            <a:r>
              <a:rPr lang="de-DE" b="1" u="sng" dirty="0" smtClean="0">
                <a:solidFill>
                  <a:schemeClr val="accent2"/>
                </a:solidFill>
                <a:latin typeface="Verdana" pitchFamily="34" charset="0"/>
              </a:rPr>
              <a:t> </a:t>
            </a:r>
            <a:r>
              <a:rPr lang="de-DE" b="1" u="sng" dirty="0">
                <a:solidFill>
                  <a:schemeClr val="accent2"/>
                </a:solidFill>
                <a:latin typeface="Verdana" pitchFamily="34" charset="0"/>
              </a:rPr>
              <a:t>3D Laserscanners</a:t>
            </a:r>
          </a:p>
          <a:p>
            <a:pPr eaLnBrk="0" hangingPunct="0">
              <a:lnSpc>
                <a:spcPct val="130000"/>
              </a:lnSpc>
            </a:pPr>
            <a:endParaRPr lang="de-DE" b="1" u="sng" dirty="0">
              <a:solidFill>
                <a:schemeClr val="accent2"/>
              </a:solidFill>
              <a:latin typeface="Verdana" pitchFamily="34" charset="0"/>
            </a:endParaRPr>
          </a:p>
          <a:p>
            <a:pPr eaLnBrk="0" hangingPunct="0">
              <a:lnSpc>
                <a:spcPct val="130000"/>
              </a:lnSpc>
            </a:pPr>
            <a:r>
              <a:rPr lang="de-DE" b="1" dirty="0" smtClean="0">
                <a:solidFill>
                  <a:schemeClr val="accent2"/>
                </a:solidFill>
                <a:latin typeface="Verdana" pitchFamily="34" charset="0"/>
              </a:rPr>
              <a:t>Model</a:t>
            </a:r>
            <a:r>
              <a:rPr lang="de-DE" b="1" dirty="0">
                <a:solidFill>
                  <a:schemeClr val="accent2"/>
                </a:solidFill>
                <a:latin typeface="Verdana" pitchFamily="34" charset="0"/>
              </a:rPr>
              <a:t>		</a:t>
            </a:r>
            <a:r>
              <a:rPr lang="de-DE" b="1" dirty="0" smtClean="0">
                <a:solidFill>
                  <a:schemeClr val="accent2"/>
                </a:solidFill>
                <a:latin typeface="Verdana" pitchFamily="34" charset="0"/>
              </a:rPr>
              <a:t>	    </a:t>
            </a:r>
            <a:r>
              <a:rPr lang="de-DE" sz="1400" b="1" dirty="0" smtClean="0">
                <a:solidFill>
                  <a:schemeClr val="accent2"/>
                </a:solidFill>
                <a:latin typeface="Verdana" pitchFamily="34" charset="0"/>
              </a:rPr>
              <a:t>RIEGL </a:t>
            </a:r>
            <a:r>
              <a:rPr lang="de-DE" sz="1400" b="1" dirty="0">
                <a:solidFill>
                  <a:schemeClr val="accent2"/>
                </a:solidFill>
                <a:latin typeface="Verdana" pitchFamily="34" charset="0"/>
              </a:rPr>
              <a:t>LMS VZ400</a:t>
            </a:r>
          </a:p>
          <a:p>
            <a:pPr eaLnBrk="0" hangingPunct="0">
              <a:lnSpc>
                <a:spcPct val="130000"/>
              </a:lnSpc>
            </a:pPr>
            <a:r>
              <a:rPr lang="de-DE" b="1" dirty="0" err="1" smtClean="0">
                <a:solidFill>
                  <a:schemeClr val="accent2"/>
                </a:solidFill>
                <a:latin typeface="Verdana" pitchFamily="34" charset="0"/>
              </a:rPr>
              <a:t>Distance</a:t>
            </a:r>
            <a:r>
              <a:rPr lang="de-DE" b="1" dirty="0">
                <a:solidFill>
                  <a:schemeClr val="accent2"/>
                </a:solidFill>
                <a:latin typeface="Verdana" pitchFamily="34" charset="0"/>
              </a:rPr>
              <a:t>		</a:t>
            </a:r>
            <a:r>
              <a:rPr lang="de-DE" b="1" dirty="0" smtClean="0">
                <a:solidFill>
                  <a:schemeClr val="accent2"/>
                </a:solidFill>
                <a:latin typeface="Verdana" pitchFamily="34" charset="0"/>
              </a:rPr>
              <a:t>    </a:t>
            </a:r>
            <a:r>
              <a:rPr lang="de-DE" b="1" dirty="0" err="1" smtClean="0">
                <a:solidFill>
                  <a:schemeClr val="accent2"/>
                </a:solidFill>
                <a:latin typeface="Verdana" pitchFamily="34" charset="0"/>
              </a:rPr>
              <a:t>up</a:t>
            </a:r>
            <a:r>
              <a:rPr lang="de-DE" b="1" dirty="0" smtClean="0">
                <a:solidFill>
                  <a:schemeClr val="accent2"/>
                </a:solidFill>
                <a:latin typeface="Verdana" pitchFamily="34" charset="0"/>
              </a:rPr>
              <a:t> </a:t>
            </a:r>
            <a:r>
              <a:rPr lang="de-DE" b="1" dirty="0" err="1" smtClean="0">
                <a:solidFill>
                  <a:schemeClr val="accent2"/>
                </a:solidFill>
                <a:latin typeface="Verdana" pitchFamily="34" charset="0"/>
              </a:rPr>
              <a:t>to</a:t>
            </a:r>
            <a:r>
              <a:rPr lang="de-DE" b="1" dirty="0" smtClean="0">
                <a:solidFill>
                  <a:schemeClr val="accent2"/>
                </a:solidFill>
                <a:latin typeface="Verdana" pitchFamily="34" charset="0"/>
              </a:rPr>
              <a:t> </a:t>
            </a:r>
            <a:r>
              <a:rPr lang="de-DE" b="1" dirty="0">
                <a:solidFill>
                  <a:schemeClr val="accent2"/>
                </a:solidFill>
                <a:latin typeface="Verdana" pitchFamily="34" charset="0"/>
              </a:rPr>
              <a:t>500 m </a:t>
            </a:r>
            <a:endParaRPr lang="de-DE" b="1" dirty="0" smtClean="0">
              <a:solidFill>
                <a:schemeClr val="accent2"/>
              </a:solidFill>
              <a:latin typeface="Verdana" pitchFamily="34" charset="0"/>
            </a:endParaRPr>
          </a:p>
          <a:p>
            <a:pPr eaLnBrk="0" hangingPunct="0">
              <a:lnSpc>
                <a:spcPct val="130000"/>
              </a:lnSpc>
            </a:pPr>
            <a:r>
              <a:rPr lang="de-DE" b="1" dirty="0" smtClean="0">
                <a:solidFill>
                  <a:schemeClr val="accent2"/>
                </a:solidFill>
                <a:latin typeface="Verdana" pitchFamily="34" charset="0"/>
              </a:rPr>
              <a:t>			    </a:t>
            </a:r>
            <a:r>
              <a:rPr lang="de-DE" b="1" dirty="0" err="1" smtClean="0">
                <a:solidFill>
                  <a:schemeClr val="accent2"/>
                </a:solidFill>
                <a:latin typeface="Verdana" pitchFamily="34" charset="0"/>
              </a:rPr>
              <a:t>for</a:t>
            </a:r>
            <a:r>
              <a:rPr lang="de-DE" b="1" dirty="0" smtClean="0">
                <a:solidFill>
                  <a:schemeClr val="accent2"/>
                </a:solidFill>
                <a:latin typeface="Verdana" pitchFamily="34" charset="0"/>
              </a:rPr>
              <a:t> </a:t>
            </a:r>
            <a:r>
              <a:rPr lang="de-DE" b="1" dirty="0">
                <a:solidFill>
                  <a:schemeClr val="accent2"/>
                </a:solidFill>
                <a:latin typeface="Verdana" pitchFamily="34" charset="0"/>
              </a:rPr>
              <a:t>Laser </a:t>
            </a:r>
            <a:r>
              <a:rPr lang="de-DE" b="1" dirty="0" smtClean="0">
                <a:solidFill>
                  <a:schemeClr val="accent2"/>
                </a:solidFill>
                <a:latin typeface="Verdana" pitchFamily="34" charset="0"/>
              </a:rPr>
              <a:t>Class </a:t>
            </a:r>
            <a:r>
              <a:rPr lang="de-DE" b="1" dirty="0">
                <a:solidFill>
                  <a:schemeClr val="accent2"/>
                </a:solidFill>
                <a:latin typeface="Verdana" pitchFamily="34" charset="0"/>
              </a:rPr>
              <a:t>I</a:t>
            </a:r>
          </a:p>
          <a:p>
            <a:pPr eaLnBrk="0" hangingPunct="0">
              <a:lnSpc>
                <a:spcPct val="130000"/>
              </a:lnSpc>
            </a:pPr>
            <a:r>
              <a:rPr lang="de-DE" b="1" dirty="0" smtClean="0">
                <a:solidFill>
                  <a:schemeClr val="accent2"/>
                </a:solidFill>
                <a:latin typeface="Verdana" pitchFamily="34" charset="0"/>
              </a:rPr>
              <a:t>Scan </a:t>
            </a:r>
            <a:r>
              <a:rPr lang="de-DE" b="1" dirty="0" err="1" smtClean="0">
                <a:solidFill>
                  <a:schemeClr val="accent2"/>
                </a:solidFill>
                <a:latin typeface="Verdana" pitchFamily="34" charset="0"/>
              </a:rPr>
              <a:t>range</a:t>
            </a:r>
            <a:r>
              <a:rPr lang="de-DE" b="1" dirty="0" smtClean="0">
                <a:solidFill>
                  <a:schemeClr val="accent2"/>
                </a:solidFill>
                <a:latin typeface="Verdana" pitchFamily="34" charset="0"/>
              </a:rPr>
              <a:t> horizontal   total </a:t>
            </a:r>
            <a:r>
              <a:rPr lang="de-DE" b="1" dirty="0">
                <a:solidFill>
                  <a:schemeClr val="accent2"/>
                </a:solidFill>
                <a:latin typeface="Verdana" pitchFamily="34" charset="0"/>
              </a:rPr>
              <a:t>100° </a:t>
            </a:r>
            <a:r>
              <a:rPr lang="de-DE" b="1" dirty="0" smtClean="0">
                <a:solidFill>
                  <a:schemeClr val="accent2"/>
                </a:solidFill>
                <a:latin typeface="Verdana" pitchFamily="34" charset="0"/>
              </a:rPr>
              <a:t>			                           (+</a:t>
            </a:r>
            <a:r>
              <a:rPr lang="de-DE" b="1" dirty="0">
                <a:solidFill>
                  <a:schemeClr val="accent2"/>
                </a:solidFill>
                <a:latin typeface="Verdana" pitchFamily="34" charset="0"/>
              </a:rPr>
              <a:t>60° / -40°)</a:t>
            </a:r>
          </a:p>
          <a:p>
            <a:pPr eaLnBrk="0" hangingPunct="0">
              <a:lnSpc>
                <a:spcPct val="130000"/>
              </a:lnSpc>
            </a:pPr>
            <a:r>
              <a:rPr lang="de-DE" b="1" dirty="0" smtClean="0">
                <a:solidFill>
                  <a:schemeClr val="accent2"/>
                </a:solidFill>
                <a:latin typeface="Verdana" pitchFamily="34" charset="0"/>
              </a:rPr>
              <a:t>Scan </a:t>
            </a:r>
            <a:r>
              <a:rPr lang="de-DE" b="1" dirty="0" err="1" smtClean="0">
                <a:solidFill>
                  <a:schemeClr val="accent2"/>
                </a:solidFill>
                <a:latin typeface="Verdana" pitchFamily="34" charset="0"/>
              </a:rPr>
              <a:t>range</a:t>
            </a:r>
            <a:r>
              <a:rPr lang="de-DE" b="1" dirty="0" smtClean="0">
                <a:solidFill>
                  <a:schemeClr val="accent2"/>
                </a:solidFill>
                <a:latin typeface="Verdana" pitchFamily="34" charset="0"/>
              </a:rPr>
              <a:t> </a:t>
            </a:r>
            <a:r>
              <a:rPr lang="de-DE" b="1" dirty="0" err="1" smtClean="0">
                <a:solidFill>
                  <a:schemeClr val="accent2"/>
                </a:solidFill>
                <a:latin typeface="Verdana" pitchFamily="34" charset="0"/>
              </a:rPr>
              <a:t>vertical</a:t>
            </a:r>
            <a:r>
              <a:rPr lang="de-DE" b="1" dirty="0">
                <a:solidFill>
                  <a:schemeClr val="accent2"/>
                </a:solidFill>
                <a:latin typeface="Verdana" pitchFamily="34" charset="0"/>
              </a:rPr>
              <a:t>	 </a:t>
            </a:r>
            <a:r>
              <a:rPr lang="de-DE" b="1" dirty="0" smtClean="0">
                <a:solidFill>
                  <a:schemeClr val="accent2"/>
                </a:solidFill>
                <a:latin typeface="Verdana" pitchFamily="34" charset="0"/>
              </a:rPr>
              <a:t>   max</a:t>
            </a:r>
            <a:r>
              <a:rPr lang="de-DE" b="1" dirty="0">
                <a:solidFill>
                  <a:schemeClr val="accent2"/>
                </a:solidFill>
                <a:latin typeface="Verdana" pitchFamily="34" charset="0"/>
              </a:rPr>
              <a:t>. 360°</a:t>
            </a:r>
          </a:p>
          <a:p>
            <a:pPr eaLnBrk="0" hangingPunct="0">
              <a:lnSpc>
                <a:spcPct val="130000"/>
              </a:lnSpc>
            </a:pPr>
            <a:r>
              <a:rPr lang="de-DE" b="1" dirty="0" err="1" smtClean="0">
                <a:solidFill>
                  <a:schemeClr val="accent2"/>
                </a:solidFill>
                <a:latin typeface="Verdana" pitchFamily="34" charset="0"/>
              </a:rPr>
              <a:t>Distance</a:t>
            </a:r>
            <a:r>
              <a:rPr lang="de-DE" b="1" dirty="0" smtClean="0">
                <a:solidFill>
                  <a:schemeClr val="accent2"/>
                </a:solidFill>
                <a:latin typeface="Verdana" pitchFamily="34" charset="0"/>
              </a:rPr>
              <a:t> </a:t>
            </a:r>
            <a:r>
              <a:rPr lang="de-DE" b="1" dirty="0" err="1" smtClean="0">
                <a:solidFill>
                  <a:schemeClr val="accent2"/>
                </a:solidFill>
                <a:latin typeface="Verdana" pitchFamily="34" charset="0"/>
              </a:rPr>
              <a:t>accuracy</a:t>
            </a:r>
            <a:r>
              <a:rPr lang="de-DE" b="1" dirty="0">
                <a:solidFill>
                  <a:schemeClr val="accent2"/>
                </a:solidFill>
                <a:latin typeface="Verdana" pitchFamily="34" charset="0"/>
              </a:rPr>
              <a:t>	</a:t>
            </a:r>
            <a:r>
              <a:rPr lang="de-DE" b="1" dirty="0" smtClean="0">
                <a:solidFill>
                  <a:schemeClr val="accent2"/>
                </a:solidFill>
                <a:latin typeface="Verdana" pitchFamily="34" charset="0"/>
              </a:rPr>
              <a:t>    ± </a:t>
            </a:r>
            <a:r>
              <a:rPr lang="de-DE" b="1" dirty="0">
                <a:solidFill>
                  <a:schemeClr val="accent2"/>
                </a:solidFill>
                <a:latin typeface="Verdana" pitchFamily="34" charset="0"/>
              </a:rPr>
              <a:t>5 mm </a:t>
            </a:r>
          </a:p>
          <a:p>
            <a:pPr eaLnBrk="0" hangingPunct="0">
              <a:lnSpc>
                <a:spcPct val="130000"/>
              </a:lnSpc>
            </a:pPr>
            <a:r>
              <a:rPr lang="de-DE" b="1" dirty="0" smtClean="0">
                <a:solidFill>
                  <a:schemeClr val="accent2"/>
                </a:solidFill>
                <a:latin typeface="Verdana" pitchFamily="34" charset="0"/>
              </a:rPr>
              <a:t>Data rate</a:t>
            </a:r>
            <a:r>
              <a:rPr lang="de-DE" b="1" dirty="0">
                <a:solidFill>
                  <a:schemeClr val="accent2"/>
                </a:solidFill>
                <a:latin typeface="Verdana" pitchFamily="34" charset="0"/>
              </a:rPr>
              <a:t>	 </a:t>
            </a:r>
            <a:r>
              <a:rPr lang="de-DE" b="1" dirty="0" smtClean="0">
                <a:solidFill>
                  <a:schemeClr val="accent2"/>
                </a:solidFill>
                <a:latin typeface="Verdana" pitchFamily="34" charset="0"/>
              </a:rPr>
              <a:t>               125 </a:t>
            </a:r>
            <a:r>
              <a:rPr lang="de-DE" b="1" dirty="0">
                <a:solidFill>
                  <a:schemeClr val="accent2"/>
                </a:solidFill>
                <a:latin typeface="Verdana" pitchFamily="34" charset="0"/>
              </a:rPr>
              <a:t>000 </a:t>
            </a:r>
            <a:r>
              <a:rPr lang="de-DE" b="1" dirty="0" err="1" smtClean="0">
                <a:solidFill>
                  <a:schemeClr val="accent2"/>
                </a:solidFill>
                <a:latin typeface="Verdana" pitchFamily="34" charset="0"/>
              </a:rPr>
              <a:t>points</a:t>
            </a:r>
            <a:r>
              <a:rPr lang="de-DE" b="1" dirty="0" smtClean="0">
                <a:solidFill>
                  <a:schemeClr val="accent2"/>
                </a:solidFill>
                <a:latin typeface="Verdana" pitchFamily="34" charset="0"/>
              </a:rPr>
              <a:t>/sec.</a:t>
            </a:r>
            <a:endParaRPr lang="de-DE" b="1" dirty="0">
              <a:solidFill>
                <a:schemeClr val="accent2"/>
              </a:solidFill>
              <a:latin typeface="Verdana" pitchFamily="34" charset="0"/>
            </a:endParaRPr>
          </a:p>
          <a:p>
            <a:pPr eaLnBrk="0" hangingPunct="0">
              <a:lnSpc>
                <a:spcPct val="130000"/>
              </a:lnSpc>
            </a:pPr>
            <a:r>
              <a:rPr lang="de-DE" b="1" dirty="0" smtClean="0">
                <a:solidFill>
                  <a:schemeClr val="accent2"/>
                </a:solidFill>
                <a:latin typeface="Verdana" pitchFamily="34" charset="0"/>
              </a:rPr>
              <a:t>Measurement	                </a:t>
            </a:r>
            <a:r>
              <a:rPr lang="de-DE" b="1" dirty="0" err="1" smtClean="0">
                <a:solidFill>
                  <a:schemeClr val="accent2"/>
                </a:solidFill>
                <a:latin typeface="Verdana" pitchFamily="34" charset="0"/>
              </a:rPr>
              <a:t>Interference</a:t>
            </a:r>
            <a:r>
              <a:rPr lang="de-DE" b="1" dirty="0">
                <a:solidFill>
                  <a:schemeClr val="accent2"/>
                </a:solidFill>
                <a:latin typeface="Verdana" pitchFamily="34" charset="0"/>
              </a:rPr>
              <a:t>	</a:t>
            </a:r>
          </a:p>
        </p:txBody>
      </p:sp>
      <p:graphicFrame>
        <p:nvGraphicFramePr>
          <p:cNvPr id="1026" name="Object 9"/>
          <p:cNvGraphicFramePr>
            <a:graphicFrameLocks noChangeAspect="1"/>
          </p:cNvGraphicFramePr>
          <p:nvPr/>
        </p:nvGraphicFramePr>
        <p:xfrm>
          <a:off x="611188" y="1196975"/>
          <a:ext cx="1857375" cy="4752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Image" r:id="rId3" imgW="4241270" imgH="10857143" progId="">
                  <p:embed/>
                </p:oleObj>
              </mc:Choice>
              <mc:Fallback>
                <p:oleObj name="Image" r:id="rId3" imgW="4241270" imgH="10857143" progId="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1188" y="1196975"/>
                        <a:ext cx="1857375" cy="4752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>
                        <a:outerShdw dist="107763" dir="2700000" algn="ctr" rotWithShape="0">
                          <a:schemeClr val="bg2">
                            <a:alpha val="50000"/>
                          </a:schemeClr>
                        </a:outerShdw>
                      </a:effectLst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9" name="Text Box 28"/>
          <p:cNvSpPr txBox="1">
            <a:spLocks noChangeArrowheads="1"/>
          </p:cNvSpPr>
          <p:nvPr/>
        </p:nvSpPr>
        <p:spPr bwMode="auto">
          <a:xfrm>
            <a:off x="179388" y="860425"/>
            <a:ext cx="3783706" cy="371513"/>
          </a:xfrm>
          <a:prstGeom prst="rect">
            <a:avLst/>
          </a:prstGeom>
          <a:noFill/>
          <a:ln w="222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eaLnBrk="0" hangingPunct="0"/>
            <a:r>
              <a:rPr lang="de-DE" b="1" dirty="0" smtClean="0">
                <a:solidFill>
                  <a:schemeClr val="accent2"/>
                </a:solidFill>
                <a:latin typeface="Verdana" pitchFamily="34" charset="0"/>
              </a:rPr>
              <a:t> 	Scanner </a:t>
            </a:r>
            <a:r>
              <a:rPr lang="de-DE" b="1" dirty="0" err="1" smtClean="0">
                <a:solidFill>
                  <a:schemeClr val="accent2"/>
                </a:solidFill>
                <a:latin typeface="Verdana" pitchFamily="34" charset="0"/>
              </a:rPr>
              <a:t>and</a:t>
            </a:r>
            <a:r>
              <a:rPr lang="de-DE" b="1" dirty="0" smtClean="0">
                <a:solidFill>
                  <a:schemeClr val="accent2"/>
                </a:solidFill>
                <a:latin typeface="Verdana" pitchFamily="34" charset="0"/>
              </a:rPr>
              <a:t> </a:t>
            </a:r>
            <a:r>
              <a:rPr lang="de-DE" b="1" dirty="0" err="1">
                <a:solidFill>
                  <a:schemeClr val="accent2"/>
                </a:solidFill>
                <a:latin typeface="Verdana" pitchFamily="34" charset="0"/>
              </a:rPr>
              <a:t>C</a:t>
            </a:r>
            <a:r>
              <a:rPr lang="de-DE" b="1" dirty="0" err="1" smtClean="0">
                <a:solidFill>
                  <a:schemeClr val="accent2"/>
                </a:solidFill>
                <a:latin typeface="Verdana" pitchFamily="34" charset="0"/>
              </a:rPr>
              <a:t>amera</a:t>
            </a:r>
            <a:endParaRPr lang="de-DE" b="1" dirty="0">
              <a:solidFill>
                <a:schemeClr val="accent2"/>
              </a:solidFill>
              <a:latin typeface="Verdana" pitchFamily="34" charset="0"/>
            </a:endParaRPr>
          </a:p>
        </p:txBody>
      </p:sp>
      <p:sp>
        <p:nvSpPr>
          <p:cNvPr id="1030" name="Textfeld 2"/>
          <p:cNvSpPr txBox="1">
            <a:spLocks noChangeArrowheads="1"/>
          </p:cNvSpPr>
          <p:nvPr/>
        </p:nvSpPr>
        <p:spPr bwMode="auto">
          <a:xfrm>
            <a:off x="87313" y="100013"/>
            <a:ext cx="779705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indent="-228600">
              <a:spcBef>
                <a:spcPct val="30000"/>
              </a:spcBef>
            </a:pPr>
            <a:r>
              <a:rPr lang="de-DE" sz="2800" b="1" dirty="0"/>
              <a:t>TLS	</a:t>
            </a:r>
            <a:r>
              <a:rPr lang="de-DE" sz="2800" b="1" dirty="0" err="1" smtClean="0"/>
              <a:t>Terrestrial</a:t>
            </a:r>
            <a:r>
              <a:rPr lang="de-DE" sz="2800" b="1" dirty="0" smtClean="0"/>
              <a:t> </a:t>
            </a:r>
            <a:r>
              <a:rPr lang="de-DE" sz="2800" b="1" dirty="0"/>
              <a:t>Laser Scanning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Flugzeu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285750"/>
            <a:ext cx="3924300" cy="1795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5" name="Picture 3" descr="Aerocontro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27875" y="3897313"/>
            <a:ext cx="1833563" cy="99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6" name="Picture 4" descr="Aisa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24525" y="4221163"/>
            <a:ext cx="1331913" cy="2287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7" name="Picture 5" descr="Laserscanner-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2075" y="3644900"/>
            <a:ext cx="2608263" cy="136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8" name="Picture 6" descr="Rollei-Kamera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1125" y="1773238"/>
            <a:ext cx="1939925" cy="165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9" name="Picture 7" descr="Kamera-transparent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092950" y="1958975"/>
            <a:ext cx="1758950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2136" name="Text Box 8"/>
          <p:cNvSpPr txBox="1">
            <a:spLocks noChangeArrowheads="1"/>
          </p:cNvSpPr>
          <p:nvPr/>
        </p:nvSpPr>
        <p:spPr bwMode="auto">
          <a:xfrm>
            <a:off x="3211878" y="2097088"/>
            <a:ext cx="2977418" cy="193899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defTabSz="762000">
              <a:defRPr/>
            </a:pPr>
            <a:r>
              <a:rPr lang="en-GB" sz="16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Aero-</a:t>
            </a:r>
            <a:r>
              <a:rPr lang="en-GB" sz="1600" b="1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</a:t>
            </a:r>
            <a:r>
              <a:rPr lang="en-GB" sz="16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omplex-Monitoring</a:t>
            </a:r>
            <a:endParaRPr lang="en-GB" sz="1600" b="1" dirty="0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defTabSz="762000">
              <a:defRPr/>
            </a:pPr>
            <a:r>
              <a:rPr lang="en-GB" sz="16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Universal Data Collection System</a:t>
            </a:r>
            <a:endParaRPr lang="en-GB" sz="1600" b="1" dirty="0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defTabSz="762000">
              <a:defRPr/>
            </a:pPr>
            <a:endParaRPr lang="en-GB" sz="400" b="1" dirty="0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defTabSz="762000">
              <a:defRPr/>
            </a:pPr>
            <a:r>
              <a:rPr lang="en-GB" sz="14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with</a:t>
            </a:r>
            <a:endParaRPr lang="en-GB" sz="1400" b="1" dirty="0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defTabSz="762000">
              <a:defRPr/>
            </a:pPr>
            <a:r>
              <a:rPr lang="en-GB" sz="1400" b="1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- </a:t>
            </a:r>
            <a:r>
              <a:rPr lang="en-GB" sz="1400" b="1" dirty="0" err="1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Airborene</a:t>
            </a:r>
            <a:r>
              <a:rPr lang="en-GB" sz="1400" b="1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Laser Scanning</a:t>
            </a:r>
          </a:p>
          <a:p>
            <a:pPr algn="ctr" defTabSz="762000">
              <a:defRPr/>
            </a:pPr>
            <a:r>
              <a:rPr lang="en-GB" sz="1400" b="1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- </a:t>
            </a:r>
            <a:r>
              <a:rPr lang="en-GB" sz="14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Infrared </a:t>
            </a:r>
            <a:r>
              <a:rPr lang="en-GB" sz="1400" b="1" dirty="0" err="1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Thermography</a:t>
            </a:r>
            <a:endParaRPr lang="en-GB" sz="1400" b="1" dirty="0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defTabSz="762000">
              <a:defRPr/>
            </a:pPr>
            <a:r>
              <a:rPr lang="en-GB" sz="1400" b="1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- </a:t>
            </a:r>
            <a:r>
              <a:rPr lang="en-GB" sz="1400" b="1" dirty="0" err="1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Terrestrisches</a:t>
            </a:r>
            <a:r>
              <a:rPr lang="en-GB" sz="1400" b="1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Laser Scanning</a:t>
            </a:r>
          </a:p>
          <a:p>
            <a:pPr algn="ctr" defTabSz="762000">
              <a:buFontTx/>
              <a:buChar char="-"/>
              <a:defRPr/>
            </a:pPr>
            <a:r>
              <a:rPr lang="en-GB" sz="1400" b="1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GB" sz="14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Digital </a:t>
            </a:r>
            <a:r>
              <a:rPr lang="en-GB" sz="1400" b="1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RGB </a:t>
            </a:r>
            <a:r>
              <a:rPr lang="en-GB" sz="14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Images</a:t>
            </a:r>
            <a:endParaRPr lang="en-GB" sz="1400" b="1" dirty="0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defTabSz="762000">
              <a:buFontTx/>
              <a:buChar char="-"/>
              <a:defRPr/>
            </a:pPr>
            <a:r>
              <a:rPr lang="en-GB" sz="1400" b="1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GB" sz="14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Imaging Spectrometer</a:t>
            </a:r>
            <a:endParaRPr lang="en-GB" sz="1400" dirty="0"/>
          </a:p>
        </p:txBody>
      </p:sp>
      <p:pic>
        <p:nvPicPr>
          <p:cNvPr id="18441" name="Picture 9" descr="DSC_1970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6086B3"/>
              </a:clrFrom>
              <a:clrTo>
                <a:srgbClr val="6086B3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929188" y="214313"/>
            <a:ext cx="3384550" cy="224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2" name="Picture 10" descr="Scanner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519363" y="4833938"/>
            <a:ext cx="2754312" cy="1919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43" name="Textfeld 10"/>
          <p:cNvSpPr txBox="1">
            <a:spLocks noChangeArrowheads="1"/>
          </p:cNvSpPr>
          <p:nvPr/>
        </p:nvSpPr>
        <p:spPr bwMode="auto">
          <a:xfrm>
            <a:off x="141288" y="100013"/>
            <a:ext cx="651894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indent="-228600">
              <a:spcBef>
                <a:spcPct val="30000"/>
              </a:spcBef>
            </a:pPr>
            <a:r>
              <a:rPr lang="de-DE" sz="2800" b="1" dirty="0"/>
              <a:t>ALS	</a:t>
            </a:r>
            <a:r>
              <a:rPr lang="de-DE" sz="2800" b="1" dirty="0" err="1"/>
              <a:t>Airborne</a:t>
            </a:r>
            <a:r>
              <a:rPr lang="de-DE" sz="2800" b="1" dirty="0"/>
              <a:t> Laser Scanning</a:t>
            </a:r>
          </a:p>
        </p:txBody>
      </p:sp>
      <p:pic>
        <p:nvPicPr>
          <p:cNvPr id="18444" name="Grafik 12" descr="PPT4B61.tmp"/>
          <p:cNvPicPr>
            <a:picLocks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215063" y="71438"/>
            <a:ext cx="2071687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Grafik 7" descr="Stadion-DSM-AWD-Arena-90m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95413" y="252413"/>
            <a:ext cx="6353175" cy="6353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1" name="Grafik 12" descr="PPT4B61.tmp"/>
          <p:cNvPicPr>
            <a:picLocks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29500" y="0"/>
            <a:ext cx="1714500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0" y="0"/>
            <a:ext cx="1428750" cy="338138"/>
          </a:xfrm>
          <a:prstGeom prst="rect">
            <a:avLst/>
          </a:prstGeom>
          <a:solidFill>
            <a:schemeClr val="accent3"/>
          </a:solidFill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762000">
              <a:defRPr/>
            </a:pPr>
            <a:r>
              <a:rPr lang="en-GB" sz="8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DHM </a:t>
            </a:r>
            <a:r>
              <a:rPr lang="en-GB" sz="80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erzeugt</a:t>
            </a:r>
            <a:r>
              <a:rPr lang="en-GB" sz="8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GB" sz="80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mittels</a:t>
            </a:r>
            <a:r>
              <a:rPr lang="en-GB" sz="8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ALS</a:t>
            </a:r>
          </a:p>
          <a:p>
            <a:pPr defTabSz="762000">
              <a:defRPr/>
            </a:pPr>
            <a:r>
              <a:rPr lang="en-GB" sz="8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DSM  Shaded Relief</a:t>
            </a:r>
          </a:p>
        </p:txBody>
      </p:sp>
      <p:sp>
        <p:nvSpPr>
          <p:cNvPr id="48133" name="Text Box 12"/>
          <p:cNvSpPr txBox="1">
            <a:spLocks noChangeArrowheads="1"/>
          </p:cNvSpPr>
          <p:nvPr/>
        </p:nvSpPr>
        <p:spPr bwMode="auto">
          <a:xfrm>
            <a:off x="7429500" y="6550025"/>
            <a:ext cx="1714500" cy="307975"/>
          </a:xfrm>
          <a:prstGeom prst="rect">
            <a:avLst/>
          </a:prstGeom>
          <a:solidFill>
            <a:schemeClr val="bg1"/>
          </a:solidFill>
          <a:ln w="381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>
                <a:solidFill>
                  <a:schemeClr val="accent2"/>
                </a:solidFill>
                <a:cs typeface="Times New Roman" pitchFamily="18" charset="0"/>
                <a:sym typeface="Symbol" pitchFamily="18" charset="2"/>
              </a:rPr>
              <a:t>© Stadt Hannover</a:t>
            </a:r>
            <a:r>
              <a:rPr lang="de-DE" sz="1400" b="1">
                <a:solidFill>
                  <a:schemeClr val="accent2"/>
                </a:solidFill>
                <a:sym typeface="Symbol" pitchFamily="18" charset="2"/>
              </a:rPr>
              <a:t>  </a:t>
            </a:r>
          </a:p>
        </p:txBody>
      </p:sp>
      <p:sp>
        <p:nvSpPr>
          <p:cNvPr id="17" name="Textfeld 16"/>
          <p:cNvSpPr txBox="1"/>
          <p:nvPr/>
        </p:nvSpPr>
        <p:spPr>
          <a:xfrm>
            <a:off x="0" y="5903893"/>
            <a:ext cx="1571604" cy="954107"/>
          </a:xfrm>
          <a:prstGeom prst="rect">
            <a:avLst/>
          </a:prstGeom>
          <a:solidFill>
            <a:schemeClr val="accent5"/>
          </a:solidFill>
          <a:ln w="28575">
            <a:solidFill>
              <a:schemeClr val="accent6"/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de-DE" dirty="0">
                <a:ln>
                  <a:solidFill>
                    <a:schemeClr val="accent6"/>
                  </a:solidFill>
                </a:ln>
              </a:rPr>
              <a:t>AWD – Arena</a:t>
            </a:r>
          </a:p>
          <a:p>
            <a:pPr algn="ctr">
              <a:defRPr/>
            </a:pPr>
            <a:endParaRPr lang="de-DE" dirty="0">
              <a:ln>
                <a:solidFill>
                  <a:schemeClr val="accent6"/>
                </a:solidFill>
              </a:ln>
            </a:endParaRPr>
          </a:p>
          <a:p>
            <a:pPr algn="ctr">
              <a:defRPr/>
            </a:pPr>
            <a:r>
              <a:rPr lang="de-DE" sz="1600" b="1" dirty="0">
                <a:ln>
                  <a:solidFill>
                    <a:schemeClr val="accent6"/>
                  </a:solidFill>
                </a:ln>
              </a:rPr>
              <a:t>90 m</a:t>
            </a:r>
          </a:p>
          <a:p>
            <a:pPr algn="ctr">
              <a:defRPr/>
            </a:pPr>
            <a:endParaRPr lang="de-DE" sz="1600" b="1" dirty="0">
              <a:ln>
                <a:solidFill>
                  <a:schemeClr val="accent6"/>
                </a:solidFill>
              </a:ln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Grafik 12" descr="PPT4B61.tmp"/>
          <p:cNvPicPr>
            <a:picLocks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29500" y="0"/>
            <a:ext cx="1714500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0" y="0"/>
            <a:ext cx="1428750" cy="338138"/>
          </a:xfrm>
          <a:prstGeom prst="rect">
            <a:avLst/>
          </a:prstGeom>
          <a:solidFill>
            <a:schemeClr val="accent3"/>
          </a:solidFill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762000">
              <a:defRPr/>
            </a:pPr>
            <a:r>
              <a:rPr lang="en-GB" sz="8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DHM </a:t>
            </a:r>
            <a:r>
              <a:rPr lang="en-GB" sz="80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erzeugt</a:t>
            </a:r>
            <a:r>
              <a:rPr lang="en-GB" sz="8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GB" sz="80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mittels</a:t>
            </a:r>
            <a:r>
              <a:rPr lang="en-GB" sz="8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ALS</a:t>
            </a:r>
          </a:p>
          <a:p>
            <a:pPr defTabSz="762000">
              <a:defRPr/>
            </a:pPr>
            <a:r>
              <a:rPr lang="en-GB" sz="8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DSM  Shaded Relief</a:t>
            </a:r>
          </a:p>
        </p:txBody>
      </p:sp>
      <p:sp>
        <p:nvSpPr>
          <p:cNvPr id="50180" name="Text Box 12"/>
          <p:cNvSpPr txBox="1">
            <a:spLocks noChangeArrowheads="1"/>
          </p:cNvSpPr>
          <p:nvPr/>
        </p:nvSpPr>
        <p:spPr bwMode="auto">
          <a:xfrm>
            <a:off x="7429500" y="6550025"/>
            <a:ext cx="1714500" cy="307975"/>
          </a:xfrm>
          <a:prstGeom prst="rect">
            <a:avLst/>
          </a:prstGeom>
          <a:solidFill>
            <a:schemeClr val="bg1"/>
          </a:solidFill>
          <a:ln w="381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>
                <a:solidFill>
                  <a:schemeClr val="accent2"/>
                </a:solidFill>
                <a:cs typeface="Times New Roman" pitchFamily="18" charset="0"/>
                <a:sym typeface="Symbol" pitchFamily="18" charset="2"/>
              </a:rPr>
              <a:t>© Stadt Hannover</a:t>
            </a:r>
            <a:r>
              <a:rPr lang="de-DE" sz="1400" b="1">
                <a:solidFill>
                  <a:schemeClr val="accent2"/>
                </a:solidFill>
                <a:sym typeface="Symbol" pitchFamily="18" charset="2"/>
              </a:rPr>
              <a:t>  </a:t>
            </a:r>
          </a:p>
        </p:txBody>
      </p:sp>
      <p:sp>
        <p:nvSpPr>
          <p:cNvPr id="17" name="Textfeld 16"/>
          <p:cNvSpPr txBox="1"/>
          <p:nvPr/>
        </p:nvSpPr>
        <p:spPr>
          <a:xfrm>
            <a:off x="0" y="5903893"/>
            <a:ext cx="1571604" cy="954107"/>
          </a:xfrm>
          <a:prstGeom prst="rect">
            <a:avLst/>
          </a:prstGeom>
          <a:solidFill>
            <a:schemeClr val="accent5"/>
          </a:solidFill>
          <a:ln w="28575">
            <a:solidFill>
              <a:schemeClr val="accent6"/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de-DE" dirty="0">
                <a:ln>
                  <a:solidFill>
                    <a:schemeClr val="accent6"/>
                  </a:solidFill>
                </a:ln>
              </a:rPr>
              <a:t>AWD – Arena</a:t>
            </a:r>
          </a:p>
          <a:p>
            <a:pPr algn="ctr">
              <a:defRPr/>
            </a:pPr>
            <a:endParaRPr lang="de-DE" dirty="0">
              <a:ln>
                <a:solidFill>
                  <a:schemeClr val="accent6"/>
                </a:solidFill>
              </a:ln>
            </a:endParaRPr>
          </a:p>
          <a:p>
            <a:pPr algn="ctr">
              <a:defRPr/>
            </a:pPr>
            <a:r>
              <a:rPr lang="de-DE" sz="1600" b="1" dirty="0">
                <a:ln>
                  <a:solidFill>
                    <a:schemeClr val="accent6"/>
                  </a:solidFill>
                </a:ln>
              </a:rPr>
              <a:t>94 m</a:t>
            </a:r>
          </a:p>
          <a:p>
            <a:pPr algn="ctr">
              <a:defRPr/>
            </a:pPr>
            <a:endParaRPr lang="de-DE" sz="1600" b="1" dirty="0">
              <a:ln>
                <a:solidFill>
                  <a:schemeClr val="accent6"/>
                </a:solidFill>
              </a:ln>
            </a:endParaRPr>
          </a:p>
        </p:txBody>
      </p:sp>
      <p:pic>
        <p:nvPicPr>
          <p:cNvPr id="50182" name="Grafik 7" descr="Stadion-DSM-AWD-Arena-94m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95413" y="252413"/>
            <a:ext cx="6353175" cy="6353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ttbus.mpg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875" y="2100263"/>
            <a:ext cx="5572125" cy="445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1" name="Grafik 3" descr="PPT4C6B.tmp"/>
          <p:cNvPicPr>
            <a:picLocks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714375"/>
            <a:ext cx="4929188" cy="282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89" name="Grafik 4" descr="PPT4C6D.tmp"/>
          <p:cNvPicPr>
            <a:picLocks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1869" y="2928934"/>
            <a:ext cx="5572132" cy="34290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2773" name="Textfeld 11"/>
          <p:cNvSpPr txBox="1">
            <a:spLocks noChangeArrowheads="1"/>
          </p:cNvSpPr>
          <p:nvPr/>
        </p:nvSpPr>
        <p:spPr bwMode="auto">
          <a:xfrm>
            <a:off x="227013" y="106363"/>
            <a:ext cx="459241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2800" b="1" dirty="0">
                <a:cs typeface="Arial" charset="0"/>
              </a:rPr>
              <a:t>MLS  -  Mobile Laser Scanning</a:t>
            </a:r>
          </a:p>
        </p:txBody>
      </p:sp>
      <p:sp>
        <p:nvSpPr>
          <p:cNvPr id="32774" name="Textfeld 9"/>
          <p:cNvSpPr txBox="1">
            <a:spLocks noChangeArrowheads="1"/>
          </p:cNvSpPr>
          <p:nvPr/>
        </p:nvSpPr>
        <p:spPr bwMode="auto">
          <a:xfrm>
            <a:off x="0" y="6519863"/>
            <a:ext cx="153035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600" b="1"/>
              <a:t>Stadt Cottbus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9100" y="1066800"/>
            <a:ext cx="8304213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feld 2"/>
          <p:cNvSpPr txBox="1"/>
          <p:nvPr/>
        </p:nvSpPr>
        <p:spPr>
          <a:xfrm>
            <a:off x="251520" y="332656"/>
            <a:ext cx="72415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b="1" dirty="0" smtClean="0"/>
              <a:t>5. </a:t>
            </a:r>
            <a:r>
              <a:rPr lang="de-DE" sz="2800" b="1" dirty="0" err="1" smtClean="0"/>
              <a:t>Exponential</a:t>
            </a:r>
            <a:r>
              <a:rPr lang="de-DE" sz="2800" b="1" dirty="0" smtClean="0"/>
              <a:t> Growth </a:t>
            </a:r>
            <a:r>
              <a:rPr lang="de-DE" sz="2800" b="1" dirty="0" err="1" smtClean="0"/>
              <a:t>of</a:t>
            </a:r>
            <a:r>
              <a:rPr lang="de-DE" sz="2800" b="1" dirty="0" smtClean="0"/>
              <a:t> Computer Technology</a:t>
            </a:r>
            <a:endParaRPr lang="de-DE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3356992"/>
            <a:ext cx="8586097" cy="1159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feld 3"/>
          <p:cNvSpPr txBox="1"/>
          <p:nvPr/>
        </p:nvSpPr>
        <p:spPr>
          <a:xfrm>
            <a:off x="251520" y="1556792"/>
            <a:ext cx="889248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 smtClean="0"/>
              <a:t> </a:t>
            </a:r>
            <a:r>
              <a:rPr lang="de-DE" sz="2000" b="1" dirty="0" err="1" smtClean="0"/>
              <a:t>Steam</a:t>
            </a:r>
            <a:r>
              <a:rPr lang="de-DE" sz="2000" b="1" dirty="0" smtClean="0"/>
              <a:t> Engine       </a:t>
            </a:r>
            <a:r>
              <a:rPr lang="de-DE" sz="2000" b="1" dirty="0" err="1" smtClean="0"/>
              <a:t>Railway</a:t>
            </a:r>
            <a:r>
              <a:rPr lang="de-DE" sz="2000" b="1" dirty="0" smtClean="0"/>
              <a:t>       </a:t>
            </a:r>
            <a:r>
              <a:rPr lang="de-DE" sz="2000" b="1" dirty="0" err="1" smtClean="0"/>
              <a:t>Electricity</a:t>
            </a:r>
            <a:r>
              <a:rPr lang="de-DE" sz="2000" b="1" dirty="0" smtClean="0"/>
              <a:t>      Automobile     Information           </a:t>
            </a:r>
            <a:r>
              <a:rPr lang="de-DE" sz="2000" b="1" dirty="0" err="1" smtClean="0"/>
              <a:t>Health</a:t>
            </a:r>
            <a:endParaRPr lang="de-DE" sz="2000" b="1" dirty="0" smtClean="0"/>
          </a:p>
          <a:p>
            <a:r>
              <a:rPr lang="de-DE" sz="2000" b="1" dirty="0" smtClean="0"/>
              <a:t>Textile </a:t>
            </a:r>
            <a:r>
              <a:rPr lang="de-DE" sz="2000" b="1" dirty="0" err="1" smtClean="0"/>
              <a:t>Industry</a:t>
            </a:r>
            <a:r>
              <a:rPr lang="de-DE" sz="2000" b="1" dirty="0" smtClean="0"/>
              <a:t>        Steel         Chemistry  </a:t>
            </a:r>
            <a:r>
              <a:rPr lang="de-DE" sz="2000" b="1" dirty="0" err="1" smtClean="0"/>
              <a:t>Petrochemistry</a:t>
            </a:r>
            <a:r>
              <a:rPr lang="de-DE" sz="2000" b="1" dirty="0" smtClean="0"/>
              <a:t>   Technology</a:t>
            </a:r>
          </a:p>
          <a:p>
            <a:endParaRPr lang="de-DE" sz="2000" b="1" dirty="0" smtClean="0"/>
          </a:p>
          <a:p>
            <a:r>
              <a:rPr lang="de-DE" sz="2000" b="1" dirty="0" smtClean="0"/>
              <a:t>      </a:t>
            </a:r>
            <a:r>
              <a:rPr lang="de-DE" sz="2000" b="1" dirty="0" err="1" smtClean="0"/>
              <a:t>Clothing</a:t>
            </a:r>
            <a:r>
              <a:rPr lang="de-DE" sz="2000" b="1" dirty="0" smtClean="0"/>
              <a:t>            Transport         </a:t>
            </a:r>
            <a:r>
              <a:rPr lang="de-DE" sz="2000" b="1" dirty="0" err="1" smtClean="0"/>
              <a:t>Mass</a:t>
            </a:r>
            <a:r>
              <a:rPr lang="de-DE" sz="2000" b="1" dirty="0" smtClean="0"/>
              <a:t>            Individual      </a:t>
            </a:r>
            <a:r>
              <a:rPr lang="de-DE" sz="2000" b="1" dirty="0" err="1" smtClean="0"/>
              <a:t>Globalization</a:t>
            </a:r>
            <a:r>
              <a:rPr lang="de-DE" sz="2000" b="1" dirty="0" smtClean="0"/>
              <a:t>    Wellness</a:t>
            </a:r>
          </a:p>
          <a:p>
            <a:r>
              <a:rPr lang="de-DE" sz="2000" b="1" dirty="0" smtClean="0"/>
              <a:t>			    </a:t>
            </a:r>
            <a:r>
              <a:rPr lang="de-DE" sz="2000" b="1" dirty="0" err="1" smtClean="0"/>
              <a:t>Consumption</a:t>
            </a:r>
            <a:r>
              <a:rPr lang="de-DE" sz="2000" b="1" dirty="0" smtClean="0"/>
              <a:t>       Mobility     Communication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539552" y="4725144"/>
            <a:ext cx="825578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 smtClean="0"/>
              <a:t>1 </a:t>
            </a:r>
            <a:r>
              <a:rPr lang="de-DE" sz="2000" b="1" dirty="0" err="1" smtClean="0"/>
              <a:t>st</a:t>
            </a:r>
            <a:r>
              <a:rPr lang="de-DE" sz="2000" b="1" dirty="0" smtClean="0"/>
              <a:t> Cycle       2nd Cycle        3rd Cycle          4th Cycle     5th Cycle       6th Cycle </a:t>
            </a:r>
          </a:p>
          <a:p>
            <a:endParaRPr lang="de-DE" sz="2000" b="1" dirty="0" smtClean="0"/>
          </a:p>
          <a:p>
            <a:r>
              <a:rPr lang="de-DE" sz="2000" b="1" dirty="0" smtClean="0"/>
              <a:t>1800	        1850	  1900              1950                1990               20xx</a:t>
            </a:r>
            <a:endParaRPr lang="de-DE" sz="2000" b="1" dirty="0"/>
          </a:p>
        </p:txBody>
      </p:sp>
      <p:sp>
        <p:nvSpPr>
          <p:cNvPr id="6" name="Textfeld 5"/>
          <p:cNvSpPr txBox="1"/>
          <p:nvPr/>
        </p:nvSpPr>
        <p:spPr>
          <a:xfrm>
            <a:off x="2771800" y="548680"/>
            <a:ext cx="34475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b="1" dirty="0" smtClean="0"/>
              <a:t>The </a:t>
            </a:r>
            <a:r>
              <a:rPr lang="de-DE" sz="2800" b="1" dirty="0" err="1" smtClean="0"/>
              <a:t>Kondratjev</a:t>
            </a:r>
            <a:r>
              <a:rPr lang="de-DE" sz="2800" b="1" dirty="0" smtClean="0"/>
              <a:t> </a:t>
            </a:r>
            <a:r>
              <a:rPr lang="de-DE" sz="2800" b="1" dirty="0" err="1" smtClean="0"/>
              <a:t>Cycles</a:t>
            </a:r>
            <a:endParaRPr lang="de-DE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4" y="1142984"/>
            <a:ext cx="7286676" cy="52057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feld 3"/>
          <p:cNvSpPr txBox="1"/>
          <p:nvPr/>
        </p:nvSpPr>
        <p:spPr>
          <a:xfrm>
            <a:off x="857224" y="214290"/>
            <a:ext cx="71767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 err="1" smtClean="0"/>
              <a:t>Exponential</a:t>
            </a:r>
            <a:r>
              <a:rPr lang="de-DE" sz="2800" dirty="0" smtClean="0"/>
              <a:t> Growth in Network Performance</a:t>
            </a:r>
            <a:endParaRPr lang="de-DE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Text Box 1026"/>
          <p:cNvSpPr txBox="1">
            <a:spLocks noChangeArrowheads="1"/>
          </p:cNvSpPr>
          <p:nvPr/>
        </p:nvSpPr>
        <p:spPr bwMode="auto">
          <a:xfrm>
            <a:off x="533400" y="2209800"/>
            <a:ext cx="1447800" cy="328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400" b="1">
                <a:solidFill>
                  <a:srgbClr val="9FAFBF"/>
                </a:solidFill>
              </a:rPr>
              <a:t>Introduction</a:t>
            </a:r>
          </a:p>
          <a:p>
            <a:pPr>
              <a:spcBef>
                <a:spcPct val="50000"/>
              </a:spcBef>
            </a:pPr>
            <a:endParaRPr lang="de-DE" sz="1400" b="1">
              <a:solidFill>
                <a:srgbClr val="9FAFBF"/>
              </a:solidFill>
            </a:endParaRPr>
          </a:p>
          <a:p>
            <a:pPr>
              <a:spcBef>
                <a:spcPct val="50000"/>
              </a:spcBef>
            </a:pPr>
            <a:r>
              <a:rPr lang="de-DE" sz="1400" b="1">
                <a:solidFill>
                  <a:srgbClr val="9FAFBF"/>
                </a:solidFill>
              </a:rPr>
              <a:t>Objectives</a:t>
            </a:r>
          </a:p>
          <a:p>
            <a:pPr>
              <a:spcBef>
                <a:spcPct val="50000"/>
              </a:spcBef>
            </a:pPr>
            <a:endParaRPr lang="de-DE" sz="1400" b="1">
              <a:solidFill>
                <a:srgbClr val="9FAFBF"/>
              </a:solidFill>
            </a:endParaRPr>
          </a:p>
          <a:p>
            <a:pPr>
              <a:spcBef>
                <a:spcPct val="50000"/>
              </a:spcBef>
            </a:pPr>
            <a:r>
              <a:rPr lang="de-DE" sz="1400" b="1">
                <a:solidFill>
                  <a:schemeClr val="accent2"/>
                </a:solidFill>
              </a:rPr>
              <a:t>Materials &amp; Methods</a:t>
            </a:r>
            <a:endParaRPr lang="de-DE" sz="1400" b="1">
              <a:solidFill>
                <a:srgbClr val="9FAFBF"/>
              </a:solidFill>
            </a:endParaRPr>
          </a:p>
          <a:p>
            <a:pPr>
              <a:spcBef>
                <a:spcPct val="50000"/>
              </a:spcBef>
            </a:pPr>
            <a:endParaRPr lang="de-DE" sz="1400" b="1">
              <a:solidFill>
                <a:srgbClr val="9FAFBF"/>
              </a:solidFill>
            </a:endParaRPr>
          </a:p>
          <a:p>
            <a:pPr>
              <a:spcBef>
                <a:spcPct val="50000"/>
              </a:spcBef>
            </a:pPr>
            <a:r>
              <a:rPr lang="de-DE" sz="1400" b="1">
                <a:solidFill>
                  <a:srgbClr val="9FAFBF"/>
                </a:solidFill>
              </a:rPr>
              <a:t>Results</a:t>
            </a:r>
          </a:p>
          <a:p>
            <a:pPr>
              <a:spcBef>
                <a:spcPct val="50000"/>
              </a:spcBef>
            </a:pPr>
            <a:endParaRPr lang="de-DE" sz="1400" b="1">
              <a:solidFill>
                <a:srgbClr val="9FAFBF"/>
              </a:solidFill>
            </a:endParaRPr>
          </a:p>
          <a:p>
            <a:pPr>
              <a:spcBef>
                <a:spcPct val="50000"/>
              </a:spcBef>
            </a:pPr>
            <a:r>
              <a:rPr lang="de-DE" sz="1400" b="1">
                <a:solidFill>
                  <a:srgbClr val="9FAFBF"/>
                </a:solidFill>
              </a:rPr>
              <a:t>Conclusions / Outlook</a:t>
            </a:r>
            <a:endParaRPr lang="de-DE" sz="1200">
              <a:solidFill>
                <a:srgbClr val="9FAFBF"/>
              </a:solidFill>
              <a:latin typeface="Times New Roman" pitchFamily="18" charset="0"/>
            </a:endParaRPr>
          </a:p>
        </p:txBody>
      </p:sp>
      <p:pic>
        <p:nvPicPr>
          <p:cNvPr id="136200" name="Picture 1032" descr="ArcGIS software component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71800" y="1978025"/>
            <a:ext cx="4876800" cy="3871913"/>
          </a:xfrm>
          <a:prstGeom prst="rect">
            <a:avLst/>
          </a:prstGeom>
          <a:noFill/>
        </p:spPr>
      </p:pic>
      <p:sp>
        <p:nvSpPr>
          <p:cNvPr id="136201" name="Text Box 1033"/>
          <p:cNvSpPr txBox="1">
            <a:spLocks noChangeArrowheads="1"/>
          </p:cNvSpPr>
          <p:nvPr/>
        </p:nvSpPr>
        <p:spPr bwMode="auto">
          <a:xfrm>
            <a:off x="2057400" y="1200150"/>
            <a:ext cx="6324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ct val="140000"/>
              </a:lnSpc>
              <a:spcBef>
                <a:spcPct val="50000"/>
              </a:spcBef>
            </a:pPr>
            <a:r>
              <a:rPr lang="de-DE" b="1">
                <a:solidFill>
                  <a:schemeClr val="accent2"/>
                </a:solidFill>
              </a:rPr>
              <a:t>Software components in ArcGIS (1)</a:t>
            </a:r>
            <a:endParaRPr lang="de-DE" sz="2000" b="1">
              <a:solidFill>
                <a:schemeClr val="accent2"/>
              </a:solidFill>
            </a:endParaRPr>
          </a:p>
        </p:txBody>
      </p:sp>
      <p:sp>
        <p:nvSpPr>
          <p:cNvPr id="136202" name="Text Box 1034"/>
          <p:cNvSpPr txBox="1">
            <a:spLocks noChangeArrowheads="1"/>
          </p:cNvSpPr>
          <p:nvPr/>
        </p:nvSpPr>
        <p:spPr bwMode="auto">
          <a:xfrm>
            <a:off x="2057400" y="4724400"/>
            <a:ext cx="2209800" cy="7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ct val="140000"/>
              </a:lnSpc>
              <a:spcBef>
                <a:spcPct val="50000"/>
              </a:spcBef>
            </a:pPr>
            <a:r>
              <a:rPr lang="de-DE" sz="1600" b="1">
                <a:solidFill>
                  <a:schemeClr val="accent2"/>
                </a:solidFill>
              </a:rPr>
              <a:t>Overview:</a:t>
            </a:r>
            <a:br>
              <a:rPr lang="de-DE" sz="1600" b="1">
                <a:solidFill>
                  <a:schemeClr val="accent2"/>
                </a:solidFill>
              </a:rPr>
            </a:br>
            <a:r>
              <a:rPr lang="de-DE" sz="1600" b="1">
                <a:solidFill>
                  <a:schemeClr val="accent2"/>
                </a:solidFill>
              </a:rPr>
              <a:t>ArcGIS components.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683568" y="692696"/>
            <a:ext cx="78433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b="1" dirty="0" smtClean="0"/>
              <a:t>6. GIS </a:t>
            </a:r>
            <a:r>
              <a:rPr lang="de-DE" sz="2800" b="1" dirty="0" err="1" smtClean="0"/>
              <a:t>and</a:t>
            </a:r>
            <a:r>
              <a:rPr lang="de-DE" sz="2800" b="1" dirty="0" smtClean="0"/>
              <a:t> Database Technology	</a:t>
            </a:r>
            <a:r>
              <a:rPr lang="de-DE" sz="2000" b="1" dirty="0" smtClean="0"/>
              <a:t>an </a:t>
            </a:r>
            <a:r>
              <a:rPr lang="de-DE" sz="2000" b="1" dirty="0" err="1" smtClean="0"/>
              <a:t>example</a:t>
            </a:r>
            <a:r>
              <a:rPr lang="de-DE" sz="2000" b="1" dirty="0" smtClean="0"/>
              <a:t>:  </a:t>
            </a:r>
            <a:r>
              <a:rPr lang="de-DE" sz="2000" b="1" dirty="0" err="1" smtClean="0"/>
              <a:t>ArcGIS</a:t>
            </a:r>
            <a:endParaRPr lang="de-DE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6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6202" grpId="0" autoUpdateAnimBg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Text Box 2"/>
          <p:cNvSpPr txBox="1">
            <a:spLocks noChangeArrowheads="1"/>
          </p:cNvSpPr>
          <p:nvPr/>
        </p:nvSpPr>
        <p:spPr bwMode="auto">
          <a:xfrm>
            <a:off x="533400" y="2209800"/>
            <a:ext cx="1447800" cy="328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400" b="1">
                <a:solidFill>
                  <a:srgbClr val="9FAFBF"/>
                </a:solidFill>
              </a:rPr>
              <a:t>Introduction</a:t>
            </a:r>
          </a:p>
          <a:p>
            <a:pPr>
              <a:spcBef>
                <a:spcPct val="50000"/>
              </a:spcBef>
            </a:pPr>
            <a:endParaRPr lang="de-DE" sz="1400" b="1">
              <a:solidFill>
                <a:srgbClr val="9FAFBF"/>
              </a:solidFill>
            </a:endParaRPr>
          </a:p>
          <a:p>
            <a:pPr>
              <a:spcBef>
                <a:spcPct val="50000"/>
              </a:spcBef>
            </a:pPr>
            <a:r>
              <a:rPr lang="de-DE" sz="1400" b="1">
                <a:solidFill>
                  <a:srgbClr val="9FAFBF"/>
                </a:solidFill>
              </a:rPr>
              <a:t>Objectives</a:t>
            </a:r>
          </a:p>
          <a:p>
            <a:pPr>
              <a:spcBef>
                <a:spcPct val="50000"/>
              </a:spcBef>
            </a:pPr>
            <a:endParaRPr lang="de-DE" sz="1400" b="1">
              <a:solidFill>
                <a:srgbClr val="9FAFBF"/>
              </a:solidFill>
            </a:endParaRPr>
          </a:p>
          <a:p>
            <a:pPr>
              <a:spcBef>
                <a:spcPct val="50000"/>
              </a:spcBef>
            </a:pPr>
            <a:r>
              <a:rPr lang="de-DE" sz="1400" b="1">
                <a:solidFill>
                  <a:srgbClr val="9FAFBF"/>
                </a:solidFill>
              </a:rPr>
              <a:t>Materials &amp; Methods</a:t>
            </a:r>
          </a:p>
          <a:p>
            <a:pPr>
              <a:spcBef>
                <a:spcPct val="50000"/>
              </a:spcBef>
            </a:pPr>
            <a:endParaRPr lang="de-DE" sz="1400" b="1">
              <a:solidFill>
                <a:srgbClr val="9FAFBF"/>
              </a:solidFill>
            </a:endParaRPr>
          </a:p>
          <a:p>
            <a:pPr>
              <a:spcBef>
                <a:spcPct val="50000"/>
              </a:spcBef>
            </a:pPr>
            <a:r>
              <a:rPr lang="de-DE" sz="1400" b="1">
                <a:solidFill>
                  <a:schemeClr val="accent2"/>
                </a:solidFill>
              </a:rPr>
              <a:t>Results</a:t>
            </a:r>
            <a:endParaRPr lang="de-DE" sz="1400" b="1">
              <a:solidFill>
                <a:srgbClr val="9FAFBF"/>
              </a:solidFill>
            </a:endParaRPr>
          </a:p>
          <a:p>
            <a:pPr>
              <a:spcBef>
                <a:spcPct val="50000"/>
              </a:spcBef>
            </a:pPr>
            <a:endParaRPr lang="de-DE" sz="1400" b="1">
              <a:solidFill>
                <a:srgbClr val="9FAFBF"/>
              </a:solidFill>
            </a:endParaRPr>
          </a:p>
          <a:p>
            <a:pPr>
              <a:spcBef>
                <a:spcPct val="50000"/>
              </a:spcBef>
            </a:pPr>
            <a:r>
              <a:rPr lang="de-DE" sz="1400" b="1">
                <a:solidFill>
                  <a:srgbClr val="9FAFBF"/>
                </a:solidFill>
              </a:rPr>
              <a:t>Conclusions / Outlook</a:t>
            </a:r>
            <a:endParaRPr lang="de-DE" sz="1200">
              <a:solidFill>
                <a:srgbClr val="9FAFBF"/>
              </a:solidFill>
              <a:latin typeface="Times New Roman" pitchFamily="18" charset="0"/>
            </a:endParaRPr>
          </a:p>
        </p:txBody>
      </p:sp>
      <p:sp>
        <p:nvSpPr>
          <p:cNvPr id="211971" name="Text Box 3"/>
          <p:cNvSpPr txBox="1">
            <a:spLocks noChangeArrowheads="1"/>
          </p:cNvSpPr>
          <p:nvPr/>
        </p:nvSpPr>
        <p:spPr bwMode="auto">
          <a:xfrm>
            <a:off x="2438400" y="1200150"/>
            <a:ext cx="60960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ct val="140000"/>
              </a:lnSpc>
              <a:spcBef>
                <a:spcPct val="50000"/>
              </a:spcBef>
            </a:pPr>
            <a:r>
              <a:rPr lang="de-DE" b="1">
                <a:solidFill>
                  <a:schemeClr val="accent2"/>
                </a:solidFill>
              </a:rPr>
              <a:t>Test Plots - </a:t>
            </a:r>
            <a:r>
              <a:rPr lang="de-DE" b="1">
                <a:solidFill>
                  <a:schemeClr val="hlink"/>
                </a:solidFill>
              </a:rPr>
              <a:t>Level 1 Map</a:t>
            </a:r>
            <a:endParaRPr lang="de-DE" sz="2000" b="1">
              <a:solidFill>
                <a:schemeClr val="accent2"/>
              </a:solidFill>
            </a:endParaRPr>
          </a:p>
        </p:txBody>
      </p:sp>
      <p:sp>
        <p:nvSpPr>
          <p:cNvPr id="211977" name="Text Box 9"/>
          <p:cNvSpPr txBox="1">
            <a:spLocks noChangeArrowheads="1"/>
          </p:cNvSpPr>
          <p:nvPr/>
        </p:nvSpPr>
        <p:spPr bwMode="auto">
          <a:xfrm>
            <a:off x="6735763" y="3883025"/>
            <a:ext cx="2636837" cy="167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130000"/>
              </a:lnSpc>
            </a:pPr>
            <a:r>
              <a:rPr lang="de-DE" sz="1600" b="1">
                <a:solidFill>
                  <a:schemeClr val="accent2"/>
                </a:solidFill>
              </a:rPr>
              <a:t>Result of import into ArcGIS/ArcInfo and </a:t>
            </a:r>
            <a:r>
              <a:rPr lang="de-DE" sz="1600" b="1">
                <a:solidFill>
                  <a:schemeClr val="hlink"/>
                </a:solidFill>
              </a:rPr>
              <a:t>automated</a:t>
            </a:r>
            <a:r>
              <a:rPr lang="de-DE" sz="1600" b="1">
                <a:solidFill>
                  <a:schemeClr val="accent2"/>
                </a:solidFill>
              </a:rPr>
              <a:t> polygon closure &amp; attribute allocation.</a:t>
            </a:r>
          </a:p>
        </p:txBody>
      </p:sp>
      <p:graphicFrame>
        <p:nvGraphicFramePr>
          <p:cNvPr id="211978" name="Object 10"/>
          <p:cNvGraphicFramePr>
            <a:graphicFrameLocks noChangeAspect="1"/>
          </p:cNvGraphicFramePr>
          <p:nvPr/>
        </p:nvGraphicFramePr>
        <p:xfrm>
          <a:off x="2057400" y="2185988"/>
          <a:ext cx="4495800" cy="3314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03" name="Dokument" r:id="rId4" imgW="4360680" imgH="3213720" progId="Word.Document.8">
                  <p:embed/>
                </p:oleObj>
              </mc:Choice>
              <mc:Fallback>
                <p:oleObj name="Dokument" r:id="rId4" imgW="4360680" imgH="3213720" progId="Word.Document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57400" y="2185988"/>
                        <a:ext cx="4495800" cy="3314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19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1977" grpId="0" autoUpdateAnimBg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Text Box 2"/>
          <p:cNvSpPr txBox="1">
            <a:spLocks noChangeArrowheads="1"/>
          </p:cNvSpPr>
          <p:nvPr/>
        </p:nvSpPr>
        <p:spPr bwMode="auto">
          <a:xfrm>
            <a:off x="533400" y="2209800"/>
            <a:ext cx="1447800" cy="328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400" b="1">
                <a:solidFill>
                  <a:srgbClr val="9FAFBF"/>
                </a:solidFill>
              </a:rPr>
              <a:t>Introduction</a:t>
            </a:r>
          </a:p>
          <a:p>
            <a:pPr>
              <a:spcBef>
                <a:spcPct val="50000"/>
              </a:spcBef>
            </a:pPr>
            <a:endParaRPr lang="de-DE" sz="1400" b="1">
              <a:solidFill>
                <a:srgbClr val="9FAFBF"/>
              </a:solidFill>
            </a:endParaRPr>
          </a:p>
          <a:p>
            <a:pPr>
              <a:spcBef>
                <a:spcPct val="50000"/>
              </a:spcBef>
            </a:pPr>
            <a:r>
              <a:rPr lang="de-DE" sz="1400" b="1">
                <a:solidFill>
                  <a:srgbClr val="9FAFBF"/>
                </a:solidFill>
              </a:rPr>
              <a:t>Objectives</a:t>
            </a:r>
          </a:p>
          <a:p>
            <a:pPr>
              <a:spcBef>
                <a:spcPct val="50000"/>
              </a:spcBef>
            </a:pPr>
            <a:endParaRPr lang="de-DE" sz="1400" b="1">
              <a:solidFill>
                <a:srgbClr val="9FAFBF"/>
              </a:solidFill>
            </a:endParaRPr>
          </a:p>
          <a:p>
            <a:pPr>
              <a:spcBef>
                <a:spcPct val="50000"/>
              </a:spcBef>
            </a:pPr>
            <a:r>
              <a:rPr lang="de-DE" sz="1400" b="1">
                <a:solidFill>
                  <a:srgbClr val="9FAFBF"/>
                </a:solidFill>
              </a:rPr>
              <a:t>Materials &amp; Methods</a:t>
            </a:r>
          </a:p>
          <a:p>
            <a:pPr>
              <a:spcBef>
                <a:spcPct val="50000"/>
              </a:spcBef>
            </a:pPr>
            <a:endParaRPr lang="de-DE" sz="1400" b="1">
              <a:solidFill>
                <a:srgbClr val="9FAFBF"/>
              </a:solidFill>
            </a:endParaRPr>
          </a:p>
          <a:p>
            <a:pPr>
              <a:spcBef>
                <a:spcPct val="50000"/>
              </a:spcBef>
            </a:pPr>
            <a:r>
              <a:rPr lang="de-DE" sz="1400" b="1">
                <a:solidFill>
                  <a:schemeClr val="accent2"/>
                </a:solidFill>
              </a:rPr>
              <a:t>Results</a:t>
            </a:r>
            <a:endParaRPr lang="de-DE" sz="1400" b="1">
              <a:solidFill>
                <a:srgbClr val="9FAFBF"/>
              </a:solidFill>
            </a:endParaRPr>
          </a:p>
          <a:p>
            <a:pPr>
              <a:spcBef>
                <a:spcPct val="50000"/>
              </a:spcBef>
            </a:pPr>
            <a:endParaRPr lang="de-DE" sz="1400" b="1">
              <a:solidFill>
                <a:srgbClr val="9FAFBF"/>
              </a:solidFill>
            </a:endParaRPr>
          </a:p>
          <a:p>
            <a:pPr>
              <a:spcBef>
                <a:spcPct val="50000"/>
              </a:spcBef>
            </a:pPr>
            <a:r>
              <a:rPr lang="de-DE" sz="1400" b="1">
                <a:solidFill>
                  <a:srgbClr val="9FAFBF"/>
                </a:solidFill>
              </a:rPr>
              <a:t>Conclusions / Outlook</a:t>
            </a:r>
            <a:endParaRPr lang="de-DE" sz="1200">
              <a:solidFill>
                <a:srgbClr val="9FAFBF"/>
              </a:solidFill>
              <a:latin typeface="Times New Roman" pitchFamily="18" charset="0"/>
            </a:endParaRPr>
          </a:p>
        </p:txBody>
      </p:sp>
      <p:sp>
        <p:nvSpPr>
          <p:cNvPr id="212995" name="Text Box 3"/>
          <p:cNvSpPr txBox="1">
            <a:spLocks noChangeArrowheads="1"/>
          </p:cNvSpPr>
          <p:nvPr/>
        </p:nvSpPr>
        <p:spPr bwMode="auto">
          <a:xfrm>
            <a:off x="2438400" y="1200150"/>
            <a:ext cx="60960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ct val="140000"/>
              </a:lnSpc>
              <a:spcBef>
                <a:spcPct val="50000"/>
              </a:spcBef>
            </a:pPr>
            <a:r>
              <a:rPr lang="de-DE" b="1">
                <a:solidFill>
                  <a:schemeClr val="accent2"/>
                </a:solidFill>
              </a:rPr>
              <a:t>Test Plots - </a:t>
            </a:r>
            <a:r>
              <a:rPr lang="de-DE" b="1">
                <a:solidFill>
                  <a:schemeClr val="hlink"/>
                </a:solidFill>
              </a:rPr>
              <a:t>Level 2 Map</a:t>
            </a:r>
            <a:endParaRPr lang="de-DE" sz="2000" b="1">
              <a:solidFill>
                <a:schemeClr val="accent2"/>
              </a:solidFill>
            </a:endParaRPr>
          </a:p>
        </p:txBody>
      </p:sp>
      <p:sp>
        <p:nvSpPr>
          <p:cNvPr id="212996" name="Text Box 4"/>
          <p:cNvSpPr txBox="1">
            <a:spLocks noChangeArrowheads="1"/>
          </p:cNvSpPr>
          <p:nvPr/>
        </p:nvSpPr>
        <p:spPr bwMode="auto">
          <a:xfrm>
            <a:off x="6735763" y="3962400"/>
            <a:ext cx="2408237" cy="167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130000"/>
              </a:lnSpc>
            </a:pPr>
            <a:r>
              <a:rPr lang="de-DE" sz="1600" b="1">
                <a:solidFill>
                  <a:schemeClr val="accent2"/>
                </a:solidFill>
              </a:rPr>
              <a:t>Result of import into ArcGIS/ArcInfo and </a:t>
            </a:r>
            <a:r>
              <a:rPr lang="de-DE" sz="1600" b="1">
                <a:solidFill>
                  <a:schemeClr val="hlink"/>
                </a:solidFill>
              </a:rPr>
              <a:t>manual</a:t>
            </a:r>
            <a:r>
              <a:rPr lang="de-DE" sz="1600" b="1">
                <a:solidFill>
                  <a:schemeClr val="accent2"/>
                </a:solidFill>
              </a:rPr>
              <a:t> polygon closure &amp; attribute allocation.</a:t>
            </a:r>
          </a:p>
        </p:txBody>
      </p:sp>
      <p:graphicFrame>
        <p:nvGraphicFramePr>
          <p:cNvPr id="212998" name="Object 6"/>
          <p:cNvGraphicFramePr>
            <a:graphicFrameLocks noChangeAspect="1"/>
          </p:cNvGraphicFramePr>
          <p:nvPr/>
        </p:nvGraphicFramePr>
        <p:xfrm>
          <a:off x="2209800" y="2236788"/>
          <a:ext cx="4513263" cy="3338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227" name="Dokument" r:id="rId4" imgW="4303440" imgH="3183480" progId="Word.Document.8">
                  <p:embed/>
                </p:oleObj>
              </mc:Choice>
              <mc:Fallback>
                <p:oleObj name="Dokument" r:id="rId4" imgW="4303440" imgH="3183480" progId="Word.Document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09800" y="2236788"/>
                        <a:ext cx="4513263" cy="33385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29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2996" grpId="0" autoUpdateAnimBg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Text Box 2"/>
          <p:cNvSpPr txBox="1">
            <a:spLocks noChangeArrowheads="1"/>
          </p:cNvSpPr>
          <p:nvPr/>
        </p:nvSpPr>
        <p:spPr bwMode="auto">
          <a:xfrm>
            <a:off x="533400" y="2209800"/>
            <a:ext cx="1447800" cy="328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400" b="1">
                <a:solidFill>
                  <a:srgbClr val="9FAFBF"/>
                </a:solidFill>
              </a:rPr>
              <a:t>Introduction</a:t>
            </a:r>
          </a:p>
          <a:p>
            <a:pPr>
              <a:spcBef>
                <a:spcPct val="50000"/>
              </a:spcBef>
            </a:pPr>
            <a:endParaRPr lang="de-DE" sz="1400" b="1">
              <a:solidFill>
                <a:srgbClr val="9FAFBF"/>
              </a:solidFill>
            </a:endParaRPr>
          </a:p>
          <a:p>
            <a:pPr>
              <a:spcBef>
                <a:spcPct val="50000"/>
              </a:spcBef>
            </a:pPr>
            <a:r>
              <a:rPr lang="de-DE" sz="1400" b="1">
                <a:solidFill>
                  <a:srgbClr val="9FAFBF"/>
                </a:solidFill>
              </a:rPr>
              <a:t>Objectives</a:t>
            </a:r>
          </a:p>
          <a:p>
            <a:pPr>
              <a:spcBef>
                <a:spcPct val="50000"/>
              </a:spcBef>
            </a:pPr>
            <a:endParaRPr lang="de-DE" sz="1400" b="1">
              <a:solidFill>
                <a:srgbClr val="9FAFBF"/>
              </a:solidFill>
            </a:endParaRPr>
          </a:p>
          <a:p>
            <a:pPr>
              <a:spcBef>
                <a:spcPct val="50000"/>
              </a:spcBef>
            </a:pPr>
            <a:r>
              <a:rPr lang="de-DE" sz="1400" b="1">
                <a:solidFill>
                  <a:srgbClr val="9FAFBF"/>
                </a:solidFill>
              </a:rPr>
              <a:t>Materials &amp; Methods</a:t>
            </a:r>
          </a:p>
          <a:p>
            <a:pPr>
              <a:spcBef>
                <a:spcPct val="50000"/>
              </a:spcBef>
            </a:pPr>
            <a:endParaRPr lang="de-DE" sz="1400" b="1">
              <a:solidFill>
                <a:srgbClr val="9FAFBF"/>
              </a:solidFill>
            </a:endParaRPr>
          </a:p>
          <a:p>
            <a:pPr>
              <a:spcBef>
                <a:spcPct val="50000"/>
              </a:spcBef>
            </a:pPr>
            <a:r>
              <a:rPr lang="de-DE" sz="1400" b="1">
                <a:solidFill>
                  <a:schemeClr val="accent2"/>
                </a:solidFill>
              </a:rPr>
              <a:t>Results</a:t>
            </a:r>
            <a:endParaRPr lang="de-DE" sz="1400" b="1">
              <a:solidFill>
                <a:srgbClr val="9FAFBF"/>
              </a:solidFill>
            </a:endParaRPr>
          </a:p>
          <a:p>
            <a:pPr>
              <a:spcBef>
                <a:spcPct val="50000"/>
              </a:spcBef>
            </a:pPr>
            <a:endParaRPr lang="de-DE" sz="1400" b="1">
              <a:solidFill>
                <a:srgbClr val="9FAFBF"/>
              </a:solidFill>
            </a:endParaRPr>
          </a:p>
          <a:p>
            <a:pPr>
              <a:spcBef>
                <a:spcPct val="50000"/>
              </a:spcBef>
            </a:pPr>
            <a:r>
              <a:rPr lang="de-DE" sz="1400" b="1">
                <a:solidFill>
                  <a:srgbClr val="9FAFBF"/>
                </a:solidFill>
              </a:rPr>
              <a:t>Conclusions / Outlook</a:t>
            </a:r>
            <a:endParaRPr lang="de-DE" sz="1200">
              <a:solidFill>
                <a:srgbClr val="9FAFBF"/>
              </a:solidFill>
              <a:latin typeface="Times New Roman" pitchFamily="18" charset="0"/>
            </a:endParaRPr>
          </a:p>
        </p:txBody>
      </p:sp>
      <p:sp>
        <p:nvSpPr>
          <p:cNvPr id="194563" name="Text Box 3"/>
          <p:cNvSpPr txBox="1">
            <a:spLocks noChangeArrowheads="1"/>
          </p:cNvSpPr>
          <p:nvPr/>
        </p:nvSpPr>
        <p:spPr bwMode="auto">
          <a:xfrm>
            <a:off x="2420938" y="1200150"/>
            <a:ext cx="60960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ct val="140000"/>
              </a:lnSpc>
              <a:spcBef>
                <a:spcPct val="50000"/>
              </a:spcBef>
            </a:pPr>
            <a:r>
              <a:rPr lang="de-DE" b="1">
                <a:solidFill>
                  <a:schemeClr val="accent2"/>
                </a:solidFill>
              </a:rPr>
              <a:t>Image or Raster Data and the Geodatabase (3)</a:t>
            </a:r>
            <a:endParaRPr lang="de-DE" sz="2000" b="1">
              <a:solidFill>
                <a:schemeClr val="accent2"/>
              </a:solidFill>
            </a:endParaRPr>
          </a:p>
        </p:txBody>
      </p:sp>
      <p:sp>
        <p:nvSpPr>
          <p:cNvPr id="194564" name="Text Box 4"/>
          <p:cNvSpPr txBox="1">
            <a:spLocks noChangeArrowheads="1"/>
          </p:cNvSpPr>
          <p:nvPr/>
        </p:nvSpPr>
        <p:spPr bwMode="auto">
          <a:xfrm>
            <a:off x="2133600" y="2003425"/>
            <a:ext cx="6781800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de-DE" sz="1600" b="1">
                <a:solidFill>
                  <a:schemeClr val="hlink"/>
                </a:solidFill>
              </a:rPr>
              <a:t>1. Storage of raster data in database tables</a:t>
            </a:r>
            <a:endParaRPr lang="de-DE" sz="2400">
              <a:latin typeface="Times New Roman" pitchFamily="18" charset="0"/>
            </a:endParaRPr>
          </a:p>
        </p:txBody>
      </p:sp>
      <p:graphicFrame>
        <p:nvGraphicFramePr>
          <p:cNvPr id="227328" name="Object 0"/>
          <p:cNvGraphicFramePr>
            <a:graphicFrameLocks noChangeAspect="1"/>
          </p:cNvGraphicFramePr>
          <p:nvPr/>
        </p:nvGraphicFramePr>
        <p:xfrm>
          <a:off x="2659063" y="2665413"/>
          <a:ext cx="1825625" cy="3278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251" name="Dokument" r:id="rId4" imgW="1698480" imgH="3048840" progId="Word.Document.8">
                  <p:embed/>
                </p:oleObj>
              </mc:Choice>
              <mc:Fallback>
                <p:oleObj name="Dokument" r:id="rId4" imgW="1698480" imgH="3048840" progId="Word.Document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59063" y="2665413"/>
                        <a:ext cx="1825625" cy="32781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4566" name="Text Box 6"/>
          <p:cNvSpPr txBox="1">
            <a:spLocks noChangeArrowheads="1"/>
          </p:cNvSpPr>
          <p:nvPr/>
        </p:nvSpPr>
        <p:spPr bwMode="auto">
          <a:xfrm>
            <a:off x="5105400" y="4876800"/>
            <a:ext cx="3357563" cy="104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130000"/>
              </a:lnSpc>
            </a:pPr>
            <a:r>
              <a:rPr lang="de-DE" sz="1600" b="1">
                <a:solidFill>
                  <a:schemeClr val="accent2"/>
                </a:solidFill>
              </a:rPr>
              <a:t>Image pyramid.</a:t>
            </a:r>
            <a:br>
              <a:rPr lang="de-DE" sz="1600" b="1">
                <a:solidFill>
                  <a:schemeClr val="accent2"/>
                </a:solidFill>
              </a:rPr>
            </a:br>
            <a:r>
              <a:rPr lang="de-DE" sz="1600" b="1">
                <a:solidFill>
                  <a:schemeClr val="accent2"/>
                </a:solidFill>
              </a:rPr>
              <a:t>The geographical extent remains</a:t>
            </a:r>
            <a:br>
              <a:rPr lang="de-DE" sz="1600" b="1">
                <a:solidFill>
                  <a:schemeClr val="accent2"/>
                </a:solidFill>
              </a:rPr>
            </a:br>
            <a:r>
              <a:rPr lang="de-DE" sz="1600" b="1">
                <a:solidFill>
                  <a:schemeClr val="accent2"/>
                </a:solidFill>
              </a:rPr>
              <a:t>identical in every pyramid layer.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94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66" grpId="0" autoUpdateAnimBg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Text Box 2"/>
          <p:cNvSpPr txBox="1">
            <a:spLocks noChangeArrowheads="1"/>
          </p:cNvSpPr>
          <p:nvPr/>
        </p:nvSpPr>
        <p:spPr bwMode="auto">
          <a:xfrm>
            <a:off x="533400" y="2209800"/>
            <a:ext cx="1447800" cy="328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400" b="1">
                <a:solidFill>
                  <a:srgbClr val="9FAFBF"/>
                </a:solidFill>
              </a:rPr>
              <a:t>Introduction</a:t>
            </a:r>
          </a:p>
          <a:p>
            <a:pPr>
              <a:spcBef>
                <a:spcPct val="50000"/>
              </a:spcBef>
            </a:pPr>
            <a:endParaRPr lang="de-DE" sz="1400" b="1">
              <a:solidFill>
                <a:srgbClr val="9FAFBF"/>
              </a:solidFill>
            </a:endParaRPr>
          </a:p>
          <a:p>
            <a:pPr>
              <a:spcBef>
                <a:spcPct val="50000"/>
              </a:spcBef>
            </a:pPr>
            <a:r>
              <a:rPr lang="de-DE" sz="1400" b="1">
                <a:solidFill>
                  <a:srgbClr val="9FAFBF"/>
                </a:solidFill>
              </a:rPr>
              <a:t>Objectives</a:t>
            </a:r>
          </a:p>
          <a:p>
            <a:pPr>
              <a:spcBef>
                <a:spcPct val="50000"/>
              </a:spcBef>
            </a:pPr>
            <a:endParaRPr lang="de-DE" sz="1400" b="1">
              <a:solidFill>
                <a:srgbClr val="9FAFBF"/>
              </a:solidFill>
            </a:endParaRPr>
          </a:p>
          <a:p>
            <a:pPr>
              <a:spcBef>
                <a:spcPct val="50000"/>
              </a:spcBef>
            </a:pPr>
            <a:r>
              <a:rPr lang="de-DE" sz="1400" b="1">
                <a:solidFill>
                  <a:srgbClr val="9FAFBF"/>
                </a:solidFill>
              </a:rPr>
              <a:t>Materials &amp; Methods</a:t>
            </a:r>
          </a:p>
          <a:p>
            <a:pPr>
              <a:spcBef>
                <a:spcPct val="50000"/>
              </a:spcBef>
            </a:pPr>
            <a:endParaRPr lang="de-DE" sz="1400" b="1">
              <a:solidFill>
                <a:srgbClr val="9FAFBF"/>
              </a:solidFill>
            </a:endParaRPr>
          </a:p>
          <a:p>
            <a:pPr>
              <a:spcBef>
                <a:spcPct val="50000"/>
              </a:spcBef>
            </a:pPr>
            <a:r>
              <a:rPr lang="de-DE" sz="1400" b="1">
                <a:solidFill>
                  <a:schemeClr val="accent2"/>
                </a:solidFill>
              </a:rPr>
              <a:t>Results</a:t>
            </a:r>
            <a:endParaRPr lang="de-DE" sz="1400" b="1">
              <a:solidFill>
                <a:srgbClr val="9FAFBF"/>
              </a:solidFill>
            </a:endParaRPr>
          </a:p>
          <a:p>
            <a:pPr>
              <a:spcBef>
                <a:spcPct val="50000"/>
              </a:spcBef>
            </a:pPr>
            <a:endParaRPr lang="de-DE" sz="1400" b="1">
              <a:solidFill>
                <a:srgbClr val="9FAFBF"/>
              </a:solidFill>
            </a:endParaRPr>
          </a:p>
          <a:p>
            <a:pPr>
              <a:spcBef>
                <a:spcPct val="50000"/>
              </a:spcBef>
            </a:pPr>
            <a:r>
              <a:rPr lang="de-DE" sz="1400" b="1">
                <a:solidFill>
                  <a:srgbClr val="9FAFBF"/>
                </a:solidFill>
              </a:rPr>
              <a:t>Conclusions / Outlook</a:t>
            </a:r>
            <a:endParaRPr lang="de-DE" sz="1200">
              <a:solidFill>
                <a:srgbClr val="9FAFBF"/>
              </a:solidFill>
              <a:latin typeface="Times New Roman" pitchFamily="18" charset="0"/>
            </a:endParaRPr>
          </a:p>
        </p:txBody>
      </p:sp>
      <p:sp>
        <p:nvSpPr>
          <p:cNvPr id="214019" name="Text Box 3"/>
          <p:cNvSpPr txBox="1">
            <a:spLocks noChangeArrowheads="1"/>
          </p:cNvSpPr>
          <p:nvPr/>
        </p:nvSpPr>
        <p:spPr bwMode="auto">
          <a:xfrm>
            <a:off x="2438400" y="1200150"/>
            <a:ext cx="60960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ct val="140000"/>
              </a:lnSpc>
              <a:spcBef>
                <a:spcPct val="50000"/>
              </a:spcBef>
            </a:pPr>
            <a:r>
              <a:rPr lang="de-DE" b="1">
                <a:solidFill>
                  <a:schemeClr val="accent2"/>
                </a:solidFill>
              </a:rPr>
              <a:t>Test Plots - </a:t>
            </a:r>
            <a:r>
              <a:rPr lang="de-DE" b="1">
                <a:solidFill>
                  <a:schemeClr val="hlink"/>
                </a:solidFill>
              </a:rPr>
              <a:t>Level 2 Map</a:t>
            </a:r>
            <a:endParaRPr lang="de-DE" sz="2000" b="1">
              <a:solidFill>
                <a:schemeClr val="accent2"/>
              </a:solidFill>
            </a:endParaRPr>
          </a:p>
        </p:txBody>
      </p:sp>
      <p:sp>
        <p:nvSpPr>
          <p:cNvPr id="214020" name="Text Box 4"/>
          <p:cNvSpPr txBox="1">
            <a:spLocks noChangeArrowheads="1"/>
          </p:cNvSpPr>
          <p:nvPr/>
        </p:nvSpPr>
        <p:spPr bwMode="auto">
          <a:xfrm>
            <a:off x="6781800" y="4365625"/>
            <a:ext cx="2408238" cy="136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130000"/>
              </a:lnSpc>
            </a:pPr>
            <a:r>
              <a:rPr lang="de-DE" sz="1600" b="1">
                <a:solidFill>
                  <a:schemeClr val="accent2"/>
                </a:solidFill>
              </a:rPr>
              <a:t>DEM from elevation information with automatically generated contours.</a:t>
            </a:r>
          </a:p>
        </p:txBody>
      </p:sp>
      <p:graphicFrame>
        <p:nvGraphicFramePr>
          <p:cNvPr id="214023" name="Object 7"/>
          <p:cNvGraphicFramePr>
            <a:graphicFrameLocks noChangeAspect="1"/>
          </p:cNvGraphicFramePr>
          <p:nvPr/>
        </p:nvGraphicFramePr>
        <p:xfrm>
          <a:off x="2052638" y="2286000"/>
          <a:ext cx="4729162" cy="3386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275" name="Dokument" r:id="rId4" imgW="6409800" imgH="4592520" progId="Word.Document.8">
                  <p:embed/>
                </p:oleObj>
              </mc:Choice>
              <mc:Fallback>
                <p:oleObj name="Dokument" r:id="rId4" imgW="6409800" imgH="4592520" progId="Word.Document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52638" y="2286000"/>
                        <a:ext cx="4729162" cy="33861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40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4020" grpId="0" autoUpdateAnimBg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Text Box 2"/>
          <p:cNvSpPr txBox="1">
            <a:spLocks noChangeArrowheads="1"/>
          </p:cNvSpPr>
          <p:nvPr/>
        </p:nvSpPr>
        <p:spPr bwMode="auto">
          <a:xfrm>
            <a:off x="533400" y="2209800"/>
            <a:ext cx="1447800" cy="328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400" b="1">
                <a:solidFill>
                  <a:srgbClr val="9FAFBF"/>
                </a:solidFill>
              </a:rPr>
              <a:t>Introduction</a:t>
            </a:r>
          </a:p>
          <a:p>
            <a:pPr>
              <a:spcBef>
                <a:spcPct val="50000"/>
              </a:spcBef>
            </a:pPr>
            <a:endParaRPr lang="de-DE" sz="1400" b="1">
              <a:solidFill>
                <a:srgbClr val="9FAFBF"/>
              </a:solidFill>
            </a:endParaRPr>
          </a:p>
          <a:p>
            <a:pPr>
              <a:spcBef>
                <a:spcPct val="50000"/>
              </a:spcBef>
            </a:pPr>
            <a:r>
              <a:rPr lang="de-DE" sz="1400" b="1">
                <a:solidFill>
                  <a:srgbClr val="9FAFBF"/>
                </a:solidFill>
              </a:rPr>
              <a:t>Objectives</a:t>
            </a:r>
          </a:p>
          <a:p>
            <a:pPr>
              <a:spcBef>
                <a:spcPct val="50000"/>
              </a:spcBef>
            </a:pPr>
            <a:endParaRPr lang="de-DE" sz="1400" b="1">
              <a:solidFill>
                <a:srgbClr val="9FAFBF"/>
              </a:solidFill>
            </a:endParaRPr>
          </a:p>
          <a:p>
            <a:pPr>
              <a:spcBef>
                <a:spcPct val="50000"/>
              </a:spcBef>
            </a:pPr>
            <a:r>
              <a:rPr lang="de-DE" sz="1400" b="1">
                <a:solidFill>
                  <a:schemeClr val="accent2"/>
                </a:solidFill>
              </a:rPr>
              <a:t>Materials &amp; Methods</a:t>
            </a:r>
            <a:endParaRPr lang="de-DE" sz="1400" b="1">
              <a:solidFill>
                <a:srgbClr val="9FAFBF"/>
              </a:solidFill>
            </a:endParaRPr>
          </a:p>
          <a:p>
            <a:pPr>
              <a:spcBef>
                <a:spcPct val="50000"/>
              </a:spcBef>
            </a:pPr>
            <a:endParaRPr lang="de-DE" sz="1400" b="1">
              <a:solidFill>
                <a:srgbClr val="9FAFBF"/>
              </a:solidFill>
            </a:endParaRPr>
          </a:p>
          <a:p>
            <a:pPr>
              <a:spcBef>
                <a:spcPct val="50000"/>
              </a:spcBef>
            </a:pPr>
            <a:r>
              <a:rPr lang="de-DE" sz="1400" b="1">
                <a:solidFill>
                  <a:srgbClr val="9FAFBF"/>
                </a:solidFill>
              </a:rPr>
              <a:t>Results</a:t>
            </a:r>
          </a:p>
          <a:p>
            <a:pPr>
              <a:spcBef>
                <a:spcPct val="50000"/>
              </a:spcBef>
            </a:pPr>
            <a:endParaRPr lang="de-DE" sz="1400" b="1">
              <a:solidFill>
                <a:srgbClr val="9FAFBF"/>
              </a:solidFill>
            </a:endParaRPr>
          </a:p>
          <a:p>
            <a:pPr>
              <a:spcBef>
                <a:spcPct val="50000"/>
              </a:spcBef>
            </a:pPr>
            <a:r>
              <a:rPr lang="de-DE" sz="1400" b="1">
                <a:solidFill>
                  <a:srgbClr val="9FAFBF"/>
                </a:solidFill>
              </a:rPr>
              <a:t>Conclusions / Outlook</a:t>
            </a:r>
            <a:endParaRPr lang="de-DE" sz="1200">
              <a:solidFill>
                <a:srgbClr val="9FAFBF"/>
              </a:solidFill>
              <a:latin typeface="Times New Roman" pitchFamily="18" charset="0"/>
            </a:endParaRPr>
          </a:p>
        </p:txBody>
      </p:sp>
      <p:sp>
        <p:nvSpPr>
          <p:cNvPr id="164867" name="Text Box 3"/>
          <p:cNvSpPr txBox="1">
            <a:spLocks noChangeArrowheads="1"/>
          </p:cNvSpPr>
          <p:nvPr/>
        </p:nvSpPr>
        <p:spPr bwMode="auto">
          <a:xfrm>
            <a:off x="2286000" y="1200150"/>
            <a:ext cx="60960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ct val="140000"/>
              </a:lnSpc>
              <a:spcBef>
                <a:spcPct val="50000"/>
              </a:spcBef>
            </a:pPr>
            <a:r>
              <a:rPr lang="de-DE" b="1">
                <a:solidFill>
                  <a:schemeClr val="accent2"/>
                </a:solidFill>
              </a:rPr>
              <a:t>Software components in ArcGIS (11)</a:t>
            </a:r>
            <a:endParaRPr lang="de-DE" sz="2000" b="1">
              <a:solidFill>
                <a:schemeClr val="accent2"/>
              </a:solidFill>
            </a:endParaRPr>
          </a:p>
        </p:txBody>
      </p:sp>
      <p:sp>
        <p:nvSpPr>
          <p:cNvPr id="164868" name="Text Box 4"/>
          <p:cNvSpPr txBox="1">
            <a:spLocks noChangeArrowheads="1"/>
          </p:cNvSpPr>
          <p:nvPr/>
        </p:nvSpPr>
        <p:spPr bwMode="auto">
          <a:xfrm>
            <a:off x="2286000" y="1828800"/>
            <a:ext cx="6096000" cy="424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180000"/>
              </a:lnSpc>
              <a:spcBef>
                <a:spcPct val="50000"/>
              </a:spcBef>
            </a:pPr>
            <a:r>
              <a:rPr lang="de-DE" sz="1600" b="1">
                <a:solidFill>
                  <a:schemeClr val="accent2"/>
                </a:solidFill>
              </a:rPr>
              <a:t>Components of </a:t>
            </a:r>
            <a:r>
              <a:rPr lang="de-DE" sz="1600" b="1">
                <a:solidFill>
                  <a:schemeClr val="hlink"/>
                </a:solidFill>
              </a:rPr>
              <a:t>ArcGIS</a:t>
            </a:r>
            <a:r>
              <a:rPr lang="de-DE" sz="1600" b="1">
                <a:solidFill>
                  <a:schemeClr val="accent2"/>
                </a:solidFill>
              </a:rPr>
              <a:t> desktop software (6):</a:t>
            </a:r>
          </a:p>
          <a:p>
            <a:pPr>
              <a:lnSpc>
                <a:spcPct val="130000"/>
              </a:lnSpc>
              <a:spcBef>
                <a:spcPct val="50000"/>
              </a:spcBef>
            </a:pPr>
            <a:r>
              <a:rPr lang="de-DE" sz="1600" b="1">
                <a:solidFill>
                  <a:schemeClr val="accent2"/>
                </a:solidFill>
              </a:rPr>
              <a:t>Extensions (additional components):</a:t>
            </a:r>
          </a:p>
          <a:p>
            <a:pPr>
              <a:lnSpc>
                <a:spcPct val="130000"/>
              </a:lnSpc>
              <a:spcBef>
                <a:spcPct val="50000"/>
              </a:spcBef>
              <a:buFontTx/>
              <a:buChar char="•"/>
            </a:pPr>
            <a:r>
              <a:rPr lang="de-DE" sz="1600" b="1">
                <a:solidFill>
                  <a:schemeClr val="accent2"/>
                </a:solidFill>
              </a:rPr>
              <a:t> ArcGIS </a:t>
            </a:r>
            <a:r>
              <a:rPr lang="de-DE" sz="1600" b="1">
                <a:solidFill>
                  <a:schemeClr val="hlink"/>
                </a:solidFill>
              </a:rPr>
              <a:t>Spatial Analyst</a:t>
            </a:r>
            <a:r>
              <a:rPr lang="de-DE" sz="1600" b="1">
                <a:solidFill>
                  <a:schemeClr val="accent2"/>
                </a:solidFill>
              </a:rPr>
              <a:t> for processing and modelling surface information in grids</a:t>
            </a:r>
          </a:p>
          <a:p>
            <a:pPr>
              <a:lnSpc>
                <a:spcPct val="130000"/>
              </a:lnSpc>
              <a:spcBef>
                <a:spcPct val="50000"/>
              </a:spcBef>
              <a:buFontTx/>
              <a:buChar char="•"/>
            </a:pPr>
            <a:r>
              <a:rPr lang="de-DE" sz="1600" b="1">
                <a:solidFill>
                  <a:schemeClr val="accent2"/>
                </a:solidFill>
              </a:rPr>
              <a:t> ArcGIS </a:t>
            </a:r>
            <a:r>
              <a:rPr lang="de-DE" sz="1600" b="1">
                <a:solidFill>
                  <a:schemeClr val="hlink"/>
                </a:solidFill>
              </a:rPr>
              <a:t>3D Analyst</a:t>
            </a:r>
            <a:r>
              <a:rPr lang="de-DE" sz="1600" b="1">
                <a:solidFill>
                  <a:schemeClr val="accent2"/>
                </a:solidFill>
              </a:rPr>
              <a:t> for processing surface information in TINs</a:t>
            </a:r>
          </a:p>
          <a:p>
            <a:pPr>
              <a:lnSpc>
                <a:spcPct val="130000"/>
              </a:lnSpc>
              <a:spcBef>
                <a:spcPct val="50000"/>
              </a:spcBef>
              <a:buFontTx/>
              <a:buChar char="•"/>
            </a:pPr>
            <a:r>
              <a:rPr lang="de-DE" sz="1600" b="1">
                <a:solidFill>
                  <a:schemeClr val="accent2"/>
                </a:solidFill>
              </a:rPr>
              <a:t> ArcGIS </a:t>
            </a:r>
            <a:r>
              <a:rPr lang="de-DE" sz="1600" b="1">
                <a:solidFill>
                  <a:schemeClr val="hlink"/>
                </a:solidFill>
              </a:rPr>
              <a:t>Geostatistical Analyst</a:t>
            </a:r>
            <a:endParaRPr lang="de-DE" sz="1600" b="1">
              <a:solidFill>
                <a:schemeClr val="accent2"/>
              </a:solidFill>
            </a:endParaRPr>
          </a:p>
          <a:p>
            <a:pPr>
              <a:lnSpc>
                <a:spcPct val="130000"/>
              </a:lnSpc>
              <a:spcBef>
                <a:spcPct val="50000"/>
              </a:spcBef>
              <a:buFontTx/>
              <a:buChar char="•"/>
            </a:pPr>
            <a:r>
              <a:rPr lang="de-DE" sz="1600" b="1">
                <a:solidFill>
                  <a:schemeClr val="accent2"/>
                </a:solidFill>
              </a:rPr>
              <a:t> ArcGIS </a:t>
            </a:r>
            <a:r>
              <a:rPr lang="de-DE" sz="1600" b="1">
                <a:solidFill>
                  <a:schemeClr val="hlink"/>
                </a:solidFill>
              </a:rPr>
              <a:t>Survey Analyst</a:t>
            </a:r>
            <a:endParaRPr lang="de-DE" sz="1600" b="1">
              <a:solidFill>
                <a:schemeClr val="accent2"/>
              </a:solidFill>
            </a:endParaRPr>
          </a:p>
          <a:p>
            <a:pPr>
              <a:lnSpc>
                <a:spcPct val="130000"/>
              </a:lnSpc>
              <a:spcBef>
                <a:spcPct val="50000"/>
              </a:spcBef>
              <a:buFontTx/>
              <a:buChar char="•"/>
            </a:pPr>
            <a:r>
              <a:rPr lang="de-DE" sz="1600" b="1">
                <a:solidFill>
                  <a:schemeClr val="accent2"/>
                </a:solidFill>
              </a:rPr>
              <a:t> </a:t>
            </a:r>
            <a:r>
              <a:rPr lang="de-DE" sz="1600" b="1">
                <a:solidFill>
                  <a:schemeClr val="hlink"/>
                </a:solidFill>
              </a:rPr>
              <a:t>ArcPress</a:t>
            </a:r>
            <a:r>
              <a:rPr lang="de-DE" sz="1600" b="1">
                <a:solidFill>
                  <a:schemeClr val="accent2"/>
                </a:solidFill>
              </a:rPr>
              <a:t> for printing</a:t>
            </a:r>
          </a:p>
          <a:p>
            <a:pPr>
              <a:lnSpc>
                <a:spcPct val="130000"/>
              </a:lnSpc>
              <a:spcBef>
                <a:spcPct val="50000"/>
              </a:spcBef>
              <a:buFontTx/>
              <a:buChar char="•"/>
            </a:pPr>
            <a:r>
              <a:rPr lang="de-DE" sz="1600" b="1">
                <a:solidFill>
                  <a:schemeClr val="accent2"/>
                </a:solidFill>
              </a:rPr>
              <a:t> etc.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648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648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648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6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6486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6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6486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500"/>
                            </p:stCondLst>
                            <p:childTnLst>
                              <p:par>
                                <p:cTn id="25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6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6486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000"/>
                            </p:stCondLst>
                            <p:childTnLst>
                              <p:par>
                                <p:cTn id="29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6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6486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500"/>
                            </p:stCondLst>
                            <p:childTnLst>
                              <p:par>
                                <p:cTn id="33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6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6486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4868" grpId="0" build="p" autoUpdateAnimBg="0" advAuto="100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968375" y="1419225"/>
            <a:ext cx="7153275" cy="5024438"/>
            <a:chOff x="619" y="876"/>
            <a:chExt cx="4506" cy="3165"/>
          </a:xfrm>
        </p:grpSpPr>
        <p:pic>
          <p:nvPicPr>
            <p:cNvPr id="300036" name="Picture 4" descr="teleatlas_ortho_vec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 flipH="1">
              <a:off x="627" y="887"/>
              <a:ext cx="4498" cy="3154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</p:pic>
        <p:sp>
          <p:nvSpPr>
            <p:cNvPr id="300038" name="Text Box 6"/>
            <p:cNvSpPr txBox="1">
              <a:spLocks noChangeArrowheads="1"/>
            </p:cNvSpPr>
            <p:nvPr/>
          </p:nvSpPr>
          <p:spPr bwMode="auto">
            <a:xfrm>
              <a:off x="619" y="876"/>
              <a:ext cx="3912" cy="25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/>
              <a:r>
                <a:rPr lang="en-GB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StreetMap Address + Orthophoto und Vector Data</a:t>
              </a:r>
            </a:p>
          </p:txBody>
        </p:sp>
      </p:grpSp>
      <p:sp>
        <p:nvSpPr>
          <p:cNvPr id="300042" name="Text Box 10"/>
          <p:cNvSpPr txBox="1">
            <a:spLocks noChangeArrowheads="1"/>
          </p:cNvSpPr>
          <p:nvPr/>
        </p:nvSpPr>
        <p:spPr bwMode="auto">
          <a:xfrm>
            <a:off x="447675" y="622300"/>
            <a:ext cx="435927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GB" sz="280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City models: Vector data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6595" name="Picture 3" descr="example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6900" y="1439863"/>
            <a:ext cx="5211763" cy="4962525"/>
          </a:xfrm>
          <a:prstGeom prst="rect">
            <a:avLst/>
          </a:prstGeom>
          <a:noFill/>
          <a:ln w="28575">
            <a:solidFill>
              <a:schemeClr val="bg2"/>
            </a:solidFill>
            <a:miter lim="800000"/>
            <a:headEnd/>
            <a:tailEnd/>
          </a:ln>
        </p:spPr>
      </p:pic>
      <p:grpSp>
        <p:nvGrpSpPr>
          <p:cNvPr id="2" name="Group 14"/>
          <p:cNvGrpSpPr>
            <a:grpSpLocks/>
          </p:cNvGrpSpPr>
          <p:nvPr/>
        </p:nvGrpSpPr>
        <p:grpSpPr bwMode="auto">
          <a:xfrm>
            <a:off x="5956300" y="1411288"/>
            <a:ext cx="3013075" cy="935037"/>
            <a:chOff x="361" y="1497"/>
            <a:chExt cx="1898" cy="589"/>
          </a:xfrm>
        </p:grpSpPr>
        <p:sp>
          <p:nvSpPr>
            <p:cNvPr id="366599" name="Line 7"/>
            <p:cNvSpPr>
              <a:spLocks noChangeShapeType="1"/>
            </p:cNvSpPr>
            <p:nvPr/>
          </p:nvSpPr>
          <p:spPr bwMode="auto">
            <a:xfrm>
              <a:off x="361" y="1987"/>
              <a:ext cx="144" cy="0"/>
            </a:xfrm>
            <a:prstGeom prst="line">
              <a:avLst/>
            </a:prstGeom>
            <a:noFill/>
            <a:ln w="34925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grpSp>
          <p:nvGrpSpPr>
            <p:cNvPr id="3" name="Group 12"/>
            <p:cNvGrpSpPr>
              <a:grpSpLocks/>
            </p:cNvGrpSpPr>
            <p:nvPr/>
          </p:nvGrpSpPr>
          <p:grpSpPr bwMode="auto">
            <a:xfrm>
              <a:off x="361" y="1497"/>
              <a:ext cx="1898" cy="589"/>
              <a:chOff x="532" y="1497"/>
              <a:chExt cx="1898" cy="589"/>
            </a:xfrm>
          </p:grpSpPr>
          <p:sp>
            <p:nvSpPr>
              <p:cNvPr id="366597" name="Oval 5"/>
              <p:cNvSpPr>
                <a:spLocks noChangeArrowheads="1"/>
              </p:cNvSpPr>
              <p:nvPr/>
            </p:nvSpPr>
            <p:spPr bwMode="auto">
              <a:xfrm>
                <a:off x="580" y="1582"/>
                <a:ext cx="48" cy="48"/>
              </a:xfrm>
              <a:prstGeom prst="ellipse">
                <a:avLst/>
              </a:prstGeom>
              <a:solidFill>
                <a:schemeClr val="bg2"/>
              </a:solidFill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66598" name="Rectangle 6"/>
              <p:cNvSpPr>
                <a:spLocks noChangeArrowheads="1"/>
              </p:cNvSpPr>
              <p:nvPr/>
            </p:nvSpPr>
            <p:spPr bwMode="auto">
              <a:xfrm>
                <a:off x="532" y="1747"/>
                <a:ext cx="144" cy="96"/>
              </a:xfrm>
              <a:prstGeom prst="rect">
                <a:avLst/>
              </a:prstGeom>
              <a:solidFill>
                <a:srgbClr val="FF7C80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66600" name="Text Box 8"/>
              <p:cNvSpPr txBox="1">
                <a:spLocks noChangeArrowheads="1"/>
              </p:cNvSpPr>
              <p:nvPr/>
            </p:nvSpPr>
            <p:spPr bwMode="auto">
              <a:xfrm>
                <a:off x="684" y="1497"/>
                <a:ext cx="1746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GB" sz="1600">
                    <a:solidFill>
                      <a:schemeClr val="bg2"/>
                    </a:solidFill>
                    <a:effectLst/>
                  </a:rPr>
                  <a:t>Point: address information</a:t>
                </a:r>
                <a:endParaRPr lang="en-GB" sz="1600" b="0">
                  <a:solidFill>
                    <a:schemeClr val="bg2"/>
                  </a:solidFill>
                  <a:effectLst/>
                  <a:latin typeface="Times New Roman" pitchFamily="18" charset="0"/>
                </a:endParaRPr>
              </a:p>
            </p:txBody>
          </p:sp>
          <p:sp>
            <p:nvSpPr>
              <p:cNvPr id="366601" name="Text Box 9"/>
              <p:cNvSpPr txBox="1">
                <a:spLocks noChangeArrowheads="1"/>
              </p:cNvSpPr>
              <p:nvPr/>
            </p:nvSpPr>
            <p:spPr bwMode="auto">
              <a:xfrm>
                <a:off x="676" y="1682"/>
                <a:ext cx="1539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GB" sz="1600">
                    <a:solidFill>
                      <a:schemeClr val="bg2"/>
                    </a:solidFill>
                    <a:effectLst/>
                  </a:rPr>
                  <a:t>Polygon of the building</a:t>
                </a:r>
                <a:endParaRPr lang="en-GB" sz="1600" b="0">
                  <a:solidFill>
                    <a:schemeClr val="bg2"/>
                  </a:solidFill>
                  <a:effectLst/>
                  <a:latin typeface="Times New Roman" pitchFamily="18" charset="0"/>
                </a:endParaRPr>
              </a:p>
            </p:txBody>
          </p:sp>
          <p:sp>
            <p:nvSpPr>
              <p:cNvPr id="366602" name="Text Box 10"/>
              <p:cNvSpPr txBox="1">
                <a:spLocks noChangeArrowheads="1"/>
              </p:cNvSpPr>
              <p:nvPr/>
            </p:nvSpPr>
            <p:spPr bwMode="auto">
              <a:xfrm>
                <a:off x="676" y="1874"/>
                <a:ext cx="962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GB" sz="1600">
                    <a:solidFill>
                      <a:schemeClr val="bg2"/>
                    </a:solidFill>
                    <a:effectLst/>
                  </a:rPr>
                  <a:t>Road network</a:t>
                </a:r>
                <a:endParaRPr lang="en-GB" sz="1600" b="0">
                  <a:solidFill>
                    <a:schemeClr val="bg2"/>
                  </a:solidFill>
                  <a:effectLst/>
                  <a:latin typeface="Times New Roman" pitchFamily="18" charset="0"/>
                </a:endParaRPr>
              </a:p>
            </p:txBody>
          </p:sp>
        </p:grpSp>
      </p:grpSp>
      <p:sp>
        <p:nvSpPr>
          <p:cNvPr id="366603" name="Text Box 11"/>
          <p:cNvSpPr txBox="1">
            <a:spLocks noChangeArrowheads="1"/>
          </p:cNvSpPr>
          <p:nvPr/>
        </p:nvSpPr>
        <p:spPr bwMode="auto">
          <a:xfrm>
            <a:off x="450850" y="615950"/>
            <a:ext cx="5900738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GB" sz="280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City models: Address information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796925" y="1416050"/>
            <a:ext cx="7499350" cy="4889500"/>
            <a:chOff x="520" y="874"/>
            <a:chExt cx="4724" cy="3080"/>
          </a:xfrm>
        </p:grpSpPr>
        <p:sp>
          <p:nvSpPr>
            <p:cNvPr id="350212" name="Rectangle 4"/>
            <p:cNvSpPr>
              <a:spLocks noChangeArrowheads="1"/>
            </p:cNvSpPr>
            <p:nvPr/>
          </p:nvSpPr>
          <p:spPr bwMode="auto">
            <a:xfrm>
              <a:off x="520" y="875"/>
              <a:ext cx="4724" cy="3079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pic>
          <p:nvPicPr>
            <p:cNvPr id="350213" name="Picture 5" descr="h_wtin_cgeb_1200_n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29" y="893"/>
              <a:ext cx="4711" cy="3059"/>
            </a:xfrm>
            <a:prstGeom prst="rect">
              <a:avLst/>
            </a:prstGeom>
            <a:noFill/>
          </p:spPr>
        </p:pic>
        <p:sp>
          <p:nvSpPr>
            <p:cNvPr id="350214" name="Text Box 6"/>
            <p:cNvSpPr txBox="1">
              <a:spLocks noChangeArrowheads="1"/>
            </p:cNvSpPr>
            <p:nvPr/>
          </p:nvSpPr>
          <p:spPr bwMode="auto">
            <a:xfrm>
              <a:off x="520" y="874"/>
              <a:ext cx="2583" cy="25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r>
                <a:rPr lang="en-GB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Building model: 3D presentation</a:t>
              </a:r>
            </a:p>
          </p:txBody>
        </p:sp>
      </p:grpSp>
      <p:sp>
        <p:nvSpPr>
          <p:cNvPr id="350216" name="Text Box 8"/>
          <p:cNvSpPr txBox="1">
            <a:spLocks noChangeArrowheads="1"/>
          </p:cNvSpPr>
          <p:nvPr/>
        </p:nvSpPr>
        <p:spPr bwMode="auto">
          <a:xfrm>
            <a:off x="447675" y="622300"/>
            <a:ext cx="435927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GB" sz="280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City models: Vector data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2420888"/>
            <a:ext cx="6905625" cy="356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feld 2"/>
          <p:cNvSpPr txBox="1"/>
          <p:nvPr/>
        </p:nvSpPr>
        <p:spPr>
          <a:xfrm>
            <a:off x="539552" y="692696"/>
            <a:ext cx="8314648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b="1" dirty="0" smtClean="0"/>
              <a:t>100 </a:t>
            </a:r>
            <a:r>
              <a:rPr lang="de-DE" sz="2800" b="1" dirty="0" err="1" smtClean="0"/>
              <a:t>year</a:t>
            </a:r>
            <a:r>
              <a:rPr lang="de-DE" sz="2800" b="1" dirty="0" smtClean="0"/>
              <a:t> </a:t>
            </a:r>
            <a:r>
              <a:rPr lang="de-DE" sz="2800" b="1" dirty="0" err="1" smtClean="0"/>
              <a:t>Anniversary</a:t>
            </a:r>
            <a:r>
              <a:rPr lang="de-DE" sz="2800" b="1" dirty="0" smtClean="0"/>
              <a:t> </a:t>
            </a:r>
            <a:r>
              <a:rPr lang="de-DE" sz="2800" b="1" dirty="0" err="1" smtClean="0"/>
              <a:t>of</a:t>
            </a:r>
            <a:r>
              <a:rPr lang="de-DE" sz="2800" b="1" dirty="0" smtClean="0"/>
              <a:t> ISPRS in Vienna 2010</a:t>
            </a:r>
          </a:p>
          <a:p>
            <a:r>
              <a:rPr lang="de-DE" sz="2000" b="1" dirty="0" err="1" smtClean="0"/>
              <a:t>Election</a:t>
            </a:r>
            <a:r>
              <a:rPr lang="de-DE" sz="2000" b="1" dirty="0" smtClean="0"/>
              <a:t> </a:t>
            </a:r>
            <a:r>
              <a:rPr lang="de-DE" sz="2000" b="1" dirty="0" err="1" smtClean="0"/>
              <a:t>of</a:t>
            </a:r>
            <a:r>
              <a:rPr lang="de-DE" sz="2000" b="1" dirty="0" smtClean="0"/>
              <a:t> </a:t>
            </a:r>
            <a:r>
              <a:rPr lang="de-DE" sz="2000" b="1" dirty="0" err="1" smtClean="0"/>
              <a:t>Honorary</a:t>
            </a:r>
            <a:r>
              <a:rPr lang="de-DE" sz="2000" b="1" dirty="0" smtClean="0"/>
              <a:t> </a:t>
            </a:r>
            <a:r>
              <a:rPr lang="de-DE" sz="2000" b="1" dirty="0" err="1" smtClean="0"/>
              <a:t>Fellows</a:t>
            </a:r>
            <a:r>
              <a:rPr lang="de-DE" sz="2000" b="1" dirty="0" smtClean="0"/>
              <a:t> </a:t>
            </a:r>
            <a:r>
              <a:rPr lang="de-DE" sz="2000" b="1" dirty="0" err="1" smtClean="0"/>
              <a:t>of</a:t>
            </a:r>
            <a:r>
              <a:rPr lang="de-DE" sz="2000" b="1" dirty="0" smtClean="0"/>
              <a:t> </a:t>
            </a:r>
            <a:r>
              <a:rPr lang="de-DE" sz="2000" b="1" dirty="0" err="1" smtClean="0"/>
              <a:t>the</a:t>
            </a:r>
            <a:r>
              <a:rPr lang="de-DE" sz="2000" b="1" dirty="0" smtClean="0"/>
              <a:t> Society:</a:t>
            </a:r>
          </a:p>
          <a:p>
            <a:r>
              <a:rPr lang="de-DE" sz="2000" b="1" dirty="0" smtClean="0"/>
              <a:t>Li Deren, China; Costas </a:t>
            </a:r>
            <a:r>
              <a:rPr lang="de-DE" sz="2000" b="1" dirty="0" err="1" smtClean="0"/>
              <a:t>Armanakis</a:t>
            </a:r>
            <a:r>
              <a:rPr lang="de-DE" sz="2000" b="1" dirty="0" smtClean="0"/>
              <a:t>, Canada; Ivan </a:t>
            </a:r>
            <a:r>
              <a:rPr lang="de-DE" sz="2000" b="1" dirty="0" err="1" smtClean="0"/>
              <a:t>Antipov</a:t>
            </a:r>
            <a:r>
              <a:rPr lang="de-DE" sz="2000" b="1" dirty="0" smtClean="0"/>
              <a:t>, </a:t>
            </a:r>
            <a:r>
              <a:rPr lang="de-DE" sz="2000" b="1" dirty="0" err="1" smtClean="0"/>
              <a:t>Russian</a:t>
            </a:r>
            <a:r>
              <a:rPr lang="de-DE" sz="2000" b="1" dirty="0" smtClean="0"/>
              <a:t> </a:t>
            </a:r>
            <a:r>
              <a:rPr lang="de-DE" sz="2000" b="1" dirty="0" err="1" smtClean="0"/>
              <a:t>Federation</a:t>
            </a:r>
            <a:r>
              <a:rPr lang="de-DE" sz="2000" b="1" dirty="0" smtClean="0"/>
              <a:t>;</a:t>
            </a:r>
          </a:p>
          <a:p>
            <a:r>
              <a:rPr lang="de-DE" sz="2000" b="1" dirty="0" smtClean="0"/>
              <a:t>George </a:t>
            </a:r>
            <a:r>
              <a:rPr lang="de-DE" sz="2000" b="1" dirty="0" err="1" smtClean="0"/>
              <a:t>Zarzicky</a:t>
            </a:r>
            <a:r>
              <a:rPr lang="de-DE" sz="2000" b="1" dirty="0" smtClean="0"/>
              <a:t>, Canada; Stan </a:t>
            </a:r>
            <a:r>
              <a:rPr lang="de-DE" sz="2000" b="1" dirty="0" err="1" smtClean="0"/>
              <a:t>Morain</a:t>
            </a:r>
            <a:r>
              <a:rPr lang="de-DE" sz="2000" b="1" dirty="0" smtClean="0"/>
              <a:t>, USA</a:t>
            </a:r>
          </a:p>
          <a:p>
            <a:endParaRPr lang="de-DE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34" name="Text Box 2"/>
          <p:cNvSpPr txBox="1">
            <a:spLocks noChangeArrowheads="1"/>
          </p:cNvSpPr>
          <p:nvPr/>
        </p:nvSpPr>
        <p:spPr bwMode="auto">
          <a:xfrm>
            <a:off x="447675" y="622300"/>
            <a:ext cx="4376738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GB" sz="280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City models: Orthophoto</a:t>
            </a: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1120775" y="1409700"/>
            <a:ext cx="6835775" cy="5024438"/>
            <a:chOff x="706" y="879"/>
            <a:chExt cx="4306" cy="3165"/>
          </a:xfrm>
        </p:grpSpPr>
        <p:pic>
          <p:nvPicPr>
            <p:cNvPr id="248835" name="Picture 3" descr="münchen_dom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715" y="887"/>
              <a:ext cx="4297" cy="3157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</p:pic>
        <p:sp>
          <p:nvSpPr>
            <p:cNvPr id="248836" name="Text Box 4"/>
            <p:cNvSpPr txBox="1">
              <a:spLocks noChangeArrowheads="1"/>
            </p:cNvSpPr>
            <p:nvPr/>
          </p:nvSpPr>
          <p:spPr bwMode="auto">
            <a:xfrm>
              <a:off x="706" y="879"/>
              <a:ext cx="2049" cy="25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/>
              <a:r>
                <a:rPr lang="en-GB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Orthophoto Final - colour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268760"/>
            <a:ext cx="8336692" cy="4750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60648"/>
            <a:ext cx="8757419" cy="23663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636912"/>
            <a:ext cx="8712968" cy="20312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509120"/>
            <a:ext cx="9045451" cy="2083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700808"/>
            <a:ext cx="7740135" cy="4032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feld 2"/>
          <p:cNvSpPr txBox="1"/>
          <p:nvPr/>
        </p:nvSpPr>
        <p:spPr>
          <a:xfrm>
            <a:off x="827584" y="908720"/>
            <a:ext cx="73170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b="1" dirty="0" smtClean="0"/>
              <a:t>7. Web Portal, Web Services, Data Management</a:t>
            </a:r>
            <a:endParaRPr lang="de-DE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484784"/>
            <a:ext cx="7293382" cy="51053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feld 2"/>
          <p:cNvSpPr txBox="1"/>
          <p:nvPr/>
        </p:nvSpPr>
        <p:spPr>
          <a:xfrm>
            <a:off x="1115616" y="908720"/>
            <a:ext cx="62821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b="1" dirty="0" smtClean="0"/>
              <a:t>Data </a:t>
            </a:r>
            <a:r>
              <a:rPr lang="de-DE" sz="2800" b="1" dirty="0" err="1" smtClean="0"/>
              <a:t>to</a:t>
            </a:r>
            <a:r>
              <a:rPr lang="de-DE" sz="2800" b="1" dirty="0" smtClean="0"/>
              <a:t> </a:t>
            </a:r>
            <a:r>
              <a:rPr lang="de-DE" sz="2800" b="1" dirty="0" err="1" smtClean="0"/>
              <a:t>be</a:t>
            </a:r>
            <a:r>
              <a:rPr lang="de-DE" sz="2800" b="1" dirty="0" smtClean="0"/>
              <a:t> </a:t>
            </a:r>
            <a:r>
              <a:rPr lang="de-DE" sz="2800" b="1" dirty="0" err="1" smtClean="0"/>
              <a:t>distributed</a:t>
            </a:r>
            <a:r>
              <a:rPr lang="de-DE" sz="2800" b="1" dirty="0" smtClean="0"/>
              <a:t> </a:t>
            </a:r>
            <a:r>
              <a:rPr lang="de-DE" sz="2800" b="1" dirty="0" err="1" smtClean="0"/>
              <a:t>through</a:t>
            </a:r>
            <a:r>
              <a:rPr lang="de-DE" sz="2800" b="1" dirty="0" smtClean="0"/>
              <a:t> </a:t>
            </a:r>
            <a:r>
              <a:rPr lang="de-DE" sz="2800" b="1" dirty="0" err="1" smtClean="0"/>
              <a:t>the</a:t>
            </a:r>
            <a:r>
              <a:rPr lang="de-DE" sz="2800" b="1" dirty="0" smtClean="0"/>
              <a:t> Portal</a:t>
            </a:r>
            <a:endParaRPr lang="de-DE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24659" y="836712"/>
            <a:ext cx="7390294" cy="54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3" y="714183"/>
            <a:ext cx="7373880" cy="54511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3091" y="1052736"/>
            <a:ext cx="7209871" cy="489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2040" y="1628800"/>
            <a:ext cx="914400" cy="148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1844824"/>
            <a:ext cx="1460500" cy="124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43808" y="2132856"/>
            <a:ext cx="1562100" cy="93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59632" y="4005064"/>
            <a:ext cx="965200" cy="146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51920" y="4437112"/>
            <a:ext cx="14605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300192" y="1844824"/>
            <a:ext cx="1498600" cy="120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feld 7"/>
          <p:cNvSpPr txBox="1"/>
          <p:nvPr/>
        </p:nvSpPr>
        <p:spPr>
          <a:xfrm>
            <a:off x="827584" y="1124744"/>
            <a:ext cx="7055136" cy="52629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 smtClean="0"/>
              <a:t>Apple</a:t>
            </a:r>
          </a:p>
          <a:p>
            <a:endParaRPr lang="de-DE" sz="2400" b="1" dirty="0" smtClean="0"/>
          </a:p>
          <a:p>
            <a:endParaRPr lang="de-DE" sz="2400" b="1" dirty="0" smtClean="0"/>
          </a:p>
          <a:p>
            <a:endParaRPr lang="de-DE" sz="2400" b="1" dirty="0" smtClean="0"/>
          </a:p>
          <a:p>
            <a:endParaRPr lang="de-DE" sz="2400" b="1" dirty="0" smtClean="0"/>
          </a:p>
          <a:p>
            <a:r>
              <a:rPr lang="de-DE" sz="2400" b="1" dirty="0" smtClean="0"/>
              <a:t>I </a:t>
            </a:r>
            <a:r>
              <a:rPr lang="de-DE" sz="2400" b="1" dirty="0" err="1" smtClean="0"/>
              <a:t>Pod</a:t>
            </a:r>
            <a:r>
              <a:rPr lang="de-DE" sz="2400" b="1" dirty="0" smtClean="0"/>
              <a:t>		   I </a:t>
            </a:r>
            <a:r>
              <a:rPr lang="de-DE" sz="2400" b="1" dirty="0" err="1" smtClean="0"/>
              <a:t>Pad</a:t>
            </a:r>
            <a:r>
              <a:rPr lang="de-DE" sz="2400" b="1" dirty="0" smtClean="0"/>
              <a:t>		       I Phone     I Phone G3</a:t>
            </a:r>
          </a:p>
          <a:p>
            <a:endParaRPr lang="de-DE" sz="2400" b="1" dirty="0" smtClean="0"/>
          </a:p>
          <a:p>
            <a:endParaRPr lang="de-DE" sz="2400" b="1" dirty="0" smtClean="0"/>
          </a:p>
          <a:p>
            <a:endParaRPr lang="de-DE" sz="2400" b="1" dirty="0" smtClean="0"/>
          </a:p>
          <a:p>
            <a:endParaRPr lang="de-DE" sz="2400" b="1" dirty="0" smtClean="0"/>
          </a:p>
          <a:p>
            <a:endParaRPr lang="de-DE" sz="2400" b="1" dirty="0" smtClean="0"/>
          </a:p>
          <a:p>
            <a:endParaRPr lang="de-DE" sz="2400" b="1" dirty="0" smtClean="0"/>
          </a:p>
          <a:p>
            <a:endParaRPr lang="de-DE" sz="2400" b="1" dirty="0" smtClean="0"/>
          </a:p>
          <a:p>
            <a:r>
              <a:rPr lang="de-DE" sz="2400" b="1" dirty="0" smtClean="0"/>
              <a:t>Blackberry		  Samsung </a:t>
            </a:r>
            <a:r>
              <a:rPr lang="de-DE" sz="2400" b="1" dirty="0" err="1" smtClean="0"/>
              <a:t>Omni</a:t>
            </a:r>
            <a:endParaRPr lang="de-DE" sz="2400" b="1" dirty="0"/>
          </a:p>
        </p:txBody>
      </p:sp>
      <p:sp>
        <p:nvSpPr>
          <p:cNvPr id="9" name="Textfeld 8"/>
          <p:cNvSpPr txBox="1"/>
          <p:nvPr/>
        </p:nvSpPr>
        <p:spPr>
          <a:xfrm>
            <a:off x="899592" y="692696"/>
            <a:ext cx="26116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b="1" dirty="0" smtClean="0"/>
              <a:t>8. Smart </a:t>
            </a:r>
            <a:r>
              <a:rPr lang="de-DE" sz="2800" b="1" dirty="0" err="1" smtClean="0"/>
              <a:t>Phones</a:t>
            </a:r>
            <a:endParaRPr lang="de-DE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5481" y="764704"/>
            <a:ext cx="4001789" cy="5760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feld 2"/>
          <p:cNvSpPr txBox="1"/>
          <p:nvPr/>
        </p:nvSpPr>
        <p:spPr>
          <a:xfrm>
            <a:off x="5733964" y="836712"/>
            <a:ext cx="11264622" cy="51090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b="1" dirty="0" err="1" smtClean="0"/>
              <a:t>Versatility</a:t>
            </a:r>
            <a:endParaRPr lang="de-DE" sz="2800" b="1" dirty="0" smtClean="0"/>
          </a:p>
          <a:p>
            <a:r>
              <a:rPr lang="de-DE" sz="2800" b="1" dirty="0" smtClean="0"/>
              <a:t>lies in </a:t>
            </a:r>
            <a:r>
              <a:rPr lang="de-DE" sz="2800" b="1" dirty="0" err="1" smtClean="0"/>
              <a:t>the</a:t>
            </a:r>
            <a:endParaRPr lang="de-DE" sz="2800" b="1" dirty="0" smtClean="0"/>
          </a:p>
          <a:p>
            <a:r>
              <a:rPr lang="de-DE" sz="2800" b="1" dirty="0" err="1" smtClean="0"/>
              <a:t>downloadable</a:t>
            </a:r>
            <a:endParaRPr lang="de-DE" sz="2800" b="1" dirty="0" smtClean="0"/>
          </a:p>
          <a:p>
            <a:r>
              <a:rPr lang="de-DE" sz="2800" b="1" dirty="0" smtClean="0"/>
              <a:t>„</a:t>
            </a:r>
            <a:r>
              <a:rPr lang="de-DE" sz="2800" b="1" dirty="0" err="1" smtClean="0"/>
              <a:t>Apps</a:t>
            </a:r>
            <a:r>
              <a:rPr lang="de-DE" sz="2800" b="1" dirty="0" smtClean="0"/>
              <a:t>“</a:t>
            </a:r>
          </a:p>
          <a:p>
            <a:r>
              <a:rPr lang="de-DE" sz="2800" b="1" dirty="0" err="1" smtClean="0"/>
              <a:t>making</a:t>
            </a:r>
            <a:r>
              <a:rPr lang="de-DE" sz="2800" b="1" dirty="0" smtClean="0"/>
              <a:t> </a:t>
            </a:r>
            <a:r>
              <a:rPr lang="de-DE" sz="2800" b="1" dirty="0" err="1" smtClean="0"/>
              <a:t>the</a:t>
            </a:r>
            <a:endParaRPr lang="de-DE" sz="2800" b="1" dirty="0" smtClean="0"/>
          </a:p>
          <a:p>
            <a:r>
              <a:rPr lang="de-DE" sz="2800" b="1" dirty="0" smtClean="0"/>
              <a:t>Smartphone</a:t>
            </a:r>
          </a:p>
          <a:p>
            <a:endParaRPr lang="de-DE" sz="2800" b="1" dirty="0" smtClean="0"/>
          </a:p>
          <a:p>
            <a:r>
              <a:rPr lang="de-DE" sz="2800" b="1" dirty="0" smtClean="0"/>
              <a:t>a Navigation Device</a:t>
            </a:r>
          </a:p>
          <a:p>
            <a:r>
              <a:rPr lang="de-DE" b="1" dirty="0" smtClean="0"/>
              <a:t> (Google </a:t>
            </a:r>
            <a:r>
              <a:rPr lang="de-DE" b="1" dirty="0" err="1" smtClean="0"/>
              <a:t>Maps</a:t>
            </a:r>
            <a:r>
              <a:rPr lang="de-DE" b="1" dirty="0" smtClean="0"/>
              <a:t>, </a:t>
            </a:r>
            <a:r>
              <a:rPr lang="de-DE" b="1" dirty="0" err="1" smtClean="0"/>
              <a:t>Navtech</a:t>
            </a:r>
            <a:r>
              <a:rPr lang="de-DE" b="1" dirty="0" smtClean="0"/>
              <a:t>, Tom </a:t>
            </a:r>
            <a:r>
              <a:rPr lang="de-DE" b="1" dirty="0" err="1" smtClean="0"/>
              <a:t>Tom</a:t>
            </a:r>
            <a:r>
              <a:rPr lang="de-DE" b="1" dirty="0" smtClean="0"/>
              <a:t>)</a:t>
            </a:r>
          </a:p>
          <a:p>
            <a:r>
              <a:rPr lang="de-DE" sz="2800" b="1" dirty="0" smtClean="0"/>
              <a:t>an  Internet Browser 									</a:t>
            </a:r>
          </a:p>
          <a:p>
            <a:r>
              <a:rPr lang="de-DE" sz="2800" b="1" dirty="0" smtClean="0"/>
              <a:t>a </a:t>
            </a:r>
            <a:r>
              <a:rPr lang="de-DE" sz="2800" b="1" dirty="0" err="1" smtClean="0"/>
              <a:t>phone</a:t>
            </a:r>
            <a:endParaRPr lang="de-DE" sz="2800" b="1" dirty="0" smtClean="0"/>
          </a:p>
          <a:p>
            <a:r>
              <a:rPr lang="de-DE" sz="2800" b="1" dirty="0" smtClean="0"/>
              <a:t>a </a:t>
            </a:r>
            <a:r>
              <a:rPr lang="de-DE" sz="2800" b="1" dirty="0" err="1" smtClean="0"/>
              <a:t>data</a:t>
            </a:r>
            <a:r>
              <a:rPr lang="de-DE" sz="2800" b="1" dirty="0" smtClean="0"/>
              <a:t> </a:t>
            </a:r>
            <a:r>
              <a:rPr lang="de-DE" sz="2800" b="1" dirty="0" err="1" smtClean="0"/>
              <a:t>base</a:t>
            </a:r>
            <a:endParaRPr lang="de-DE" sz="2800" b="1" dirty="0"/>
          </a:p>
        </p:txBody>
      </p:sp>
      <p:sp>
        <p:nvSpPr>
          <p:cNvPr id="4" name="Textfeld 3"/>
          <p:cNvSpPr txBox="1"/>
          <p:nvPr/>
        </p:nvSpPr>
        <p:spPr>
          <a:xfrm>
            <a:off x="5724128" y="836712"/>
            <a:ext cx="11264622" cy="51090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b="1" dirty="0" err="1" smtClean="0"/>
              <a:t>Versatility</a:t>
            </a:r>
            <a:endParaRPr lang="de-DE" sz="2800" b="1" dirty="0" smtClean="0"/>
          </a:p>
          <a:p>
            <a:r>
              <a:rPr lang="de-DE" sz="2800" b="1" dirty="0" smtClean="0"/>
              <a:t>lies in </a:t>
            </a:r>
            <a:r>
              <a:rPr lang="de-DE" sz="2800" b="1" dirty="0" err="1" smtClean="0"/>
              <a:t>the</a:t>
            </a:r>
            <a:endParaRPr lang="de-DE" sz="2800" b="1" dirty="0" smtClean="0"/>
          </a:p>
          <a:p>
            <a:r>
              <a:rPr lang="de-DE" sz="2800" b="1" dirty="0" err="1" smtClean="0"/>
              <a:t>downloadable</a:t>
            </a:r>
            <a:endParaRPr lang="de-DE" sz="2800" b="1" dirty="0" smtClean="0"/>
          </a:p>
          <a:p>
            <a:r>
              <a:rPr lang="de-DE" sz="2800" b="1" dirty="0" smtClean="0"/>
              <a:t>„</a:t>
            </a:r>
            <a:r>
              <a:rPr lang="de-DE" sz="2800" b="1" dirty="0" err="1" smtClean="0"/>
              <a:t>Apps</a:t>
            </a:r>
            <a:r>
              <a:rPr lang="de-DE" sz="2800" b="1" dirty="0" smtClean="0"/>
              <a:t>“</a:t>
            </a:r>
          </a:p>
          <a:p>
            <a:r>
              <a:rPr lang="de-DE" sz="2800" b="1" dirty="0" err="1" smtClean="0"/>
              <a:t>making</a:t>
            </a:r>
            <a:r>
              <a:rPr lang="de-DE" sz="2800" b="1" dirty="0" smtClean="0"/>
              <a:t> </a:t>
            </a:r>
            <a:r>
              <a:rPr lang="de-DE" sz="2800" b="1" dirty="0" err="1" smtClean="0"/>
              <a:t>the</a:t>
            </a:r>
            <a:endParaRPr lang="de-DE" sz="2800" b="1" dirty="0" smtClean="0"/>
          </a:p>
          <a:p>
            <a:r>
              <a:rPr lang="de-DE" sz="2800" b="1" dirty="0" smtClean="0"/>
              <a:t>Smartphone</a:t>
            </a:r>
          </a:p>
          <a:p>
            <a:endParaRPr lang="de-DE" sz="2800" b="1" dirty="0" smtClean="0"/>
          </a:p>
          <a:p>
            <a:r>
              <a:rPr lang="de-DE" sz="2800" b="1" dirty="0" smtClean="0"/>
              <a:t>a Navigation Device</a:t>
            </a:r>
          </a:p>
          <a:p>
            <a:r>
              <a:rPr lang="de-DE" b="1" dirty="0" smtClean="0"/>
              <a:t> (Google </a:t>
            </a:r>
            <a:r>
              <a:rPr lang="de-DE" b="1" dirty="0" err="1" smtClean="0"/>
              <a:t>Maps</a:t>
            </a:r>
            <a:r>
              <a:rPr lang="de-DE" b="1" dirty="0" smtClean="0"/>
              <a:t>, </a:t>
            </a:r>
            <a:r>
              <a:rPr lang="de-DE" b="1" dirty="0" err="1" smtClean="0"/>
              <a:t>Navtech</a:t>
            </a:r>
            <a:r>
              <a:rPr lang="de-DE" b="1" dirty="0" smtClean="0"/>
              <a:t>, Tom </a:t>
            </a:r>
            <a:r>
              <a:rPr lang="de-DE" b="1" dirty="0" err="1" smtClean="0"/>
              <a:t>Tom</a:t>
            </a:r>
            <a:r>
              <a:rPr lang="de-DE" b="1" dirty="0" smtClean="0"/>
              <a:t>)</a:t>
            </a:r>
          </a:p>
          <a:p>
            <a:r>
              <a:rPr lang="de-DE" sz="2800" b="1" dirty="0" smtClean="0"/>
              <a:t>an  Internet Browser 									</a:t>
            </a:r>
          </a:p>
          <a:p>
            <a:r>
              <a:rPr lang="de-DE" sz="2800" b="1" dirty="0" smtClean="0"/>
              <a:t>a </a:t>
            </a:r>
            <a:r>
              <a:rPr lang="de-DE" sz="2800" b="1" dirty="0" err="1" smtClean="0"/>
              <a:t>phone</a:t>
            </a:r>
            <a:endParaRPr lang="de-DE" sz="2800" b="1" dirty="0" smtClean="0"/>
          </a:p>
          <a:p>
            <a:r>
              <a:rPr lang="de-DE" sz="2800" b="1" dirty="0" smtClean="0"/>
              <a:t>a </a:t>
            </a:r>
            <a:r>
              <a:rPr lang="de-DE" sz="2800" b="1" dirty="0" err="1" smtClean="0"/>
              <a:t>data</a:t>
            </a:r>
            <a:r>
              <a:rPr lang="de-DE" sz="2800" b="1" dirty="0" smtClean="0"/>
              <a:t> </a:t>
            </a:r>
            <a:r>
              <a:rPr lang="de-DE" sz="2800" b="1" dirty="0" err="1" smtClean="0"/>
              <a:t>base</a:t>
            </a:r>
            <a:endParaRPr lang="de-DE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539552" y="764704"/>
            <a:ext cx="8406853" cy="55399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b="1" dirty="0" smtClean="0"/>
              <a:t>New Technology </a:t>
            </a:r>
            <a:r>
              <a:rPr lang="de-DE" sz="2800" b="1" dirty="0" err="1" smtClean="0"/>
              <a:t>made</a:t>
            </a:r>
            <a:r>
              <a:rPr lang="de-DE" sz="2800" b="1" dirty="0" smtClean="0"/>
              <a:t> </a:t>
            </a:r>
            <a:r>
              <a:rPr lang="de-DE" sz="2800" b="1" dirty="0" err="1" smtClean="0"/>
              <a:t>it</a:t>
            </a:r>
            <a:r>
              <a:rPr lang="de-DE" sz="2800" b="1" dirty="0" smtClean="0"/>
              <a:t> </a:t>
            </a:r>
            <a:r>
              <a:rPr lang="de-DE" sz="2800" b="1" dirty="0" err="1" smtClean="0"/>
              <a:t>possible</a:t>
            </a:r>
            <a:r>
              <a:rPr lang="de-DE" sz="2800" b="1" dirty="0" smtClean="0"/>
              <a:t>,</a:t>
            </a:r>
          </a:p>
          <a:p>
            <a:r>
              <a:rPr lang="de-DE" sz="2800" b="1" dirty="0" err="1" smtClean="0"/>
              <a:t>that</a:t>
            </a:r>
            <a:r>
              <a:rPr lang="de-DE" sz="2800" b="1" dirty="0" smtClean="0"/>
              <a:t> </a:t>
            </a:r>
            <a:r>
              <a:rPr lang="de-DE" sz="2800" b="1" dirty="0" err="1" smtClean="0"/>
              <a:t>tasks</a:t>
            </a:r>
            <a:r>
              <a:rPr lang="de-DE" sz="2800" b="1" dirty="0" smtClean="0"/>
              <a:t>, </a:t>
            </a:r>
            <a:r>
              <a:rPr lang="de-DE" sz="2800" b="1" dirty="0" err="1" smtClean="0"/>
              <a:t>which</a:t>
            </a:r>
            <a:r>
              <a:rPr lang="de-DE" sz="2800" b="1" dirty="0" smtClean="0"/>
              <a:t> </a:t>
            </a:r>
            <a:r>
              <a:rPr lang="de-DE" sz="2800" b="1" dirty="0" err="1" smtClean="0"/>
              <a:t>were</a:t>
            </a:r>
            <a:r>
              <a:rPr lang="de-DE" sz="2800" b="1" dirty="0" smtClean="0"/>
              <a:t> not </a:t>
            </a:r>
            <a:r>
              <a:rPr lang="de-DE" sz="2800" b="1" dirty="0" err="1" smtClean="0"/>
              <a:t>affordable</a:t>
            </a:r>
            <a:r>
              <a:rPr lang="de-DE" sz="2800" b="1" dirty="0" smtClean="0"/>
              <a:t>  </a:t>
            </a:r>
            <a:r>
              <a:rPr lang="de-DE" sz="2800" b="1" dirty="0" err="1" smtClean="0"/>
              <a:t>before</a:t>
            </a:r>
            <a:r>
              <a:rPr lang="de-DE" sz="2800" b="1" dirty="0" smtClean="0"/>
              <a:t>, </a:t>
            </a:r>
          </a:p>
          <a:p>
            <a:r>
              <a:rPr lang="de-DE" sz="2800" b="1" dirty="0" err="1" smtClean="0"/>
              <a:t>are</a:t>
            </a:r>
            <a:r>
              <a:rPr lang="de-DE" sz="2800" b="1" dirty="0" smtClean="0"/>
              <a:t> </a:t>
            </a:r>
            <a:r>
              <a:rPr lang="de-DE" sz="2800" b="1" dirty="0" err="1" smtClean="0"/>
              <a:t>available</a:t>
            </a:r>
            <a:r>
              <a:rPr lang="de-DE" sz="2800" b="1" dirty="0" smtClean="0"/>
              <a:t> </a:t>
            </a:r>
            <a:r>
              <a:rPr lang="de-DE" sz="2800" b="1" dirty="0" err="1" smtClean="0"/>
              <a:t>now</a:t>
            </a:r>
            <a:r>
              <a:rPr lang="de-DE" sz="2800" b="1" dirty="0" smtClean="0"/>
              <a:t>, </a:t>
            </a:r>
          </a:p>
          <a:p>
            <a:r>
              <a:rPr lang="de-DE" sz="2800" b="1" dirty="0" err="1" smtClean="0"/>
              <a:t>they</a:t>
            </a:r>
            <a:r>
              <a:rPr lang="de-DE" sz="2800" b="1" dirty="0" smtClean="0"/>
              <a:t> </a:t>
            </a:r>
            <a:r>
              <a:rPr lang="de-DE" sz="2800" b="1" dirty="0" err="1" smtClean="0"/>
              <a:t>can</a:t>
            </a:r>
            <a:r>
              <a:rPr lang="de-DE" sz="2800" b="1" dirty="0" smtClean="0"/>
              <a:t> </a:t>
            </a:r>
            <a:r>
              <a:rPr lang="de-DE" sz="2800" b="1" dirty="0" err="1" smtClean="0"/>
              <a:t>be</a:t>
            </a:r>
            <a:r>
              <a:rPr lang="de-DE" sz="2800" b="1" dirty="0" smtClean="0"/>
              <a:t> </a:t>
            </a:r>
            <a:r>
              <a:rPr lang="de-DE" sz="2800" b="1" dirty="0" err="1" smtClean="0"/>
              <a:t>used</a:t>
            </a:r>
            <a:r>
              <a:rPr lang="de-DE" sz="2800" b="1" dirty="0" smtClean="0"/>
              <a:t> </a:t>
            </a:r>
            <a:r>
              <a:rPr lang="de-DE" sz="2800" b="1" dirty="0" err="1" smtClean="0"/>
              <a:t>for</a:t>
            </a:r>
            <a:r>
              <a:rPr lang="de-DE" sz="2800" b="1" dirty="0" smtClean="0"/>
              <a:t> partial </a:t>
            </a:r>
            <a:r>
              <a:rPr lang="de-DE" sz="2800" b="1" dirty="0" err="1" smtClean="0"/>
              <a:t>automation</a:t>
            </a:r>
            <a:r>
              <a:rPr lang="de-DE" sz="2800" b="1" dirty="0" smtClean="0"/>
              <a:t>:</a:t>
            </a:r>
          </a:p>
          <a:p>
            <a:endParaRPr lang="de-DE" dirty="0" smtClean="0"/>
          </a:p>
          <a:p>
            <a:pPr marL="342900" indent="-342900">
              <a:buAutoNum type="arabicPeriod"/>
            </a:pPr>
            <a:r>
              <a:rPr lang="de-DE" sz="2800" dirty="0" err="1" smtClean="0"/>
              <a:t>Satellite</a:t>
            </a:r>
            <a:r>
              <a:rPr lang="de-DE" sz="2800" dirty="0" smtClean="0"/>
              <a:t> </a:t>
            </a:r>
            <a:r>
              <a:rPr lang="de-DE" sz="2800" dirty="0" err="1" smtClean="0"/>
              <a:t>Positioning</a:t>
            </a:r>
            <a:r>
              <a:rPr lang="de-DE" sz="2800" dirty="0" smtClean="0"/>
              <a:t> </a:t>
            </a:r>
            <a:r>
              <a:rPr lang="de-DE" sz="2800" dirty="0" err="1" smtClean="0"/>
              <a:t>to</a:t>
            </a:r>
            <a:r>
              <a:rPr lang="de-DE" sz="2800" dirty="0" smtClean="0"/>
              <a:t> cm </a:t>
            </a:r>
            <a:r>
              <a:rPr lang="de-DE" sz="2800" dirty="0" err="1" smtClean="0"/>
              <a:t>accuracy</a:t>
            </a:r>
            <a:r>
              <a:rPr lang="de-DE" sz="2800" dirty="0" smtClean="0"/>
              <a:t> (GNSS-GPS)</a:t>
            </a:r>
          </a:p>
          <a:p>
            <a:pPr marL="342900" indent="-342900"/>
            <a:r>
              <a:rPr lang="de-DE" sz="2800" dirty="0" smtClean="0"/>
              <a:t>2. Imaging </a:t>
            </a:r>
            <a:r>
              <a:rPr lang="de-DE" sz="2800" dirty="0" err="1" smtClean="0"/>
              <a:t>by</a:t>
            </a:r>
            <a:r>
              <a:rPr lang="de-DE" sz="2800" dirty="0" smtClean="0"/>
              <a:t> digital </a:t>
            </a:r>
            <a:r>
              <a:rPr lang="de-DE" sz="2800" dirty="0" err="1" smtClean="0"/>
              <a:t>aerial</a:t>
            </a:r>
            <a:r>
              <a:rPr lang="de-DE" sz="2800" dirty="0" smtClean="0"/>
              <a:t> </a:t>
            </a:r>
            <a:r>
              <a:rPr lang="de-DE" sz="2800" dirty="0" err="1" smtClean="0"/>
              <a:t>photography</a:t>
            </a:r>
            <a:r>
              <a:rPr lang="de-DE" sz="2800" dirty="0" smtClean="0"/>
              <a:t> (</a:t>
            </a:r>
            <a:r>
              <a:rPr lang="de-DE" sz="2800" dirty="0" err="1" smtClean="0"/>
              <a:t>ortho</a:t>
            </a:r>
            <a:r>
              <a:rPr lang="de-DE" sz="2800" dirty="0" smtClean="0"/>
              <a:t> </a:t>
            </a:r>
            <a:r>
              <a:rPr lang="de-DE" sz="2800" dirty="0" err="1" smtClean="0"/>
              <a:t>mapping</a:t>
            </a:r>
            <a:r>
              <a:rPr lang="de-DE" sz="2800" dirty="0" smtClean="0"/>
              <a:t>)</a:t>
            </a:r>
          </a:p>
          <a:p>
            <a:pPr marL="342900" indent="-342900"/>
            <a:r>
              <a:rPr lang="de-DE" sz="2800" dirty="0" smtClean="0"/>
              <a:t>3. </a:t>
            </a:r>
            <a:r>
              <a:rPr lang="de-DE" sz="2800" dirty="0" err="1" smtClean="0"/>
              <a:t>Satellite</a:t>
            </a:r>
            <a:r>
              <a:rPr lang="de-DE" sz="2800" dirty="0" smtClean="0"/>
              <a:t> </a:t>
            </a:r>
            <a:r>
              <a:rPr lang="de-DE" sz="2800" dirty="0" err="1" smtClean="0"/>
              <a:t>Imagery</a:t>
            </a:r>
            <a:r>
              <a:rPr lang="de-DE" sz="2800" dirty="0" smtClean="0"/>
              <a:t> </a:t>
            </a:r>
            <a:r>
              <a:rPr lang="de-DE" sz="2800" dirty="0" err="1" smtClean="0"/>
              <a:t>covering</a:t>
            </a:r>
            <a:r>
              <a:rPr lang="de-DE" sz="2800" dirty="0" smtClean="0"/>
              <a:t> </a:t>
            </a:r>
            <a:r>
              <a:rPr lang="de-DE" sz="2800" dirty="0" err="1" smtClean="0"/>
              <a:t>the</a:t>
            </a:r>
            <a:r>
              <a:rPr lang="de-DE" sz="2800" dirty="0" smtClean="0"/>
              <a:t> </a:t>
            </a:r>
            <a:r>
              <a:rPr lang="de-DE" sz="2800" dirty="0" err="1" smtClean="0"/>
              <a:t>Globe</a:t>
            </a:r>
            <a:r>
              <a:rPr lang="de-DE" sz="2800" dirty="0" smtClean="0"/>
              <a:t> (Google Earth)</a:t>
            </a:r>
          </a:p>
          <a:p>
            <a:pPr marL="342900" indent="-342900"/>
            <a:r>
              <a:rPr lang="de-DE" sz="2800" dirty="0" smtClean="0"/>
              <a:t>4.	Laser Scanning</a:t>
            </a:r>
          </a:p>
          <a:p>
            <a:pPr marL="342900" indent="-342900"/>
            <a:r>
              <a:rPr lang="de-DE" sz="2800" dirty="0" smtClean="0"/>
              <a:t>5. Computer Technology </a:t>
            </a:r>
            <a:r>
              <a:rPr lang="de-DE" sz="2800" dirty="0" err="1" smtClean="0"/>
              <a:t>Advances</a:t>
            </a:r>
            <a:r>
              <a:rPr lang="de-DE" sz="2800" dirty="0" smtClean="0"/>
              <a:t> (</a:t>
            </a:r>
            <a:r>
              <a:rPr lang="de-DE" sz="2800" dirty="0" err="1" smtClean="0"/>
              <a:t>Moore´s</a:t>
            </a:r>
            <a:r>
              <a:rPr lang="de-DE" sz="2800" dirty="0" smtClean="0"/>
              <a:t> Law)</a:t>
            </a:r>
          </a:p>
          <a:p>
            <a:pPr marL="342900" indent="-342900"/>
            <a:r>
              <a:rPr lang="de-DE" sz="2800" dirty="0" smtClean="0"/>
              <a:t>6. Database Technology (</a:t>
            </a:r>
            <a:r>
              <a:rPr lang="de-DE" sz="2800" dirty="0" err="1" smtClean="0"/>
              <a:t>Object</a:t>
            </a:r>
            <a:r>
              <a:rPr lang="de-DE" sz="2800" dirty="0" smtClean="0"/>
              <a:t> Relational Data Bases)</a:t>
            </a:r>
          </a:p>
          <a:p>
            <a:pPr marL="342900" indent="-342900"/>
            <a:r>
              <a:rPr lang="de-DE" sz="2800" dirty="0" smtClean="0"/>
              <a:t>7. Web </a:t>
            </a:r>
            <a:r>
              <a:rPr lang="de-DE" sz="2800" dirty="0" err="1" smtClean="0"/>
              <a:t>Applications</a:t>
            </a:r>
            <a:r>
              <a:rPr lang="de-DE" sz="2800" dirty="0" smtClean="0"/>
              <a:t> (Geoportals, </a:t>
            </a:r>
            <a:r>
              <a:rPr lang="de-DE" sz="2800" dirty="0" err="1" smtClean="0"/>
              <a:t>Crowd</a:t>
            </a:r>
            <a:r>
              <a:rPr lang="de-DE" sz="2800" dirty="0" smtClean="0"/>
              <a:t> Sourcing)</a:t>
            </a:r>
          </a:p>
          <a:p>
            <a:pPr marL="342900" indent="-342900"/>
            <a:r>
              <a:rPr lang="de-DE" sz="2800" dirty="0" smtClean="0"/>
              <a:t>8. Mobile Technology </a:t>
            </a:r>
            <a:r>
              <a:rPr lang="de-DE" sz="2800" dirty="0" err="1" smtClean="0"/>
              <a:t>Applications</a:t>
            </a:r>
            <a:r>
              <a:rPr lang="de-DE" sz="2800" dirty="0" smtClean="0"/>
              <a:t> (Smart </a:t>
            </a:r>
            <a:r>
              <a:rPr lang="de-DE" sz="2800" dirty="0" err="1" smtClean="0"/>
              <a:t>Phones</a:t>
            </a:r>
            <a:r>
              <a:rPr lang="de-DE" sz="2800" dirty="0" smtClean="0"/>
              <a:t>)</a:t>
            </a:r>
            <a:endParaRPr lang="de-DE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836712"/>
            <a:ext cx="8258125" cy="5692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feld 2"/>
          <p:cNvSpPr txBox="1"/>
          <p:nvPr/>
        </p:nvSpPr>
        <p:spPr>
          <a:xfrm>
            <a:off x="2771800" y="260648"/>
            <a:ext cx="28110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 smtClean="0"/>
              <a:t>Google Earth Images</a:t>
            </a:r>
            <a:endParaRPr lang="de-DE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700808"/>
            <a:ext cx="7789770" cy="29721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feld 2"/>
          <p:cNvSpPr txBox="1"/>
          <p:nvPr/>
        </p:nvSpPr>
        <p:spPr>
          <a:xfrm>
            <a:off x="2555776" y="836712"/>
            <a:ext cx="44297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 smtClean="0"/>
              <a:t>Google </a:t>
            </a:r>
            <a:r>
              <a:rPr lang="de-DE" sz="2400" b="1" dirty="0" err="1" smtClean="0"/>
              <a:t>Maps</a:t>
            </a:r>
            <a:r>
              <a:rPr lang="de-DE" sz="2400" b="1" dirty="0" smtClean="0"/>
              <a:t> </a:t>
            </a:r>
            <a:r>
              <a:rPr lang="de-DE" sz="2400" b="1" dirty="0" err="1" smtClean="0"/>
              <a:t>and</a:t>
            </a:r>
            <a:r>
              <a:rPr lang="de-DE" sz="2400" b="1" dirty="0" smtClean="0"/>
              <a:t> </a:t>
            </a:r>
            <a:r>
              <a:rPr lang="de-DE" sz="2400" b="1" dirty="0" err="1" smtClean="0"/>
              <a:t>Address</a:t>
            </a:r>
            <a:r>
              <a:rPr lang="de-DE" sz="2400" b="1" dirty="0" smtClean="0"/>
              <a:t> </a:t>
            </a:r>
            <a:r>
              <a:rPr lang="de-DE" sz="2400" b="1" dirty="0" err="1" smtClean="0"/>
              <a:t>Search</a:t>
            </a:r>
            <a:endParaRPr lang="de-DE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484784"/>
            <a:ext cx="8465055" cy="3948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feld 2"/>
          <p:cNvSpPr txBox="1"/>
          <p:nvPr/>
        </p:nvSpPr>
        <p:spPr>
          <a:xfrm>
            <a:off x="3563888" y="692696"/>
            <a:ext cx="26414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 smtClean="0"/>
              <a:t>Google Street View</a:t>
            </a:r>
            <a:endParaRPr lang="de-DE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268760"/>
            <a:ext cx="8494759" cy="39317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feld 2"/>
          <p:cNvSpPr txBox="1"/>
          <p:nvPr/>
        </p:nvSpPr>
        <p:spPr>
          <a:xfrm>
            <a:off x="2843808" y="620688"/>
            <a:ext cx="33077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 smtClean="0"/>
              <a:t>Google </a:t>
            </a:r>
            <a:r>
              <a:rPr lang="de-DE" sz="2400" b="1" dirty="0" err="1" smtClean="0"/>
              <a:t>Maps</a:t>
            </a:r>
            <a:r>
              <a:rPr lang="de-DE" sz="2400" b="1" dirty="0" smtClean="0"/>
              <a:t> Navigation</a:t>
            </a:r>
            <a:endParaRPr lang="de-DE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1261" y="1052736"/>
            <a:ext cx="8837294" cy="4968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feld 2"/>
          <p:cNvSpPr txBox="1"/>
          <p:nvPr/>
        </p:nvSpPr>
        <p:spPr>
          <a:xfrm>
            <a:off x="3419872" y="404664"/>
            <a:ext cx="26503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 smtClean="0"/>
              <a:t>Bing </a:t>
            </a:r>
            <a:r>
              <a:rPr lang="de-DE" sz="2400" b="1" dirty="0" err="1" smtClean="0"/>
              <a:t>Maps</a:t>
            </a:r>
            <a:r>
              <a:rPr lang="de-DE" sz="2400" b="1" dirty="0" smtClean="0"/>
              <a:t> 3D View</a:t>
            </a:r>
            <a:endParaRPr lang="de-DE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1115616" y="1556792"/>
            <a:ext cx="7394910" cy="41549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AutoNum type="arabicPeriod"/>
            </a:pPr>
            <a:r>
              <a:rPr lang="de-DE" sz="2400" b="1" dirty="0" smtClean="0"/>
              <a:t>GIS </a:t>
            </a:r>
            <a:r>
              <a:rPr lang="de-DE" sz="2400" b="1" dirty="0" err="1" smtClean="0"/>
              <a:t>has</a:t>
            </a:r>
            <a:r>
              <a:rPr lang="de-DE" sz="2400" b="1" dirty="0" smtClean="0"/>
              <a:t> </a:t>
            </a:r>
            <a:r>
              <a:rPr lang="de-DE" sz="2400" b="1" dirty="0" err="1" smtClean="0"/>
              <a:t>integrated</a:t>
            </a:r>
            <a:r>
              <a:rPr lang="de-DE" sz="2400" b="1" dirty="0" smtClean="0"/>
              <a:t> </a:t>
            </a:r>
            <a:r>
              <a:rPr lang="de-DE" sz="2400" b="1" dirty="0" err="1" smtClean="0"/>
              <a:t>aerial</a:t>
            </a:r>
            <a:r>
              <a:rPr lang="de-DE" sz="2400" b="1" dirty="0" smtClean="0"/>
              <a:t> </a:t>
            </a:r>
            <a:r>
              <a:rPr lang="de-DE" sz="2400" b="1" dirty="0" err="1" smtClean="0"/>
              <a:t>and</a:t>
            </a:r>
            <a:r>
              <a:rPr lang="de-DE" sz="2400" b="1" dirty="0" smtClean="0"/>
              <a:t> </a:t>
            </a:r>
            <a:r>
              <a:rPr lang="de-DE" sz="2400" b="1" dirty="0" err="1" smtClean="0"/>
              <a:t>satellite</a:t>
            </a:r>
            <a:r>
              <a:rPr lang="de-DE" sz="2400" b="1" dirty="0" smtClean="0"/>
              <a:t> </a:t>
            </a:r>
            <a:r>
              <a:rPr lang="de-DE" sz="2400" b="1" dirty="0" err="1" smtClean="0"/>
              <a:t>images</a:t>
            </a:r>
            <a:endParaRPr lang="de-DE" sz="2400" b="1" dirty="0" smtClean="0"/>
          </a:p>
          <a:p>
            <a:pPr marL="457200" indent="-457200">
              <a:buAutoNum type="arabicPeriod"/>
            </a:pPr>
            <a:endParaRPr lang="de-DE" sz="2400" b="1" dirty="0" smtClean="0"/>
          </a:p>
          <a:p>
            <a:pPr marL="457200" indent="-457200">
              <a:buAutoNum type="arabicPeriod"/>
            </a:pPr>
            <a:r>
              <a:rPr lang="de-DE" sz="2400" b="1" dirty="0" err="1" smtClean="0"/>
              <a:t>It</a:t>
            </a:r>
            <a:r>
              <a:rPr lang="de-DE" sz="2400" b="1" dirty="0" smtClean="0"/>
              <a:t> </a:t>
            </a:r>
            <a:r>
              <a:rPr lang="de-DE" sz="2400" b="1" dirty="0" err="1" smtClean="0"/>
              <a:t>is</a:t>
            </a:r>
            <a:r>
              <a:rPr lang="de-DE" sz="2400" b="1" dirty="0" smtClean="0"/>
              <a:t> </a:t>
            </a:r>
            <a:r>
              <a:rPr lang="de-DE" sz="2400" b="1" dirty="0" err="1" smtClean="0"/>
              <a:t>able</a:t>
            </a:r>
            <a:r>
              <a:rPr lang="de-DE" sz="2400" b="1" dirty="0" smtClean="0"/>
              <a:t> </a:t>
            </a:r>
            <a:r>
              <a:rPr lang="de-DE" sz="2400" b="1" dirty="0" err="1" smtClean="0"/>
              <a:t>to</a:t>
            </a:r>
            <a:r>
              <a:rPr lang="de-DE" sz="2400" b="1" dirty="0" smtClean="0"/>
              <a:t> </a:t>
            </a:r>
            <a:r>
              <a:rPr lang="de-DE" sz="2400" b="1" dirty="0" err="1" smtClean="0"/>
              <a:t>display</a:t>
            </a:r>
            <a:r>
              <a:rPr lang="de-DE" sz="2400" b="1" dirty="0" smtClean="0"/>
              <a:t> </a:t>
            </a:r>
            <a:r>
              <a:rPr lang="de-DE" sz="2400" b="1" dirty="0" err="1" smtClean="0"/>
              <a:t>available</a:t>
            </a:r>
            <a:r>
              <a:rPr lang="de-DE" sz="2400" b="1" dirty="0" smtClean="0"/>
              <a:t> </a:t>
            </a:r>
            <a:r>
              <a:rPr lang="de-DE" sz="2400" b="1" dirty="0" err="1" smtClean="0"/>
              <a:t>and</a:t>
            </a:r>
            <a:r>
              <a:rPr lang="de-DE" sz="2400" b="1" dirty="0" smtClean="0"/>
              <a:t> </a:t>
            </a:r>
            <a:r>
              <a:rPr lang="de-DE" sz="2400" b="1" dirty="0" err="1" smtClean="0"/>
              <a:t>augmented</a:t>
            </a:r>
            <a:r>
              <a:rPr lang="de-DE" sz="2400" b="1" dirty="0" smtClean="0"/>
              <a:t> </a:t>
            </a:r>
            <a:r>
              <a:rPr lang="de-DE" sz="2400" b="1" dirty="0" err="1" smtClean="0"/>
              <a:t>maps</a:t>
            </a:r>
            <a:endParaRPr lang="de-DE" sz="2400" b="1" dirty="0" smtClean="0"/>
          </a:p>
          <a:p>
            <a:pPr marL="457200" indent="-457200">
              <a:buAutoNum type="arabicPeriod"/>
            </a:pPr>
            <a:endParaRPr lang="de-DE" sz="2400" b="1" dirty="0" smtClean="0"/>
          </a:p>
          <a:p>
            <a:pPr marL="457200" indent="-457200">
              <a:buAutoNum type="arabicPeriod"/>
            </a:pPr>
            <a:r>
              <a:rPr lang="de-DE" sz="2400" b="1" dirty="0" err="1" smtClean="0"/>
              <a:t>It</a:t>
            </a:r>
            <a:r>
              <a:rPr lang="de-DE" sz="2400" b="1" dirty="0" smtClean="0"/>
              <a:t> </a:t>
            </a:r>
            <a:r>
              <a:rPr lang="de-DE" sz="2400" b="1" dirty="0" err="1" smtClean="0"/>
              <a:t>can</a:t>
            </a:r>
            <a:r>
              <a:rPr lang="de-DE" sz="2400" b="1" dirty="0" smtClean="0"/>
              <a:t> </a:t>
            </a:r>
            <a:r>
              <a:rPr lang="de-DE" sz="2400" b="1" dirty="0" err="1" smtClean="0"/>
              <a:t>incorporate</a:t>
            </a:r>
            <a:r>
              <a:rPr lang="de-DE" sz="2400" b="1" dirty="0" smtClean="0"/>
              <a:t> </a:t>
            </a:r>
            <a:r>
              <a:rPr lang="de-DE" sz="2400" b="1" dirty="0" err="1" smtClean="0"/>
              <a:t>address</a:t>
            </a:r>
            <a:r>
              <a:rPr lang="de-DE" sz="2400" b="1" dirty="0" smtClean="0"/>
              <a:t> </a:t>
            </a:r>
            <a:r>
              <a:rPr lang="de-DE" sz="2400" b="1" dirty="0" err="1" smtClean="0"/>
              <a:t>searches</a:t>
            </a:r>
            <a:r>
              <a:rPr lang="de-DE" sz="2400" b="1" dirty="0" smtClean="0"/>
              <a:t> </a:t>
            </a:r>
            <a:r>
              <a:rPr lang="de-DE" sz="2400" b="1" dirty="0" err="1" smtClean="0"/>
              <a:t>with</a:t>
            </a:r>
            <a:r>
              <a:rPr lang="de-DE" sz="2400" b="1" dirty="0" smtClean="0"/>
              <a:t> </a:t>
            </a:r>
            <a:r>
              <a:rPr lang="de-DE" sz="2400" b="1" dirty="0" err="1" smtClean="0"/>
              <a:t>street</a:t>
            </a:r>
            <a:r>
              <a:rPr lang="de-DE" sz="2400" b="1" dirty="0" smtClean="0"/>
              <a:t> </a:t>
            </a:r>
            <a:r>
              <a:rPr lang="de-DE" sz="2400" b="1" dirty="0" err="1" smtClean="0"/>
              <a:t>views</a:t>
            </a:r>
            <a:endParaRPr lang="de-DE" sz="2400" b="1" dirty="0" smtClean="0"/>
          </a:p>
          <a:p>
            <a:pPr marL="457200" indent="-457200">
              <a:buAutoNum type="arabicPeriod"/>
            </a:pPr>
            <a:endParaRPr lang="de-DE" sz="2400" b="1" dirty="0" smtClean="0"/>
          </a:p>
          <a:p>
            <a:pPr marL="457200" indent="-457200">
              <a:buAutoNum type="arabicPeriod"/>
            </a:pPr>
            <a:r>
              <a:rPr lang="de-DE" sz="2400" b="1" dirty="0" err="1" smtClean="0"/>
              <a:t>It</a:t>
            </a:r>
            <a:r>
              <a:rPr lang="de-DE" sz="2400" b="1" dirty="0" smtClean="0"/>
              <a:t> </a:t>
            </a:r>
            <a:r>
              <a:rPr lang="de-DE" sz="2400" b="1" dirty="0" err="1" smtClean="0"/>
              <a:t>has</a:t>
            </a:r>
            <a:r>
              <a:rPr lang="de-DE" sz="2400" b="1" dirty="0" smtClean="0"/>
              <a:t> </a:t>
            </a:r>
            <a:r>
              <a:rPr lang="de-DE" sz="2400" b="1" dirty="0" err="1" smtClean="0"/>
              <a:t>become</a:t>
            </a:r>
            <a:r>
              <a:rPr lang="de-DE" sz="2400" b="1" dirty="0" smtClean="0"/>
              <a:t> a </a:t>
            </a:r>
            <a:r>
              <a:rPr lang="de-DE" sz="2400" b="1" dirty="0" err="1" smtClean="0"/>
              <a:t>navigation</a:t>
            </a:r>
            <a:r>
              <a:rPr lang="de-DE" sz="2400" b="1" dirty="0" smtClean="0"/>
              <a:t> </a:t>
            </a:r>
            <a:r>
              <a:rPr lang="de-DE" sz="2400" b="1" dirty="0" err="1" smtClean="0"/>
              <a:t>device</a:t>
            </a:r>
            <a:endParaRPr lang="de-DE" sz="2400" b="1" dirty="0" smtClean="0"/>
          </a:p>
          <a:p>
            <a:pPr marL="457200" indent="-457200">
              <a:buAutoNum type="arabicPeriod"/>
            </a:pPr>
            <a:endParaRPr lang="de-DE" sz="2400" b="1" dirty="0" smtClean="0"/>
          </a:p>
          <a:p>
            <a:pPr marL="457200" indent="-457200">
              <a:buAutoNum type="arabicPeriod"/>
            </a:pPr>
            <a:r>
              <a:rPr lang="de-DE" sz="2400" b="1" dirty="0" err="1" smtClean="0"/>
              <a:t>It</a:t>
            </a:r>
            <a:r>
              <a:rPr lang="de-DE" sz="2400" b="1" dirty="0" smtClean="0"/>
              <a:t> </a:t>
            </a:r>
            <a:r>
              <a:rPr lang="de-DE" sz="2400" b="1" dirty="0" err="1" smtClean="0"/>
              <a:t>can</a:t>
            </a:r>
            <a:r>
              <a:rPr lang="de-DE" sz="2400" b="1" dirty="0" smtClean="0"/>
              <a:t> </a:t>
            </a:r>
            <a:r>
              <a:rPr lang="de-DE" sz="2400" b="1" dirty="0" err="1" smtClean="0"/>
              <a:t>incorporate</a:t>
            </a:r>
            <a:r>
              <a:rPr lang="de-DE" sz="2400" b="1" dirty="0" smtClean="0"/>
              <a:t> 3D </a:t>
            </a:r>
            <a:r>
              <a:rPr lang="de-DE" sz="2400" b="1" dirty="0" err="1" smtClean="0"/>
              <a:t>views</a:t>
            </a:r>
            <a:r>
              <a:rPr lang="de-DE" sz="2400" b="1" dirty="0" smtClean="0"/>
              <a:t> (3D </a:t>
            </a:r>
            <a:r>
              <a:rPr lang="de-DE" sz="2400" b="1" dirty="0" err="1" smtClean="0"/>
              <a:t>city</a:t>
            </a:r>
            <a:r>
              <a:rPr lang="de-DE" sz="2400" b="1" dirty="0" smtClean="0"/>
              <a:t> </a:t>
            </a:r>
            <a:r>
              <a:rPr lang="de-DE" sz="2400" b="1" dirty="0" err="1" smtClean="0"/>
              <a:t>models</a:t>
            </a:r>
            <a:r>
              <a:rPr lang="de-DE" sz="2400" b="1" dirty="0" smtClean="0"/>
              <a:t>)</a:t>
            </a:r>
          </a:p>
          <a:p>
            <a:pPr marL="457200" indent="-457200">
              <a:buAutoNum type="arabicPeriod"/>
            </a:pPr>
            <a:endParaRPr lang="de-DE" sz="2400" b="1" dirty="0" smtClean="0"/>
          </a:p>
          <a:p>
            <a:pPr marL="457200" indent="-457200">
              <a:buAutoNum type="arabicPeriod"/>
            </a:pPr>
            <a:endParaRPr lang="de-DE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0" y="260648"/>
            <a:ext cx="8505213" cy="73558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 err="1" smtClean="0"/>
              <a:t>What</a:t>
            </a:r>
            <a:r>
              <a:rPr lang="de-DE" sz="2800" dirty="0" smtClean="0"/>
              <a:t> </a:t>
            </a:r>
            <a:r>
              <a:rPr lang="de-DE" sz="2800" dirty="0" err="1" smtClean="0"/>
              <a:t>are</a:t>
            </a:r>
            <a:r>
              <a:rPr lang="de-DE" sz="2800" dirty="0" smtClean="0"/>
              <a:t> </a:t>
            </a:r>
            <a:r>
              <a:rPr lang="de-DE" sz="2800" dirty="0" err="1" smtClean="0"/>
              <a:t>then</a:t>
            </a:r>
            <a:r>
              <a:rPr lang="de-DE" sz="2800" dirty="0" smtClean="0"/>
              <a:t> </a:t>
            </a:r>
            <a:r>
              <a:rPr lang="de-DE" sz="2800" dirty="0" err="1" smtClean="0"/>
              <a:t>the</a:t>
            </a:r>
            <a:r>
              <a:rPr lang="de-DE" sz="2800" dirty="0" smtClean="0"/>
              <a:t> </a:t>
            </a:r>
            <a:r>
              <a:rPr lang="de-DE" sz="2800" dirty="0" err="1" smtClean="0"/>
              <a:t>problems</a:t>
            </a:r>
            <a:r>
              <a:rPr lang="de-DE" sz="2800" dirty="0" smtClean="0"/>
              <a:t>  </a:t>
            </a:r>
            <a:r>
              <a:rPr lang="de-DE" sz="2800" dirty="0" err="1" smtClean="0"/>
              <a:t>our</a:t>
            </a:r>
            <a:r>
              <a:rPr lang="de-DE" sz="2800" dirty="0" smtClean="0"/>
              <a:t>  </a:t>
            </a:r>
            <a:r>
              <a:rPr lang="de-DE" sz="2800" dirty="0" err="1" smtClean="0"/>
              <a:t>disciplines</a:t>
            </a:r>
            <a:r>
              <a:rPr lang="de-DE" sz="2800" dirty="0" smtClean="0"/>
              <a:t> </a:t>
            </a:r>
            <a:r>
              <a:rPr lang="de-DE" sz="2800" dirty="0" err="1" smtClean="0"/>
              <a:t>are</a:t>
            </a:r>
            <a:r>
              <a:rPr lang="de-DE" sz="2800" dirty="0" smtClean="0"/>
              <a:t> </a:t>
            </a:r>
            <a:r>
              <a:rPr lang="de-DE" sz="2800" dirty="0" err="1" smtClean="0"/>
              <a:t>facing</a:t>
            </a:r>
            <a:r>
              <a:rPr lang="de-DE" sz="2800" dirty="0" smtClean="0"/>
              <a:t>?</a:t>
            </a:r>
          </a:p>
          <a:p>
            <a:endParaRPr lang="de-DE" sz="2800" dirty="0" smtClean="0"/>
          </a:p>
          <a:p>
            <a:r>
              <a:rPr lang="de-DE" sz="2400" dirty="0" smtClean="0"/>
              <a:t>The </a:t>
            </a:r>
            <a:r>
              <a:rPr lang="de-DE" sz="2400" dirty="0" err="1" smtClean="0"/>
              <a:t>problems</a:t>
            </a:r>
            <a:r>
              <a:rPr lang="de-DE" sz="2400" dirty="0" smtClean="0"/>
              <a:t> </a:t>
            </a:r>
            <a:r>
              <a:rPr lang="de-DE" sz="2400" dirty="0" err="1" smtClean="0"/>
              <a:t>are</a:t>
            </a:r>
            <a:r>
              <a:rPr lang="de-DE" sz="2400" dirty="0" smtClean="0"/>
              <a:t> </a:t>
            </a:r>
            <a:r>
              <a:rPr lang="de-DE" sz="2400" dirty="0" err="1" smtClean="0"/>
              <a:t>sociological</a:t>
            </a:r>
            <a:r>
              <a:rPr lang="de-DE" sz="2400" dirty="0" smtClean="0"/>
              <a:t> in </a:t>
            </a:r>
            <a:r>
              <a:rPr lang="de-DE" sz="2400" dirty="0" err="1" smtClean="0"/>
              <a:t>nature</a:t>
            </a:r>
            <a:r>
              <a:rPr lang="de-DE" sz="2400" dirty="0" smtClean="0"/>
              <a:t>:</a:t>
            </a:r>
          </a:p>
          <a:p>
            <a:endParaRPr lang="de-DE" sz="2400" dirty="0" smtClean="0"/>
          </a:p>
          <a:p>
            <a:r>
              <a:rPr lang="de-DE" sz="2400" dirty="0" smtClean="0"/>
              <a:t>       1.  do </a:t>
            </a:r>
            <a:r>
              <a:rPr lang="de-DE" sz="2400" dirty="0" err="1" smtClean="0"/>
              <a:t>we</a:t>
            </a:r>
            <a:r>
              <a:rPr lang="de-DE" sz="2400" dirty="0" smtClean="0"/>
              <a:t> </a:t>
            </a:r>
            <a:r>
              <a:rPr lang="de-DE" sz="2400" dirty="0" err="1" smtClean="0"/>
              <a:t>have</a:t>
            </a:r>
            <a:r>
              <a:rPr lang="de-DE" sz="2400" dirty="0" smtClean="0"/>
              <a:t> </a:t>
            </a:r>
            <a:r>
              <a:rPr lang="de-DE" sz="2400" dirty="0" err="1" smtClean="0"/>
              <a:t>political</a:t>
            </a:r>
            <a:r>
              <a:rPr lang="de-DE" sz="2400" dirty="0" smtClean="0"/>
              <a:t> </a:t>
            </a:r>
            <a:r>
              <a:rPr lang="de-DE" sz="2400" dirty="0" err="1" smtClean="0"/>
              <a:t>support</a:t>
            </a:r>
            <a:r>
              <a:rPr lang="de-DE" sz="2400" dirty="0" smtClean="0"/>
              <a:t>?</a:t>
            </a:r>
          </a:p>
          <a:p>
            <a:r>
              <a:rPr lang="de-DE" sz="2400" dirty="0" smtClean="0"/>
              <a:t>       2.  do </a:t>
            </a:r>
            <a:r>
              <a:rPr lang="de-DE" sz="2400" dirty="0" err="1" smtClean="0"/>
              <a:t>the</a:t>
            </a:r>
            <a:r>
              <a:rPr lang="de-DE" sz="2400" dirty="0" smtClean="0"/>
              <a:t> </a:t>
            </a:r>
            <a:r>
              <a:rPr lang="de-DE" sz="2400" dirty="0" err="1" smtClean="0"/>
              <a:t>laws</a:t>
            </a:r>
            <a:r>
              <a:rPr lang="de-DE" sz="2400" dirty="0" smtClean="0"/>
              <a:t> </a:t>
            </a:r>
            <a:r>
              <a:rPr lang="de-DE" sz="2400" dirty="0" err="1" smtClean="0"/>
              <a:t>sufficiently</a:t>
            </a:r>
            <a:r>
              <a:rPr lang="de-DE" sz="2400" dirty="0" smtClean="0"/>
              <a:t> </a:t>
            </a:r>
            <a:r>
              <a:rPr lang="de-DE" sz="2400" dirty="0" err="1" smtClean="0"/>
              <a:t>protect</a:t>
            </a:r>
            <a:r>
              <a:rPr lang="de-DE" sz="2400" dirty="0" smtClean="0"/>
              <a:t> </a:t>
            </a:r>
            <a:r>
              <a:rPr lang="de-DE" sz="2400" dirty="0" err="1" smtClean="0"/>
              <a:t>our</a:t>
            </a:r>
            <a:r>
              <a:rPr lang="de-DE" sz="2400" dirty="0" smtClean="0"/>
              <a:t> professional </a:t>
            </a:r>
            <a:r>
              <a:rPr lang="de-DE" sz="2400" dirty="0" err="1" smtClean="0"/>
              <a:t>interests</a:t>
            </a:r>
            <a:r>
              <a:rPr lang="de-DE" sz="2400" dirty="0" smtClean="0"/>
              <a:t>?</a:t>
            </a:r>
          </a:p>
          <a:p>
            <a:r>
              <a:rPr lang="de-DE" sz="2400" dirty="0" smtClean="0"/>
              <a:t>       3.  </a:t>
            </a:r>
            <a:r>
              <a:rPr lang="de-DE" sz="2400" dirty="0" err="1" smtClean="0"/>
              <a:t>what</a:t>
            </a:r>
            <a:r>
              <a:rPr lang="de-DE" sz="2400" dirty="0" smtClean="0"/>
              <a:t> </a:t>
            </a:r>
            <a:r>
              <a:rPr lang="de-DE" sz="2400" dirty="0" err="1" smtClean="0"/>
              <a:t>is</a:t>
            </a:r>
            <a:r>
              <a:rPr lang="de-DE" sz="2400" dirty="0" smtClean="0"/>
              <a:t> </a:t>
            </a:r>
            <a:r>
              <a:rPr lang="de-DE" sz="2400" dirty="0" err="1" smtClean="0"/>
              <a:t>the</a:t>
            </a:r>
            <a:r>
              <a:rPr lang="de-DE" sz="2400" dirty="0" smtClean="0"/>
              <a:t> </a:t>
            </a:r>
            <a:r>
              <a:rPr lang="de-DE" sz="2400" dirty="0" err="1" smtClean="0"/>
              <a:t>esteem</a:t>
            </a:r>
            <a:r>
              <a:rPr lang="de-DE" sz="2400" dirty="0" smtClean="0"/>
              <a:t> </a:t>
            </a:r>
            <a:r>
              <a:rPr lang="de-DE" sz="2400" dirty="0" err="1" smtClean="0"/>
              <a:t>scientists</a:t>
            </a:r>
            <a:r>
              <a:rPr lang="de-DE" sz="2400" dirty="0" smtClean="0"/>
              <a:t> </a:t>
            </a:r>
            <a:r>
              <a:rPr lang="de-DE" sz="2400" dirty="0" err="1" smtClean="0"/>
              <a:t>and</a:t>
            </a:r>
            <a:r>
              <a:rPr lang="de-DE" sz="2400" dirty="0" smtClean="0"/>
              <a:t> </a:t>
            </a:r>
            <a:r>
              <a:rPr lang="de-DE" sz="2400" dirty="0" err="1" smtClean="0"/>
              <a:t>engineers</a:t>
            </a:r>
            <a:r>
              <a:rPr lang="de-DE" sz="2400" dirty="0" smtClean="0"/>
              <a:t> </a:t>
            </a:r>
            <a:r>
              <a:rPr lang="de-DE" sz="2400" dirty="0" err="1" smtClean="0"/>
              <a:t>have</a:t>
            </a:r>
            <a:r>
              <a:rPr lang="de-DE" sz="2400" dirty="0" smtClean="0"/>
              <a:t> in </a:t>
            </a:r>
            <a:r>
              <a:rPr lang="de-DE" sz="2400" dirty="0" err="1" smtClean="0"/>
              <a:t>society</a:t>
            </a:r>
            <a:r>
              <a:rPr lang="de-DE" sz="2400" dirty="0" smtClean="0"/>
              <a:t>?</a:t>
            </a:r>
          </a:p>
          <a:p>
            <a:endParaRPr lang="de-DE" sz="2400" dirty="0" smtClean="0"/>
          </a:p>
          <a:p>
            <a:r>
              <a:rPr lang="de-DE" sz="2400" dirty="0" err="1" smtClean="0"/>
              <a:t>If</a:t>
            </a:r>
            <a:r>
              <a:rPr lang="de-DE" sz="2400" dirty="0" smtClean="0"/>
              <a:t> </a:t>
            </a:r>
            <a:r>
              <a:rPr lang="de-DE" sz="2400" dirty="0" err="1" smtClean="0"/>
              <a:t>we</a:t>
            </a:r>
            <a:r>
              <a:rPr lang="de-DE" sz="2400" dirty="0" smtClean="0"/>
              <a:t> </a:t>
            </a:r>
            <a:r>
              <a:rPr lang="de-DE" sz="2400" dirty="0" err="1" smtClean="0"/>
              <a:t>are</a:t>
            </a:r>
            <a:r>
              <a:rPr lang="de-DE" sz="2400" dirty="0" smtClean="0"/>
              <a:t> not </a:t>
            </a:r>
            <a:r>
              <a:rPr lang="de-DE" sz="2400" dirty="0" err="1" smtClean="0"/>
              <a:t>sufficiently</a:t>
            </a:r>
            <a:r>
              <a:rPr lang="de-DE" sz="2400" dirty="0" smtClean="0"/>
              <a:t> </a:t>
            </a:r>
            <a:r>
              <a:rPr lang="de-DE" sz="2400" dirty="0" err="1" smtClean="0"/>
              <a:t>heard</a:t>
            </a:r>
            <a:r>
              <a:rPr lang="de-DE" sz="2400" dirty="0" smtClean="0"/>
              <a:t>, </a:t>
            </a:r>
            <a:r>
              <a:rPr lang="de-DE" sz="2400" dirty="0" err="1" smtClean="0"/>
              <a:t>what</a:t>
            </a:r>
            <a:r>
              <a:rPr lang="de-DE" sz="2400" dirty="0" smtClean="0"/>
              <a:t> </a:t>
            </a:r>
            <a:r>
              <a:rPr lang="de-DE" sz="2400" dirty="0" err="1" smtClean="0"/>
              <a:t>are</a:t>
            </a:r>
            <a:r>
              <a:rPr lang="de-DE" sz="2400" dirty="0" smtClean="0"/>
              <a:t> </a:t>
            </a:r>
            <a:r>
              <a:rPr lang="de-DE" sz="2400" dirty="0" err="1" smtClean="0"/>
              <a:t>the</a:t>
            </a:r>
            <a:r>
              <a:rPr lang="de-DE" sz="2400" smtClean="0"/>
              <a:t> alternatives </a:t>
            </a:r>
            <a:r>
              <a:rPr lang="de-DE" sz="2400" dirty="0" err="1" smtClean="0"/>
              <a:t>for</a:t>
            </a:r>
            <a:r>
              <a:rPr lang="de-DE" sz="2400" dirty="0" smtClean="0"/>
              <a:t> </a:t>
            </a:r>
            <a:r>
              <a:rPr lang="de-DE" sz="2400" dirty="0" err="1" smtClean="0"/>
              <a:t>us</a:t>
            </a:r>
            <a:r>
              <a:rPr lang="de-DE" sz="2400" dirty="0" smtClean="0"/>
              <a:t>?</a:t>
            </a:r>
          </a:p>
          <a:p>
            <a:endParaRPr lang="de-DE" sz="2400" dirty="0" smtClean="0"/>
          </a:p>
          <a:p>
            <a:r>
              <a:rPr lang="de-DE" sz="2400" dirty="0" smtClean="0"/>
              <a:t>       1.  </a:t>
            </a:r>
            <a:r>
              <a:rPr lang="de-DE" sz="2400" dirty="0" err="1" smtClean="0"/>
              <a:t>to</a:t>
            </a:r>
            <a:r>
              <a:rPr lang="de-DE" sz="2400" dirty="0" smtClean="0"/>
              <a:t> </a:t>
            </a:r>
            <a:r>
              <a:rPr lang="de-DE" sz="2400" dirty="0" err="1" smtClean="0"/>
              <a:t>get</a:t>
            </a:r>
            <a:r>
              <a:rPr lang="de-DE" sz="2400" dirty="0" smtClean="0"/>
              <a:t> </a:t>
            </a:r>
            <a:r>
              <a:rPr lang="de-DE" sz="2400" dirty="0" err="1" smtClean="0"/>
              <a:t>engaged</a:t>
            </a:r>
            <a:r>
              <a:rPr lang="de-DE" sz="2400" dirty="0" smtClean="0"/>
              <a:t> in </a:t>
            </a:r>
            <a:r>
              <a:rPr lang="de-DE" sz="2400" dirty="0" err="1" smtClean="0"/>
              <a:t>social</a:t>
            </a:r>
            <a:r>
              <a:rPr lang="de-DE" sz="2400" dirty="0" smtClean="0"/>
              <a:t>, </a:t>
            </a:r>
            <a:r>
              <a:rPr lang="de-DE" sz="2400" dirty="0" err="1" smtClean="0"/>
              <a:t>economic</a:t>
            </a:r>
            <a:r>
              <a:rPr lang="de-DE" sz="2400" dirty="0" smtClean="0"/>
              <a:t>, </a:t>
            </a:r>
            <a:r>
              <a:rPr lang="de-DE" sz="2400" dirty="0" err="1" smtClean="0"/>
              <a:t>political</a:t>
            </a:r>
            <a:r>
              <a:rPr lang="de-DE" sz="2400" dirty="0" smtClean="0"/>
              <a:t> </a:t>
            </a:r>
            <a:r>
              <a:rPr lang="de-DE" sz="2400" dirty="0" err="1" smtClean="0"/>
              <a:t>and</a:t>
            </a:r>
            <a:r>
              <a:rPr lang="de-DE" sz="2400" dirty="0" smtClean="0"/>
              <a:t> </a:t>
            </a:r>
            <a:r>
              <a:rPr lang="de-DE" sz="2400" dirty="0" err="1" smtClean="0"/>
              <a:t>ultimately</a:t>
            </a:r>
            <a:endParaRPr lang="de-DE" sz="2400" dirty="0" smtClean="0"/>
          </a:p>
          <a:p>
            <a:r>
              <a:rPr lang="de-DE" sz="2400" dirty="0" smtClean="0"/>
              <a:t>           </a:t>
            </a:r>
            <a:r>
              <a:rPr lang="de-DE" sz="2400" dirty="0" err="1" smtClean="0"/>
              <a:t>ethical</a:t>
            </a:r>
            <a:r>
              <a:rPr lang="de-DE" sz="2400" dirty="0" smtClean="0"/>
              <a:t> </a:t>
            </a:r>
            <a:r>
              <a:rPr lang="de-DE" sz="2400" dirty="0" err="1" smtClean="0"/>
              <a:t>issues</a:t>
            </a:r>
            <a:r>
              <a:rPr lang="de-DE" sz="2400" dirty="0" smtClean="0"/>
              <a:t> </a:t>
            </a:r>
            <a:r>
              <a:rPr lang="de-DE" sz="2400" dirty="0" err="1" smtClean="0"/>
              <a:t>issues</a:t>
            </a:r>
            <a:endParaRPr lang="de-DE" sz="2400" dirty="0" smtClean="0"/>
          </a:p>
          <a:p>
            <a:endParaRPr lang="de-DE" sz="2400" dirty="0" smtClean="0"/>
          </a:p>
          <a:p>
            <a:r>
              <a:rPr lang="de-DE" sz="2400" dirty="0" smtClean="0"/>
              <a:t>       2. </a:t>
            </a:r>
            <a:r>
              <a:rPr lang="de-DE" sz="2400" dirty="0" err="1" smtClean="0"/>
              <a:t>who</a:t>
            </a:r>
            <a:r>
              <a:rPr lang="de-DE" sz="2400" dirty="0" smtClean="0"/>
              <a:t> </a:t>
            </a:r>
            <a:r>
              <a:rPr lang="de-DE" sz="2400" dirty="0" err="1" smtClean="0"/>
              <a:t>can</a:t>
            </a:r>
            <a:r>
              <a:rPr lang="de-DE" sz="2400" dirty="0" smtClean="0"/>
              <a:t> </a:t>
            </a:r>
            <a:r>
              <a:rPr lang="de-DE" sz="2400" dirty="0" err="1" smtClean="0"/>
              <a:t>give</a:t>
            </a:r>
            <a:r>
              <a:rPr lang="de-DE" sz="2400" dirty="0" smtClean="0"/>
              <a:t> </a:t>
            </a:r>
            <a:r>
              <a:rPr lang="de-DE" sz="2400" dirty="0" err="1" smtClean="0"/>
              <a:t>us</a:t>
            </a:r>
            <a:r>
              <a:rPr lang="de-DE" sz="2400" dirty="0" smtClean="0"/>
              <a:t> </a:t>
            </a:r>
            <a:r>
              <a:rPr lang="de-DE" sz="2400" dirty="0" err="1" smtClean="0"/>
              <a:t>guidance</a:t>
            </a:r>
            <a:r>
              <a:rPr lang="de-DE" sz="2400" dirty="0" smtClean="0"/>
              <a:t> in </a:t>
            </a:r>
            <a:r>
              <a:rPr lang="de-DE" sz="2400" dirty="0" err="1" smtClean="0"/>
              <a:t>our</a:t>
            </a:r>
            <a:r>
              <a:rPr lang="de-DE" sz="2400" dirty="0" smtClean="0"/>
              <a:t> </a:t>
            </a:r>
            <a:r>
              <a:rPr lang="de-DE" sz="2400" dirty="0" err="1" smtClean="0"/>
              <a:t>approach</a:t>
            </a:r>
            <a:r>
              <a:rPr lang="de-DE" sz="2400" dirty="0" smtClean="0"/>
              <a:t> </a:t>
            </a:r>
            <a:r>
              <a:rPr lang="de-DE" sz="2400" dirty="0" err="1" smtClean="0"/>
              <a:t>to</a:t>
            </a:r>
            <a:r>
              <a:rPr lang="de-DE" sz="2400" dirty="0" smtClean="0"/>
              <a:t> </a:t>
            </a:r>
            <a:r>
              <a:rPr lang="de-DE" sz="2400" dirty="0" err="1" smtClean="0"/>
              <a:t>solve</a:t>
            </a:r>
            <a:r>
              <a:rPr lang="de-DE" sz="2400" dirty="0" smtClean="0"/>
              <a:t> </a:t>
            </a:r>
            <a:r>
              <a:rPr lang="de-DE" sz="2400" dirty="0" err="1" smtClean="0"/>
              <a:t>problems</a:t>
            </a:r>
            <a:endParaRPr lang="de-DE" sz="2400" dirty="0" smtClean="0"/>
          </a:p>
          <a:p>
            <a:r>
              <a:rPr lang="de-DE" sz="2400" dirty="0" smtClean="0"/>
              <a:t>           in </a:t>
            </a:r>
            <a:r>
              <a:rPr lang="de-DE" sz="2400" dirty="0" err="1" smtClean="0"/>
              <a:t>integrating</a:t>
            </a:r>
            <a:r>
              <a:rPr lang="de-DE" sz="2400" dirty="0" smtClean="0"/>
              <a:t> </a:t>
            </a:r>
            <a:r>
              <a:rPr lang="de-DE" sz="2400" dirty="0" err="1" smtClean="0"/>
              <a:t>photogrammetry</a:t>
            </a:r>
            <a:r>
              <a:rPr lang="de-DE" sz="2400" dirty="0" smtClean="0"/>
              <a:t> </a:t>
            </a:r>
            <a:r>
              <a:rPr lang="de-DE" sz="2400" dirty="0" err="1" smtClean="0"/>
              <a:t>and</a:t>
            </a:r>
            <a:r>
              <a:rPr lang="de-DE" sz="2400" dirty="0" smtClean="0"/>
              <a:t> remote </a:t>
            </a:r>
            <a:r>
              <a:rPr lang="de-DE" sz="2400" dirty="0" err="1" smtClean="0"/>
              <a:t>sensing</a:t>
            </a:r>
            <a:r>
              <a:rPr lang="de-DE" sz="2400" dirty="0" smtClean="0"/>
              <a:t> </a:t>
            </a:r>
            <a:r>
              <a:rPr lang="de-DE" sz="2400" dirty="0" err="1" smtClean="0"/>
              <a:t>into</a:t>
            </a:r>
            <a:r>
              <a:rPr lang="de-DE" sz="2400" dirty="0" smtClean="0"/>
              <a:t> a </a:t>
            </a:r>
          </a:p>
          <a:p>
            <a:r>
              <a:rPr lang="de-DE" sz="2400" dirty="0" smtClean="0"/>
              <a:t>           </a:t>
            </a:r>
            <a:r>
              <a:rPr lang="de-DE" sz="2400" dirty="0" err="1" smtClean="0"/>
              <a:t>greater</a:t>
            </a:r>
            <a:r>
              <a:rPr lang="de-DE" sz="2400" dirty="0" smtClean="0"/>
              <a:t> </a:t>
            </a:r>
            <a:r>
              <a:rPr lang="de-DE" sz="2400" dirty="0" err="1" smtClean="0"/>
              <a:t>context</a:t>
            </a:r>
            <a:r>
              <a:rPr lang="de-DE" sz="2400" dirty="0" smtClean="0"/>
              <a:t>?</a:t>
            </a:r>
          </a:p>
          <a:p>
            <a:endParaRPr lang="de-DE" sz="2400" dirty="0" smtClean="0"/>
          </a:p>
          <a:p>
            <a:endParaRPr lang="de-DE" sz="2800" dirty="0" smtClean="0"/>
          </a:p>
          <a:p>
            <a:endParaRPr lang="de-DE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611560" y="548680"/>
            <a:ext cx="52483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b="1" dirty="0" smtClean="0"/>
              <a:t>1. </a:t>
            </a:r>
            <a:r>
              <a:rPr lang="de-DE" sz="2800" b="1" dirty="0" err="1" smtClean="0"/>
              <a:t>Satellite</a:t>
            </a:r>
            <a:r>
              <a:rPr lang="de-DE" sz="2800" b="1" dirty="0" smtClean="0"/>
              <a:t> </a:t>
            </a:r>
            <a:r>
              <a:rPr lang="de-DE" sz="2800" b="1" dirty="0" err="1" smtClean="0"/>
              <a:t>Positioning</a:t>
            </a:r>
            <a:r>
              <a:rPr lang="de-DE" sz="2800" b="1" dirty="0" smtClean="0"/>
              <a:t>   GNSS-GPS</a:t>
            </a:r>
            <a:endParaRPr lang="de-DE" sz="2800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7" y="1263650"/>
            <a:ext cx="7676136" cy="5441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5668" y="548680"/>
            <a:ext cx="8314803" cy="58896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8951" y="620688"/>
            <a:ext cx="8108819" cy="5760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5261" y="620688"/>
            <a:ext cx="8054849" cy="5760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855</Words>
  <Application>Microsoft Office PowerPoint</Application>
  <PresentationFormat>Předvádění na obrazovce (4:3)</PresentationFormat>
  <Paragraphs>270</Paragraphs>
  <Slides>56</Slides>
  <Notes>4</Notes>
  <HiddenSlides>0</HiddenSlides>
  <MMClips>1</MMClips>
  <ScaleCrop>false</ScaleCrop>
  <HeadingPairs>
    <vt:vector size="6" baseType="variant">
      <vt:variant>
        <vt:lpstr>Motiv</vt:lpstr>
      </vt:variant>
      <vt:variant>
        <vt:i4>1</vt:i4>
      </vt:variant>
      <vt:variant>
        <vt:lpstr>Vložené servery OLE</vt:lpstr>
      </vt:variant>
      <vt:variant>
        <vt:i4>2</vt:i4>
      </vt:variant>
      <vt:variant>
        <vt:lpstr>Nadpisy snímků</vt:lpstr>
      </vt:variant>
      <vt:variant>
        <vt:i4>56</vt:i4>
      </vt:variant>
    </vt:vector>
  </HeadingPairs>
  <TitlesOfParts>
    <vt:vector size="59" baseType="lpstr">
      <vt:lpstr>Larissa-Design</vt:lpstr>
      <vt:lpstr>Image</vt:lpstr>
      <vt:lpstr>Dokument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konecny</dc:creator>
  <cp:lastModifiedBy>konecny</cp:lastModifiedBy>
  <cp:revision>48</cp:revision>
  <dcterms:created xsi:type="dcterms:W3CDTF">2011-05-10T20:49:40Z</dcterms:created>
  <dcterms:modified xsi:type="dcterms:W3CDTF">2016-02-22T07:11:26Z</dcterms:modified>
</cp:coreProperties>
</file>