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6858000" cy="9144000"/>
  <p:embeddedFontLst>
    <p:embeddedFont>
      <p:font typeface="Lustria"/>
      <p:regular r:id="rId15"/>
    </p:embeddedFont>
    <p:embeddedFont>
      <p:font typeface="Questrial"/>
      <p:regular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ustria-regular.fntdata"/><Relationship Id="rId14" Type="http://schemas.openxmlformats.org/officeDocument/2006/relationships/slide" Target="slides/slide10.xml"/><Relationship Id="rId16" Type="http://schemas.openxmlformats.org/officeDocument/2006/relationships/font" Target="fonts/Questrial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2" name="Shape 8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9" name="Shape 8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5" name="Shape 9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8" name="Shape 10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5" name="Shape 11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6" name="Shape 136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Úvodní sníme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Nadpis a svislý 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Svislý nadpis a 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Nadpis a obsah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Záhlaví části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6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va obsah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Porovnání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Pouze nadpis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Prázdný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sah s titulkem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54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508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Obrázek s titulkem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50800" lvl="0" marL="2286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200" lvl="1" marL="685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cs-CZ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6.png"/><Relationship Id="rId4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x="5484433" y="-90615"/>
            <a:ext cx="6412779" cy="21107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25000"/>
              <a:buFont typeface="Questrial"/>
              <a:buNone/>
            </a:pPr>
            <a:r>
              <a:rPr b="1" i="1" lang="cs-CZ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PřF: Z8113 Kartografické modelování (jaro 201</a:t>
            </a:r>
            <a:r>
              <a:rPr b="1" i="1" lang="cs-CZ" sz="4000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6</a:t>
            </a:r>
            <a:r>
              <a:rPr b="1" i="1" lang="cs-CZ" sz="4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)</a:t>
            </a:r>
            <a:br>
              <a:rPr b="1" i="1" lang="cs-CZ" sz="4000" u="none" cap="none" strike="noStrike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</a:b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x="418770" y="4444067"/>
            <a:ext cx="9144000" cy="3037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I. Data management tools – raster toolset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I.A Raster proccesing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I.B Raster Properties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II. Spatial analyst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II.A Generalization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II.B Math</a:t>
            </a:r>
          </a:p>
          <a:p>
            <a:pPr indent="0" lvl="1" marL="4572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sp>
        <p:nvSpPr>
          <p:cNvPr id="86" name="Shape 86"/>
          <p:cNvSpPr txBox="1"/>
          <p:nvPr/>
        </p:nvSpPr>
        <p:spPr>
          <a:xfrm>
            <a:off x="281258" y="964742"/>
            <a:ext cx="10842543" cy="340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72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1 – ZÁKLADNÍ NÁSTROJE RASTR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486560" y="1066932"/>
            <a:ext cx="10815753" cy="20057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II.B </a:t>
            </a:r>
            <a:r>
              <a:rPr b="1" i="0" lang="cs-CZ" sz="48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Spatial analyst Toolbox </a:t>
            </a: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–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	Math Toolset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3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	</a:t>
            </a:r>
          </a:p>
        </p:txBody>
      </p:sp>
      <p:sp>
        <p:nvSpPr>
          <p:cNvPr id="146" name="Shape 146"/>
          <p:cNvSpPr txBox="1"/>
          <p:nvPr>
            <p:ph idx="1" type="subTitle"/>
          </p:nvPr>
        </p:nvSpPr>
        <p:spPr>
          <a:xfrm>
            <a:off x="671760" y="2809102"/>
            <a:ext cx="10012714" cy="4149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Matematické operace nad rastry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Dělení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General – základní aritmetické operace </a:t>
            </a:r>
            <a:r>
              <a:rPr b="0" i="0" lang="cs-CZ" sz="18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TIMES, MINUS, ROUND DOWN,…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Logical – „Booleanovská“ logika </a:t>
            </a:r>
            <a:r>
              <a:rPr b="0" i="0" lang="cs-CZ" sz="1800" u="none" cap="none" strike="noStrike">
                <a:solidFill>
                  <a:srgbClr val="7F7F7F"/>
                </a:solidFill>
                <a:latin typeface="Lustria"/>
                <a:ea typeface="Lustria"/>
                <a:cs typeface="Lustria"/>
                <a:sym typeface="Lustria"/>
              </a:rPr>
              <a:t>EQUAL TO, IS NULL, DIFF, OVER, …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Trigonometric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Bitwise – na úrovni binární soustavy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/>
        </p:nvSpPr>
        <p:spPr>
          <a:xfrm>
            <a:off x="486560" y="1066932"/>
            <a:ext cx="10242957" cy="17751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54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I. Data Management Tools </a:t>
            </a: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– Raster Toolset</a:t>
            </a: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6372" y="3723967"/>
            <a:ext cx="11659254" cy="2378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486560" y="1066932"/>
            <a:ext cx="10242957" cy="1066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I.A Raster Proccesing</a:t>
            </a:r>
          </a:p>
        </p:txBody>
      </p:sp>
      <p:sp>
        <p:nvSpPr>
          <p:cNvPr id="98" name="Shape 98"/>
          <p:cNvSpPr txBox="1"/>
          <p:nvPr>
            <p:ph idx="1" type="subTitle"/>
          </p:nvPr>
        </p:nvSpPr>
        <p:spPr>
          <a:xfrm>
            <a:off x="664175" y="2333198"/>
            <a:ext cx="9144000" cy="3037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Clip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Composite Bands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Resample – změna prostorového rozlíšení pomocí pravidel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Split Raster – rozdělí rastr na části (tiles)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…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486560" y="1066932"/>
            <a:ext cx="10242957" cy="1066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Clip</a:t>
            </a:r>
            <a:r>
              <a:rPr b="1" i="0" lang="cs-CZ" sz="30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 </a:t>
            </a:r>
            <a:r>
              <a:rPr b="1" i="0" lang="cs-CZ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RASTER PROCCESING </a:t>
            </a:r>
          </a:p>
        </p:txBody>
      </p:sp>
      <p:pic>
        <p:nvPicPr>
          <p:cNvPr id="104" name="Shape 10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16558" y="2787607"/>
            <a:ext cx="3733800" cy="1628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>
            <p:ph idx="1" type="subTitle"/>
          </p:nvPr>
        </p:nvSpPr>
        <p:spPr>
          <a:xfrm>
            <a:off x="878358" y="4416382"/>
            <a:ext cx="9144000" cy="3037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Vstup</a:t>
            </a:r>
          </a:p>
          <a:p>
            <a:pPr indent="-342900" lvl="1" marL="800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Raster </a:t>
            </a:r>
          </a:p>
          <a:p>
            <a:pPr indent="-342900" lvl="1" marL="800100" marR="0" rtl="0" algn="l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Bounding box, raster, vektor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486560" y="1066932"/>
            <a:ext cx="10242957" cy="1066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Composite Bands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7F7F7F"/>
              </a:buClr>
              <a:buSzPct val="25000"/>
              <a:buFont typeface="Questrial"/>
              <a:buNone/>
            </a:pPr>
            <a:r>
              <a:rPr b="1" i="0" lang="cs-CZ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RASTER PROCCESING </a:t>
            </a:r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669045" y="1997808"/>
            <a:ext cx="3467099" cy="377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Shape 112"/>
          <p:cNvSpPr txBox="1"/>
          <p:nvPr>
            <p:ph idx="1" type="subTitle"/>
          </p:nvPr>
        </p:nvSpPr>
        <p:spPr>
          <a:xfrm>
            <a:off x="486560" y="2333198"/>
            <a:ext cx="5461158" cy="16557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 kombinování spektrálních pásem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486560" y="1066932"/>
            <a:ext cx="10242957" cy="1066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I.B Raster Properties</a:t>
            </a:r>
          </a:p>
        </p:txBody>
      </p:sp>
      <p:sp>
        <p:nvSpPr>
          <p:cNvPr id="118" name="Shape 118"/>
          <p:cNvSpPr txBox="1"/>
          <p:nvPr>
            <p:ph idx="1" type="subTitle"/>
          </p:nvPr>
        </p:nvSpPr>
        <p:spPr>
          <a:xfrm>
            <a:off x="664175" y="2333198"/>
            <a:ext cx="9144000" cy="4149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Add Colormap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Build Pyramids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Calculate Statistics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Get Cell Value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Get Raster properties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…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  <p:pic>
        <p:nvPicPr>
          <p:cNvPr id="119" name="Shape 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71455" y="2624136"/>
            <a:ext cx="4057650" cy="160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Shape 1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48137" y="4599157"/>
            <a:ext cx="4505325" cy="1762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/>
        </p:nvSpPr>
        <p:spPr>
          <a:xfrm>
            <a:off x="486560" y="1066932"/>
            <a:ext cx="10815753" cy="20057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II.A </a:t>
            </a:r>
            <a:r>
              <a:rPr b="1" i="0" lang="cs-CZ" sz="48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Spatial analyst Toolbox </a:t>
            </a: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–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	Generalize</a:t>
            </a: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3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	</a:t>
            </a:r>
          </a:p>
        </p:txBody>
      </p:sp>
      <p:sp>
        <p:nvSpPr>
          <p:cNvPr id="126" name="Shape 126"/>
          <p:cNvSpPr txBox="1"/>
          <p:nvPr>
            <p:ph idx="1" type="subTitle"/>
          </p:nvPr>
        </p:nvSpPr>
        <p:spPr>
          <a:xfrm>
            <a:off x="671760" y="2809102"/>
            <a:ext cx="9144000" cy="41499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Aggregate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Boundary Clean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Expand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Majority Filter – podobné Boundary Clean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Region Group - regionalizace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Thin – linie -&gt; raster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…</a:t>
            </a: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Lustria"/>
              <a:ea typeface="Lustria"/>
              <a:cs typeface="Lustria"/>
              <a:sym typeface="Lustria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486560" y="1066932"/>
            <a:ext cx="10242957" cy="1066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Aggregate </a:t>
            </a:r>
            <a:r>
              <a:rPr b="1" i="0" lang="cs-CZ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GENERALIZE</a:t>
            </a:r>
          </a:p>
        </p:txBody>
      </p:sp>
      <p:sp>
        <p:nvSpPr>
          <p:cNvPr id="132" name="Shape 132"/>
          <p:cNvSpPr txBox="1"/>
          <p:nvPr>
            <p:ph idx="1" type="subTitle"/>
          </p:nvPr>
        </p:nvSpPr>
        <p:spPr>
          <a:xfrm>
            <a:off x="787741" y="4836510"/>
            <a:ext cx="9144000" cy="3037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Mění rozlišení rastru podle zadaných pravidel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Parametr 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aggregation_type :</a:t>
            </a:r>
          </a:p>
          <a:p>
            <a:pPr indent="-342900" lvl="1" marL="8001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0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SUM, MAXIMUM, MEAN, MEDIAN, MINIMUM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-"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Parametr </a:t>
            </a:r>
            <a:r>
              <a:rPr b="0" i="0" lang="cs-CZ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cell_factor – </a:t>
            </a: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změna rozlišení</a:t>
            </a:r>
          </a:p>
        </p:txBody>
      </p:sp>
      <p:pic>
        <p:nvPicPr>
          <p:cNvPr id="133" name="Shape 1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330789" y="2410467"/>
            <a:ext cx="4410074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/>
        </p:nvSpPr>
        <p:spPr>
          <a:xfrm>
            <a:off x="486560" y="1066932"/>
            <a:ext cx="10242957" cy="10666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Questrial"/>
              <a:buNone/>
            </a:pPr>
            <a:r>
              <a:rPr b="1" i="0" lang="cs-CZ" sz="6000" u="none" cap="none" strike="noStrike">
                <a:solidFill>
                  <a:srgbClr val="1E4E79"/>
                </a:solidFill>
                <a:latin typeface="Questrial"/>
                <a:ea typeface="Questrial"/>
                <a:cs typeface="Questrial"/>
                <a:sym typeface="Questrial"/>
              </a:rPr>
              <a:t>Boundary Clean </a:t>
            </a:r>
            <a:r>
              <a:rPr b="1" i="0" lang="cs-CZ" sz="3200" u="none" cap="none" strike="noStrike">
                <a:solidFill>
                  <a:srgbClr val="7F7F7F"/>
                </a:solidFill>
                <a:latin typeface="Questrial"/>
                <a:ea typeface="Questrial"/>
                <a:cs typeface="Questrial"/>
                <a:sym typeface="Questrial"/>
              </a:rPr>
              <a:t>GENERALIZE</a:t>
            </a:r>
          </a:p>
        </p:txBody>
      </p:sp>
      <p:sp>
        <p:nvSpPr>
          <p:cNvPr id="139" name="Shape 139"/>
          <p:cNvSpPr txBox="1"/>
          <p:nvPr>
            <p:ph idx="1" type="subTitle"/>
          </p:nvPr>
        </p:nvSpPr>
        <p:spPr>
          <a:xfrm>
            <a:off x="6323569" y="2711149"/>
            <a:ext cx="9144000" cy="30377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cs-CZ" sz="2400" u="none" cap="none" strike="noStrike">
                <a:solidFill>
                  <a:schemeClr val="dk1"/>
                </a:solidFill>
                <a:latin typeface="Lustria"/>
                <a:ea typeface="Lustria"/>
                <a:cs typeface="Lustria"/>
                <a:sym typeface="Lustria"/>
              </a:rPr>
              <a:t>Pro potřeby zhlazení</a:t>
            </a:r>
          </a:p>
        </p:txBody>
      </p:sp>
      <p:pic>
        <p:nvPicPr>
          <p:cNvPr id="140" name="Shape 14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0816" y="2305480"/>
            <a:ext cx="5058405" cy="22470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