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6858000" cx="12192000"/>
  <p:notesSz cx="6858000" cy="9144000"/>
  <p:embeddedFontLst>
    <p:embeddedFont>
      <p:font typeface="Lustria"/>
      <p:regular r:id="rId14"/>
    </p:embeddedFont>
    <p:embeddedFont>
      <p:font typeface="Questrial"/>
      <p:regular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Questrial-regular.fntdata"/><Relationship Id="rId14" Type="http://schemas.openxmlformats.org/officeDocument/2006/relationships/font" Target="fonts/Lustria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0" name="Shape 10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8" name="Shape 10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7" name="Shape 11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Úvodní sníme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1524000" y="112236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1524000" y="3602037"/>
            <a:ext cx="9144000" cy="16557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cs-CZ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Nadpis a svislý 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 rot="5400000">
            <a:off x="3920331" y="-1256505"/>
            <a:ext cx="4351338" cy="105155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cs-CZ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Svislý nadpis a 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 rot="5400000">
            <a:off x="7133431" y="1956594"/>
            <a:ext cx="5811838" cy="2628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1799431" y="-596105"/>
            <a:ext cx="5811838" cy="77342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cs-CZ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Nadpis a obsah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9" name="Shape 19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cs-CZ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Záhlaví části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831850" y="1709738"/>
            <a:ext cx="10515599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831850" y="4589462"/>
            <a:ext cx="10515599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cs-CZ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Dva obsah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1" name="Shape 3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cs-CZ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Porovnání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839787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83978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839787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3" type="body"/>
          </p:nvPr>
        </p:nvSpPr>
        <p:spPr>
          <a:xfrm>
            <a:off x="6172200" y="1681163"/>
            <a:ext cx="51831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4" type="body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cs-CZ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Pouze nadpi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7" name="Shape 47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cs-CZ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Prázdný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cs-CZ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Obsah s titulkem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54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cs-CZ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Obrázek s titulkem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839787" y="457200"/>
            <a:ext cx="3932237" cy="1600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3" name="Shape 63"/>
          <p:cNvSpPr/>
          <p:nvPr>
            <p:ph idx="2" type="pic"/>
          </p:nvPr>
        </p:nvSpPr>
        <p:spPr>
          <a:xfrm>
            <a:off x="5183187" y="987425"/>
            <a:ext cx="6172199" cy="4873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839787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cs-CZ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50800" lvl="0" marL="22860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76200" lvl="1" marL="685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cs-CZ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1.png"/><Relationship Id="rId4" Type="http://schemas.openxmlformats.org/officeDocument/2006/relationships/image" Target="../media/image0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2.png"/><Relationship Id="rId4" Type="http://schemas.openxmlformats.org/officeDocument/2006/relationships/image" Target="../media/image0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8.png"/><Relationship Id="rId4" Type="http://schemas.openxmlformats.org/officeDocument/2006/relationships/image" Target="../media/image0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5.pn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281258" y="964744"/>
            <a:ext cx="10842543" cy="263519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buClr>
                <a:srgbClr val="1E4E79"/>
              </a:buClr>
              <a:buSzPct val="25000"/>
              <a:buFont typeface="Questrial"/>
              <a:buNone/>
            </a:pPr>
            <a:r>
              <a:rPr b="1" i="0" lang="cs-CZ" sz="7200" u="none" cap="none" strike="noStrike">
                <a:solidFill>
                  <a:srgbClr val="1E4E79"/>
                </a:solidFill>
                <a:latin typeface="Questrial"/>
                <a:ea typeface="Questrial"/>
                <a:cs typeface="Questrial"/>
                <a:sym typeface="Questrial"/>
              </a:rPr>
              <a:t>3a – HYDROLOGIE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/>
        </p:nvSpPr>
        <p:spPr>
          <a:xfrm>
            <a:off x="486560" y="433666"/>
            <a:ext cx="10242957" cy="17751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1E4E79"/>
              </a:buClr>
              <a:buSzPct val="25000"/>
              <a:buFont typeface="Questrial"/>
              <a:buNone/>
            </a:pPr>
            <a:r>
              <a:rPr b="1" i="0" lang="cs-CZ" sz="5400" u="none" cap="none" strike="noStrike">
                <a:solidFill>
                  <a:srgbClr val="1E4E79"/>
                </a:solidFill>
                <a:latin typeface="Questrial"/>
                <a:ea typeface="Questrial"/>
                <a:cs typeface="Questrial"/>
                <a:sym typeface="Questrial"/>
              </a:rPr>
              <a:t>I. Analysis Tools</a:t>
            </a:r>
          </a:p>
        </p:txBody>
      </p:sp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560" y="2208789"/>
            <a:ext cx="11125200" cy="399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/>
        </p:nvSpPr>
        <p:spPr>
          <a:xfrm>
            <a:off x="486560" y="1066932"/>
            <a:ext cx="10242957" cy="10666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1E4E79"/>
              </a:buClr>
              <a:buSzPct val="25000"/>
              <a:buFont typeface="Questrial"/>
              <a:buNone/>
            </a:pPr>
            <a:r>
              <a:rPr b="1" i="0" lang="cs-CZ" sz="6000" u="none" cap="none" strike="noStrike">
                <a:solidFill>
                  <a:srgbClr val="1E4E79"/>
                </a:solidFill>
                <a:latin typeface="Questrial"/>
                <a:ea typeface="Questrial"/>
                <a:cs typeface="Questrial"/>
                <a:sym typeface="Questrial"/>
              </a:rPr>
              <a:t>I.A Fill</a:t>
            </a:r>
          </a:p>
        </p:txBody>
      </p:sp>
      <p:pic>
        <p:nvPicPr>
          <p:cNvPr id="96" name="Shape 9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9580" y="2333198"/>
            <a:ext cx="5755378" cy="1737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1465" y="4417942"/>
            <a:ext cx="5723492" cy="1674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/>
        </p:nvSpPr>
        <p:spPr>
          <a:xfrm>
            <a:off x="520116" y="1217933"/>
            <a:ext cx="10242957" cy="10666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1E4E79"/>
              </a:buClr>
              <a:buSzPct val="25000"/>
              <a:buFont typeface="Questrial"/>
              <a:buNone/>
            </a:pPr>
            <a:r>
              <a:rPr b="1" i="0" lang="cs-CZ" sz="6000" u="none" cap="none" strike="noStrike">
                <a:solidFill>
                  <a:srgbClr val="1E4E79"/>
                </a:solidFill>
                <a:latin typeface="Questrial"/>
                <a:ea typeface="Questrial"/>
                <a:cs typeface="Questrial"/>
                <a:sym typeface="Questrial"/>
              </a:rPr>
              <a:t>I.B Flow direction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851117" y="2284601"/>
            <a:ext cx="9144000" cy="3037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1" marL="8001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0116" y="2656196"/>
            <a:ext cx="4686300" cy="3295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37417" y="2246171"/>
            <a:ext cx="5898538" cy="4115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/>
        </p:nvSpPr>
        <p:spPr>
          <a:xfrm>
            <a:off x="520116" y="1217933"/>
            <a:ext cx="10242957" cy="10666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1E4E79"/>
              </a:buClr>
              <a:buSzPct val="25000"/>
              <a:buFont typeface="Questrial"/>
              <a:buNone/>
            </a:pPr>
            <a:r>
              <a:rPr b="1" i="0" lang="cs-CZ" sz="6000" u="none" cap="none" strike="noStrike">
                <a:solidFill>
                  <a:srgbClr val="1E4E79"/>
                </a:solidFill>
                <a:latin typeface="Questrial"/>
                <a:ea typeface="Questrial"/>
                <a:cs typeface="Questrial"/>
                <a:sym typeface="Questrial"/>
              </a:rPr>
              <a:t>I.C Flow Accumulation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851117" y="2284601"/>
            <a:ext cx="9144000" cy="3037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1" marL="8001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196" y="2441746"/>
            <a:ext cx="5364205" cy="3481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Shape 1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27589" y="2529055"/>
            <a:ext cx="5408361" cy="416116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7595517" y="2188752"/>
            <a:ext cx="4335666" cy="2325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cs-CZ" sz="2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Vstup </a:t>
            </a:r>
          </a:p>
          <a:p>
            <a:pPr indent="-342900" lvl="1" marL="8001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0" i="1" lang="cs-CZ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in_flow_direction_raster</a:t>
            </a:r>
          </a:p>
          <a:p>
            <a:pPr indent="-342900" lvl="2" marL="12573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0" i="0" lang="cs-CZ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Flow direction raster</a:t>
            </a: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/>
        </p:nvSpPr>
        <p:spPr>
          <a:xfrm>
            <a:off x="520116" y="992225"/>
            <a:ext cx="10242957" cy="11875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1E4E79"/>
              </a:buClr>
              <a:buSzPct val="25000"/>
              <a:buFont typeface="Questrial"/>
              <a:buNone/>
            </a:pPr>
            <a:r>
              <a:rPr b="1" i="0" lang="cs-CZ" sz="6000" u="none" cap="none" strike="noStrike">
                <a:solidFill>
                  <a:srgbClr val="1E4E79"/>
                </a:solidFill>
                <a:latin typeface="Questrial"/>
                <a:ea typeface="Questrial"/>
                <a:cs typeface="Questrial"/>
                <a:sym typeface="Questrial"/>
              </a:rPr>
              <a:t>I.D Flow lenght</a:t>
            </a:r>
          </a:p>
        </p:txBody>
      </p:sp>
      <p:sp>
        <p:nvSpPr>
          <p:cNvPr id="120" name="Shape 120"/>
          <p:cNvSpPr txBox="1"/>
          <p:nvPr/>
        </p:nvSpPr>
        <p:spPr>
          <a:xfrm>
            <a:off x="851117" y="2284601"/>
            <a:ext cx="9144000" cy="3037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1" marL="8001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3229" y="2206683"/>
            <a:ext cx="6656300" cy="465131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/>
        </p:nvSpPr>
        <p:spPr>
          <a:xfrm>
            <a:off x="7249529" y="2304632"/>
            <a:ext cx="4335666" cy="23250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cs-CZ" sz="2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Vstup </a:t>
            </a:r>
          </a:p>
          <a:p>
            <a:pPr indent="-342900" lvl="1" marL="8001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0" i="0" lang="cs-CZ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in_flow_direction_raster</a:t>
            </a:r>
          </a:p>
          <a:p>
            <a:pPr indent="-342900" lvl="2" marL="12573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0" i="0" lang="cs-CZ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Flow direction raster</a:t>
            </a:r>
          </a:p>
          <a:p>
            <a:pPr indent="-342900" lvl="1" marL="8001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0" i="1" lang="cs-CZ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direction_measurement</a:t>
            </a:r>
          </a:p>
          <a:p>
            <a:pPr indent="-342900" lvl="2" marL="12573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0" i="0" lang="cs-CZ" sz="18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Upstream/downstream</a:t>
            </a:r>
          </a:p>
          <a:p>
            <a:pPr indent="-342900" lvl="1" marL="8001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0" i="1" lang="cs-CZ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in_weight_raster</a:t>
            </a:r>
          </a:p>
          <a:p>
            <a:pPr indent="-342900" lvl="1" marL="8001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Shape 1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4514" y="1899908"/>
            <a:ext cx="6571477" cy="476038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Shape 128"/>
          <p:cNvSpPr txBox="1"/>
          <p:nvPr/>
        </p:nvSpPr>
        <p:spPr>
          <a:xfrm>
            <a:off x="520116" y="1217933"/>
            <a:ext cx="10242957" cy="10666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1E4E79"/>
              </a:buClr>
              <a:buSzPct val="25000"/>
              <a:buFont typeface="Questrial"/>
              <a:buNone/>
            </a:pPr>
            <a:r>
              <a:rPr b="1" i="0" lang="cs-CZ" sz="6000" u="none" cap="none" strike="noStrike">
                <a:solidFill>
                  <a:srgbClr val="1E4E79"/>
                </a:solidFill>
                <a:latin typeface="Questrial"/>
                <a:ea typeface="Questrial"/>
                <a:cs typeface="Questrial"/>
                <a:sym typeface="Questrial"/>
              </a:rPr>
              <a:t>I.E Basin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3194267" y="2284601"/>
            <a:ext cx="9144000" cy="3037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cs-CZ" sz="2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Vstup </a:t>
            </a:r>
          </a:p>
          <a:p>
            <a:pPr indent="-342900" lvl="1" marL="8001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b="0" i="0" lang="cs-CZ" sz="20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Flow direction raster</a:t>
            </a:r>
          </a:p>
          <a:p>
            <a:pPr indent="-342900" lvl="1" marL="8001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/>
        </p:nvSpPr>
        <p:spPr>
          <a:xfrm>
            <a:off x="520116" y="1217933"/>
            <a:ext cx="10242957" cy="10666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1E4E79"/>
              </a:buClr>
              <a:buSzPct val="25000"/>
              <a:buFont typeface="Questrial"/>
              <a:buNone/>
            </a:pPr>
            <a:r>
              <a:rPr b="1" i="0" lang="cs-CZ" sz="6000" u="none" cap="none" strike="noStrike">
                <a:solidFill>
                  <a:srgbClr val="1E4E79"/>
                </a:solidFill>
                <a:latin typeface="Questrial"/>
                <a:ea typeface="Questrial"/>
                <a:cs typeface="Questrial"/>
                <a:sym typeface="Questrial"/>
              </a:rPr>
              <a:t>I.F Stream Order</a:t>
            </a: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4765" y="2921835"/>
            <a:ext cx="3669055" cy="3444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76053" y="2921835"/>
            <a:ext cx="3590152" cy="3432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/>
        </p:nvSpPr>
        <p:spPr>
          <a:xfrm>
            <a:off x="520116" y="1217933"/>
            <a:ext cx="10242957" cy="106666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buClr>
                <a:srgbClr val="1E4E79"/>
              </a:buClr>
              <a:buSzPct val="25000"/>
              <a:buFont typeface="Questrial"/>
              <a:buNone/>
            </a:pPr>
            <a:r>
              <a:rPr b="1" i="0" lang="cs-CZ" sz="6000" u="none" cap="none" strike="noStrike">
                <a:solidFill>
                  <a:srgbClr val="1E4E79"/>
                </a:solidFill>
                <a:latin typeface="Questrial"/>
                <a:ea typeface="Questrial"/>
                <a:cs typeface="Questrial"/>
                <a:sym typeface="Questrial"/>
              </a:rPr>
              <a:t>I.G Stream to Feature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994765" y="2312035"/>
            <a:ext cx="9144000" cy="30377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cs-CZ" sz="2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Alternativa k </a:t>
            </a:r>
            <a:r>
              <a:rPr b="0" i="1" lang="cs-CZ" sz="2400" u="none" cap="none" strike="noStrike">
                <a:solidFill>
                  <a:schemeClr val="dk1"/>
                </a:solidFill>
                <a:latin typeface="Lustria"/>
                <a:ea typeface="Lustria"/>
                <a:cs typeface="Lustria"/>
                <a:sym typeface="Lustria"/>
              </a:rPr>
              <a:t>Raster to Polyline</a:t>
            </a:r>
          </a:p>
          <a:p>
            <a:pPr indent="-342900" lvl="1" marL="8001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1392" y="2848490"/>
            <a:ext cx="4410074" cy="371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