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166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037D-0AA7-4564-9FA6-BD5D3547A3E7}" type="datetimeFigureOut">
              <a:rPr lang="cs-CZ" smtClean="0"/>
              <a:pPr/>
              <a:t>1.5.2017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5DD4-8DF4-484E-85B0-0F916158ED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037D-0AA7-4564-9FA6-BD5D3547A3E7}" type="datetimeFigureOut">
              <a:rPr lang="cs-CZ" smtClean="0"/>
              <a:pPr/>
              <a:t>1.5.2017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5DD4-8DF4-484E-85B0-0F916158ED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037D-0AA7-4564-9FA6-BD5D3547A3E7}" type="datetimeFigureOut">
              <a:rPr lang="cs-CZ" smtClean="0"/>
              <a:pPr/>
              <a:t>1.5.2017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5DD4-8DF4-484E-85B0-0F916158ED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037D-0AA7-4564-9FA6-BD5D3547A3E7}" type="datetimeFigureOut">
              <a:rPr lang="cs-CZ" smtClean="0"/>
              <a:pPr/>
              <a:t>1.5.2017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5DD4-8DF4-484E-85B0-0F916158ED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037D-0AA7-4564-9FA6-BD5D3547A3E7}" type="datetimeFigureOut">
              <a:rPr lang="cs-CZ" smtClean="0"/>
              <a:pPr/>
              <a:t>1.5.2017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5DD4-8DF4-484E-85B0-0F916158ED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037D-0AA7-4564-9FA6-BD5D3547A3E7}" type="datetimeFigureOut">
              <a:rPr lang="cs-CZ" smtClean="0"/>
              <a:pPr/>
              <a:t>1.5.2017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5DD4-8DF4-484E-85B0-0F916158ED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037D-0AA7-4564-9FA6-BD5D3547A3E7}" type="datetimeFigureOut">
              <a:rPr lang="cs-CZ" smtClean="0"/>
              <a:pPr/>
              <a:t>1.5.2017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5DD4-8DF4-484E-85B0-0F916158ED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037D-0AA7-4564-9FA6-BD5D3547A3E7}" type="datetimeFigureOut">
              <a:rPr lang="cs-CZ" smtClean="0"/>
              <a:pPr/>
              <a:t>1.5.2017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5DD4-8DF4-484E-85B0-0F916158ED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037D-0AA7-4564-9FA6-BD5D3547A3E7}" type="datetimeFigureOut">
              <a:rPr lang="cs-CZ" smtClean="0"/>
              <a:pPr/>
              <a:t>1.5.2017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5DD4-8DF4-484E-85B0-0F916158ED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037D-0AA7-4564-9FA6-BD5D3547A3E7}" type="datetimeFigureOut">
              <a:rPr lang="cs-CZ" smtClean="0"/>
              <a:pPr/>
              <a:t>1.5.2017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5DD4-8DF4-484E-85B0-0F916158ED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037D-0AA7-4564-9FA6-BD5D3547A3E7}" type="datetimeFigureOut">
              <a:rPr lang="cs-CZ" smtClean="0"/>
              <a:pPr/>
              <a:t>1.5.2017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5DD4-8DF4-484E-85B0-0F916158ED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4037D-0AA7-4564-9FA6-BD5D3547A3E7}" type="datetimeFigureOut">
              <a:rPr lang="cs-CZ" smtClean="0"/>
              <a:pPr/>
              <a:t>1.5.2017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E5DD4-8DF4-484E-85B0-0F916158EDE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una-eu.org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aneae.unibe.ch/" TargetMode="Externa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elta-intkey.com/www/refs.htm" TargetMode="External"/><Relationship Id="rId2" Type="http://schemas.openxmlformats.org/officeDocument/2006/relationships/hyperlink" Target="http://keys.lucidcentral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mperialis.inhs.illinois.edu/dmitriev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cs-CZ" b="1" dirty="0" smtClean="0"/>
              <a:t>11. Práce s taxonomickým materiálem a literaturou</a:t>
            </a:r>
            <a:endParaRPr lang="cs-CZ" b="1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95536" y="2420888"/>
            <a:ext cx="80645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cs-CZ" sz="3200" dirty="0"/>
              <a:t> </a:t>
            </a:r>
            <a:r>
              <a:rPr lang="cs-CZ" sz="3200" dirty="0" smtClean="0"/>
              <a:t>smysl a zásady tvorby vědeckých sbírek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cs-CZ" sz="3200" dirty="0" smtClean="0"/>
              <a:t> funkce muzeí a jiných </a:t>
            </a:r>
            <a:r>
              <a:rPr lang="cs-CZ" sz="3200" dirty="0" err="1" smtClean="0"/>
              <a:t>sbírkotvorných</a:t>
            </a:r>
            <a:r>
              <a:rPr lang="cs-CZ" sz="3200" dirty="0" smtClean="0"/>
              <a:t> institucí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cs-CZ" sz="3200" dirty="0" smtClean="0"/>
              <a:t> typy taxonomických publikací: popisy, revize, monografie, katalogy, </a:t>
            </a:r>
            <a:r>
              <a:rPr lang="cs-CZ" sz="3200" dirty="0" err="1" smtClean="0"/>
              <a:t>checklisty</a:t>
            </a:r>
            <a:r>
              <a:rPr lang="cs-CZ" sz="3200" dirty="0" smtClean="0"/>
              <a:t>, klíče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cs-CZ" sz="3200" dirty="0" smtClean="0"/>
              <a:t> elektronické zdroje v taxonomii</a:t>
            </a:r>
            <a:endParaRPr lang="cs-CZ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 b="9071"/>
          <a:stretch>
            <a:fillRect/>
          </a:stretch>
        </p:blipFill>
        <p:spPr bwMode="auto">
          <a:xfrm>
            <a:off x="251520" y="0"/>
            <a:ext cx="8733300" cy="684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 l="5055" t="23479" b="4825"/>
          <a:stretch>
            <a:fillRect/>
          </a:stretch>
        </p:blipFill>
        <p:spPr bwMode="auto">
          <a:xfrm>
            <a:off x="0" y="476672"/>
            <a:ext cx="9260479" cy="5903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/>
          <a:srcRect b="31025"/>
          <a:stretch/>
        </p:blipFill>
        <p:spPr>
          <a:xfrm>
            <a:off x="107504" y="26680"/>
            <a:ext cx="7230484" cy="68008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6300192" y="6381328"/>
            <a:ext cx="2580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smtClean="0"/>
              <a:t>www.wsc.nmbe.ch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/>
          <a:srcRect r="37447" b="52554"/>
          <a:stretch/>
        </p:blipFill>
        <p:spPr>
          <a:xfrm>
            <a:off x="4355976" y="0"/>
            <a:ext cx="4684465" cy="147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4160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732240" y="6469856"/>
            <a:ext cx="2100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http</a:t>
            </a:r>
            <a:r>
              <a:rPr lang="cs-CZ" dirty="0"/>
              <a:t>://scalenet.info/</a:t>
            </a:r>
          </a:p>
        </p:txBody>
      </p:sp>
      <p:pic>
        <p:nvPicPr>
          <p:cNvPr id="7" name="Obrázek 6" descr="smallRa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356992"/>
            <a:ext cx="2520280" cy="294032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971600" y="6488668"/>
            <a:ext cx="1887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 smtClean="0"/>
              <a:t>Eriococcus</a:t>
            </a:r>
            <a:r>
              <a:rPr lang="cs-CZ" i="1" dirty="0" smtClean="0"/>
              <a:t> </a:t>
            </a:r>
            <a:r>
              <a:rPr lang="cs-CZ" i="1" dirty="0" err="1" smtClean="0"/>
              <a:t>villosus</a:t>
            </a:r>
            <a:endParaRPr lang="cs-CZ" i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112915"/>
            <a:ext cx="5776581" cy="60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8787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5074"/>
            <a:ext cx="5400600" cy="688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340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804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b="40740"/>
          <a:stretch>
            <a:fillRect/>
          </a:stretch>
        </p:blipFill>
        <p:spPr bwMode="auto">
          <a:xfrm>
            <a:off x="323528" y="3933056"/>
            <a:ext cx="852011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6516216" y="6381328"/>
            <a:ext cx="2590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fishbase.org</a:t>
            </a:r>
            <a:r>
              <a:rPr lang="cs-CZ" dirty="0" smtClean="0"/>
              <a:t>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683255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8232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b="8886"/>
          <a:stretch>
            <a:fillRect/>
          </a:stretch>
        </p:blipFill>
        <p:spPr bwMode="auto">
          <a:xfrm>
            <a:off x="0" y="3212976"/>
            <a:ext cx="9053513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31927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log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4135087" cy="1124744"/>
          </a:xfrm>
        </p:spPr>
      </p:pic>
      <p:sp>
        <p:nvSpPr>
          <p:cNvPr id="6" name="TextovéPole 5"/>
          <p:cNvSpPr txBox="1"/>
          <p:nvPr/>
        </p:nvSpPr>
        <p:spPr>
          <a:xfrm>
            <a:off x="395536" y="1628800"/>
            <a:ext cx="420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http://www.</a:t>
            </a:r>
            <a:r>
              <a:rPr lang="cs-CZ" sz="2400" dirty="0" err="1" smtClean="0"/>
              <a:t>catalogueoflife.org</a:t>
            </a:r>
            <a:r>
              <a:rPr lang="cs-CZ" sz="2400" dirty="0" smtClean="0"/>
              <a:t>/</a:t>
            </a:r>
            <a:endParaRPr lang="cs-CZ" sz="2400" dirty="0"/>
          </a:p>
        </p:txBody>
      </p:sp>
      <p:pic>
        <p:nvPicPr>
          <p:cNvPr id="7" name="Obrázek 6" descr="dvd_front_cov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924944"/>
            <a:ext cx="4027439" cy="259228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039544" y="404664"/>
            <a:ext cx="410445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1600" dirty="0" smtClean="0"/>
              <a:t> </a:t>
            </a:r>
            <a:r>
              <a:rPr lang="cs-CZ" sz="2400" dirty="0" smtClean="0"/>
              <a:t> nejkompletnější globální seznam platných jmen taxonů (</a:t>
            </a:r>
            <a:r>
              <a:rPr lang="en-US" sz="2400" dirty="0" smtClean="0"/>
              <a:t>&gt;</a:t>
            </a:r>
            <a:r>
              <a:rPr lang="cs-CZ" sz="2400" dirty="0" smtClean="0"/>
              <a:t> 1.6 milionu druhů, tj.  84%)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sdružuje údaje ze 158 kvalitních dílčích elektronických taxonomických databází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dynamická (online) a výroční (DVD) verze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klasifikace druhů do 6 kategorií (říše, kmen, třída, řád, čeleď, rod)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LSID (</a:t>
            </a:r>
            <a:r>
              <a:rPr lang="cs-CZ" sz="2400" i="1" dirty="0" err="1" smtClean="0"/>
              <a:t>life</a:t>
            </a:r>
            <a:r>
              <a:rPr lang="cs-CZ" sz="2400" i="1" dirty="0" smtClean="0"/>
              <a:t> science </a:t>
            </a:r>
            <a:r>
              <a:rPr lang="cs-CZ" sz="2400" i="1" dirty="0" err="1" smtClean="0"/>
              <a:t>identifier</a:t>
            </a:r>
            <a:r>
              <a:rPr lang="cs-CZ" sz="2400" dirty="0" smtClean="0"/>
              <a:t>) – unikátní číslo pro každý druh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napojení na další online platformy (GBIF, IUCN, </a:t>
            </a:r>
            <a:r>
              <a:rPr lang="cs-CZ" sz="2400" dirty="0" err="1" smtClean="0"/>
              <a:t>Encyclopedia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Life</a:t>
            </a:r>
            <a:r>
              <a:rPr lang="cs-CZ" sz="2400" dirty="0" smtClean="0"/>
              <a:t> apod.)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xmlns="" val="3087597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4D4Life%20schem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0"/>
            <a:ext cx="5962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5888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b="5565"/>
          <a:stretch>
            <a:fillRect/>
          </a:stretch>
        </p:blipFill>
        <p:spPr bwMode="auto">
          <a:xfrm>
            <a:off x="9168" y="1700808"/>
            <a:ext cx="4680520" cy="204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Fauna </a:t>
            </a:r>
            <a:r>
              <a:rPr lang="cs-CZ" b="1" dirty="0" err="1" smtClean="0"/>
              <a:t>Europaea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3100" dirty="0" smtClean="0"/>
              <a:t>http://www.faunaeur.org/index.php</a:t>
            </a:r>
            <a:br>
              <a:rPr lang="cs-CZ" sz="3100" dirty="0" smtClean="0"/>
            </a:br>
            <a:r>
              <a:rPr lang="cs-CZ" sz="3200" dirty="0">
                <a:hlinkClick r:id="rId3"/>
              </a:rPr>
              <a:t>http://</a:t>
            </a:r>
            <a:r>
              <a:rPr lang="cs-CZ" sz="3200" dirty="0" smtClean="0">
                <a:hlinkClick r:id="rId3"/>
              </a:rPr>
              <a:t>www.fauna-eu.org</a:t>
            </a:r>
            <a:endParaRPr lang="cs-CZ" sz="36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1687448"/>
            <a:ext cx="5107127" cy="486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3804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Typy taxonomických publikací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5040560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p</a:t>
            </a:r>
            <a:r>
              <a:rPr lang="cs-CZ" dirty="0" smtClean="0"/>
              <a:t>opisy druhů (</a:t>
            </a:r>
            <a:r>
              <a:rPr lang="cs-CZ" i="1" dirty="0" smtClean="0"/>
              <a:t>species </a:t>
            </a:r>
            <a:r>
              <a:rPr lang="cs-CZ" i="1" dirty="0" err="1" smtClean="0"/>
              <a:t>descriptions</a:t>
            </a:r>
            <a:r>
              <a:rPr lang="cs-CZ" dirty="0" smtClean="0"/>
              <a:t>), </a:t>
            </a:r>
            <a:r>
              <a:rPr lang="cs-CZ" dirty="0" err="1" smtClean="0"/>
              <a:t>redeskripce</a:t>
            </a:r>
            <a:r>
              <a:rPr lang="cs-CZ" dirty="0" smtClean="0"/>
              <a:t> (</a:t>
            </a:r>
            <a:r>
              <a:rPr lang="cs-CZ" i="1" dirty="0" err="1" smtClean="0"/>
              <a:t>redescriptions</a:t>
            </a:r>
            <a:r>
              <a:rPr lang="cs-CZ" dirty="0" smtClean="0"/>
              <a:t>), popisy vyšších taxonů (</a:t>
            </a:r>
            <a:r>
              <a:rPr lang="cs-CZ" i="1" dirty="0" err="1" smtClean="0"/>
              <a:t>descriptions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higher</a:t>
            </a:r>
            <a:r>
              <a:rPr lang="cs-CZ" i="1" dirty="0" smtClean="0"/>
              <a:t> taxa</a:t>
            </a:r>
            <a:r>
              <a:rPr lang="cs-CZ" dirty="0" smtClean="0"/>
              <a:t>), změny nomenklatury (</a:t>
            </a:r>
            <a:r>
              <a:rPr lang="cs-CZ" i="1" dirty="0" err="1" smtClean="0"/>
              <a:t>nomenclature</a:t>
            </a:r>
            <a:r>
              <a:rPr lang="cs-CZ" dirty="0" smtClean="0"/>
              <a:t>, </a:t>
            </a:r>
            <a:r>
              <a:rPr lang="cs-CZ" dirty="0" err="1" smtClean="0"/>
              <a:t>synonymizace</a:t>
            </a:r>
            <a:r>
              <a:rPr lang="cs-CZ" dirty="0" smtClean="0"/>
              <a:t>, nové kombinace apod.),</a:t>
            </a:r>
            <a:r>
              <a:rPr lang="cs-CZ" i="1" dirty="0" smtClean="0"/>
              <a:t> </a:t>
            </a:r>
            <a:r>
              <a:rPr lang="cs-CZ" dirty="0" smtClean="0"/>
              <a:t>klasifikace (</a:t>
            </a:r>
            <a:r>
              <a:rPr lang="cs-CZ" i="1" dirty="0" err="1" smtClean="0"/>
              <a:t>classifications</a:t>
            </a:r>
            <a:r>
              <a:rPr lang="cs-CZ" dirty="0" smtClean="0"/>
              <a:t>), fylogenetické práce (</a:t>
            </a:r>
            <a:r>
              <a:rPr lang="cs-CZ" i="1" dirty="0" err="1" smtClean="0"/>
              <a:t>phylogenies</a:t>
            </a:r>
            <a:r>
              <a:rPr lang="cs-CZ" dirty="0" smtClean="0"/>
              <a:t>)</a:t>
            </a:r>
          </a:p>
          <a:p>
            <a:r>
              <a:rPr lang="cs-CZ" dirty="0"/>
              <a:t>t</a:t>
            </a:r>
            <a:r>
              <a:rPr lang="cs-CZ" dirty="0" smtClean="0"/>
              <a:t>axonomické přehledy (</a:t>
            </a:r>
            <a:r>
              <a:rPr lang="cs-CZ" i="1" dirty="0" err="1" smtClean="0"/>
              <a:t>reviews</a:t>
            </a:r>
            <a:r>
              <a:rPr lang="cs-CZ" dirty="0" smtClean="0"/>
              <a:t>), revize (</a:t>
            </a:r>
            <a:r>
              <a:rPr lang="cs-CZ" i="1" dirty="0" err="1" smtClean="0"/>
              <a:t>revisions</a:t>
            </a:r>
            <a:r>
              <a:rPr lang="cs-CZ" dirty="0" smtClean="0"/>
              <a:t>)  a monografie (</a:t>
            </a:r>
            <a:r>
              <a:rPr lang="cs-CZ" i="1" dirty="0" err="1" smtClean="0"/>
              <a:t>monographs</a:t>
            </a:r>
            <a:r>
              <a:rPr lang="cs-CZ" dirty="0" smtClean="0"/>
              <a:t>)</a:t>
            </a:r>
          </a:p>
          <a:p>
            <a:r>
              <a:rPr lang="cs-CZ" dirty="0" smtClean="0"/>
              <a:t>určovací literatura: synopse (</a:t>
            </a:r>
            <a:r>
              <a:rPr lang="cs-CZ" i="1" dirty="0" err="1" smtClean="0"/>
              <a:t>synopses</a:t>
            </a:r>
            <a:r>
              <a:rPr lang="cs-CZ" dirty="0" smtClean="0"/>
              <a:t>), fauny (</a:t>
            </a:r>
            <a:r>
              <a:rPr lang="cs-CZ" i="1" dirty="0" err="1" smtClean="0"/>
              <a:t>faunas</a:t>
            </a:r>
            <a:r>
              <a:rPr lang="cs-CZ" dirty="0" smtClean="0"/>
              <a:t>), příručky (</a:t>
            </a:r>
            <a:r>
              <a:rPr lang="cs-CZ" i="1" dirty="0" err="1" smtClean="0"/>
              <a:t>handbooks</a:t>
            </a:r>
            <a:r>
              <a:rPr lang="cs-CZ" dirty="0" smtClean="0"/>
              <a:t>),</a:t>
            </a:r>
            <a:r>
              <a:rPr lang="cs-CZ" i="1" dirty="0" smtClean="0"/>
              <a:t> </a:t>
            </a:r>
            <a:r>
              <a:rPr lang="cs-CZ" dirty="0" smtClean="0"/>
              <a:t>klíče (</a:t>
            </a:r>
            <a:r>
              <a:rPr lang="cs-CZ" i="1" dirty="0" err="1" smtClean="0"/>
              <a:t>identification</a:t>
            </a:r>
            <a:r>
              <a:rPr lang="cs-CZ" i="1" dirty="0" smtClean="0"/>
              <a:t> </a:t>
            </a:r>
            <a:r>
              <a:rPr lang="cs-CZ" i="1" dirty="0" err="1" smtClean="0"/>
              <a:t>keys</a:t>
            </a:r>
            <a:r>
              <a:rPr lang="cs-CZ" dirty="0" smtClean="0"/>
              <a:t>)</a:t>
            </a:r>
            <a:r>
              <a:rPr lang="cs-CZ" i="1" dirty="0" smtClean="0"/>
              <a:t>, </a:t>
            </a:r>
            <a:r>
              <a:rPr lang="cs-CZ" dirty="0" smtClean="0"/>
              <a:t>atlasy (</a:t>
            </a:r>
            <a:r>
              <a:rPr lang="cs-CZ" i="1" dirty="0" err="1" smtClean="0"/>
              <a:t>field</a:t>
            </a:r>
            <a:r>
              <a:rPr lang="cs-CZ" i="1" dirty="0" smtClean="0"/>
              <a:t> </a:t>
            </a:r>
            <a:r>
              <a:rPr lang="cs-CZ" i="1" dirty="0" err="1" smtClean="0"/>
              <a:t>guides</a:t>
            </a:r>
            <a:r>
              <a:rPr lang="cs-CZ" dirty="0" smtClean="0"/>
              <a:t>, </a:t>
            </a:r>
            <a:r>
              <a:rPr lang="cs-CZ" i="1" dirty="0" err="1" smtClean="0"/>
              <a:t>atlases</a:t>
            </a:r>
            <a:r>
              <a:rPr lang="cs-CZ" dirty="0" smtClean="0"/>
              <a:t>)</a:t>
            </a:r>
          </a:p>
          <a:p>
            <a:r>
              <a:rPr lang="cs-CZ" dirty="0"/>
              <a:t>k</a:t>
            </a:r>
            <a:r>
              <a:rPr lang="cs-CZ" dirty="0" smtClean="0"/>
              <a:t>atalogy (</a:t>
            </a:r>
            <a:r>
              <a:rPr lang="cs-CZ" i="1" dirty="0" err="1" smtClean="0"/>
              <a:t>catalogues</a:t>
            </a:r>
            <a:r>
              <a:rPr lang="cs-CZ" i="1" dirty="0" smtClean="0"/>
              <a:t>/</a:t>
            </a:r>
            <a:r>
              <a:rPr lang="cs-CZ" i="1" dirty="0" err="1" smtClean="0"/>
              <a:t>catalogs</a:t>
            </a:r>
            <a:r>
              <a:rPr lang="cs-CZ" dirty="0" smtClean="0"/>
              <a:t>), seznamy druhů (</a:t>
            </a:r>
            <a:r>
              <a:rPr lang="cs-CZ" i="1" dirty="0" err="1" smtClean="0"/>
              <a:t>checklists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Fauna </a:t>
            </a:r>
            <a:r>
              <a:rPr lang="cs-CZ" b="1" dirty="0" err="1" smtClean="0"/>
              <a:t>Europaea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3100" dirty="0" smtClean="0"/>
              <a:t>(http://www.</a:t>
            </a:r>
            <a:r>
              <a:rPr lang="cs-CZ" sz="3100" dirty="0" err="1" smtClean="0"/>
              <a:t>faunaeur.org</a:t>
            </a:r>
            <a:r>
              <a:rPr lang="cs-CZ" sz="3100" dirty="0" smtClean="0"/>
              <a:t>/index.</a:t>
            </a:r>
            <a:r>
              <a:rPr lang="cs-CZ" sz="3100" dirty="0" err="1" smtClean="0"/>
              <a:t>php</a:t>
            </a:r>
            <a:r>
              <a:rPr lang="cs-CZ" sz="3100" dirty="0" smtClean="0"/>
              <a:t>)</a:t>
            </a:r>
            <a:endParaRPr lang="cs-CZ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799"/>
            <a:ext cx="9143999" cy="401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78215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Příklady </a:t>
            </a:r>
            <a:r>
              <a:rPr lang="cs-CZ" sz="4000" b="1" dirty="0" err="1" smtClean="0"/>
              <a:t>checklistů</a:t>
            </a:r>
            <a:endParaRPr lang="cs-CZ" sz="40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781751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4788024" y="6488668"/>
            <a:ext cx="4014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http://zoology.</a:t>
            </a:r>
            <a:r>
              <a:rPr lang="cs-CZ" dirty="0" err="1" smtClean="0"/>
              <a:t>fns.uniba.sk</a:t>
            </a:r>
            <a:r>
              <a:rPr lang="cs-CZ" dirty="0" smtClean="0"/>
              <a:t>/diptera2009/</a:t>
            </a:r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4264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b="16237"/>
          <a:stretch>
            <a:fillRect/>
          </a:stretch>
        </p:blipFill>
        <p:spPr bwMode="auto">
          <a:xfrm>
            <a:off x="251520" y="3545632"/>
            <a:ext cx="852805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České názvosloví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052736"/>
            <a:ext cx="4824536" cy="5256584"/>
          </a:xfrm>
        </p:spPr>
        <p:txBody>
          <a:bodyPr>
            <a:normAutofit lnSpcReduction="10000"/>
          </a:bodyPr>
          <a:lstStyle/>
          <a:p>
            <a:r>
              <a:rPr lang="cs-CZ" sz="2800" dirty="0" smtClean="0"/>
              <a:t>benevolentní, nepodléhá formálně stanoveným kritériím (neexistují pravidla)</a:t>
            </a:r>
          </a:p>
          <a:p>
            <a:r>
              <a:rPr lang="cs-CZ" sz="2800" dirty="0" smtClean="0"/>
              <a:t>tzv. opavské názvosloví: Kratochvíl </a:t>
            </a:r>
            <a:r>
              <a:rPr lang="en-US" sz="2800" dirty="0" smtClean="0"/>
              <a:t>&amp; </a:t>
            </a:r>
            <a:r>
              <a:rPr lang="cs-CZ" sz="2800" dirty="0" smtClean="0"/>
              <a:t>Bartoš (1954): Soustava a jména živočichů. Nakladatelství ČSAV, Praha</a:t>
            </a:r>
          </a:p>
          <a:p>
            <a:r>
              <a:rPr lang="cs-CZ" sz="2800" dirty="0" smtClean="0"/>
              <a:t>řada České názvy živočichů, </a:t>
            </a:r>
            <a:r>
              <a:rPr lang="cs-CZ" sz="2800" dirty="0" err="1" smtClean="0"/>
              <a:t>vydáváná</a:t>
            </a:r>
            <a:r>
              <a:rPr lang="cs-CZ" sz="2800" dirty="0" smtClean="0"/>
              <a:t> od 1997 Národním muzeem v Praze, dodnes 15 svazků (ryby, obojživelníci, plazi, savci, pavoukovci, měkkýši, houby, koráli)</a:t>
            </a:r>
            <a:endParaRPr lang="cs-CZ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052736"/>
            <a:ext cx="3059832" cy="54425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708920"/>
            <a:ext cx="82169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 b="24401"/>
          <a:stretch>
            <a:fillRect/>
          </a:stretch>
        </p:blipFill>
        <p:spPr bwMode="auto">
          <a:xfrm>
            <a:off x="0" y="0"/>
            <a:ext cx="840105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6372200" y="6457890"/>
            <a:ext cx="24421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 smtClean="0"/>
              <a:t>http://www.</a:t>
            </a:r>
            <a:r>
              <a:rPr lang="cs-CZ" sz="2000" dirty="0" err="1" smtClean="0"/>
              <a:t>biolib.cz</a:t>
            </a:r>
            <a:r>
              <a:rPr lang="cs-CZ" sz="2000" dirty="0" smtClean="0"/>
              <a:t>/</a:t>
            </a:r>
            <a:endParaRPr lang="cs-CZ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301608" cy="90872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Příklad struktury popisu druhu</a:t>
            </a:r>
            <a:endParaRPr lang="cs-CZ" sz="3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26568"/>
            <a:ext cx="8852110" cy="563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1835696" y="836712"/>
            <a:ext cx="2022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</a:t>
            </a:r>
            <a:r>
              <a:rPr lang="cs-CZ" dirty="0" smtClean="0"/>
              <a:t>ový druh pro vědu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716016" y="836712"/>
            <a:ext cx="3825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r</a:t>
            </a:r>
            <a:r>
              <a:rPr lang="cs-CZ" dirty="0" err="1" smtClean="0"/>
              <a:t>edeskripce</a:t>
            </a:r>
            <a:r>
              <a:rPr lang="cs-CZ" dirty="0" smtClean="0"/>
              <a:t> již dříve popsaného druhu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7758684" y="6519446"/>
            <a:ext cx="1385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 smtClean="0"/>
              <a:t>Winston  1999</a:t>
            </a:r>
            <a:endParaRPr lang="cs-CZ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301608" cy="90872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Příklad struktury popisu druhu</a:t>
            </a:r>
            <a:endParaRPr lang="cs-CZ" sz="36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907704" y="836712"/>
            <a:ext cx="2022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</a:t>
            </a:r>
            <a:r>
              <a:rPr lang="cs-CZ" dirty="0" smtClean="0"/>
              <a:t>ový druh pro vědu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788024" y="836712"/>
            <a:ext cx="3825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r</a:t>
            </a:r>
            <a:r>
              <a:rPr lang="cs-CZ" dirty="0" err="1" smtClean="0"/>
              <a:t>edeskripce</a:t>
            </a:r>
            <a:r>
              <a:rPr lang="cs-CZ" dirty="0" smtClean="0"/>
              <a:t> již dříve popsaného druhu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401" y="1340768"/>
            <a:ext cx="89126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7758684" y="6519446"/>
            <a:ext cx="1385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 smtClean="0"/>
              <a:t>Winston  1999</a:t>
            </a:r>
            <a:endParaRPr lang="cs-CZ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1027"/>
          <p:cNvSpPr>
            <a:spLocks noChangeArrowheads="1"/>
          </p:cNvSpPr>
          <p:nvPr/>
        </p:nvSpPr>
        <p:spPr bwMode="auto">
          <a:xfrm>
            <a:off x="323528" y="1124744"/>
            <a:ext cx="284802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sk-SK" sz="2400" dirty="0"/>
              <a:t> </a:t>
            </a:r>
            <a:r>
              <a:rPr lang="cs-CZ" sz="2400" dirty="0" smtClean="0"/>
              <a:t>taxonomické články</a:t>
            </a:r>
            <a:endParaRPr lang="en-GB" sz="2400" dirty="0"/>
          </a:p>
          <a:p>
            <a:pPr>
              <a:buFontTx/>
              <a:buChar char="•"/>
            </a:pPr>
            <a:r>
              <a:rPr lang="en-GB" sz="2400" dirty="0"/>
              <a:t> </a:t>
            </a:r>
            <a:r>
              <a:rPr lang="cs-CZ" sz="2400" dirty="0" smtClean="0"/>
              <a:t>monografie a knihy</a:t>
            </a:r>
            <a:endParaRPr lang="en-GB" sz="2400" dirty="0"/>
          </a:p>
          <a:p>
            <a:pPr>
              <a:buFontTx/>
              <a:buChar char="•"/>
            </a:pPr>
            <a:r>
              <a:rPr lang="en-GB" sz="2400" dirty="0"/>
              <a:t> </a:t>
            </a:r>
            <a:r>
              <a:rPr lang="cs-CZ" sz="2400" dirty="0" smtClean="0"/>
              <a:t>CD-ROM</a:t>
            </a:r>
            <a:endParaRPr lang="en-GB" sz="2400" dirty="0"/>
          </a:p>
          <a:p>
            <a:pPr>
              <a:buFontTx/>
              <a:buChar char="•"/>
            </a:pPr>
            <a:r>
              <a:rPr lang="en-GB" sz="2400" dirty="0"/>
              <a:t> </a:t>
            </a:r>
            <a:r>
              <a:rPr lang="cs-CZ" sz="2400" dirty="0" smtClean="0"/>
              <a:t>webové stránky</a:t>
            </a:r>
            <a:endParaRPr lang="en-GB" sz="2400" dirty="0"/>
          </a:p>
          <a:p>
            <a:endParaRPr lang="cs-CZ" sz="2400" dirty="0"/>
          </a:p>
        </p:txBody>
      </p:sp>
      <p:sp>
        <p:nvSpPr>
          <p:cNvPr id="38916" name="Rectangle 1028"/>
          <p:cNvSpPr>
            <a:spLocks noChangeArrowheads="1"/>
          </p:cNvSpPr>
          <p:nvPr/>
        </p:nvSpPr>
        <p:spPr bwMode="auto">
          <a:xfrm>
            <a:off x="395536" y="6021288"/>
            <a:ext cx="4464496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chemeClr val="tx2"/>
                </a:solidFill>
                <a:hlinkClick r:id="rId3"/>
              </a:rPr>
              <a:t>http</a:t>
            </a:r>
            <a:r>
              <a:rPr lang="en-GB" sz="2400" dirty="0">
                <a:solidFill>
                  <a:schemeClr val="tx2"/>
                </a:solidFill>
                <a:hlinkClick r:id="rId3"/>
              </a:rPr>
              <a:t>://www.araneae.unibe.ch/</a:t>
            </a:r>
            <a:endParaRPr lang="cs-CZ" sz="2400" dirty="0">
              <a:solidFill>
                <a:schemeClr val="tx2"/>
              </a:solidFill>
            </a:endParaRPr>
          </a:p>
        </p:txBody>
      </p:sp>
      <p:pic>
        <p:nvPicPr>
          <p:cNvPr id="38917" name="Picture 1029" descr="C:\Documents and Settings\stano\Plocha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2915719"/>
            <a:ext cx="1854429" cy="29195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8918" name="Text Box 1030"/>
          <p:cNvSpPr txBox="1">
            <a:spLocks noChangeArrowheads="1"/>
          </p:cNvSpPr>
          <p:nvPr/>
        </p:nvSpPr>
        <p:spPr bwMode="auto">
          <a:xfrm>
            <a:off x="5943600" y="5877272"/>
            <a:ext cx="3200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600" dirty="0"/>
              <a:t>Roberts M.J. 1995. Spiders of Britain &amp; Northern Europe. Harper Collins Publishers, London.</a:t>
            </a:r>
          </a:p>
        </p:txBody>
      </p:sp>
      <p:graphicFrame>
        <p:nvGraphicFramePr>
          <p:cNvPr id="38920" name="Object 1032"/>
          <p:cNvGraphicFramePr>
            <a:graphicFrameLocks noChangeAspect="1"/>
          </p:cNvGraphicFramePr>
          <p:nvPr/>
        </p:nvGraphicFramePr>
        <p:xfrm>
          <a:off x="3923928" y="2420888"/>
          <a:ext cx="1789702" cy="2560571"/>
        </p:xfrm>
        <a:graphic>
          <a:graphicData uri="http://schemas.openxmlformats.org/presentationml/2006/ole">
            <p:oleObj spid="_x0000_s1028" name="Photo Editor Photo" r:id="rId5" imgW="3153215" imgH="4514286" progId="">
              <p:embed/>
            </p:oleObj>
          </a:graphicData>
        </a:graphic>
      </p:graphicFrame>
      <p:sp>
        <p:nvSpPr>
          <p:cNvPr id="38921" name="Text Box 1033"/>
          <p:cNvSpPr txBox="1">
            <a:spLocks noChangeArrowheads="1"/>
          </p:cNvSpPr>
          <p:nvPr/>
        </p:nvSpPr>
        <p:spPr bwMode="auto">
          <a:xfrm>
            <a:off x="3707904" y="5013176"/>
            <a:ext cx="23018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600" dirty="0"/>
              <a:t>Spiders of Australia: Interactive Identification to Subfamily</a:t>
            </a: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251520" y="188640"/>
            <a:ext cx="5616624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Kde najít klíč na určování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645024"/>
            <a:ext cx="2952328" cy="23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ázek 11" descr="11835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20272" y="188640"/>
            <a:ext cx="1821160" cy="2578763"/>
          </a:xfrm>
          <a:prstGeom prst="rect">
            <a:avLst/>
          </a:prstGeom>
        </p:spPr>
      </p:pic>
      <p:sp>
        <p:nvSpPr>
          <p:cNvPr id="13" name="Text Box 1030"/>
          <p:cNvSpPr txBox="1">
            <a:spLocks noChangeArrowheads="1"/>
          </p:cNvSpPr>
          <p:nvPr/>
        </p:nvSpPr>
        <p:spPr bwMode="auto">
          <a:xfrm>
            <a:off x="3851920" y="1196752"/>
            <a:ext cx="320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600" dirty="0" smtClean="0"/>
              <a:t>Buchar J. </a:t>
            </a:r>
            <a:r>
              <a:rPr lang="en-US" sz="1600" dirty="0" smtClean="0"/>
              <a:t>&amp; </a:t>
            </a:r>
            <a:r>
              <a:rPr lang="cs-CZ" sz="1600" dirty="0" smtClean="0"/>
              <a:t>Kůrka A. 2001: Naši pavouci. Academia, Praha.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Interaktivní klíče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328592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příklady online interaktivních klíčů:</a:t>
            </a:r>
          </a:p>
          <a:p>
            <a:pPr lvl="1"/>
            <a:r>
              <a:rPr lang="cs-CZ" dirty="0" err="1" smtClean="0"/>
              <a:t>LucID</a:t>
            </a:r>
            <a:r>
              <a:rPr lang="cs-CZ" dirty="0" smtClean="0"/>
              <a:t> (</a:t>
            </a:r>
            <a:r>
              <a:rPr lang="cs-CZ" dirty="0" smtClean="0">
                <a:hlinkClick r:id="rId2"/>
              </a:rPr>
              <a:t>http://keys.lucidcentral.org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DELTA-INTKEY (</a:t>
            </a:r>
            <a:r>
              <a:rPr lang="cs-CZ" dirty="0" smtClean="0">
                <a:hlinkClick r:id="rId3"/>
              </a:rPr>
              <a:t>http://delta-</a:t>
            </a:r>
            <a:r>
              <a:rPr lang="cs-CZ" dirty="0" err="1" smtClean="0">
                <a:hlinkClick r:id="rId3"/>
              </a:rPr>
              <a:t>intkey.com</a:t>
            </a:r>
            <a:r>
              <a:rPr lang="cs-CZ" dirty="0" smtClean="0">
                <a:hlinkClick r:id="rId3"/>
              </a:rPr>
              <a:t>/www/</a:t>
            </a:r>
            <a:r>
              <a:rPr lang="cs-CZ" dirty="0" err="1" smtClean="0">
                <a:hlinkClick r:id="rId3"/>
              </a:rPr>
              <a:t>refs.htm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3I (</a:t>
            </a:r>
            <a:r>
              <a:rPr lang="cs-CZ" dirty="0" smtClean="0">
                <a:hlinkClick r:id="rId4"/>
              </a:rPr>
              <a:t>http://imperialis.inhs.illinois.edu/dmitriev/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smtClean="0"/>
              <a:t>výhody:</a:t>
            </a:r>
          </a:p>
          <a:p>
            <a:pPr lvl="1"/>
            <a:r>
              <a:rPr lang="cs-CZ" dirty="0" smtClean="0"/>
              <a:t>možnost využívat znaky v různém pořadí (</a:t>
            </a:r>
            <a:r>
              <a:rPr lang="cs-CZ" i="1" dirty="0" err="1" smtClean="0"/>
              <a:t>multi</a:t>
            </a:r>
            <a:r>
              <a:rPr lang="cs-CZ" i="1" dirty="0" smtClean="0"/>
              <a:t>-</a:t>
            </a:r>
            <a:r>
              <a:rPr lang="cs-CZ" i="1" dirty="0" err="1" smtClean="0"/>
              <a:t>access</a:t>
            </a:r>
            <a:r>
              <a:rPr lang="cs-CZ" i="1" dirty="0" smtClean="0"/>
              <a:t> </a:t>
            </a:r>
            <a:r>
              <a:rPr lang="cs-CZ" i="1" dirty="0" err="1" smtClean="0"/>
              <a:t>keys</a:t>
            </a:r>
            <a:r>
              <a:rPr lang="cs-CZ" dirty="0" smtClean="0"/>
              <a:t>)</a:t>
            </a:r>
          </a:p>
          <a:p>
            <a:pPr lvl="1"/>
            <a:r>
              <a:rPr lang="cs-CZ" dirty="0"/>
              <a:t>k</a:t>
            </a:r>
            <a:r>
              <a:rPr lang="cs-CZ" dirty="0" smtClean="0"/>
              <a:t>e správnému určení je do jisté míry možné dojít navzdory chybám/nejistotě uživatele (chybně/ambivalentně zadaným datům)</a:t>
            </a:r>
          </a:p>
          <a:p>
            <a:pPr lvl="1"/>
            <a:r>
              <a:rPr lang="cs-CZ" dirty="0"/>
              <a:t>č</a:t>
            </a:r>
            <a:r>
              <a:rPr lang="cs-CZ" dirty="0" smtClean="0"/>
              <a:t>íselné znaky lze zadávat v přesných hodnotách</a:t>
            </a:r>
          </a:p>
          <a:p>
            <a:pPr lvl="1"/>
            <a:r>
              <a:rPr lang="cs-CZ" dirty="0"/>
              <a:t>l</a:t>
            </a:r>
            <a:r>
              <a:rPr lang="cs-CZ" dirty="0" smtClean="0"/>
              <a:t>epší provázání s ilustracemi a dalšími informacemi</a:t>
            </a:r>
          </a:p>
          <a:p>
            <a:pPr lvl="1"/>
            <a:r>
              <a:rPr lang="cs-CZ" dirty="0"/>
              <a:t>d</a:t>
            </a:r>
            <a:r>
              <a:rPr lang="cs-CZ" dirty="0" smtClean="0"/>
              <a:t>atabáze s klíčem lze využít i k jiným účelům (automatické generování diagnóz, klasických klíčů, srovnávací tabulky taxonů apod.)</a:t>
            </a:r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Úskalí určovacích klíčů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sz="2800" dirty="0" smtClean="0"/>
              <a:t>selžou/vedou ke špatné determinaci, když určovaný jedinec náleží taxonu, který není do klíče zahrnut (např. u taxonomicky nedokonale známých skupin nebo při použití klíčů na jinou geografickou oblast)</a:t>
            </a:r>
          </a:p>
          <a:p>
            <a:r>
              <a:rPr lang="cs-CZ" sz="2800" dirty="0" smtClean="0"/>
              <a:t>problém s přechodnými (např. hybridi) nebo neúplnými jedinci (chybějící tělní části, stádia apod.)</a:t>
            </a:r>
          </a:p>
          <a:p>
            <a:r>
              <a:rPr lang="cs-CZ" sz="2800" dirty="0" smtClean="0"/>
              <a:t>možné řešení: srovnat diagnózy, ilustrace apod. podobných taxonů v literatuře (viz taxonomické revize, monografie, původní popisy apod.) nebo sbírkách a pokusit se přiřadit jedince alespoň do některého z vyšších taxonů</a:t>
            </a:r>
          </a:p>
          <a:p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/>
              <a:t>Taxonomické katalogy a seznamy druhů</a:t>
            </a:r>
            <a:br>
              <a:rPr lang="cs-CZ" sz="4000" b="1" dirty="0" smtClean="0"/>
            </a:br>
            <a:r>
              <a:rPr lang="cs-CZ" sz="3100" b="1" dirty="0" smtClean="0"/>
              <a:t>(</a:t>
            </a:r>
            <a:r>
              <a:rPr lang="cs-CZ" sz="3100" b="1" i="1" dirty="0" err="1" smtClean="0"/>
              <a:t>taxonomic</a:t>
            </a:r>
            <a:r>
              <a:rPr lang="cs-CZ" sz="3100" b="1" i="1" dirty="0" smtClean="0"/>
              <a:t> </a:t>
            </a:r>
            <a:r>
              <a:rPr lang="cs-CZ" sz="3100" b="1" i="1" dirty="0" err="1" smtClean="0"/>
              <a:t>catalogues</a:t>
            </a:r>
            <a:r>
              <a:rPr lang="cs-CZ" sz="3100" b="1" i="1" dirty="0" smtClean="0"/>
              <a:t>/</a:t>
            </a:r>
            <a:r>
              <a:rPr lang="cs-CZ" sz="3100" b="1" i="1" dirty="0" err="1" smtClean="0"/>
              <a:t>catalogs</a:t>
            </a:r>
            <a:r>
              <a:rPr lang="cs-CZ" sz="3100" b="1" i="1" dirty="0" smtClean="0"/>
              <a:t> </a:t>
            </a:r>
            <a:r>
              <a:rPr lang="en-US" sz="3100" b="1" i="1" dirty="0" smtClean="0"/>
              <a:t>&amp; </a:t>
            </a:r>
            <a:r>
              <a:rPr lang="cs-CZ" sz="3100" b="1" i="1" dirty="0" err="1" smtClean="0"/>
              <a:t>checklists</a:t>
            </a:r>
            <a:r>
              <a:rPr lang="cs-CZ" sz="3100" b="1" dirty="0" smtClean="0"/>
              <a:t>)</a:t>
            </a:r>
            <a:endParaRPr lang="cs-CZ" sz="31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5040560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/>
              <a:t>katalogy:</a:t>
            </a:r>
            <a:r>
              <a:rPr lang="cs-CZ" dirty="0" smtClean="0"/>
              <a:t> kompletní přehledy jmen taxonů, většinou seřazených hierarchicky podle systému, se zahrnutím synonym a </a:t>
            </a:r>
            <a:r>
              <a:rPr lang="cs-CZ" dirty="0" err="1" smtClean="0"/>
              <a:t>nomenklatorických</a:t>
            </a:r>
            <a:r>
              <a:rPr lang="cs-CZ" dirty="0" smtClean="0"/>
              <a:t> změn</a:t>
            </a:r>
          </a:p>
          <a:p>
            <a:r>
              <a:rPr lang="cs-CZ" dirty="0" smtClean="0"/>
              <a:t>často i s přehledem rozšíření a základních biologických údajů (např. živných rostlin/hostitelů) apod.</a:t>
            </a:r>
          </a:p>
          <a:p>
            <a:r>
              <a:rPr lang="cs-CZ" dirty="0" smtClean="0"/>
              <a:t>případně i s kompletní bibliografií vztahující se k danému jménu (odkazy na popisy, klíče, faunistické, ekologické a aplikované práce apod.) </a:t>
            </a:r>
          </a:p>
          <a:p>
            <a:r>
              <a:rPr lang="cs-CZ" b="1" dirty="0" err="1" smtClean="0"/>
              <a:t>checklisty</a:t>
            </a:r>
            <a:r>
              <a:rPr lang="cs-CZ" b="1" dirty="0" smtClean="0"/>
              <a:t>:</a:t>
            </a:r>
            <a:r>
              <a:rPr lang="cs-CZ" dirty="0" smtClean="0"/>
              <a:t> seznamy druhů určitého území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Využití katalogů a </a:t>
            </a:r>
            <a:r>
              <a:rPr lang="cs-CZ" sz="4000" b="1" dirty="0" err="1" smtClean="0"/>
              <a:t>checklistů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zjistit autora a rok popisu daného taxonu, případně včetně bibliografického odkazu na původní popis (a další významné publikace)</a:t>
            </a:r>
          </a:p>
          <a:p>
            <a:r>
              <a:rPr lang="cs-CZ" dirty="0" smtClean="0"/>
              <a:t>zjistit platná jména (x synonyma, homonyma, nesprávné způsoby psaní jména apod.)</a:t>
            </a:r>
          </a:p>
          <a:p>
            <a:r>
              <a:rPr lang="cs-CZ" dirty="0" smtClean="0"/>
              <a:t>zjistit systematické zařazení (klasifikaci) taxonu</a:t>
            </a:r>
          </a:p>
          <a:p>
            <a:r>
              <a:rPr lang="cs-CZ" dirty="0" smtClean="0"/>
              <a:t>zjistit, které všechny taxony se vyskytují na určitém území</a:t>
            </a:r>
          </a:p>
          <a:p>
            <a:r>
              <a:rPr lang="cs-CZ" dirty="0" smtClean="0"/>
              <a:t>zjistit, zda je konkrétní taxon znám z určitého území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731</Words>
  <Application>Microsoft Office PowerPoint</Application>
  <PresentationFormat>Předvádění na obrazovce (4:3)</PresentationFormat>
  <Paragraphs>77</Paragraphs>
  <Slides>24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6" baseType="lpstr">
      <vt:lpstr>Motiv sady Office</vt:lpstr>
      <vt:lpstr>Photo Editor Photo</vt:lpstr>
      <vt:lpstr>11. Práce s taxonomickým materiálem a literaturou</vt:lpstr>
      <vt:lpstr>Typy taxonomických publikací</vt:lpstr>
      <vt:lpstr>Příklad struktury popisu druhu</vt:lpstr>
      <vt:lpstr>Příklad struktury popisu druhu</vt:lpstr>
      <vt:lpstr>Snímek 5</vt:lpstr>
      <vt:lpstr>Interaktivní klíče</vt:lpstr>
      <vt:lpstr>Úskalí určovacích klíčů</vt:lpstr>
      <vt:lpstr>Taxonomické katalogy a seznamy druhů (taxonomic catalogues/catalogs &amp; checklists)</vt:lpstr>
      <vt:lpstr>Využití katalogů a checklistů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Fauna Europaea http://www.faunaeur.org/index.php http://www.fauna-eu.org</vt:lpstr>
      <vt:lpstr>Fauna Europaea (http://www.faunaeur.org/index.php)</vt:lpstr>
      <vt:lpstr>Příklady checklistů</vt:lpstr>
      <vt:lpstr>Snímek 22</vt:lpstr>
      <vt:lpstr>České názvosloví</vt:lpstr>
      <vt:lpstr>Snímek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Taxonomická literatura</dc:title>
  <dc:creator>Malenovsky</dc:creator>
  <cp:lastModifiedBy>Igor Malenovský</cp:lastModifiedBy>
  <cp:revision>5</cp:revision>
  <dcterms:created xsi:type="dcterms:W3CDTF">2014-05-07T10:00:22Z</dcterms:created>
  <dcterms:modified xsi:type="dcterms:W3CDTF">2017-05-01T21:29:09Z</dcterms:modified>
</cp:coreProperties>
</file>