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Tremblay</a:t>
            </a:r>
            <a:r>
              <a:rPr lang="cs-CZ" dirty="0"/>
              <a:t> </a:t>
            </a:r>
            <a:r>
              <a:rPr lang="cs-CZ" sz="2400" dirty="0">
                <a:latin typeface="+mn-lt"/>
              </a:rPr>
              <a:t>v.</a:t>
            </a:r>
            <a:r>
              <a:rPr lang="cs-CZ" dirty="0">
                <a:latin typeface="+mn-lt"/>
              </a:rPr>
              <a:t> </a:t>
            </a:r>
            <a:r>
              <a:rPr lang="cs-CZ" dirty="0" err="1"/>
              <a:t>daigle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K. Zrnečková</a:t>
            </a:r>
          </a:p>
        </p:txBody>
      </p:sp>
    </p:spTree>
    <p:extLst>
      <p:ext uri="{BB962C8B-B14F-4D97-AF65-F5344CB8AC3E}">
        <p14:creationId xmlns:p14="http://schemas.microsoft.com/office/powerpoint/2010/main" val="108518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Kanada, 1989</a:t>
            </a:r>
          </a:p>
          <a:p>
            <a:r>
              <a:rPr lang="cs-CZ" dirty="0" err="1"/>
              <a:t>Quebec</a:t>
            </a:r>
            <a:r>
              <a:rPr lang="cs-CZ" dirty="0"/>
              <a:t> Superior </a:t>
            </a:r>
            <a:r>
              <a:rPr lang="cs-CZ" dirty="0" err="1"/>
              <a:t>Court</a:t>
            </a:r>
            <a:r>
              <a:rPr lang="cs-CZ" dirty="0"/>
              <a:t>, </a:t>
            </a:r>
            <a:r>
              <a:rPr lang="cs-CZ" dirty="0" err="1"/>
              <a:t>Quebec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Appeal, </a:t>
            </a:r>
            <a:r>
              <a:rPr lang="cs-CZ" dirty="0" err="1"/>
              <a:t>Supreme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Canada</a:t>
            </a:r>
            <a:endParaRPr lang="cs-CZ" dirty="0"/>
          </a:p>
          <a:p>
            <a:r>
              <a:rPr lang="cs-CZ" dirty="0"/>
              <a:t>matka (</a:t>
            </a:r>
            <a:r>
              <a:rPr lang="cs-CZ" dirty="0" err="1"/>
              <a:t>Chantel</a:t>
            </a:r>
            <a:r>
              <a:rPr lang="cs-CZ" dirty="0"/>
              <a:t> </a:t>
            </a:r>
            <a:r>
              <a:rPr lang="cs-CZ" dirty="0" err="1"/>
              <a:t>Daigle</a:t>
            </a:r>
            <a:r>
              <a:rPr lang="cs-CZ" dirty="0"/>
              <a:t>) chce potrat, otec (Jean-Guy </a:t>
            </a:r>
            <a:r>
              <a:rPr lang="cs-CZ" dirty="0" err="1"/>
              <a:t>Tremblay</a:t>
            </a:r>
            <a:r>
              <a:rPr lang="cs-CZ" dirty="0"/>
              <a:t>) je proti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032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Chantel</a:t>
            </a:r>
            <a:r>
              <a:rPr lang="cs-CZ" dirty="0"/>
              <a:t> a </a:t>
            </a:r>
            <a:r>
              <a:rPr lang="cs-CZ" dirty="0" err="1"/>
              <a:t>jean-guy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1988-1989: </a:t>
            </a:r>
            <a:r>
              <a:rPr lang="cs-CZ" dirty="0" err="1"/>
              <a:t>Chantel</a:t>
            </a:r>
            <a:r>
              <a:rPr lang="cs-CZ" dirty="0"/>
              <a:t> </a:t>
            </a:r>
            <a:r>
              <a:rPr lang="cs-CZ" dirty="0" err="1"/>
              <a:t>Daigle</a:t>
            </a:r>
            <a:r>
              <a:rPr lang="cs-CZ" dirty="0"/>
              <a:t> a Jean-Guy </a:t>
            </a:r>
            <a:r>
              <a:rPr lang="cs-CZ" dirty="0" err="1"/>
              <a:t>Tremblay</a:t>
            </a:r>
            <a:r>
              <a:rPr lang="cs-CZ" dirty="0"/>
              <a:t> ve vztahu</a:t>
            </a:r>
          </a:p>
          <a:p>
            <a:r>
              <a:rPr lang="cs-CZ" dirty="0"/>
              <a:t>1/1989: žádost o ruku</a:t>
            </a:r>
          </a:p>
          <a:p>
            <a:r>
              <a:rPr lang="cs-CZ" dirty="0"/>
              <a:t>2/1989: společné bydlení</a:t>
            </a:r>
          </a:p>
          <a:p>
            <a:r>
              <a:rPr lang="cs-CZ" dirty="0"/>
              <a:t>3/1989: </a:t>
            </a:r>
            <a:r>
              <a:rPr lang="cs-CZ" dirty="0" err="1"/>
              <a:t>Chantel</a:t>
            </a:r>
            <a:r>
              <a:rPr lang="cs-CZ" dirty="0"/>
              <a:t> těhotná, Jean-Guy otcem</a:t>
            </a:r>
          </a:p>
          <a:p>
            <a:r>
              <a:rPr lang="cs-CZ" dirty="0"/>
              <a:t>7/1989: </a:t>
            </a:r>
            <a:r>
              <a:rPr lang="cs-CZ" dirty="0" err="1"/>
              <a:t>Chantel</a:t>
            </a:r>
            <a:r>
              <a:rPr lang="cs-CZ" dirty="0"/>
              <a:t> fyzicky napadena Jean-Guyem → opouští ho, chce jít na potrat</a:t>
            </a:r>
          </a:p>
          <a:p>
            <a:r>
              <a:rPr lang="cs-CZ" dirty="0"/>
              <a:t>Jean-Guy s potratem nesouhlasí, obrací se na </a:t>
            </a:r>
            <a:r>
              <a:rPr lang="cs-CZ" dirty="0" err="1"/>
              <a:t>Quebec</a:t>
            </a:r>
            <a:r>
              <a:rPr lang="cs-CZ" dirty="0"/>
              <a:t> Superior </a:t>
            </a:r>
            <a:r>
              <a:rPr lang="cs-CZ" dirty="0" err="1"/>
              <a:t>Court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52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Argumenty matky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/>
          <a:lstStyle/>
          <a:p>
            <a:r>
              <a:rPr lang="cs-CZ" dirty="0"/>
              <a:t>těhotenství by jí způsobilo psychické trauma</a:t>
            </a:r>
          </a:p>
          <a:p>
            <a:r>
              <a:rPr lang="cs-CZ" dirty="0"/>
              <a:t>nechce </a:t>
            </a:r>
            <a:r>
              <a:rPr lang="cs-CZ" dirty="0" err="1"/>
              <a:t>Tremblayovo</a:t>
            </a:r>
            <a:r>
              <a:rPr lang="cs-CZ" dirty="0"/>
              <a:t> dítě</a:t>
            </a:r>
          </a:p>
          <a:p>
            <a:r>
              <a:rPr lang="cs-CZ" dirty="0"/>
              <a:t>dítě chce porodit pouze do úplné rodiny (bezpečné, mírumilovné, bez násilí)</a:t>
            </a:r>
          </a:p>
        </p:txBody>
      </p:sp>
      <p:pic>
        <p:nvPicPr>
          <p:cNvPr id="1038" name="Picture 14" descr="C'était il y a 20 ans: Jean-Guy Tremblay tentait d'empêcher son ex-copine,... (Photo: archives La Presse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6"/>
          <a:stretch/>
        </p:blipFill>
        <p:spPr bwMode="auto">
          <a:xfrm>
            <a:off x="4333325" y="3929428"/>
            <a:ext cx="3525349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14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argumenty otce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ztráta dítěte by mu způsobila psychické trauma</a:t>
            </a:r>
          </a:p>
          <a:p>
            <a:r>
              <a:rPr lang="cs-CZ" dirty="0" err="1"/>
              <a:t>Daigle</a:t>
            </a:r>
            <a:r>
              <a:rPr lang="cs-CZ" dirty="0"/>
              <a:t> je zdravotně v pořádku</a:t>
            </a:r>
          </a:p>
          <a:p>
            <a:r>
              <a:rPr lang="cs-CZ" dirty="0"/>
              <a:t>chce chránit a vychovat svoje dítě, plod je lidská bytost a má právo na život</a:t>
            </a:r>
          </a:p>
        </p:txBody>
      </p:sp>
      <p:pic>
        <p:nvPicPr>
          <p:cNvPr id="2050" name="Picture 2" descr="Jean-Guy Tremblay (1989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419" r="12428"/>
          <a:stretch/>
        </p:blipFill>
        <p:spPr bwMode="auto">
          <a:xfrm>
            <a:off x="4172710" y="3851031"/>
            <a:ext cx="3834884" cy="2831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473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Quebec</a:t>
            </a:r>
            <a:r>
              <a:rPr lang="cs-CZ" dirty="0"/>
              <a:t> Superior </a:t>
            </a:r>
            <a:r>
              <a:rPr lang="cs-CZ" dirty="0" err="1"/>
              <a:t>Court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880018" cy="3101983"/>
          </a:xfrm>
        </p:spPr>
        <p:txBody>
          <a:bodyPr/>
          <a:lstStyle/>
          <a:p>
            <a:r>
              <a:rPr lang="cs-CZ" dirty="0"/>
              <a:t>fetus je podle </a:t>
            </a:r>
            <a:r>
              <a:rPr lang="cs-CZ" dirty="0" err="1"/>
              <a:t>Quebec</a:t>
            </a:r>
            <a:r>
              <a:rPr lang="cs-CZ" dirty="0"/>
              <a:t> Charter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Freedoms</a:t>
            </a:r>
            <a:r>
              <a:rPr lang="cs-CZ" dirty="0"/>
              <a:t> „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“</a:t>
            </a:r>
          </a:p>
          <a:p>
            <a:r>
              <a:rPr lang="cs-CZ" dirty="0"/>
              <a:t>má proto právo na život podle </a:t>
            </a:r>
            <a:r>
              <a:rPr lang="cs-CZ" dirty="0" err="1"/>
              <a:t>section</a:t>
            </a:r>
            <a:r>
              <a:rPr lang="cs-CZ" dirty="0"/>
              <a:t> 1 (</a:t>
            </a:r>
            <a:r>
              <a:rPr lang="cs-CZ" i="1" dirty="0"/>
              <a:t>e</a:t>
            </a:r>
            <a:r>
              <a:rPr lang="en-US" i="1" dirty="0"/>
              <a:t>very human being has a right to life</a:t>
            </a:r>
            <a:r>
              <a:rPr lang="cs-CZ" i="1" dirty="0"/>
              <a:t>..)</a:t>
            </a:r>
            <a:endParaRPr lang="cs-CZ" dirty="0"/>
          </a:p>
          <a:p>
            <a:r>
              <a:rPr lang="cs-CZ" dirty="0"/>
              <a:t>právo žít má i podle </a:t>
            </a:r>
            <a:r>
              <a:rPr lang="cs-CZ" dirty="0" err="1"/>
              <a:t>Canadian</a:t>
            </a:r>
            <a:r>
              <a:rPr lang="cs-CZ" dirty="0"/>
              <a:t> Charter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Freedoms</a:t>
            </a:r>
            <a:r>
              <a:rPr lang="cs-CZ" dirty="0"/>
              <a:t> </a:t>
            </a:r>
            <a:r>
              <a:rPr lang="cs-CZ" dirty="0" err="1"/>
              <a:t>section</a:t>
            </a:r>
            <a:r>
              <a:rPr lang="cs-CZ" dirty="0"/>
              <a:t> 7</a:t>
            </a:r>
          </a:p>
          <a:p>
            <a:r>
              <a:rPr lang="cs-CZ" dirty="0"/>
              <a:t>podle Civil </a:t>
            </a:r>
            <a:r>
              <a:rPr lang="cs-CZ" dirty="0" err="1"/>
              <a:t>Code</a:t>
            </a:r>
            <a:r>
              <a:rPr lang="cs-CZ" dirty="0"/>
              <a:t> je fetus považován za „</a:t>
            </a:r>
            <a:r>
              <a:rPr lang="cs-CZ" dirty="0" err="1"/>
              <a:t>juridical</a:t>
            </a:r>
            <a:r>
              <a:rPr lang="cs-CZ" dirty="0"/>
              <a:t> person“</a:t>
            </a:r>
          </a:p>
          <a:p>
            <a:endParaRPr lang="cs-CZ" dirty="0"/>
          </a:p>
          <a:p>
            <a:r>
              <a:rPr lang="cs-CZ" dirty="0"/>
              <a:t>Chantal </a:t>
            </a:r>
            <a:r>
              <a:rPr lang="cs-CZ" dirty="0" err="1"/>
              <a:t>Daigle</a:t>
            </a:r>
            <a:r>
              <a:rPr lang="cs-CZ" dirty="0"/>
              <a:t> se odvolala, </a:t>
            </a:r>
            <a:r>
              <a:rPr lang="cs-CZ" dirty="0" err="1"/>
              <a:t>Quebec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Appeal → zamítnuto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10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Supreme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Canada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10002"/>
          </a:xfrm>
        </p:spPr>
        <p:txBody>
          <a:bodyPr/>
          <a:lstStyle/>
          <a:p>
            <a:r>
              <a:rPr lang="cs-CZ" dirty="0"/>
              <a:t>fetus nepatří mezi </a:t>
            </a:r>
            <a:r>
              <a:rPr lang="cs-CZ" dirty="0"/>
              <a:t>„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“ podle </a:t>
            </a:r>
            <a:r>
              <a:rPr lang="cs-CZ" dirty="0" err="1"/>
              <a:t>Quebec</a:t>
            </a:r>
            <a:r>
              <a:rPr lang="cs-CZ" dirty="0"/>
              <a:t> Charter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Freedoms</a:t>
            </a:r>
            <a:endParaRPr lang="cs-CZ" dirty="0"/>
          </a:p>
          <a:p>
            <a:r>
              <a:rPr lang="cs-CZ" dirty="0"/>
              <a:t>dle Anglo-</a:t>
            </a:r>
            <a:r>
              <a:rPr lang="cs-CZ" dirty="0" err="1"/>
              <a:t>Canadian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se fetus musí narodit → poté bude mít práva</a:t>
            </a:r>
          </a:p>
          <a:p>
            <a:r>
              <a:rPr lang="cs-CZ" dirty="0"/>
              <a:t>podle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plod není osobou</a:t>
            </a:r>
          </a:p>
          <a:p>
            <a:r>
              <a:rPr lang="cs-CZ" dirty="0" err="1"/>
              <a:t>Quebec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 ani case </a:t>
            </a:r>
            <a:r>
              <a:rPr lang="cs-CZ" dirty="0" err="1"/>
              <a:t>law</a:t>
            </a:r>
            <a:r>
              <a:rPr lang="cs-CZ" dirty="0"/>
              <a:t> nepodporuje právo otce vetovat rozhodnutí matky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→ v Kanadě fetus nemá žádný právní status</a:t>
            </a:r>
          </a:p>
          <a:p>
            <a:pPr marL="0" indent="0">
              <a:buNone/>
            </a:pPr>
            <a:r>
              <a:rPr lang="cs-CZ" dirty="0"/>
              <a:t>→ otec nemá právo požádat o zákaz potratu</a:t>
            </a:r>
          </a:p>
        </p:txBody>
      </p:sp>
    </p:spTree>
    <p:extLst>
      <p:ext uri="{BB962C8B-B14F-4D97-AF65-F5344CB8AC3E}">
        <p14:creationId xmlns:p14="http://schemas.microsoft.com/office/powerpoint/2010/main" val="2125504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 pro/proti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623379"/>
              </p:ext>
            </p:extLst>
          </p:nvPr>
        </p:nvGraphicFramePr>
        <p:xfrm>
          <a:off x="2230438" y="2638425"/>
          <a:ext cx="7731126" cy="1651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77042">
                  <a:extLst>
                    <a:ext uri="{9D8B030D-6E8A-4147-A177-3AD203B41FA5}">
                      <a16:colId xmlns:a16="http://schemas.microsoft.com/office/drawing/2014/main" val="57640162"/>
                    </a:ext>
                  </a:extLst>
                </a:gridCol>
                <a:gridCol w="2577042">
                  <a:extLst>
                    <a:ext uri="{9D8B030D-6E8A-4147-A177-3AD203B41FA5}">
                      <a16:colId xmlns:a16="http://schemas.microsoft.com/office/drawing/2014/main" val="729214189"/>
                    </a:ext>
                  </a:extLst>
                </a:gridCol>
                <a:gridCol w="2577042">
                  <a:extLst>
                    <a:ext uri="{9D8B030D-6E8A-4147-A177-3AD203B41FA5}">
                      <a16:colId xmlns:a16="http://schemas.microsoft.com/office/drawing/2014/main" val="928751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SILNĚ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SLABĚ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18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</a:t>
                      </a:r>
                    </a:p>
                    <a:p>
                      <a:pPr algn="ctr"/>
                      <a:r>
                        <a:rPr lang="cs-CZ" dirty="0"/>
                        <a:t>(zákaz potratu)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Jean-Guy </a:t>
                      </a:r>
                      <a:r>
                        <a:rPr lang="cs-CZ" dirty="0" err="1"/>
                        <a:t>Tremblay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Quebec</a:t>
                      </a:r>
                      <a:r>
                        <a:rPr lang="cs-CZ" dirty="0"/>
                        <a:t> Superior </a:t>
                      </a:r>
                      <a:r>
                        <a:rPr lang="cs-CZ" dirty="0" err="1"/>
                        <a:t>Court</a:t>
                      </a:r>
                      <a:r>
                        <a:rPr lang="cs-CZ" dirty="0"/>
                        <a:t>,</a:t>
                      </a:r>
                    </a:p>
                    <a:p>
                      <a:pPr algn="ctr"/>
                      <a:r>
                        <a:rPr lang="cs-CZ" dirty="0" err="1"/>
                        <a:t>Quebec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Court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Appeal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770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PROTI</a:t>
                      </a:r>
                    </a:p>
                    <a:p>
                      <a:pPr algn="ctr"/>
                      <a:r>
                        <a:rPr lang="cs-CZ" dirty="0"/>
                        <a:t>(zákazu potratu)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Chantel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Daigle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Supreme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Court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Canada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491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338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fetus považovat za „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“? Má právo na ochranu?</a:t>
            </a:r>
          </a:p>
          <a:p>
            <a:r>
              <a:rPr lang="cs-CZ" dirty="0"/>
              <a:t>Bylo rozhodnutí matky pro potrat správné?</a:t>
            </a:r>
          </a:p>
          <a:p>
            <a:r>
              <a:rPr lang="cs-CZ" dirty="0"/>
              <a:t>Měl by mít otec stejné (nebo </a:t>
            </a:r>
            <a:r>
              <a:rPr lang="cs-CZ"/>
              <a:t>alespoň nějaké) </a:t>
            </a:r>
            <a:r>
              <a:rPr lang="cs-CZ" dirty="0"/>
              <a:t>právo rozhodovat o potratu jako má matka (matka chce potrat/otec chce potrat)?</a:t>
            </a:r>
          </a:p>
          <a:p>
            <a:r>
              <a:rPr lang="cs-CZ" dirty="0"/>
              <a:t>Bylo by možné podobné případy řešit kompromisem? Jak?</a:t>
            </a:r>
          </a:p>
        </p:txBody>
      </p:sp>
    </p:spTree>
    <p:extLst>
      <p:ext uri="{BB962C8B-B14F-4D97-AF65-F5344CB8AC3E}">
        <p14:creationId xmlns:p14="http://schemas.microsoft.com/office/powerpoint/2010/main" val="773288582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756</TotalTime>
  <Words>372</Words>
  <Application>Microsoft Office PowerPoint</Application>
  <PresentationFormat>Širokoúhlá obrazovka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Balík</vt:lpstr>
      <vt:lpstr>Tremblay v. daigle</vt:lpstr>
      <vt:lpstr>Úvod</vt:lpstr>
      <vt:lpstr>Chantel a jean-guy</vt:lpstr>
      <vt:lpstr>Argumenty matky</vt:lpstr>
      <vt:lpstr>argumenty otce</vt:lpstr>
      <vt:lpstr>Quebec Superior Court</vt:lpstr>
      <vt:lpstr>Supreme Court of Canada</vt:lpstr>
      <vt:lpstr>tabulka pro/proti</vt:lpstr>
      <vt:lpstr>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Tremblay v daigle</dc:title>
  <dc:creator>Asus</dc:creator>
  <cp:lastModifiedBy>Asus</cp:lastModifiedBy>
  <cp:revision>44</cp:revision>
  <dcterms:created xsi:type="dcterms:W3CDTF">2017-03-26T11:34:15Z</dcterms:created>
  <dcterms:modified xsi:type="dcterms:W3CDTF">2017-03-27T00:10:42Z</dcterms:modified>
</cp:coreProperties>
</file>