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23" r:id="rId12"/>
    <p:sldId id="317" r:id="rId13"/>
    <p:sldId id="273" r:id="rId14"/>
    <p:sldId id="274" r:id="rId15"/>
    <p:sldId id="275" r:id="rId16"/>
    <p:sldId id="300" r:id="rId17"/>
    <p:sldId id="276" r:id="rId18"/>
    <p:sldId id="277" r:id="rId19"/>
    <p:sldId id="321" r:id="rId20"/>
    <p:sldId id="279" r:id="rId21"/>
    <p:sldId id="301" r:id="rId22"/>
    <p:sldId id="281" r:id="rId23"/>
    <p:sldId id="280" r:id="rId24"/>
    <p:sldId id="302" r:id="rId25"/>
    <p:sldId id="288" r:id="rId26"/>
    <p:sldId id="322" r:id="rId27"/>
    <p:sldId id="296" r:id="rId28"/>
    <p:sldId id="297" r:id="rId29"/>
    <p:sldId id="298" r:id="rId30"/>
    <p:sldId id="304" r:id="rId31"/>
    <p:sldId id="282" r:id="rId32"/>
    <p:sldId id="305" r:id="rId33"/>
    <p:sldId id="292" r:id="rId34"/>
    <p:sldId id="293" r:id="rId35"/>
    <p:sldId id="290" r:id="rId36"/>
    <p:sldId id="291" r:id="rId37"/>
    <p:sldId id="265" r:id="rId38"/>
    <p:sldId id="306" r:id="rId39"/>
    <p:sldId id="266" r:id="rId40"/>
    <p:sldId id="294" r:id="rId41"/>
    <p:sldId id="289" r:id="rId42"/>
    <p:sldId id="263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">
          <p15:clr>
            <a:srgbClr val="A4A3A4"/>
          </p15:clr>
        </p15:guide>
        <p15:guide id="2" pos="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003399"/>
    <a:srgbClr val="FFFF66"/>
    <a:srgbClr val="F00000"/>
    <a:srgbClr val="FF0000"/>
    <a:srgbClr val="00CC00"/>
    <a:srgbClr val="FFF2D1"/>
    <a:srgbClr val="FDEE7B"/>
    <a:srgbClr val="99FF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8" autoAdjust="0"/>
  </p:normalViewPr>
  <p:slideViewPr>
    <p:cSldViewPr snapToGrid="0" showGuides="1">
      <p:cViewPr varScale="1">
        <p:scale>
          <a:sx n="81" d="100"/>
          <a:sy n="81" d="100"/>
        </p:scale>
        <p:origin x="1502" y="34"/>
      </p:cViewPr>
      <p:guideLst>
        <p:guide orient="horz" pos="168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List1!$A$2:$A$102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1.0000000000000005E-2</c:v>
                </c:pt>
                <c:pt idx="2">
                  <c:v>2.0000000000000011E-2</c:v>
                </c:pt>
                <c:pt idx="3">
                  <c:v>3.0000000000000016E-2</c:v>
                </c:pt>
                <c:pt idx="4">
                  <c:v>4.0000000000000022E-2</c:v>
                </c:pt>
                <c:pt idx="5">
                  <c:v>5.0000000000000024E-2</c:v>
                </c:pt>
                <c:pt idx="6">
                  <c:v>6.0000000000000032E-2</c:v>
                </c:pt>
                <c:pt idx="7">
                  <c:v>7.0000000000000034E-2</c:v>
                </c:pt>
                <c:pt idx="8">
                  <c:v>8.0000000000000043E-2</c:v>
                </c:pt>
                <c:pt idx="9">
                  <c:v>9.0000000000000066E-2</c:v>
                </c:pt>
                <c:pt idx="10">
                  <c:v>0.10000000000000003</c:v>
                </c:pt>
                <c:pt idx="11">
                  <c:v>0.10999999999999999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0.15000000000000011</c:v>
                </c:pt>
                <c:pt idx="16">
                  <c:v>0.16000000000000006</c:v>
                </c:pt>
                <c:pt idx="17">
                  <c:v>0.17</c:v>
                </c:pt>
                <c:pt idx="18">
                  <c:v>0.18000000000000013</c:v>
                </c:pt>
                <c:pt idx="19">
                  <c:v>0.19000000000000009</c:v>
                </c:pt>
                <c:pt idx="20">
                  <c:v>0.20000000000000004</c:v>
                </c:pt>
                <c:pt idx="21">
                  <c:v>0.21000000000000016</c:v>
                </c:pt>
                <c:pt idx="22">
                  <c:v>0.22000000000000011</c:v>
                </c:pt>
                <c:pt idx="23">
                  <c:v>0.23000000000000009</c:v>
                </c:pt>
                <c:pt idx="24">
                  <c:v>0.24000000000000019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0.31000000000000033</c:v>
                </c:pt>
                <c:pt idx="32">
                  <c:v>0.3200000000000004</c:v>
                </c:pt>
                <c:pt idx="33">
                  <c:v>0.33000000000000046</c:v>
                </c:pt>
                <c:pt idx="34">
                  <c:v>0.34000000000000036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0.38000000000000045</c:v>
                </c:pt>
                <c:pt idx="39">
                  <c:v>0.39000000000000046</c:v>
                </c:pt>
                <c:pt idx="40">
                  <c:v>0.4000000000000003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0.44000000000000034</c:v>
                </c:pt>
                <c:pt idx="45">
                  <c:v>0.45000000000000034</c:v>
                </c:pt>
                <c:pt idx="46">
                  <c:v>0.4600000000000003</c:v>
                </c:pt>
                <c:pt idx="47">
                  <c:v>0.47000000000000031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0.5400000000000007</c:v>
                </c:pt>
                <c:pt idx="55">
                  <c:v>0.5500000000000006</c:v>
                </c:pt>
                <c:pt idx="56">
                  <c:v>0.56000000000000061</c:v>
                </c:pt>
                <c:pt idx="57">
                  <c:v>0.57000000000000062</c:v>
                </c:pt>
                <c:pt idx="58">
                  <c:v>0.58000000000000052</c:v>
                </c:pt>
                <c:pt idx="59">
                  <c:v>0.59000000000000052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0.62000000000000077</c:v>
                </c:pt>
                <c:pt idx="63">
                  <c:v>0.63000000000000089</c:v>
                </c:pt>
                <c:pt idx="64">
                  <c:v>0.6400000000000009</c:v>
                </c:pt>
                <c:pt idx="65">
                  <c:v>0.65000000000000102</c:v>
                </c:pt>
                <c:pt idx="66">
                  <c:v>0.66000000000000103</c:v>
                </c:pt>
                <c:pt idx="67">
                  <c:v>0.67000000000000093</c:v>
                </c:pt>
                <c:pt idx="68">
                  <c:v>0.68000000000000071</c:v>
                </c:pt>
                <c:pt idx="69">
                  <c:v>0.69000000000000072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0.74000000000000088</c:v>
                </c:pt>
                <c:pt idx="75">
                  <c:v>0.750000000000001</c:v>
                </c:pt>
                <c:pt idx="76">
                  <c:v>0.76000000000000101</c:v>
                </c:pt>
                <c:pt idx="77">
                  <c:v>0.77000000000000091</c:v>
                </c:pt>
                <c:pt idx="78">
                  <c:v>0.78000000000000069</c:v>
                </c:pt>
                <c:pt idx="79">
                  <c:v>0.7900000000000007</c:v>
                </c:pt>
                <c:pt idx="80">
                  <c:v>0.8000000000000006</c:v>
                </c:pt>
                <c:pt idx="81">
                  <c:v>0.81000000000000061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0.87000000000000099</c:v>
                </c:pt>
                <c:pt idx="88">
                  <c:v>0.88000000000000089</c:v>
                </c:pt>
                <c:pt idx="89">
                  <c:v>0.8900000000000009</c:v>
                </c:pt>
                <c:pt idx="90">
                  <c:v>0.90000000000000069</c:v>
                </c:pt>
                <c:pt idx="91">
                  <c:v>0.9100000000000007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0.98000000000000054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List1!$B$2:$B$102</c:f>
              <c:numCache>
                <c:formatCode>General</c:formatCode>
                <c:ptCount val="101"/>
                <c:pt idx="0">
                  <c:v>0</c:v>
                </c:pt>
                <c:pt idx="1">
                  <c:v>9.227446944279237E-15</c:v>
                </c:pt>
                <c:pt idx="2">
                  <c:v>1.0889766689046876E-12</c:v>
                </c:pt>
                <c:pt idx="3">
                  <c:v>1.7140467270902458E-11</c:v>
                </c:pt>
                <c:pt idx="4">
                  <c:v>1.1819246862071143E-10</c:v>
                </c:pt>
                <c:pt idx="5">
                  <c:v>5.1829721194458141E-10</c:v>
                </c:pt>
                <c:pt idx="6">
                  <c:v>1.7064029037943671E-9</c:v>
                </c:pt>
                <c:pt idx="7">
                  <c:v>4.608396822769769E-9</c:v>
                </c:pt>
                <c:pt idx="8">
                  <c:v>1.0762979862381866E-8</c:v>
                </c:pt>
                <c:pt idx="9">
                  <c:v>2.2492032617549237E-8</c:v>
                </c:pt>
                <c:pt idx="10">
                  <c:v>4.3046721000000081E-8</c:v>
                </c:pt>
                <c:pt idx="11">
                  <c:v>7.6712979213402351E-8</c:v>
                </c:pt>
                <c:pt idx="12">
                  <c:v>1.2886355243002994E-7</c:v>
                </c:pt>
                <c:pt idx="13">
                  <c:v>2.0594795651459055E-7</c:v>
                </c:pt>
                <c:pt idx="14">
                  <c:v>3.1541610155921808E-7</c:v>
                </c:pt>
                <c:pt idx="15">
                  <c:v>4.6557560801596135E-7</c:v>
                </c:pt>
                <c:pt idx="16">
                  <c:v>6.6538677861049435E-7</c:v>
                </c:pt>
                <c:pt idx="17">
                  <c:v>9.2420260574414407E-7</c:v>
                </c:pt>
                <c:pt idx="18">
                  <c:v>1.2514639818982589E-6</c:v>
                </c:pt>
                <c:pt idx="19">
                  <c:v>1.6563623786111085E-6</c:v>
                </c:pt>
                <c:pt idx="20">
                  <c:v>2.1474836480000061E-6</c:v>
                </c:pt>
                <c:pt idx="21">
                  <c:v>2.7324472929728613E-6</c:v>
                </c:pt>
                <c:pt idx="22">
                  <c:v>3.4175555879756431E-6</c:v>
                </c:pt>
                <c:pt idx="23">
                  <c:v>4.2074663712429689E-6</c:v>
                </c:pt>
                <c:pt idx="24">
                  <c:v>5.1049022465801701E-6</c:v>
                </c:pt>
                <c:pt idx="25">
                  <c:v>6.110407412052174E-6</c:v>
                </c:pt>
                <c:pt idx="26">
                  <c:v>7.2221614645743909E-6</c:v>
                </c:pt>
                <c:pt idx="27">
                  <c:v>8.4358574053359472E-6</c:v>
                </c:pt>
                <c:pt idx="28">
                  <c:v>9.7446487822844946E-6</c:v>
                </c:pt>
                <c:pt idx="29">
                  <c:v>1.1139168540089377E-5</c:v>
                </c:pt>
                <c:pt idx="30">
                  <c:v>1.2607619787000042E-5</c:v>
                </c:pt>
                <c:pt idx="31">
                  <c:v>1.4135936406514322E-5</c:v>
                </c:pt>
                <c:pt idx="32">
                  <c:v>1.5708009305957341E-5</c:v>
                </c:pt>
                <c:pt idx="33">
                  <c:v>1.730597216075058E-5</c:v>
                </c:pt>
                <c:pt idx="34">
                  <c:v>1.8910538829161343E-5</c:v>
                </c:pt>
                <c:pt idx="35">
                  <c:v>2.0501383214248802E-5</c:v>
                </c:pt>
                <c:pt idx="36">
                  <c:v>2.2057551263871684E-5</c:v>
                </c:pt>
                <c:pt idx="37">
                  <c:v>2.355789404220012E-5</c:v>
                </c:pt>
                <c:pt idx="38">
                  <c:v>2.4981510383694773E-5</c:v>
                </c:pt>
                <c:pt idx="39">
                  <c:v>2.6308187550343118E-5</c:v>
                </c:pt>
                <c:pt idx="40">
                  <c:v>2.7518828544000071E-5</c:v>
                </c:pt>
                <c:pt idx="41">
                  <c:v>2.8595855259259098E-5</c:v>
                </c:pt>
                <c:pt idx="42">
                  <c:v>2.9523577472955635E-5</c:v>
                </c:pt>
                <c:pt idx="43">
                  <c:v>3.0288518723007878E-5</c:v>
                </c:pt>
                <c:pt idx="44">
                  <c:v>3.0879691395942519E-5</c:v>
                </c:pt>
                <c:pt idx="45">
                  <c:v>3.1288814779592647E-5</c:v>
                </c:pt>
                <c:pt idx="46">
                  <c:v>3.1510471402944134E-5</c:v>
                </c:pt>
                <c:pt idx="47">
                  <c:v>3.1542198635264118E-5</c:v>
                </c:pt>
                <c:pt idx="48">
                  <c:v>3.1384514207273091E-5</c:v>
                </c:pt>
                <c:pt idx="49">
                  <c:v>3.1040876004520158E-5</c:v>
                </c:pt>
                <c:pt idx="50">
                  <c:v>3.0517578125000034E-5</c:v>
                </c:pt>
                <c:pt idx="51">
                  <c:v>2.9823586749440845E-5</c:v>
                </c:pt>
                <c:pt idx="52">
                  <c:v>2.897032080671359E-5</c:v>
                </c:pt>
                <c:pt idx="53">
                  <c:v>2.7971383695422833E-5</c:v>
                </c:pt>
                <c:pt idx="54">
                  <c:v>2.6842253417322752E-5</c:v>
                </c:pt>
                <c:pt idx="55">
                  <c:v>2.5599939365121191E-5</c:v>
                </c:pt>
                <c:pt idx="56">
                  <c:v>2.4262614668240496E-5</c:v>
                </c:pt>
                <c:pt idx="57">
                  <c:v>2.2849233422619949E-5</c:v>
                </c:pt>
                <c:pt idx="58">
                  <c:v>2.1379142308002286E-5</c:v>
                </c:pt>
                <c:pt idx="59">
                  <c:v>1.987169602762064E-5</c:v>
                </c:pt>
                <c:pt idx="60">
                  <c:v>1.8345885695999989E-5</c:v>
                </c:pt>
                <c:pt idx="61">
                  <c:v>1.6819988761694681E-5</c:v>
                </c:pt>
                <c:pt idx="62">
                  <c:v>1.5311248299683802E-5</c:v>
                </c:pt>
                <c:pt idx="63">
                  <c:v>1.383558856446667E-5</c:v>
                </c:pt>
                <c:pt idx="64">
                  <c:v>1.2407372585927756E-5</c:v>
                </c:pt>
                <c:pt idx="65">
                  <c:v>1.1039206346133906E-5</c:v>
                </c:pt>
                <c:pt idx="66">
                  <c:v>9.7417927301739562E-6</c:v>
                </c:pt>
                <c:pt idx="67">
                  <c:v>8.5238370343994861E-6</c:v>
                </c:pt>
                <c:pt idx="68">
                  <c:v>7.39200437927398E-6</c:v>
                </c:pt>
                <c:pt idx="69">
                  <c:v>6.3509279507527628E-6</c:v>
                </c:pt>
                <c:pt idx="70">
                  <c:v>5.4032656229999745E-6</c:v>
                </c:pt>
                <c:pt idx="71">
                  <c:v>4.5498012346843519E-6</c:v>
                </c:pt>
                <c:pt idx="72">
                  <c:v>3.7895856375550514E-6</c:v>
                </c:pt>
                <c:pt idx="73">
                  <c:v>3.1201116430694308E-6</c:v>
                </c:pt>
                <c:pt idx="74">
                  <c:v>2.5375161902558361E-6</c:v>
                </c:pt>
                <c:pt idx="75">
                  <c:v>2.0368024706840308E-6</c:v>
                </c:pt>
                <c:pt idx="76">
                  <c:v>1.6120743936568776E-6</c:v>
                </c:pt>
                <c:pt idx="77">
                  <c:v>1.2567756693322984E-6</c:v>
                </c:pt>
                <c:pt idx="78">
                  <c:v>9.6392593507004026E-7</c:v>
                </c:pt>
                <c:pt idx="79">
                  <c:v>7.2634674876492739E-7</c:v>
                </c:pt>
                <c:pt idx="80">
                  <c:v>5.3687091199999263E-7</c:v>
                </c:pt>
                <c:pt idx="81">
                  <c:v>3.8852944683469782E-7</c:v>
                </c:pt>
                <c:pt idx="82">
                  <c:v>2.7471160578254007E-7</c:v>
                </c:pt>
                <c:pt idx="83">
                  <c:v>1.892945096102425E-7</c:v>
                </c:pt>
                <c:pt idx="84">
                  <c:v>1.2674033878294833E-7</c:v>
                </c:pt>
                <c:pt idx="85">
                  <c:v>8.2160401414579457E-8</c:v>
                </c:pt>
                <c:pt idx="86">
                  <c:v>5.134680723056903E-8</c:v>
                </c:pt>
                <c:pt idx="87">
                  <c:v>3.0773832582639091E-8</c:v>
                </c:pt>
                <c:pt idx="88">
                  <c:v>1.7572302604094419E-8</c:v>
                </c:pt>
                <c:pt idx="89">
                  <c:v>9.4813794533415103E-9</c:v>
                </c:pt>
                <c:pt idx="90">
                  <c:v>4.7829689999998095E-9</c:v>
                </c:pt>
                <c:pt idx="91">
                  <c:v>2.2244867423948727E-9</c:v>
                </c:pt>
                <c:pt idx="92">
                  <c:v>9.3591129238098054E-10</c:v>
                </c:pt>
                <c:pt idx="93">
                  <c:v>3.4686857805791749E-10</c:v>
                </c:pt>
                <c:pt idx="94">
                  <c:v>1.0891933428473825E-10</c:v>
                </c:pt>
                <c:pt idx="95">
                  <c:v>2.7278800628659634E-11</c:v>
                </c:pt>
                <c:pt idx="96">
                  <c:v>4.9246861925290516E-12</c:v>
                </c:pt>
                <c:pt idx="97">
                  <c:v>5.3011754446081327E-13</c:v>
                </c:pt>
                <c:pt idx="98">
                  <c:v>2.2224013651110445E-14</c:v>
                </c:pt>
                <c:pt idx="99">
                  <c:v>9.3206534790650858E-17</c:v>
                </c:pt>
                <c:pt idx="100">
                  <c:v>3.8769646535228268E-122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EAA-46B6-B6C5-B925CA1E1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449472"/>
        <c:axId val="210792448"/>
      </c:scatterChart>
      <c:valAx>
        <c:axId val="205449472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10792448"/>
        <c:crosses val="autoZero"/>
        <c:crossBetween val="midCat"/>
        <c:majorUnit val="0.2"/>
      </c:valAx>
      <c:valAx>
        <c:axId val="210792448"/>
        <c:scaling>
          <c:orientation val="minMax"/>
          <c:max val="3.5000000000000078E-5"/>
          <c:min val="0"/>
        </c:scaling>
        <c:delete val="0"/>
        <c:axPos val="l"/>
        <c:majorGridlines>
          <c:spPr>
            <a:ln w="12700">
              <a:solidFill>
                <a:sysClr val="windowText" lastClr="000000"/>
              </a:solidFill>
              <a:prstDash val="sysDash"/>
            </a:ln>
          </c:spPr>
        </c:majorGridlines>
        <c:numFmt formatCode="0.00E+00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05449472"/>
        <c:crosses val="autoZero"/>
        <c:crossBetween val="midCat"/>
        <c:majorUnit val="1.0000000000000025E-5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079A9A9-133F-4E97-9EFB-B6094E31E6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804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60B93-723A-4990-9D7F-CABB817B759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9D93A-B005-40D8-81AA-74F4AA0FF027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017C2-B4CD-477F-B2F5-A0E89CEE0C0E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47A6-DD3A-4BA1-A0E5-AF0616E61FED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47A6-DD3A-4BA1-A0E5-AF0616E61FE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26503-B448-41C8-8A16-5A1877CB58A9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D8088-1493-475C-9DCF-A4E5D606A681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064D8-19AA-40B0-A222-CE7288909A0A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1D763-EDCD-45FC-91C2-28CA501A2E21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1D763-EDCD-45FC-91C2-28CA501A2E21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8818-36D3-4223-9EFF-7E9F03532A0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8818-36D3-4223-9EFF-7E9F03532A0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73AC8-0C63-454A-AB1C-A0A5451472E2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73AC8-0C63-454A-AB1C-A0A5451472E2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2E2A3-0496-407B-8C6F-AE372F0E7E3F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2E2A3-0496-407B-8C6F-AE372F0E7E3F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52A9D-038D-40B5-8878-DFA840683484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94282-D822-4231-8171-A01268A3F516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6BBD-BF50-4ABC-9E5F-E7CCF09236DE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B613F-7838-42C6-B21D-A64739B1FF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BB68-B758-4793-B200-AB23CD01BB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E2CF-60CE-4CFA-837F-FBB8F5E420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865F-4715-4F06-B33D-DF703EF96D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D73E-FD7C-48C3-8F94-C766694E7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472D-9967-4630-BE0E-56F6731DC3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8A37B-8D06-495E-8F83-FD807B3207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25971-3CD6-44D2-9ECC-C09F537CB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9765-6849-4AB3-B85D-72DD16AF61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D4CB-1049-49D9-A12F-E7A531C55C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62A2-5AA3-436F-AFD7-C8EADEEFBA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76BA180F-6DF4-4866-902B-C0A41050F5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morphbank.ebc.uu.se/mrbaye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tif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volution.gs.washington.edu/phylip/software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74688" y="760413"/>
            <a:ext cx="80533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1400" b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&gt;gi|5835135|ref|NC_001644.1| Pan paniscus mitochondrion, complete genome GTTTATGTAGCTTACCCCCTTAAAGCAATACACTGAAAATGTTTCGACGGGTTTATATCACCCCATAAAC AAACAGGTTTGGTCCTAGCCTTTCTATTAGCTCTTAGTAAGATTACACATGCAAGCATCCGTCCCGTGAG TCACCCTCTAAATCACCATGATCAAAAGGAACAAGTATCAAGCACACAGCAATGCAGCTCAAGACGCTTA GCCTAGCCACACCCCCACGGGAGACAGCAGTGATAAACCTTTAGCAATAAACGAAAGTTTAACTAAGCCA TACTAACCTCAGGGTTGGTCAATTTCGTGCTAGCCACCGCGGTCACACGATTAACCCAAGTCAATAGAAA CCGGCGTAAAGAGTGTTTTAGATCACCCCCCCCCCAATAAAGCTAAAATTCACCTGAGTTGTAAAAAACT CCAGCTGATACAAAATAAACTACGAAAGTGGCTTTAACACATCTGAACACACAATAGCTAAGACCCAAAC TGGGATTAGATACCCCACTATGCTTAGCCCTAAACTTCAACAGTTAAATTAACAAAACTGCTCGCCAGAA CACTACGAGCCACAGCTTAAAACTCAAAGGACCTGGCGGTGCTTCATATCCCTCTAGAGGAGCCTGTTCT GTAATCGATAAACCCCGATCAACCTCACCGCCTCTTGCTCAGCCTATATACCGCCATCTTCAGCAAACCC TGATGAAGGTTACAAAGTAAGCGCAAGTACCCACGTAAAGACGTTAGGTCAAGGTGTAGCCTATGAGGCG GCAAGAAATGGGCTACATTTTCTACCCCAGAAAATTACGATAACCCTTATGAAACCTAAGGGTCGAAGGT GGATTTAGCAGTAAACTAAGAGTAGAGTGCTTAGTTGAACAGGGCCCTGAAGCGCGTACACACCGCCCGT CACCCTCCTCAAGTATACTTCAAAGGATATTTAACTTAAACCCCTACGCATTTATATAGAGGAGATAAGT CGTAACATGGTAAGTGTACTGGAAAGTGCACTTGGACGAACCAGAGTGTAGCTTAACATAAAGCACCCAA CTTACACTTAGGAGATTTCAACTCAACTTGACCACTCTGAGCCAAACCTAGCCCCAAACCCCCTCCACCC TACTACCAAACAACCTTAACCAAACCATTTACCCAAATAAAGTATAGGCGATAGAAATTGTAAATCGGCG CAATAGATATAGTACCGCAAGGGAAAGATGAAAAATTACACCCAAGCATAATACAGCAAGGACTAACCCC TGTACCTTTTGCATAATGAATTAACTAGAAATAACTTTGCAAAGAGAACTAAAGCCAAGATCCCCGAAAC CAGACGAGCTACCTAAGAACAGCTAAAAGAGCACACCCGTCTATGTAGCAAAATAGTGGGAAGATTTATA GGTAGAGGCGACAAACCTACCGAGCCTGGTGATAGCTGGTTGTCCAAGATAGAATCTTAGTTCAACTTTA AATTTACCTACAGAACCCTCTAAATCCCCCTGTAAATTTAACTGTTAGTCCAAAGAGGAACAGCTCTTTA GACACTAGGAAAAAACCTTATGAAGAGAGTAAAAAATTTAATGCCCATAGTAGGCCTAAAAGCAGCCACC AATTAAGAAAGCGTTCAAGCTCAACACCCACAACCTCAAAAAATCCCAAGCATACAAGCGAACTCCTTAC GCTCAATTGGACCAATCTATTACCCCATAGAAGAGCTAATGTTAGTATAAGTAACATGAAAACATTCTCC TCCGCATAAGCCTACTACAGACCAAAATATTAAACTGACAATTAACAGCCCAATATCTACAATCAACCAA </a:t>
            </a:r>
            <a:endParaRPr lang="cs-CZ" sz="3200" b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0" y="468313"/>
            <a:ext cx="9144000" cy="125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5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716088" y="257175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6600"/>
                </a:solidFill>
                <a:ea typeface="SimSun" pitchFamily="2" charset="-122"/>
              </a:rPr>
              <a:t>MODULARIZACE VÝUKY EVOLUČNÍ A EKOLOGICKÉ BIOLOGIE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0000"/>
                </a:solidFill>
                <a:ea typeface="SimSun" pitchFamily="2" charset="-122"/>
              </a:rPr>
              <a:t>CZ.1.07/2.2.00/15.0204</a:t>
            </a:r>
          </a:p>
        </p:txBody>
      </p:sp>
      <p:pic>
        <p:nvPicPr>
          <p:cNvPr id="7174" name="Picture 11" descr="PF_72_100_grey_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ubz_cz_black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1062792" y="1012299"/>
            <a:ext cx="6982690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FYLOGENETICKÁ ANALÝZA 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</a:t>
            </a:r>
            <a:r>
              <a:rPr lang="cs-CZ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I.</a:t>
            </a:r>
          </a:p>
        </p:txBody>
      </p:sp>
      <p:pic>
        <p:nvPicPr>
          <p:cNvPr id="717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7850" y="1717675"/>
            <a:ext cx="20875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0"/>
          <p:cNvPicPr>
            <a:picLocks noChangeAspect="1" noChangeArrowheads="1"/>
          </p:cNvPicPr>
          <p:nvPr/>
        </p:nvPicPr>
        <p:blipFill>
          <a:blip r:embed="rId6" cstate="print"/>
          <a:srcRect b="12657"/>
          <a:stretch>
            <a:fillRect/>
          </a:stretch>
        </p:blipFill>
        <p:spPr bwMode="auto">
          <a:xfrm>
            <a:off x="247650" y="1722438"/>
            <a:ext cx="270668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8" y="3409950"/>
            <a:ext cx="318611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3263" y="1836738"/>
            <a:ext cx="32035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6688" y="3582988"/>
            <a:ext cx="266858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7213" y="320675"/>
            <a:ext cx="768030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0" dirty="0"/>
              <a:t>Hledání maximální věrohodnosti daného stromu </a:t>
            </a:r>
          </a:p>
          <a:p>
            <a:pPr>
              <a:spcAft>
                <a:spcPts val="1200"/>
              </a:spcAft>
            </a:pPr>
            <a:r>
              <a:rPr lang="cs-CZ" sz="2400" b="0" dirty="0">
                <a:sym typeface="Symbol"/>
              </a:rPr>
              <a:t> např. Newtonova (</a:t>
            </a:r>
            <a:r>
              <a:rPr lang="cs-CZ" sz="2400" b="0" dirty="0" err="1">
                <a:sym typeface="Symbol"/>
              </a:rPr>
              <a:t>Newtonova</a:t>
            </a:r>
            <a:r>
              <a:rPr lang="cs-CZ" sz="2400" b="0" dirty="0">
                <a:sym typeface="Symbol"/>
              </a:rPr>
              <a:t>-</a:t>
            </a:r>
            <a:r>
              <a:rPr lang="cs-CZ" sz="2400" b="0" dirty="0" err="1">
                <a:sym typeface="Symbol"/>
              </a:rPr>
              <a:t>Raphsonova</a:t>
            </a:r>
            <a:r>
              <a:rPr lang="cs-CZ" sz="2400" b="0" dirty="0">
                <a:sym typeface="Symbol"/>
              </a:rPr>
              <a:t>) metoda</a:t>
            </a:r>
            <a:endParaRPr lang="cs-CZ" sz="2400" b="0" dirty="0"/>
          </a:p>
        </p:txBody>
      </p:sp>
      <p:sp>
        <p:nvSpPr>
          <p:cNvPr id="7" name="Obdélník 6"/>
          <p:cNvSpPr/>
          <p:nvPr/>
        </p:nvSpPr>
        <p:spPr>
          <a:xfrm>
            <a:off x="1450097" y="4465396"/>
            <a:ext cx="6381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0" dirty="0"/>
              <a:t>https://upload.wikimedia.org/wikipedia/commons/e/e0/NewtonIteration_Ani.gif</a:t>
            </a:r>
          </a:p>
        </p:txBody>
      </p:sp>
      <p:pic>
        <p:nvPicPr>
          <p:cNvPr id="175109" name="Picture 5" descr="https://upload.wikimedia.org/wikipedia/commons/e/e0/NewtonIteration_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119" y="1431018"/>
            <a:ext cx="4144282" cy="295580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68325" y="5529427"/>
            <a:ext cx="761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0" dirty="0"/>
              <a:t>Hledání nejvěrohodnějšího stromu: heuristické hledání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/>
        </p:nvGrpSpPr>
        <p:grpSpPr>
          <a:xfrm>
            <a:off x="894670" y="1436914"/>
            <a:ext cx="7488776" cy="2628446"/>
            <a:chOff x="894670" y="1436914"/>
            <a:chExt cx="7488776" cy="2628446"/>
          </a:xfrm>
        </p:grpSpPr>
        <p:pic>
          <p:nvPicPr>
            <p:cNvPr id="18435" name="Picture 3" descr="Bayes1"/>
            <p:cNvPicPr>
              <a:picLocks noChangeAspect="1" noChangeArrowheads="1"/>
            </p:cNvPicPr>
            <p:nvPr/>
          </p:nvPicPr>
          <p:blipFill>
            <a:blip r:embed="rId3" cstate="print"/>
            <a:srcRect t="59854"/>
            <a:stretch>
              <a:fillRect/>
            </a:stretch>
          </p:blipFill>
          <p:spPr bwMode="auto">
            <a:xfrm>
              <a:off x="894670" y="1436914"/>
              <a:ext cx="7488776" cy="262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bdélník 6"/>
            <p:cNvSpPr/>
            <p:nvPr/>
          </p:nvSpPr>
          <p:spPr bwMode="auto">
            <a:xfrm>
              <a:off x="1142399" y="1596738"/>
              <a:ext cx="495456" cy="5274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436" name="Freeform 4"/>
          <p:cNvSpPr>
            <a:spLocks/>
          </p:cNvSpPr>
          <p:nvPr/>
        </p:nvSpPr>
        <p:spPr bwMode="auto">
          <a:xfrm>
            <a:off x="2887482" y="1706617"/>
            <a:ext cx="2999705" cy="1461396"/>
          </a:xfrm>
          <a:custGeom>
            <a:avLst/>
            <a:gdLst>
              <a:gd name="T0" fmla="*/ 0 w 1167"/>
              <a:gd name="T1" fmla="*/ 2147483647 h 570"/>
              <a:gd name="T2" fmla="*/ 2147483647 w 1167"/>
              <a:gd name="T3" fmla="*/ 2147483647 h 570"/>
              <a:gd name="T4" fmla="*/ 2147483647 w 1167"/>
              <a:gd name="T5" fmla="*/ 2147483647 h 570"/>
              <a:gd name="T6" fmla="*/ 2147483647 w 1167"/>
              <a:gd name="T7" fmla="*/ 2147483647 h 570"/>
              <a:gd name="T8" fmla="*/ 2147483647 w 1167"/>
              <a:gd name="T9" fmla="*/ 2147483647 h 570"/>
              <a:gd name="T10" fmla="*/ 2147483647 w 1167"/>
              <a:gd name="T11" fmla="*/ 2147483647 h 570"/>
              <a:gd name="T12" fmla="*/ 2147483647 w 1167"/>
              <a:gd name="T13" fmla="*/ 2147483647 h 570"/>
              <a:gd name="T14" fmla="*/ 2147483647 w 1167"/>
              <a:gd name="T15" fmla="*/ 2147483647 h 570"/>
              <a:gd name="T16" fmla="*/ 2147483647 w 1167"/>
              <a:gd name="T17" fmla="*/ 2147483647 h 570"/>
              <a:gd name="T18" fmla="*/ 2147483647 w 1167"/>
              <a:gd name="T19" fmla="*/ 2147483647 h 570"/>
              <a:gd name="T20" fmla="*/ 2147483647 w 1167"/>
              <a:gd name="T21" fmla="*/ 2147483647 h 570"/>
              <a:gd name="T22" fmla="*/ 2147483647 w 1167"/>
              <a:gd name="T23" fmla="*/ 2147483647 h 570"/>
              <a:gd name="T24" fmla="*/ 2147483647 w 1167"/>
              <a:gd name="T25" fmla="*/ 2147483647 h 570"/>
              <a:gd name="T26" fmla="*/ 2147483647 w 1167"/>
              <a:gd name="T27" fmla="*/ 2147483647 h 570"/>
              <a:gd name="T28" fmla="*/ 2147483647 w 1167"/>
              <a:gd name="T29" fmla="*/ 2147483647 h 570"/>
              <a:gd name="T30" fmla="*/ 2147483647 w 1167"/>
              <a:gd name="T31" fmla="*/ 2147483647 h 570"/>
              <a:gd name="T32" fmla="*/ 2147483647 w 1167"/>
              <a:gd name="T33" fmla="*/ 2147483647 h 570"/>
              <a:gd name="T34" fmla="*/ 2147483647 w 1167"/>
              <a:gd name="T35" fmla="*/ 2147483647 h 570"/>
              <a:gd name="T36" fmla="*/ 2147483647 w 1167"/>
              <a:gd name="T37" fmla="*/ 2147483647 h 570"/>
              <a:gd name="T38" fmla="*/ 2147483647 w 1167"/>
              <a:gd name="T39" fmla="*/ 2147483647 h 570"/>
              <a:gd name="T40" fmla="*/ 2147483647 w 1167"/>
              <a:gd name="T41" fmla="*/ 2147483647 h 570"/>
              <a:gd name="T42" fmla="*/ 2147483647 w 1167"/>
              <a:gd name="T43" fmla="*/ 2147483647 h 570"/>
              <a:gd name="T44" fmla="*/ 2147483647 w 1167"/>
              <a:gd name="T45" fmla="*/ 2147483647 h 570"/>
              <a:gd name="T46" fmla="*/ 2147483647 w 1167"/>
              <a:gd name="T47" fmla="*/ 0 h 570"/>
              <a:gd name="T48" fmla="*/ 2147483647 w 1167"/>
              <a:gd name="T49" fmla="*/ 2147483647 h 5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7"/>
              <a:gd name="T76" fmla="*/ 0 h 570"/>
              <a:gd name="T77" fmla="*/ 1167 w 1167"/>
              <a:gd name="T78" fmla="*/ 570 h 5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7" h="570">
                <a:moveTo>
                  <a:pt x="0" y="570"/>
                </a:moveTo>
                <a:lnTo>
                  <a:pt x="105" y="558"/>
                </a:lnTo>
                <a:lnTo>
                  <a:pt x="201" y="540"/>
                </a:lnTo>
                <a:lnTo>
                  <a:pt x="267" y="552"/>
                </a:lnTo>
                <a:lnTo>
                  <a:pt x="330" y="564"/>
                </a:lnTo>
                <a:lnTo>
                  <a:pt x="381" y="513"/>
                </a:lnTo>
                <a:lnTo>
                  <a:pt x="456" y="522"/>
                </a:lnTo>
                <a:lnTo>
                  <a:pt x="516" y="528"/>
                </a:lnTo>
                <a:lnTo>
                  <a:pt x="612" y="474"/>
                </a:lnTo>
                <a:lnTo>
                  <a:pt x="690" y="480"/>
                </a:lnTo>
                <a:lnTo>
                  <a:pt x="762" y="492"/>
                </a:lnTo>
                <a:lnTo>
                  <a:pt x="798" y="408"/>
                </a:lnTo>
                <a:lnTo>
                  <a:pt x="861" y="414"/>
                </a:lnTo>
                <a:lnTo>
                  <a:pt x="897" y="309"/>
                </a:lnTo>
                <a:lnTo>
                  <a:pt x="822" y="300"/>
                </a:lnTo>
                <a:lnTo>
                  <a:pt x="984" y="240"/>
                </a:lnTo>
                <a:lnTo>
                  <a:pt x="1083" y="186"/>
                </a:lnTo>
                <a:lnTo>
                  <a:pt x="1167" y="141"/>
                </a:lnTo>
                <a:lnTo>
                  <a:pt x="1092" y="120"/>
                </a:lnTo>
                <a:lnTo>
                  <a:pt x="1020" y="102"/>
                </a:lnTo>
                <a:lnTo>
                  <a:pt x="1035" y="57"/>
                </a:lnTo>
                <a:lnTo>
                  <a:pt x="945" y="48"/>
                </a:lnTo>
                <a:lnTo>
                  <a:pt x="891" y="30"/>
                </a:lnTo>
                <a:lnTo>
                  <a:pt x="867" y="0"/>
                </a:lnTo>
                <a:lnTo>
                  <a:pt x="789" y="3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57213" y="4620986"/>
            <a:ext cx="82582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/>
              <a:t>stepwise addition</a:t>
            </a:r>
            <a:r>
              <a:rPr lang="cs-CZ" sz="2400" b="0" dirty="0"/>
              <a:t> ... např. PHYLIP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star deco</a:t>
            </a:r>
            <a:r>
              <a:rPr lang="cs-CZ" sz="2400" b="0" i="1" dirty="0"/>
              <a:t>m</a:t>
            </a:r>
            <a:r>
              <a:rPr lang="en-US" sz="2400" b="0" i="1" dirty="0"/>
              <a:t>position</a:t>
            </a:r>
            <a:r>
              <a:rPr lang="cs-CZ" sz="2400" b="0" dirty="0"/>
              <a:t> ... např. MOLPHY; </a:t>
            </a:r>
            <a:r>
              <a:rPr lang="cs-CZ" sz="2400" b="0" i="1" dirty="0" err="1"/>
              <a:t>neighbor</a:t>
            </a:r>
            <a:r>
              <a:rPr lang="cs-CZ" sz="2400" b="0" i="1" dirty="0"/>
              <a:t>-</a:t>
            </a:r>
            <a:r>
              <a:rPr lang="cs-CZ" sz="2400" b="0" i="1" dirty="0" err="1"/>
              <a:t>joining</a:t>
            </a:r>
            <a:r>
              <a:rPr lang="cs-CZ" sz="2400" b="0" dirty="0"/>
              <a:t> </a:t>
            </a:r>
            <a:r>
              <a:rPr lang="cs-CZ" sz="2400" b="0" dirty="0" err="1"/>
              <a:t>tree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branch swapping</a:t>
            </a:r>
            <a:endParaRPr lang="cs-CZ" sz="2400" b="0" i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34631" y="320675"/>
            <a:ext cx="2890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dirty="0">
                <a:solidFill>
                  <a:srgbClr val="E60000"/>
                </a:solidFill>
              </a:rPr>
              <a:t>Heuristic</a:t>
            </a:r>
            <a:r>
              <a:rPr lang="cs-CZ" sz="2400" b="0" dirty="0" err="1">
                <a:solidFill>
                  <a:srgbClr val="E60000"/>
                </a:solidFill>
              </a:rPr>
              <a:t>ké</a:t>
            </a:r>
            <a:r>
              <a:rPr lang="cs-CZ" sz="2400" b="0" dirty="0">
                <a:solidFill>
                  <a:srgbClr val="E60000"/>
                </a:solidFill>
              </a:rPr>
              <a:t> hledání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024063" y="295275"/>
            <a:ext cx="5096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Věrohodnost (ML) </a:t>
            </a:r>
            <a:r>
              <a:rPr lang="en-US" sz="2400" b="0" dirty="0">
                <a:solidFill>
                  <a:srgbClr val="E60000"/>
                </a:solidFill>
              </a:rPr>
              <a:t>a </a:t>
            </a:r>
            <a:r>
              <a:rPr lang="cs-CZ" sz="2400" b="0" dirty="0">
                <a:solidFill>
                  <a:srgbClr val="E60000"/>
                </a:solidFill>
              </a:rPr>
              <a:t>úspornost (MP)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484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484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2575" y="212725"/>
            <a:ext cx="982663" cy="957263"/>
            <a:chOff x="178" y="134"/>
            <a:chExt cx="619" cy="603"/>
          </a:xfrm>
          <a:effectLst/>
        </p:grpSpPr>
        <p:sp>
          <p:nvSpPr>
            <p:cNvPr id="220169" name="Rectangle 9"/>
            <p:cNvSpPr>
              <a:spLocks noChangeAspect="1" noChangeArrowheads="1"/>
            </p:cNvSpPr>
            <p:nvPr/>
          </p:nvSpPr>
          <p:spPr bwMode="auto">
            <a:xfrm>
              <a:off x="178" y="134"/>
              <a:ext cx="619" cy="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cs-CZ" b="0">
                <a:solidFill>
                  <a:schemeClr val="bg1"/>
                </a:solidFill>
              </a:endParaRPr>
            </a:p>
          </p:txBody>
        </p:sp>
        <p:sp>
          <p:nvSpPr>
            <p:cNvPr id="3093" name="Freeform 10"/>
            <p:cNvSpPr>
              <a:spLocks noChangeAspect="1"/>
            </p:cNvSpPr>
            <p:nvPr/>
          </p:nvSpPr>
          <p:spPr bwMode="auto">
            <a:xfrm>
              <a:off x="272" y="318"/>
              <a:ext cx="434" cy="323"/>
            </a:xfrm>
            <a:custGeom>
              <a:avLst/>
              <a:gdLst>
                <a:gd name="T0" fmla="*/ 0 w 2168"/>
                <a:gd name="T1" fmla="*/ 0 h 1770"/>
                <a:gd name="T2" fmla="*/ 9 w 2168"/>
                <a:gd name="T3" fmla="*/ 11 h 1770"/>
                <a:gd name="T4" fmla="*/ 17 w 2168"/>
                <a:gd name="T5" fmla="*/ 0 h 1770"/>
                <a:gd name="T6" fmla="*/ 0 60000 65536"/>
                <a:gd name="T7" fmla="*/ 0 60000 65536"/>
                <a:gd name="T8" fmla="*/ 0 60000 65536"/>
                <a:gd name="T9" fmla="*/ 0 w 2168"/>
                <a:gd name="T10" fmla="*/ 0 h 1770"/>
                <a:gd name="T11" fmla="*/ 2168 w 2168"/>
                <a:gd name="T12" fmla="*/ 1770 h 1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" h="1770">
                  <a:moveTo>
                    <a:pt x="0" y="0"/>
                  </a:moveTo>
                  <a:lnTo>
                    <a:pt x="1080" y="1770"/>
                  </a:lnTo>
                  <a:lnTo>
                    <a:pt x="2168" y="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4" name="Text Box 11"/>
            <p:cNvSpPr txBox="1">
              <a:spLocks noChangeAspect="1" noChangeArrowheads="1"/>
            </p:cNvSpPr>
            <p:nvPr/>
          </p:nvSpPr>
          <p:spPr bwMode="auto">
            <a:xfrm>
              <a:off x="179" y="13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  <a:endParaRPr lang="cs-CZ" sz="1200"/>
            </a:p>
          </p:txBody>
        </p:sp>
        <p:sp>
          <p:nvSpPr>
            <p:cNvPr id="3095" name="Text Box 12"/>
            <p:cNvSpPr txBox="1">
              <a:spLocks noChangeAspect="1" noChangeArrowheads="1"/>
            </p:cNvSpPr>
            <p:nvPr/>
          </p:nvSpPr>
          <p:spPr bwMode="auto">
            <a:xfrm>
              <a:off x="610" y="13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A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024813" y="5641975"/>
            <a:ext cx="989012" cy="957263"/>
            <a:chOff x="5055" y="3554"/>
            <a:chExt cx="623" cy="603"/>
          </a:xfrm>
        </p:grpSpPr>
        <p:sp>
          <p:nvSpPr>
            <p:cNvPr id="220174" name="Rectangle 14"/>
            <p:cNvSpPr>
              <a:spLocks noChangeAspect="1" noChangeArrowheads="1"/>
            </p:cNvSpPr>
            <p:nvPr/>
          </p:nvSpPr>
          <p:spPr bwMode="auto">
            <a:xfrm>
              <a:off x="5055" y="3554"/>
              <a:ext cx="619" cy="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cs-CZ" b="0">
                <a:solidFill>
                  <a:schemeClr val="bg1"/>
                </a:solidFill>
              </a:endParaRPr>
            </a:p>
          </p:txBody>
        </p:sp>
        <p:sp>
          <p:nvSpPr>
            <p:cNvPr id="3089" name="Freeform 15"/>
            <p:cNvSpPr>
              <a:spLocks noChangeAspect="1"/>
            </p:cNvSpPr>
            <p:nvPr/>
          </p:nvSpPr>
          <p:spPr bwMode="auto">
            <a:xfrm>
              <a:off x="5149" y="3738"/>
              <a:ext cx="434" cy="323"/>
            </a:xfrm>
            <a:custGeom>
              <a:avLst/>
              <a:gdLst>
                <a:gd name="T0" fmla="*/ 0 w 2168"/>
                <a:gd name="T1" fmla="*/ 0 h 1770"/>
                <a:gd name="T2" fmla="*/ 9 w 2168"/>
                <a:gd name="T3" fmla="*/ 11 h 1770"/>
                <a:gd name="T4" fmla="*/ 17 w 2168"/>
                <a:gd name="T5" fmla="*/ 0 h 1770"/>
                <a:gd name="T6" fmla="*/ 0 60000 65536"/>
                <a:gd name="T7" fmla="*/ 0 60000 65536"/>
                <a:gd name="T8" fmla="*/ 0 60000 65536"/>
                <a:gd name="T9" fmla="*/ 0 w 2168"/>
                <a:gd name="T10" fmla="*/ 0 h 1770"/>
                <a:gd name="T11" fmla="*/ 2168 w 2168"/>
                <a:gd name="T12" fmla="*/ 1770 h 1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" h="1770">
                  <a:moveTo>
                    <a:pt x="0" y="0"/>
                  </a:moveTo>
                  <a:lnTo>
                    <a:pt x="1080" y="1770"/>
                  </a:lnTo>
                  <a:lnTo>
                    <a:pt x="2168" y="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0" name="Text Box 16"/>
            <p:cNvSpPr txBox="1">
              <a:spLocks noChangeAspect="1" noChangeArrowheads="1"/>
            </p:cNvSpPr>
            <p:nvPr/>
          </p:nvSpPr>
          <p:spPr bwMode="auto">
            <a:xfrm>
              <a:off x="5056" y="355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  <a:endParaRPr lang="cs-CZ" sz="1200"/>
            </a:p>
          </p:txBody>
        </p:sp>
        <p:sp>
          <p:nvSpPr>
            <p:cNvPr id="3091" name="Text Box 17"/>
            <p:cNvSpPr txBox="1">
              <a:spLocks noChangeAspect="1" noChangeArrowheads="1"/>
            </p:cNvSpPr>
            <p:nvPr/>
          </p:nvSpPr>
          <p:spPr bwMode="auto">
            <a:xfrm>
              <a:off x="5487" y="3554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G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32013" y="2168525"/>
            <a:ext cx="5603875" cy="236538"/>
            <a:chOff x="1343" y="1366"/>
            <a:chExt cx="3530" cy="149"/>
          </a:xfrm>
        </p:grpSpPr>
        <p:sp>
          <p:nvSpPr>
            <p:cNvPr id="3086" name="Rectangle 19"/>
            <p:cNvSpPr>
              <a:spLocks noChangeArrowheads="1"/>
            </p:cNvSpPr>
            <p:nvPr/>
          </p:nvSpPr>
          <p:spPr bwMode="auto">
            <a:xfrm>
              <a:off x="1343" y="1366"/>
              <a:ext cx="394" cy="14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7" name="Rectangle 20"/>
            <p:cNvSpPr>
              <a:spLocks noChangeArrowheads="1"/>
            </p:cNvSpPr>
            <p:nvPr/>
          </p:nvSpPr>
          <p:spPr bwMode="auto">
            <a:xfrm>
              <a:off x="2100" y="1366"/>
              <a:ext cx="2773" cy="14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128838" y="4751388"/>
            <a:ext cx="5607050" cy="236537"/>
            <a:chOff x="1341" y="2993"/>
            <a:chExt cx="3532" cy="149"/>
          </a:xfrm>
        </p:grpSpPr>
        <p:sp>
          <p:nvSpPr>
            <p:cNvPr id="3084" name="Rectangle 22"/>
            <p:cNvSpPr>
              <a:spLocks noChangeArrowheads="1"/>
            </p:cNvSpPr>
            <p:nvPr/>
          </p:nvSpPr>
          <p:spPr bwMode="auto">
            <a:xfrm>
              <a:off x="1341" y="2993"/>
              <a:ext cx="394" cy="14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5" name="Rectangle 23"/>
            <p:cNvSpPr>
              <a:spLocks noChangeArrowheads="1"/>
            </p:cNvSpPr>
            <p:nvPr/>
          </p:nvSpPr>
          <p:spPr bwMode="auto">
            <a:xfrm>
              <a:off x="2100" y="2993"/>
              <a:ext cx="2773" cy="14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aphicFrame>
        <p:nvGraphicFramePr>
          <p:cNvPr id="3074" name="Object 24"/>
          <p:cNvGraphicFramePr>
            <a:graphicFrameLocks noChangeAspect="1"/>
          </p:cNvGraphicFramePr>
          <p:nvPr/>
        </p:nvGraphicFramePr>
        <p:xfrm>
          <a:off x="528638" y="1387475"/>
          <a:ext cx="794385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Dokument" r:id="rId4" imgW="5865840" imgH="3619672" progId="Word.Document.8">
                  <p:embed/>
                </p:oleObj>
              </mc:Choice>
              <mc:Fallback>
                <p:oleObj name="Dokument" r:id="rId4" imgW="5865840" imgH="361967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387475"/>
                        <a:ext cx="7943850" cy="490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Simulation"/>
          <p:cNvPicPr>
            <a:picLocks noChangeAspect="1" noChangeArrowheads="1"/>
          </p:cNvPicPr>
          <p:nvPr/>
        </p:nvPicPr>
        <p:blipFill>
          <a:blip r:embed="rId3" cstate="print"/>
          <a:srcRect l="70119"/>
          <a:stretch>
            <a:fillRect/>
          </a:stretch>
        </p:blipFill>
        <p:spPr bwMode="auto">
          <a:xfrm>
            <a:off x="1746250" y="1004888"/>
            <a:ext cx="5489575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330223" y="266700"/>
            <a:ext cx="3900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>
                <a:solidFill>
                  <a:srgbClr val="E60000"/>
                </a:solidFill>
              </a:rPr>
              <a:t>Věrohodnost</a:t>
            </a:r>
            <a:r>
              <a:rPr lang="en-US" sz="2400" b="0">
                <a:solidFill>
                  <a:srgbClr val="E60000"/>
                </a:solidFill>
              </a:rPr>
              <a:t> a </a:t>
            </a:r>
            <a:r>
              <a:rPr lang="cs-CZ" sz="2400" b="0">
                <a:solidFill>
                  <a:srgbClr val="E60000"/>
                </a:solidFill>
              </a:rPr>
              <a:t>k</a:t>
            </a:r>
            <a:r>
              <a:rPr lang="en-US" sz="2400" b="0">
                <a:solidFill>
                  <a:srgbClr val="E60000"/>
                </a:solidFill>
              </a:rPr>
              <a:t>on</a:t>
            </a:r>
            <a:r>
              <a:rPr lang="cs-CZ" sz="2400" b="0">
                <a:solidFill>
                  <a:srgbClr val="E60000"/>
                </a:solidFill>
              </a:rPr>
              <a:t>z</a:t>
            </a:r>
            <a:r>
              <a:rPr lang="en-US" sz="2400" b="0">
                <a:solidFill>
                  <a:srgbClr val="E60000"/>
                </a:solidFill>
              </a:rPr>
              <a:t>istenc</a:t>
            </a:r>
            <a:r>
              <a:rPr lang="cs-CZ" sz="24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Konzistence_t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547" y="1198336"/>
            <a:ext cx="406241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spect="1" noChangeArrowheads="1"/>
          </p:cNvSpPr>
          <p:nvPr/>
        </p:nvSpPr>
        <p:spPr bwMode="auto">
          <a:xfrm>
            <a:off x="6093960" y="1252311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</a:rPr>
              <a:t>“</a:t>
            </a:r>
            <a:r>
              <a:rPr lang="cs-CZ" sz="2000" b="0">
                <a:solidFill>
                  <a:schemeClr val="accent2"/>
                </a:solidFill>
              </a:rPr>
              <a:t>chybný</a:t>
            </a:r>
            <a:r>
              <a:rPr lang="en-US" sz="2000" b="0">
                <a:solidFill>
                  <a:schemeClr val="accent2"/>
                </a:solidFill>
              </a:rPr>
              <a:t>”</a:t>
            </a:r>
            <a:endParaRPr lang="cs-CZ" sz="2000" b="0">
              <a:solidFill>
                <a:schemeClr val="accent2"/>
              </a:solidFill>
            </a:endParaRPr>
          </a:p>
        </p:txBody>
      </p:sp>
      <p:pic>
        <p:nvPicPr>
          <p:cNvPr id="10245" name="Picture 8" descr="Konzistence_ta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61" y="984250"/>
            <a:ext cx="33464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9"/>
          <p:cNvSpPr txBox="1">
            <a:spLocks noChangeAspect="1" noChangeArrowheads="1"/>
          </p:cNvSpPr>
          <p:nvPr/>
        </p:nvSpPr>
        <p:spPr bwMode="auto">
          <a:xfrm>
            <a:off x="1414010" y="1014186"/>
            <a:ext cx="125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E60000"/>
                </a:solidFill>
              </a:rPr>
              <a:t>“</a:t>
            </a:r>
            <a:r>
              <a:rPr lang="cs-CZ" sz="2000" b="0">
                <a:solidFill>
                  <a:srgbClr val="E60000"/>
                </a:solidFill>
              </a:rPr>
              <a:t>správný</a:t>
            </a:r>
            <a:r>
              <a:rPr lang="en-US" sz="2000" b="0">
                <a:solidFill>
                  <a:srgbClr val="E60000"/>
                </a:solidFill>
              </a:rPr>
              <a:t>”</a:t>
            </a:r>
            <a:endParaRPr lang="cs-CZ" sz="2000" b="0">
              <a:solidFill>
                <a:srgbClr val="E60000"/>
              </a:solidFill>
            </a:endParaRP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4005718" y="2514600"/>
            <a:ext cx="620712" cy="503238"/>
          </a:xfrm>
          <a:prstGeom prst="rightArrow">
            <a:avLst>
              <a:gd name="adj1" fmla="val 50000"/>
              <a:gd name="adj2" fmla="val 2960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5091511" y="4722132"/>
            <a:ext cx="3355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“long-branch repulsion”</a:t>
            </a:r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460375" y="4390572"/>
            <a:ext cx="35237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Farris</a:t>
            </a:r>
            <a:r>
              <a:rPr lang="cs-CZ" sz="2400" b="0" dirty="0" err="1">
                <a:solidFill>
                  <a:srgbClr val="E60000"/>
                </a:solidFill>
              </a:rPr>
              <a:t>ova</a:t>
            </a:r>
            <a:endParaRPr lang="en-US" sz="2400" b="0" dirty="0">
              <a:solidFill>
                <a:srgbClr val="E60000"/>
              </a:solidFill>
            </a:endParaRP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(anti-</a:t>
            </a:r>
            <a:r>
              <a:rPr lang="en-US" sz="2400" b="0" dirty="0" err="1">
                <a:solidFill>
                  <a:srgbClr val="E60000"/>
                </a:solidFill>
              </a:rPr>
              <a:t>Felsenstein</a:t>
            </a:r>
            <a:r>
              <a:rPr lang="cs-CZ" sz="2400" b="0" dirty="0" err="1">
                <a:solidFill>
                  <a:srgbClr val="E60000"/>
                </a:solidFill>
              </a:rPr>
              <a:t>ova</a:t>
            </a:r>
            <a:r>
              <a:rPr lang="en-US" sz="2400" b="0" dirty="0">
                <a:solidFill>
                  <a:srgbClr val="E60000"/>
                </a:solidFill>
              </a:rPr>
              <a:t>,</a:t>
            </a:r>
          </a:p>
          <a:p>
            <a:pPr algn="ctr"/>
            <a:r>
              <a:rPr lang="en-US" sz="2400" b="0" dirty="0" err="1">
                <a:solidFill>
                  <a:srgbClr val="E60000"/>
                </a:solidFill>
              </a:rPr>
              <a:t>inver</a:t>
            </a:r>
            <a:r>
              <a:rPr lang="cs-CZ" sz="2400" b="0" dirty="0">
                <a:solidFill>
                  <a:srgbClr val="E60000"/>
                </a:solidFill>
              </a:rPr>
              <a:t>zní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Felsenstein</a:t>
            </a:r>
            <a:r>
              <a:rPr lang="cs-CZ" sz="2400" b="0" dirty="0" err="1">
                <a:solidFill>
                  <a:srgbClr val="E60000"/>
                </a:solidFill>
              </a:rPr>
              <a:t>ova</a:t>
            </a:r>
            <a:r>
              <a:rPr lang="en-US" sz="2400" b="0" dirty="0">
                <a:solidFill>
                  <a:srgbClr val="E60000"/>
                </a:solidFill>
              </a:rPr>
              <a:t>)</a:t>
            </a:r>
            <a:endParaRPr lang="cs-CZ" sz="2400" b="0" dirty="0">
              <a:solidFill>
                <a:srgbClr val="E60000"/>
              </a:solidFill>
            </a:endParaRP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z</a:t>
            </a:r>
            <a:r>
              <a:rPr lang="cs-CZ" sz="2400" b="0" dirty="0" err="1">
                <a:solidFill>
                  <a:srgbClr val="E60000"/>
                </a:solidFill>
              </a:rPr>
              <a:t>óna</a:t>
            </a:r>
            <a:endParaRPr lang="en-US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7" grpId="0"/>
      <p:bldP spid="224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430009" y="266700"/>
            <a:ext cx="446647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cap="all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Bayes</a:t>
            </a:r>
            <a:r>
              <a:rPr lang="cs-CZ" sz="2800" cap="all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ovská</a:t>
            </a:r>
            <a:r>
              <a:rPr lang="en-US" sz="2800" cap="all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anal</a:t>
            </a:r>
            <a:r>
              <a:rPr lang="cs-CZ" sz="2800" cap="all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ýza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0375" y="1056142"/>
            <a:ext cx="6745436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0" dirty="0"/>
              <a:t>ML: </a:t>
            </a:r>
            <a:r>
              <a:rPr lang="cs-CZ" sz="2000" b="0" dirty="0"/>
              <a:t>Jaká je pravděpodobnost</a:t>
            </a:r>
            <a:r>
              <a:rPr lang="en-US" sz="2000" b="0" dirty="0"/>
              <a:t> </a:t>
            </a:r>
            <a:r>
              <a:rPr lang="en-US" sz="2000" b="0" dirty="0" err="1"/>
              <a:t>dat</a:t>
            </a:r>
            <a:r>
              <a:rPr lang="cs-CZ" sz="2000" b="0" dirty="0"/>
              <a:t> při dané hypotéze</a:t>
            </a:r>
            <a:r>
              <a:rPr lang="en-US" sz="2000" b="0" dirty="0"/>
              <a:t>?</a:t>
            </a: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cs-CZ" sz="2000" b="0" dirty="0" err="1"/>
              <a:t>bayesiánský</a:t>
            </a:r>
            <a:r>
              <a:rPr lang="cs-CZ" sz="2000" b="0" dirty="0"/>
              <a:t> přístup: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/>
              <a:t>	</a:t>
            </a:r>
            <a:r>
              <a:rPr lang="cs-CZ" sz="2000" b="0" dirty="0">
                <a:solidFill>
                  <a:srgbClr val="E60000"/>
                </a:solidFill>
              </a:rPr>
              <a:t>Jaká je pravděpodobnost hypotézy při daných datech?</a:t>
            </a:r>
          </a:p>
          <a:p>
            <a:pPr defTabSz="360000">
              <a:spcAft>
                <a:spcPts val="1000"/>
              </a:spcAft>
            </a:pPr>
            <a:r>
              <a:rPr lang="cs-CZ" sz="2400" b="0" i="1" dirty="0">
                <a:solidFill>
                  <a:srgbClr val="E60000"/>
                </a:solidFill>
              </a:rPr>
              <a:t>	P</a:t>
            </a:r>
            <a:r>
              <a:rPr lang="cs-CZ" sz="2400" b="0" dirty="0">
                <a:solidFill>
                  <a:srgbClr val="E60000"/>
                </a:solidFill>
              </a:rPr>
              <a:t>(H</a:t>
            </a:r>
            <a:r>
              <a:rPr lang="cs-CZ" sz="2400" b="0" dirty="0">
                <a:solidFill>
                  <a:srgbClr val="E60000"/>
                </a:solidFill>
                <a:sym typeface="Symbol"/>
              </a:rPr>
              <a:t>D)</a:t>
            </a:r>
            <a:endParaRPr lang="cs-CZ" sz="2400" b="0" i="1" dirty="0">
              <a:solidFill>
                <a:srgbClr val="E60000"/>
              </a:solidFill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60375" y="3076576"/>
            <a:ext cx="7428637" cy="12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ct val="25000"/>
              </a:spcBef>
              <a:spcAft>
                <a:spcPts val="1000"/>
              </a:spcAft>
            </a:pPr>
            <a:r>
              <a:rPr lang="cs-CZ" sz="2000" b="0" dirty="0"/>
              <a:t>Př.</a:t>
            </a:r>
            <a:r>
              <a:rPr lang="en-US" sz="2000" b="0" dirty="0"/>
              <a:t>:</a:t>
            </a:r>
            <a:r>
              <a:rPr lang="cs-CZ" sz="2000" b="0" dirty="0"/>
              <a:t> </a:t>
            </a:r>
            <a:r>
              <a:rPr lang="cs-CZ" sz="2000" b="0" dirty="0">
                <a:cs typeface="Arial" charset="0"/>
              </a:rPr>
              <a:t>soubor 100 kostek, ze kterých máme vybrat jednu</a:t>
            </a:r>
          </a:p>
          <a:p>
            <a:pPr defTabSz="360000">
              <a:spcBef>
                <a:spcPct val="25000"/>
              </a:spcBef>
              <a:spcAft>
                <a:spcPts val="1000"/>
              </a:spcAft>
            </a:pPr>
            <a:r>
              <a:rPr lang="cs-CZ" sz="2000" b="0" dirty="0">
                <a:cs typeface="Arial" charset="0"/>
              </a:rPr>
              <a:t>víme, že ze 100 kostek je 80 v pořádku, ale 20 je upraveno tak, </a:t>
            </a:r>
            <a:br>
              <a:rPr lang="cs-CZ" sz="2000" b="0" dirty="0">
                <a:cs typeface="Arial" charset="0"/>
              </a:rPr>
            </a:br>
            <a:r>
              <a:rPr lang="cs-CZ" sz="2000" b="0" dirty="0">
                <a:cs typeface="Arial" charset="0"/>
              </a:rPr>
              <a:t>	aby padala 6</a:t>
            </a:r>
            <a:endParaRPr lang="cs-CZ" b="0" dirty="0">
              <a:cs typeface="Arial" charset="0"/>
              <a:sym typeface="Symbol" pitchFamily="18" charset="2"/>
            </a:endParaRPr>
          </a:p>
        </p:txBody>
      </p:sp>
      <p:sp>
        <p:nvSpPr>
          <p:cNvPr id="226382" name="Text Box 78"/>
          <p:cNvSpPr txBox="1">
            <a:spLocks noChangeArrowheads="1"/>
          </p:cNvSpPr>
          <p:nvPr/>
        </p:nvSpPr>
        <p:spPr bwMode="auto">
          <a:xfrm>
            <a:off x="460375" y="5608349"/>
            <a:ext cx="7427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Jaká je pravděpodobnost, že naše kostka je falešná</a:t>
            </a:r>
            <a:r>
              <a:rPr lang="en-US" sz="2400" b="0" dirty="0">
                <a:solidFill>
                  <a:srgbClr val="E60000"/>
                </a:solidFill>
                <a:sym typeface="Symbol" pitchFamily="18" charset="2"/>
              </a:rPr>
              <a:t>?</a:t>
            </a:r>
          </a:p>
        </p:txBody>
      </p:sp>
      <p:grpSp>
        <p:nvGrpSpPr>
          <p:cNvPr id="56" name="Skupina 55"/>
          <p:cNvGrpSpPr/>
          <p:nvPr/>
        </p:nvGrpSpPr>
        <p:grpSpPr>
          <a:xfrm>
            <a:off x="460375" y="4698546"/>
            <a:ext cx="3970790" cy="400110"/>
            <a:chOff x="460375" y="3631747"/>
            <a:chExt cx="3970790" cy="400110"/>
          </a:xfrm>
        </p:grpSpPr>
        <p:grpSp>
          <p:nvGrpSpPr>
            <p:cNvPr id="11297" name="Group 80"/>
            <p:cNvGrpSpPr>
              <a:grpSpLocks noChangeAspect="1"/>
            </p:cNvGrpSpPr>
            <p:nvPr/>
          </p:nvGrpSpPr>
          <p:grpSpPr bwMode="auto">
            <a:xfrm>
              <a:off x="2466067" y="3668486"/>
              <a:ext cx="323850" cy="323851"/>
              <a:chOff x="697" y="2871"/>
              <a:chExt cx="407" cy="407"/>
            </a:xfrm>
          </p:grpSpPr>
          <p:sp>
            <p:nvSpPr>
              <p:cNvPr id="11307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8" name="Oval 82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9" name="Oval 83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298" name="Group 84"/>
            <p:cNvGrpSpPr>
              <a:grpSpLocks noChangeAspect="1"/>
            </p:cNvGrpSpPr>
            <p:nvPr/>
          </p:nvGrpSpPr>
          <p:grpSpPr bwMode="auto">
            <a:xfrm>
              <a:off x="4107315" y="3668486"/>
              <a:ext cx="323850" cy="323851"/>
              <a:chOff x="698" y="2313"/>
              <a:chExt cx="407" cy="407"/>
            </a:xfrm>
          </p:grpSpPr>
          <p:sp>
            <p:nvSpPr>
              <p:cNvPr id="11300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1" name="Oval 86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2" name="Oval 87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3" name="Oval 88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4" name="Oval 89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5" name="Oval 90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6" name="Oval 91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460375" y="3631747"/>
              <a:ext cx="37314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0000">
                <a:spcBef>
                  <a:spcPct val="25000"/>
                </a:spcBef>
                <a:spcAft>
                  <a:spcPts val="1000"/>
                </a:spcAft>
              </a:pPr>
              <a:r>
                <a:rPr lang="cs-CZ" sz="2000" b="0" dirty="0">
                  <a:cs typeface="Arial" charset="0"/>
                </a:rPr>
                <a:t>2 hody:</a:t>
              </a:r>
              <a:r>
                <a:rPr lang="cs-CZ" sz="2000" b="0" dirty="0">
                  <a:cs typeface="Arial" charset="0"/>
                  <a:sym typeface="Symbol" pitchFamily="18" charset="2"/>
                </a:rPr>
                <a:t> 1. hod = 		2. hod = </a:t>
              </a:r>
              <a:endParaRPr lang="cs-CZ" b="0" dirty="0">
                <a:cs typeface="Arial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2263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50962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>
                <a:cs typeface="Arial" charset="0"/>
              </a:rPr>
              <a:t>pravděpodobnosti jednotlivých výsledků:</a:t>
            </a:r>
            <a:br>
              <a:rPr lang="cs-CZ" sz="2000" b="0" dirty="0">
                <a:cs typeface="Arial" charset="0"/>
              </a:rPr>
            </a:br>
            <a:r>
              <a:rPr lang="cs-CZ" sz="2000" b="0" dirty="0">
                <a:cs typeface="Arial" charset="0"/>
              </a:rPr>
              <a:t>	</a:t>
            </a:r>
            <a:br>
              <a:rPr lang="cs-CZ" sz="2000" b="0" dirty="0">
                <a:cs typeface="Arial" charset="0"/>
              </a:rPr>
            </a:br>
            <a:r>
              <a:rPr lang="cs-CZ" sz="2000" b="0" dirty="0">
                <a:cs typeface="Arial" charset="0"/>
              </a:rPr>
              <a:t>u pravých koste</a:t>
            </a:r>
            <a:r>
              <a:rPr lang="en-US" sz="2000" b="0" dirty="0">
                <a:cs typeface="Arial" charset="0"/>
              </a:rPr>
              <a:t>k</a:t>
            </a:r>
            <a:r>
              <a:rPr lang="cs-CZ" sz="2000" b="0" dirty="0">
                <a:cs typeface="Arial" charset="0"/>
              </a:rPr>
              <a:t> stejné, u falešných se liší:</a:t>
            </a:r>
            <a:endParaRPr lang="cs-CZ" b="0" dirty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226309" name="Group 5"/>
          <p:cNvGraphicFramePr>
            <a:graphicFrameLocks noGrp="1"/>
          </p:cNvGraphicFramePr>
          <p:nvPr/>
        </p:nvGraphicFramePr>
        <p:xfrm>
          <a:off x="2597377" y="1692275"/>
          <a:ext cx="2927350" cy="3138489"/>
        </p:xfrm>
        <a:graphic>
          <a:graphicData uri="http://schemas.openxmlformats.org/drawingml/2006/table">
            <a:tbl>
              <a:tblPr/>
              <a:tblGrid>
                <a:gridCol w="86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pravá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falešná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808514" y="2222500"/>
            <a:ext cx="323850" cy="2574925"/>
            <a:chOff x="3805" y="2163"/>
            <a:chExt cx="204" cy="1622"/>
          </a:xfrm>
        </p:grpSpPr>
        <p:grpSp>
          <p:nvGrpSpPr>
            <p:cNvPr id="3" name="Group 45"/>
            <p:cNvGrpSpPr>
              <a:grpSpLocks noChangeAspect="1"/>
            </p:cNvGrpSpPr>
            <p:nvPr/>
          </p:nvGrpSpPr>
          <p:grpSpPr bwMode="auto">
            <a:xfrm>
              <a:off x="3805" y="3581"/>
              <a:ext cx="204" cy="204"/>
              <a:chOff x="698" y="2313"/>
              <a:chExt cx="407" cy="407"/>
            </a:xfrm>
          </p:grpSpPr>
          <p:sp>
            <p:nvSpPr>
              <p:cNvPr id="11336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7" name="Oval 47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8" name="Oval 48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9" name="Oval 49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0" name="Oval 50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1" name="Oval 51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2" name="Oval 52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" name="Group 53"/>
            <p:cNvGrpSpPr>
              <a:grpSpLocks noChangeAspect="1"/>
            </p:cNvGrpSpPr>
            <p:nvPr/>
          </p:nvGrpSpPr>
          <p:grpSpPr bwMode="auto">
            <a:xfrm>
              <a:off x="3805" y="2733"/>
              <a:ext cx="204" cy="204"/>
              <a:chOff x="1560" y="2329"/>
              <a:chExt cx="407" cy="407"/>
            </a:xfrm>
          </p:grpSpPr>
          <p:sp>
            <p:nvSpPr>
              <p:cNvPr id="1133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560" y="2329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3" name="Oval 55"/>
              <p:cNvSpPr>
                <a:spLocks noChangeAspect="1" noChangeArrowheads="1"/>
              </p:cNvSpPr>
              <p:nvPr/>
            </p:nvSpPr>
            <p:spPr bwMode="auto">
              <a:xfrm>
                <a:off x="1609" y="237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4" name="Oval 56"/>
              <p:cNvSpPr>
                <a:spLocks noChangeAspect="1" noChangeArrowheads="1"/>
              </p:cNvSpPr>
              <p:nvPr/>
            </p:nvSpPr>
            <p:spPr bwMode="auto">
              <a:xfrm>
                <a:off x="1722" y="248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5" name="Oval 57"/>
              <p:cNvSpPr>
                <a:spLocks noChangeAspect="1" noChangeArrowheads="1"/>
              </p:cNvSpPr>
              <p:nvPr/>
            </p:nvSpPr>
            <p:spPr bwMode="auto">
              <a:xfrm>
                <a:off x="1835" y="259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" name="Group 58"/>
            <p:cNvGrpSpPr>
              <a:grpSpLocks noChangeAspect="1"/>
            </p:cNvGrpSpPr>
            <p:nvPr/>
          </p:nvGrpSpPr>
          <p:grpSpPr bwMode="auto">
            <a:xfrm>
              <a:off x="3805" y="3302"/>
              <a:ext cx="204" cy="204"/>
              <a:chOff x="1969" y="2773"/>
              <a:chExt cx="407" cy="407"/>
            </a:xfrm>
          </p:grpSpPr>
          <p:sp>
            <p:nvSpPr>
              <p:cNvPr id="11326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1969" y="277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7" name="Oval 60"/>
              <p:cNvSpPr>
                <a:spLocks noChangeAspect="1" noChangeArrowheads="1"/>
              </p:cNvSpPr>
              <p:nvPr/>
            </p:nvSpPr>
            <p:spPr bwMode="auto">
              <a:xfrm>
                <a:off x="2012" y="281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8" name="Oval 61"/>
              <p:cNvSpPr>
                <a:spLocks noChangeAspect="1" noChangeArrowheads="1"/>
              </p:cNvSpPr>
              <p:nvPr/>
            </p:nvSpPr>
            <p:spPr bwMode="auto">
              <a:xfrm>
                <a:off x="2125" y="292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9" name="Oval 6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237" y="281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0" name="Oval 6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11" y="303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1" name="Oval 64"/>
              <p:cNvSpPr>
                <a:spLocks noChangeAspect="1" noChangeArrowheads="1"/>
              </p:cNvSpPr>
              <p:nvPr/>
            </p:nvSpPr>
            <p:spPr bwMode="auto">
              <a:xfrm>
                <a:off x="2238" y="3040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65"/>
            <p:cNvGrpSpPr>
              <a:grpSpLocks noChangeAspect="1"/>
            </p:cNvGrpSpPr>
            <p:nvPr/>
          </p:nvGrpSpPr>
          <p:grpSpPr bwMode="auto">
            <a:xfrm>
              <a:off x="3805" y="2163"/>
              <a:ext cx="204" cy="204"/>
              <a:chOff x="183" y="3386"/>
              <a:chExt cx="407" cy="407"/>
            </a:xfrm>
          </p:grpSpPr>
          <p:sp>
            <p:nvSpPr>
              <p:cNvPr id="11324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83" y="338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5" name="Oval 67"/>
              <p:cNvSpPr>
                <a:spLocks noChangeAspect="1" noChangeArrowheads="1"/>
              </p:cNvSpPr>
              <p:nvPr/>
            </p:nvSpPr>
            <p:spPr bwMode="auto">
              <a:xfrm>
                <a:off x="342" y="354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7" name="Group 68"/>
            <p:cNvGrpSpPr>
              <a:grpSpLocks noChangeAspect="1"/>
            </p:cNvGrpSpPr>
            <p:nvPr/>
          </p:nvGrpSpPr>
          <p:grpSpPr bwMode="auto">
            <a:xfrm>
              <a:off x="3805" y="2450"/>
              <a:ext cx="204" cy="204"/>
              <a:chOff x="697" y="2871"/>
              <a:chExt cx="407" cy="407"/>
            </a:xfrm>
          </p:grpSpPr>
          <p:sp>
            <p:nvSpPr>
              <p:cNvPr id="11321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2" name="Oval 70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3" name="Oval 71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8" name="Group 72"/>
            <p:cNvGrpSpPr>
              <a:grpSpLocks noChangeAspect="1"/>
            </p:cNvGrpSpPr>
            <p:nvPr/>
          </p:nvGrpSpPr>
          <p:grpSpPr bwMode="auto">
            <a:xfrm>
              <a:off x="3805" y="3018"/>
              <a:ext cx="204" cy="204"/>
              <a:chOff x="1185" y="3796"/>
              <a:chExt cx="407" cy="407"/>
            </a:xfrm>
          </p:grpSpPr>
          <p:sp>
            <p:nvSpPr>
              <p:cNvPr id="11316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185" y="379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7" name="Oval 74"/>
              <p:cNvSpPr>
                <a:spLocks noChangeAspect="1" noChangeArrowheads="1"/>
              </p:cNvSpPr>
              <p:nvPr/>
            </p:nvSpPr>
            <p:spPr bwMode="auto">
              <a:xfrm>
                <a:off x="1251" y="386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8" name="Oval 75"/>
              <p:cNvSpPr>
                <a:spLocks noChangeAspect="1" noChangeArrowheads="1"/>
              </p:cNvSpPr>
              <p:nvPr/>
            </p:nvSpPr>
            <p:spPr bwMode="auto">
              <a:xfrm>
                <a:off x="1253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9" name="Oval 76"/>
              <p:cNvSpPr>
                <a:spLocks noChangeAspect="1" noChangeArrowheads="1"/>
              </p:cNvSpPr>
              <p:nvPr/>
            </p:nvSpPr>
            <p:spPr bwMode="auto">
              <a:xfrm>
                <a:off x="1422" y="386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0" name="Oval 77"/>
              <p:cNvSpPr>
                <a:spLocks noChangeAspect="1" noChangeArrowheads="1"/>
              </p:cNvSpPr>
              <p:nvPr/>
            </p:nvSpPr>
            <p:spPr bwMode="auto">
              <a:xfrm>
                <a:off x="1428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/>
        </p:nvGrpSpPr>
        <p:grpSpPr>
          <a:xfrm>
            <a:off x="6579507" y="3513818"/>
            <a:ext cx="2087563" cy="2570514"/>
            <a:chOff x="6557735" y="3241675"/>
            <a:chExt cx="2087563" cy="2570514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7735" y="3241675"/>
              <a:ext cx="2087563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21" name="TextovéPole 20"/>
            <p:cNvSpPr txBox="1"/>
            <p:nvPr/>
          </p:nvSpPr>
          <p:spPr>
            <a:xfrm>
              <a:off x="6792686" y="5442857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0" dirty="0">
                  <a:solidFill>
                    <a:srgbClr val="003399"/>
                  </a:solidFill>
                </a:rPr>
                <a:t>Thomas </a:t>
              </a:r>
              <a:r>
                <a:rPr lang="cs-CZ" b="0" dirty="0" err="1">
                  <a:solidFill>
                    <a:srgbClr val="003399"/>
                  </a:solidFill>
                </a:rPr>
                <a:t>Bayes</a:t>
              </a:r>
              <a:endParaRPr lang="cs-CZ" b="0" dirty="0">
                <a:solidFill>
                  <a:srgbClr val="003399"/>
                </a:solidFill>
              </a:endParaRPr>
            </a:p>
          </p:txBody>
        </p:sp>
      </p:grpSp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460375" y="2375044"/>
            <a:ext cx="8109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Ap</a:t>
            </a:r>
            <a:r>
              <a:rPr lang="en-US" sz="2400" b="0" dirty="0" err="1">
                <a:solidFill>
                  <a:srgbClr val="E60000"/>
                </a:solidFill>
              </a:rPr>
              <a:t>osterior</a:t>
            </a:r>
            <a:r>
              <a:rPr lang="cs-CZ" sz="2400" b="0" dirty="0">
                <a:solidFill>
                  <a:srgbClr val="E60000"/>
                </a:solidFill>
              </a:rPr>
              <a:t>ní</a:t>
            </a:r>
            <a:r>
              <a:rPr lang="en-US" sz="2400" b="0" dirty="0">
                <a:solidFill>
                  <a:srgbClr val="E60000"/>
                </a:solidFill>
              </a:rPr>
              <a:t> pr</a:t>
            </a:r>
            <a:r>
              <a:rPr lang="cs-CZ" sz="2400" b="0" dirty="0" err="1">
                <a:solidFill>
                  <a:srgbClr val="E60000"/>
                </a:solidFill>
              </a:rPr>
              <a:t>avděpodobnost</a:t>
            </a:r>
            <a:r>
              <a:rPr lang="cs-CZ" sz="2400" b="0" dirty="0">
                <a:solidFill>
                  <a:srgbClr val="E60000"/>
                </a:solidFill>
              </a:rPr>
              <a:t>, že naše kostka je falešná, </a:t>
            </a:r>
          </a:p>
          <a:p>
            <a:r>
              <a:rPr lang="cs-CZ" sz="2400" b="0" dirty="0">
                <a:solidFill>
                  <a:srgbClr val="E60000"/>
                </a:solidFill>
              </a:rPr>
              <a:t>je dána </a:t>
            </a:r>
            <a:r>
              <a:rPr lang="cs-CZ" sz="2400" b="0" dirty="0" err="1">
                <a:solidFill>
                  <a:srgbClr val="E60000"/>
                </a:solidFill>
              </a:rPr>
              <a:t>Bayesovou</a:t>
            </a:r>
            <a:r>
              <a:rPr lang="cs-CZ" sz="2400" b="0" dirty="0">
                <a:solidFill>
                  <a:srgbClr val="E60000"/>
                </a:solidFill>
              </a:rPr>
              <a:t> rovnicí:</a:t>
            </a:r>
            <a:endParaRPr lang="en-US" sz="2400" b="0" dirty="0">
              <a:solidFill>
                <a:srgbClr val="E60000"/>
              </a:solidFill>
              <a:cs typeface="Arial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8258992" cy="17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/>
              <a:t>Pravděpodobnost </a:t>
            </a:r>
            <a:r>
              <a:rPr lang="cs-CZ" sz="2000" b="0" i="1" dirty="0"/>
              <a:t>P</a:t>
            </a:r>
            <a:r>
              <a:rPr lang="cs-CZ" sz="2000" b="0" dirty="0"/>
              <a:t>(H</a:t>
            </a:r>
            <a:r>
              <a:rPr lang="cs-CZ" sz="2000" b="0" dirty="0">
                <a:sym typeface="Symbol" pitchFamily="18" charset="2"/>
              </a:rPr>
              <a:t>D) se nazývá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aposteriorní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/>
              <a:t>(</a:t>
            </a:r>
            <a:r>
              <a:rPr lang="cs-CZ" sz="2000" b="0" i="1" dirty="0" err="1"/>
              <a:t>posterior</a:t>
            </a:r>
            <a:r>
              <a:rPr lang="cs-CZ" sz="2000" b="0" i="1" dirty="0"/>
              <a:t> probability</a:t>
            </a:r>
            <a:r>
              <a:rPr lang="cs-CZ" sz="2000" b="0" dirty="0"/>
              <a:t>)</a:t>
            </a:r>
            <a:br>
              <a:rPr lang="cs-CZ" sz="2000" b="0" dirty="0"/>
            </a:br>
            <a:br>
              <a:rPr lang="cs-CZ" sz="2000" b="0" dirty="0"/>
            </a:br>
            <a:r>
              <a:rPr lang="cs-CZ" sz="2000" b="0" dirty="0"/>
              <a:t>aposteriorní pravděpodobnost je funkcí věrohodnosti </a:t>
            </a:r>
            <a:r>
              <a:rPr lang="cs-CZ" sz="2000" b="0" i="1" dirty="0"/>
              <a:t>L</a:t>
            </a:r>
            <a:r>
              <a:rPr lang="cs-CZ" sz="2000" b="0" dirty="0"/>
              <a:t> = </a:t>
            </a:r>
            <a:r>
              <a:rPr lang="cs-CZ" sz="2000" b="0" i="1" dirty="0"/>
              <a:t>P</a:t>
            </a:r>
            <a:r>
              <a:rPr lang="cs-CZ" sz="2000" b="0" dirty="0"/>
              <a:t>(D</a:t>
            </a:r>
            <a:r>
              <a:rPr lang="cs-CZ" sz="2000" b="0" dirty="0">
                <a:sym typeface="Symbol" pitchFamily="18" charset="2"/>
              </a:rPr>
              <a:t>H)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>
                <a:sym typeface="Symbol" pitchFamily="18" charset="2"/>
              </a:rPr>
              <a:t>	a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apriorní pravděpodobnosti </a:t>
            </a:r>
            <a:r>
              <a:rPr lang="cs-CZ" sz="2000" b="0" dirty="0">
                <a:sym typeface="Symbol" pitchFamily="18" charset="2"/>
              </a:rPr>
              <a:t>(</a:t>
            </a:r>
            <a:r>
              <a:rPr lang="cs-CZ" sz="2000" b="0" i="1" dirty="0">
                <a:sym typeface="Symbol" pitchFamily="18" charset="2"/>
              </a:rPr>
              <a:t>prior probability</a:t>
            </a:r>
            <a:r>
              <a:rPr lang="cs-CZ" sz="2000" b="0" dirty="0">
                <a:sym typeface="Symbol" pitchFamily="18" charset="2"/>
              </a:rPr>
              <a:t>), která vyjadřuje náš 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apriorní předpoklad nebo znalost</a:t>
            </a:r>
          </a:p>
        </p:txBody>
      </p:sp>
      <p:grpSp>
        <p:nvGrpSpPr>
          <p:cNvPr id="20" name="Skupina 19"/>
          <p:cNvGrpSpPr/>
          <p:nvPr/>
        </p:nvGrpSpPr>
        <p:grpSpPr>
          <a:xfrm>
            <a:off x="792389" y="4321175"/>
            <a:ext cx="4596039" cy="1938339"/>
            <a:chOff x="923018" y="4342947"/>
            <a:chExt cx="4596039" cy="1938339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923018" y="4342947"/>
              <a:ext cx="4596039" cy="1938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400" b="0" dirty="0"/>
                <a:t>                    P(D</a:t>
              </a:r>
              <a:r>
                <a:rPr lang="cs-CZ" sz="2400" b="0" dirty="0">
                  <a:sym typeface="Symbol" pitchFamily="18" charset="2"/>
                </a:rPr>
                <a:t>H)  P(H)</a:t>
              </a:r>
            </a:p>
            <a:p>
              <a:r>
                <a:rPr lang="cs-CZ" sz="2400" b="0" dirty="0">
                  <a:sym typeface="Symbol" pitchFamily="18" charset="2"/>
                </a:rPr>
                <a:t>P(HD) = </a:t>
              </a:r>
            </a:p>
            <a:p>
              <a:r>
                <a:rPr lang="cs-CZ" sz="2400" b="0" dirty="0">
                  <a:sym typeface="Symbol" pitchFamily="18" charset="2"/>
                </a:rPr>
                <a:t>                   </a:t>
              </a:r>
              <a:r>
                <a:rPr lang="en-US" sz="2400" b="0" dirty="0">
                  <a:sym typeface="Symbol" pitchFamily="18" charset="2"/>
                </a:rPr>
                <a:t>[P(DH</a:t>
              </a:r>
              <a:r>
                <a:rPr lang="cs-CZ" sz="2400" b="0" baseline="-25000" dirty="0">
                  <a:sym typeface="Symbol" pitchFamily="18" charset="2"/>
                </a:rPr>
                <a:t>i</a:t>
              </a:r>
              <a:r>
                <a:rPr lang="en-US" sz="2400" b="0" dirty="0">
                  <a:sym typeface="Symbol" pitchFamily="18" charset="2"/>
                </a:rPr>
                <a:t>)P(H</a:t>
              </a:r>
              <a:r>
                <a:rPr lang="cs-CZ" sz="2400" b="0" baseline="-25000" dirty="0">
                  <a:sym typeface="Symbol" pitchFamily="18" charset="2"/>
                </a:rPr>
                <a:t>i</a:t>
              </a:r>
              <a:r>
                <a:rPr lang="en-US" sz="2400" b="0" dirty="0">
                  <a:sym typeface="Symbol" pitchFamily="18" charset="2"/>
                </a:rPr>
                <a:t>)]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659921" y="4916942"/>
              <a:ext cx="23800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2400" b="0"/>
            </a:p>
          </p:txBody>
        </p:sp>
      </p:grpSp>
      <p:sp>
        <p:nvSpPr>
          <p:cNvPr id="14" name="Obdélníkový popisek 13"/>
          <p:cNvSpPr/>
          <p:nvPr/>
        </p:nvSpPr>
        <p:spPr bwMode="auto">
          <a:xfrm>
            <a:off x="1255032" y="3591831"/>
            <a:ext cx="1535112" cy="512763"/>
          </a:xfrm>
          <a:prstGeom prst="wedgeRectCallout">
            <a:avLst>
              <a:gd name="adj1" fmla="val 39456"/>
              <a:gd name="adj2" fmla="val 9440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věrohodnost</a:t>
            </a:r>
          </a:p>
        </p:txBody>
      </p:sp>
      <p:sp>
        <p:nvSpPr>
          <p:cNvPr id="15" name="Obdélníkový popisek 14"/>
          <p:cNvSpPr/>
          <p:nvPr/>
        </p:nvSpPr>
        <p:spPr bwMode="auto">
          <a:xfrm>
            <a:off x="3995058" y="3407001"/>
            <a:ext cx="2014538" cy="730250"/>
          </a:xfrm>
          <a:prstGeom prst="wedgeRectCallout">
            <a:avLst>
              <a:gd name="adj1" fmla="val -40752"/>
              <a:gd name="adj2" fmla="val 8207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apriorní pravděpodobnost</a:t>
            </a:r>
          </a:p>
        </p:txBody>
      </p:sp>
      <p:sp>
        <p:nvSpPr>
          <p:cNvPr id="16" name="Obdélníkový popisek 15"/>
          <p:cNvSpPr/>
          <p:nvPr/>
        </p:nvSpPr>
        <p:spPr bwMode="auto">
          <a:xfrm>
            <a:off x="460375" y="5769882"/>
            <a:ext cx="3033712" cy="858838"/>
          </a:xfrm>
          <a:prstGeom prst="wedgeRectCallout">
            <a:avLst>
              <a:gd name="adj1" fmla="val 21864"/>
              <a:gd name="adj2" fmla="val -81596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suma čitatelů pro všechny alternativní hypotézy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0375" y="942131"/>
            <a:ext cx="5570756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apriorní pravděpodobnost</a:t>
            </a:r>
            <a:r>
              <a:rPr lang="en-US" sz="2000" b="0" dirty="0">
                <a:solidFill>
                  <a:schemeClr val="accent2"/>
                </a:solidFill>
              </a:rPr>
              <a:t> (</a:t>
            </a:r>
            <a:r>
              <a:rPr lang="cs-CZ" sz="2000" b="0" dirty="0">
                <a:solidFill>
                  <a:schemeClr val="accent2"/>
                </a:solidFill>
              </a:rPr>
              <a:t>falešná</a:t>
            </a:r>
            <a:r>
              <a:rPr lang="en-US" sz="2000" b="0" dirty="0">
                <a:solidFill>
                  <a:schemeClr val="accent2"/>
                </a:solidFill>
              </a:rPr>
              <a:t>) = 0,2</a:t>
            </a:r>
            <a:br>
              <a:rPr lang="en-US" sz="2000" b="0" dirty="0"/>
            </a:br>
            <a:r>
              <a:rPr lang="en-US" sz="2000" b="0" dirty="0"/>
              <a:t>  (20/100 </a:t>
            </a:r>
            <a:r>
              <a:rPr lang="cs-CZ" sz="2000" b="0" dirty="0"/>
              <a:t>falešných kostek v souboru</a:t>
            </a:r>
            <a:r>
              <a:rPr lang="en-US" sz="2000" b="0" dirty="0"/>
              <a:t>)</a:t>
            </a:r>
            <a:br>
              <a:rPr lang="en-US" sz="2000" b="0" dirty="0"/>
            </a:br>
            <a:endParaRPr lang="en-US" sz="2000" b="0" dirty="0"/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chemeClr val="accent2"/>
                </a:solidFill>
              </a:rPr>
              <a:t>Pr</a:t>
            </a:r>
            <a:r>
              <a:rPr lang="cs-CZ" sz="2000" b="0" dirty="0">
                <a:solidFill>
                  <a:schemeClr val="accent2"/>
                </a:solidFill>
              </a:rPr>
              <a:t>., že dostaneme</a:t>
            </a:r>
            <a:r>
              <a:rPr lang="en-US" sz="2000" b="0" dirty="0">
                <a:solidFill>
                  <a:schemeClr val="accent2"/>
                </a:solidFill>
              </a:rPr>
              <a:t> 	     </a:t>
            </a:r>
            <a:r>
              <a:rPr lang="cs-CZ" sz="2000" b="0" dirty="0">
                <a:solidFill>
                  <a:schemeClr val="accent2"/>
                </a:solidFill>
              </a:rPr>
              <a:t>s pravou kostkou:</a:t>
            </a:r>
            <a:endParaRPr lang="en-US" sz="2000" b="0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b="0" dirty="0"/>
              <a:t>  </a:t>
            </a:r>
            <a:r>
              <a:rPr lang="en-US" sz="2000" b="0" i="1" dirty="0"/>
              <a:t>P</a:t>
            </a:r>
            <a:r>
              <a:rPr lang="en-US" sz="2000" b="0" dirty="0"/>
              <a:t> = 1/6 </a:t>
            </a:r>
            <a:r>
              <a:rPr lang="en-US" sz="2000" b="0" dirty="0">
                <a:sym typeface="Symbol" pitchFamily="18" charset="2"/>
              </a:rPr>
              <a:t> 1/6 = 1/36</a:t>
            </a:r>
            <a:br>
              <a:rPr lang="en-US" sz="2000" b="0" dirty="0">
                <a:sym typeface="Symbol" pitchFamily="18" charset="2"/>
              </a:rPr>
            </a:br>
            <a:endParaRPr lang="en-US" sz="2000" b="0" dirty="0"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Pr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.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,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 že dostaneme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	    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s falešnou kostkou: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 = 3/21  6/21 = 18/441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764848" y="1925349"/>
            <a:ext cx="628650" cy="254000"/>
            <a:chOff x="1686" y="701"/>
            <a:chExt cx="396" cy="160"/>
          </a:xfrm>
        </p:grpSpPr>
        <p:grpSp>
          <p:nvGrpSpPr>
            <p:cNvPr id="13451" name="Group 4"/>
            <p:cNvGrpSpPr>
              <a:grpSpLocks noChangeAspect="1"/>
            </p:cNvGrpSpPr>
            <p:nvPr/>
          </p:nvGrpSpPr>
          <p:grpSpPr bwMode="auto">
            <a:xfrm>
              <a:off x="1923" y="702"/>
              <a:ext cx="159" cy="159"/>
              <a:chOff x="698" y="2313"/>
              <a:chExt cx="407" cy="407"/>
            </a:xfrm>
          </p:grpSpPr>
          <p:sp>
            <p:nvSpPr>
              <p:cNvPr id="13456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7" name="Oval 6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8" name="Oval 7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9" name="Oval 8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0" name="Oval 9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1" name="Oval 10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2" name="Oval 11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452" name="Group 12"/>
            <p:cNvGrpSpPr>
              <a:grpSpLocks noChangeAspect="1"/>
            </p:cNvGrpSpPr>
            <p:nvPr/>
          </p:nvGrpSpPr>
          <p:grpSpPr bwMode="auto">
            <a:xfrm>
              <a:off x="1686" y="701"/>
              <a:ext cx="159" cy="159"/>
              <a:chOff x="697" y="2871"/>
              <a:chExt cx="407" cy="407"/>
            </a:xfrm>
          </p:grpSpPr>
          <p:sp>
            <p:nvSpPr>
              <p:cNvPr id="13453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4" name="Oval 14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5" name="Oval 15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3316" name="Group 16"/>
          <p:cNvGrpSpPr>
            <a:grpSpLocks/>
          </p:cNvGrpSpPr>
          <p:nvPr/>
        </p:nvGrpSpPr>
        <p:grpSpPr bwMode="auto">
          <a:xfrm>
            <a:off x="2759612" y="2960111"/>
            <a:ext cx="628650" cy="254000"/>
            <a:chOff x="1686" y="701"/>
            <a:chExt cx="396" cy="160"/>
          </a:xfrm>
        </p:grpSpPr>
        <p:grpSp>
          <p:nvGrpSpPr>
            <p:cNvPr id="13439" name="Group 17"/>
            <p:cNvGrpSpPr>
              <a:grpSpLocks noChangeAspect="1"/>
            </p:cNvGrpSpPr>
            <p:nvPr/>
          </p:nvGrpSpPr>
          <p:grpSpPr bwMode="auto">
            <a:xfrm>
              <a:off x="1923" y="702"/>
              <a:ext cx="159" cy="159"/>
              <a:chOff x="698" y="2313"/>
              <a:chExt cx="407" cy="407"/>
            </a:xfrm>
          </p:grpSpPr>
          <p:sp>
            <p:nvSpPr>
              <p:cNvPr id="1344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5" name="Oval 19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6" name="Oval 20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7" name="Oval 21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8" name="Oval 22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9" name="Oval 23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0" name="Oval 24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440" name="Group 25"/>
            <p:cNvGrpSpPr>
              <a:grpSpLocks noChangeAspect="1"/>
            </p:cNvGrpSpPr>
            <p:nvPr/>
          </p:nvGrpSpPr>
          <p:grpSpPr bwMode="auto">
            <a:xfrm>
              <a:off x="1686" y="701"/>
              <a:ext cx="159" cy="159"/>
              <a:chOff x="697" y="2871"/>
              <a:chExt cx="407" cy="407"/>
            </a:xfrm>
          </p:grpSpPr>
          <p:sp>
            <p:nvSpPr>
              <p:cNvPr id="1344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2" name="Oval 27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3" name="Oval 28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915988" y="4089399"/>
            <a:ext cx="7099300" cy="917575"/>
            <a:chOff x="670" y="2877"/>
            <a:chExt cx="4472" cy="578"/>
          </a:xfrm>
        </p:grpSpPr>
        <p:sp>
          <p:nvSpPr>
            <p:cNvPr id="13380" name="Text Box 30"/>
            <p:cNvSpPr txBox="1">
              <a:spLocks noChangeArrowheads="1"/>
            </p:cNvSpPr>
            <p:nvPr/>
          </p:nvSpPr>
          <p:spPr bwMode="auto">
            <a:xfrm>
              <a:off x="670" y="3058"/>
              <a:ext cx="1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/>
                <a:t>P(biased</a:t>
              </a:r>
              <a:r>
                <a:rPr lang="en-US" sz="1600" b="0">
                  <a:cs typeface="Arial" charset="0"/>
                </a:rPr>
                <a:t>|         ) =</a:t>
              </a:r>
            </a:p>
          </p:txBody>
        </p:sp>
        <p:grpSp>
          <p:nvGrpSpPr>
            <p:cNvPr id="13381" name="Group 31"/>
            <p:cNvGrpSpPr>
              <a:grpSpLocks/>
            </p:cNvGrpSpPr>
            <p:nvPr/>
          </p:nvGrpSpPr>
          <p:grpSpPr bwMode="auto">
            <a:xfrm>
              <a:off x="1330" y="3112"/>
              <a:ext cx="288" cy="130"/>
              <a:chOff x="1336" y="2944"/>
              <a:chExt cx="288" cy="130"/>
            </a:xfrm>
          </p:grpSpPr>
          <p:grpSp>
            <p:nvGrpSpPr>
              <p:cNvPr id="13427" name="Group 32"/>
              <p:cNvGrpSpPr>
                <a:grpSpLocks noChangeAspect="1"/>
              </p:cNvGrpSpPr>
              <p:nvPr/>
            </p:nvGrpSpPr>
            <p:grpSpPr bwMode="auto">
              <a:xfrm>
                <a:off x="1497" y="2947"/>
                <a:ext cx="127" cy="127"/>
                <a:chOff x="698" y="2313"/>
                <a:chExt cx="407" cy="407"/>
              </a:xfrm>
            </p:grpSpPr>
            <p:sp>
              <p:nvSpPr>
                <p:cNvPr id="13432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698" y="2313"/>
                  <a:ext cx="407" cy="407"/>
                </a:xfrm>
                <a:prstGeom prst="rect">
                  <a:avLst/>
                </a:prstGeom>
                <a:solidFill>
                  <a:srgbClr val="FDEE7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765" y="2355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4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767" y="246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5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2591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6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932" y="2353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7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934" y="2472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8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938" y="258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</p:grpSp>
          <p:grpSp>
            <p:nvGrpSpPr>
              <p:cNvPr id="13428" name="Group 40"/>
              <p:cNvGrpSpPr>
                <a:grpSpLocks noChangeAspect="1"/>
              </p:cNvGrpSpPr>
              <p:nvPr/>
            </p:nvGrpSpPr>
            <p:grpSpPr bwMode="auto">
              <a:xfrm>
                <a:off x="1336" y="2944"/>
                <a:ext cx="127" cy="127"/>
                <a:chOff x="697" y="2871"/>
                <a:chExt cx="407" cy="407"/>
              </a:xfrm>
            </p:grpSpPr>
            <p:sp>
              <p:nvSpPr>
                <p:cNvPr id="13429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697" y="2871"/>
                  <a:ext cx="407" cy="407"/>
                </a:xfrm>
                <a:prstGeom prst="rect">
                  <a:avLst/>
                </a:prstGeom>
                <a:solidFill>
                  <a:srgbClr val="FDEE7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0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781" y="2958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1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938" y="310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</p:grpSp>
        </p:grpSp>
        <p:grpSp>
          <p:nvGrpSpPr>
            <p:cNvPr id="13382" name="Group 44"/>
            <p:cNvGrpSpPr>
              <a:grpSpLocks/>
            </p:cNvGrpSpPr>
            <p:nvPr/>
          </p:nvGrpSpPr>
          <p:grpSpPr bwMode="auto">
            <a:xfrm>
              <a:off x="2769" y="2877"/>
              <a:ext cx="1838" cy="212"/>
              <a:chOff x="1863" y="2889"/>
              <a:chExt cx="1838" cy="212"/>
            </a:xfrm>
          </p:grpSpPr>
          <p:sp>
            <p:nvSpPr>
              <p:cNvPr id="13413" name="Text Box 45"/>
              <p:cNvSpPr txBox="1">
                <a:spLocks noChangeArrowheads="1"/>
              </p:cNvSpPr>
              <p:nvPr/>
            </p:nvSpPr>
            <p:spPr bwMode="auto">
              <a:xfrm>
                <a:off x="1863" y="2889"/>
                <a:ext cx="18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biased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P(biased)</a:t>
                </a:r>
              </a:p>
            </p:txBody>
          </p:sp>
          <p:grpSp>
            <p:nvGrpSpPr>
              <p:cNvPr id="13414" name="Group 46"/>
              <p:cNvGrpSpPr>
                <a:grpSpLocks/>
              </p:cNvGrpSpPr>
              <p:nvPr/>
            </p:nvGrpSpPr>
            <p:grpSpPr bwMode="auto">
              <a:xfrm>
                <a:off x="2049" y="2955"/>
                <a:ext cx="288" cy="130"/>
                <a:chOff x="1336" y="2944"/>
                <a:chExt cx="288" cy="130"/>
              </a:xfrm>
            </p:grpSpPr>
            <p:grpSp>
              <p:nvGrpSpPr>
                <p:cNvPr id="13415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420" name="Rectangl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1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2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4" name="Oval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5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6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416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417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8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9" name="Oval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</p:grpSp>
        <p:grpSp>
          <p:nvGrpSpPr>
            <p:cNvPr id="13383" name="Group 59"/>
            <p:cNvGrpSpPr>
              <a:grpSpLocks/>
            </p:cNvGrpSpPr>
            <p:nvPr/>
          </p:nvGrpSpPr>
          <p:grpSpPr bwMode="auto">
            <a:xfrm>
              <a:off x="1832" y="3243"/>
              <a:ext cx="3290" cy="212"/>
              <a:chOff x="1832" y="3243"/>
              <a:chExt cx="3290" cy="212"/>
            </a:xfrm>
          </p:grpSpPr>
          <p:sp>
            <p:nvSpPr>
              <p:cNvPr id="13385" name="Text Box 60"/>
              <p:cNvSpPr txBox="1">
                <a:spLocks noChangeArrowheads="1"/>
              </p:cNvSpPr>
              <p:nvPr/>
            </p:nvSpPr>
            <p:spPr bwMode="auto">
              <a:xfrm>
                <a:off x="1832" y="3243"/>
                <a:ext cx="204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biased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P(biased)  +</a:t>
                </a:r>
              </a:p>
            </p:txBody>
          </p:sp>
          <p:grpSp>
            <p:nvGrpSpPr>
              <p:cNvPr id="13386" name="Group 61"/>
              <p:cNvGrpSpPr>
                <a:grpSpLocks/>
              </p:cNvGrpSpPr>
              <p:nvPr/>
            </p:nvGrpSpPr>
            <p:grpSpPr bwMode="auto">
              <a:xfrm>
                <a:off x="2024" y="3309"/>
                <a:ext cx="288" cy="130"/>
                <a:chOff x="1336" y="2944"/>
                <a:chExt cx="288" cy="130"/>
              </a:xfrm>
            </p:grpSpPr>
            <p:grpSp>
              <p:nvGrpSpPr>
                <p:cNvPr id="13401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406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7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8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9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0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1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2" name="Oval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402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403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4" name="Oval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5" name="Oval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  <p:sp>
            <p:nvSpPr>
              <p:cNvPr id="13387" name="Text Box 74"/>
              <p:cNvSpPr txBox="1">
                <a:spLocks noChangeArrowheads="1"/>
              </p:cNvSpPr>
              <p:nvPr/>
            </p:nvSpPr>
            <p:spPr bwMode="auto">
              <a:xfrm>
                <a:off x="3746" y="3243"/>
                <a:ext cx="13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fair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P(fair)</a:t>
                </a:r>
              </a:p>
            </p:txBody>
          </p:sp>
          <p:grpSp>
            <p:nvGrpSpPr>
              <p:cNvPr id="13388" name="Group 75"/>
              <p:cNvGrpSpPr>
                <a:grpSpLocks/>
              </p:cNvGrpSpPr>
              <p:nvPr/>
            </p:nvGrpSpPr>
            <p:grpSpPr bwMode="auto">
              <a:xfrm>
                <a:off x="3944" y="3291"/>
                <a:ext cx="288" cy="130"/>
                <a:chOff x="1336" y="2944"/>
                <a:chExt cx="288" cy="130"/>
              </a:xfrm>
            </p:grpSpPr>
            <p:grpSp>
              <p:nvGrpSpPr>
                <p:cNvPr id="13389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394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5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6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7" name="Oval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8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9" name="Oval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0" name="Oval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390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391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2" name="Oval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3" name="Oval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</p:grpSp>
        <p:sp>
          <p:nvSpPr>
            <p:cNvPr id="13384" name="Line 88"/>
            <p:cNvSpPr>
              <a:spLocks noChangeShapeType="1"/>
            </p:cNvSpPr>
            <p:nvPr/>
          </p:nvSpPr>
          <p:spPr bwMode="auto">
            <a:xfrm>
              <a:off x="1872" y="3171"/>
              <a:ext cx="3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Group 89"/>
          <p:cNvGrpSpPr>
            <a:grpSpLocks/>
          </p:cNvGrpSpPr>
          <p:nvPr/>
        </p:nvGrpSpPr>
        <p:grpSpPr bwMode="auto">
          <a:xfrm>
            <a:off x="3252788" y="5304517"/>
            <a:ext cx="3910012" cy="885825"/>
            <a:chOff x="692" y="3611"/>
            <a:chExt cx="2463" cy="558"/>
          </a:xfrm>
        </p:grpSpPr>
        <p:sp>
          <p:nvSpPr>
            <p:cNvPr id="13378" name="Text Box 90"/>
            <p:cNvSpPr txBox="1">
              <a:spLocks noChangeArrowheads="1"/>
            </p:cNvSpPr>
            <p:nvPr/>
          </p:nvSpPr>
          <p:spPr bwMode="auto">
            <a:xfrm>
              <a:off x="692" y="3611"/>
              <a:ext cx="2463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dirty="0"/>
                <a:t>	18/441 </a:t>
              </a:r>
              <a:r>
                <a:rPr lang="en-US" sz="1600" b="0" dirty="0">
                  <a:sym typeface="Symbol" pitchFamily="18" charset="2"/>
                </a:rPr>
                <a:t> 2/10</a:t>
              </a:r>
            </a:p>
            <a:p>
              <a:r>
                <a:rPr lang="en-US" sz="1600" b="0" dirty="0"/>
                <a:t>=			  =  </a:t>
              </a:r>
              <a:r>
                <a:rPr lang="en-US" sz="2000" b="0" u="sng" dirty="0">
                  <a:solidFill>
                    <a:schemeClr val="accent2"/>
                  </a:solidFill>
                </a:rPr>
                <a:t>0,269</a:t>
              </a:r>
            </a:p>
            <a:p>
              <a:r>
                <a:rPr lang="en-US" sz="1600" b="0" dirty="0"/>
                <a:t>    18/441 </a:t>
              </a:r>
              <a:r>
                <a:rPr lang="en-US" sz="1600" b="0" dirty="0">
                  <a:sym typeface="Symbol" pitchFamily="18" charset="2"/>
                </a:rPr>
                <a:t> 2/10 + 1/36  8/10</a:t>
              </a:r>
              <a:endParaRPr lang="cs-CZ" sz="1600" b="0" dirty="0">
                <a:sym typeface="Symbol" pitchFamily="18" charset="2"/>
              </a:endParaRPr>
            </a:p>
          </p:txBody>
        </p:sp>
        <p:sp>
          <p:nvSpPr>
            <p:cNvPr id="13379" name="Line 91"/>
            <p:cNvSpPr>
              <a:spLocks noChangeShapeType="1"/>
            </p:cNvSpPr>
            <p:nvPr/>
          </p:nvSpPr>
          <p:spPr bwMode="auto">
            <a:xfrm>
              <a:off x="896" y="3895"/>
              <a:ext cx="15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230493" name="Group 93"/>
          <p:cNvGraphicFramePr>
            <a:graphicFrameLocks noGrp="1"/>
          </p:cNvGraphicFramePr>
          <p:nvPr/>
        </p:nvGraphicFramePr>
        <p:xfrm>
          <a:off x="6544810" y="266700"/>
          <a:ext cx="2370137" cy="2499360"/>
        </p:xfrm>
        <a:graphic>
          <a:graphicData uri="http://schemas.openxmlformats.org/drawingml/2006/table">
            <a:tbl>
              <a:tblPr/>
              <a:tblGrid>
                <a:gridCol w="69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pravá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falešná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344" name="Group 132"/>
          <p:cNvGrpSpPr>
            <a:grpSpLocks/>
          </p:cNvGrpSpPr>
          <p:nvPr/>
        </p:nvGrpSpPr>
        <p:grpSpPr bwMode="auto">
          <a:xfrm>
            <a:off x="6859135" y="714375"/>
            <a:ext cx="252412" cy="2001837"/>
            <a:chOff x="3805" y="2163"/>
            <a:chExt cx="204" cy="1622"/>
          </a:xfrm>
        </p:grpSpPr>
        <p:grpSp>
          <p:nvGrpSpPr>
            <p:cNvPr id="13345" name="Group 133"/>
            <p:cNvGrpSpPr>
              <a:grpSpLocks noChangeAspect="1"/>
            </p:cNvGrpSpPr>
            <p:nvPr/>
          </p:nvGrpSpPr>
          <p:grpSpPr bwMode="auto">
            <a:xfrm>
              <a:off x="3805" y="3581"/>
              <a:ext cx="204" cy="204"/>
              <a:chOff x="698" y="2313"/>
              <a:chExt cx="407" cy="407"/>
            </a:xfrm>
          </p:grpSpPr>
          <p:sp>
            <p:nvSpPr>
              <p:cNvPr id="13371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2" name="Oval 135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3" name="Oval 136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4" name="Oval 137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5" name="Oval 138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6" name="Oval 139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7" name="Oval 140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6" name="Group 141"/>
            <p:cNvGrpSpPr>
              <a:grpSpLocks noChangeAspect="1"/>
            </p:cNvGrpSpPr>
            <p:nvPr/>
          </p:nvGrpSpPr>
          <p:grpSpPr bwMode="auto">
            <a:xfrm>
              <a:off x="3805" y="2733"/>
              <a:ext cx="204" cy="204"/>
              <a:chOff x="1560" y="2329"/>
              <a:chExt cx="407" cy="407"/>
            </a:xfrm>
          </p:grpSpPr>
          <p:sp>
            <p:nvSpPr>
              <p:cNvPr id="13367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1560" y="2329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8" name="Oval 143"/>
              <p:cNvSpPr>
                <a:spLocks noChangeAspect="1" noChangeArrowheads="1"/>
              </p:cNvSpPr>
              <p:nvPr/>
            </p:nvSpPr>
            <p:spPr bwMode="auto">
              <a:xfrm>
                <a:off x="1609" y="237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9" name="Oval 144"/>
              <p:cNvSpPr>
                <a:spLocks noChangeAspect="1" noChangeArrowheads="1"/>
              </p:cNvSpPr>
              <p:nvPr/>
            </p:nvSpPr>
            <p:spPr bwMode="auto">
              <a:xfrm>
                <a:off x="1722" y="248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0" name="Oval 145"/>
              <p:cNvSpPr>
                <a:spLocks noChangeAspect="1" noChangeArrowheads="1"/>
              </p:cNvSpPr>
              <p:nvPr/>
            </p:nvSpPr>
            <p:spPr bwMode="auto">
              <a:xfrm>
                <a:off x="1835" y="259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7" name="Group 146"/>
            <p:cNvGrpSpPr>
              <a:grpSpLocks noChangeAspect="1"/>
            </p:cNvGrpSpPr>
            <p:nvPr/>
          </p:nvGrpSpPr>
          <p:grpSpPr bwMode="auto">
            <a:xfrm>
              <a:off x="3805" y="3302"/>
              <a:ext cx="204" cy="204"/>
              <a:chOff x="1969" y="2773"/>
              <a:chExt cx="407" cy="407"/>
            </a:xfrm>
          </p:grpSpPr>
          <p:sp>
            <p:nvSpPr>
              <p:cNvPr id="13361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1969" y="277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2" name="Oval 148"/>
              <p:cNvSpPr>
                <a:spLocks noChangeAspect="1" noChangeArrowheads="1"/>
              </p:cNvSpPr>
              <p:nvPr/>
            </p:nvSpPr>
            <p:spPr bwMode="auto">
              <a:xfrm>
                <a:off x="2012" y="281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3" name="Oval 149"/>
              <p:cNvSpPr>
                <a:spLocks noChangeAspect="1" noChangeArrowheads="1"/>
              </p:cNvSpPr>
              <p:nvPr/>
            </p:nvSpPr>
            <p:spPr bwMode="auto">
              <a:xfrm>
                <a:off x="2125" y="292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4" name="Oval 15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237" y="281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5" name="Oval 151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11" y="303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6" name="Oval 152"/>
              <p:cNvSpPr>
                <a:spLocks noChangeAspect="1" noChangeArrowheads="1"/>
              </p:cNvSpPr>
              <p:nvPr/>
            </p:nvSpPr>
            <p:spPr bwMode="auto">
              <a:xfrm>
                <a:off x="2238" y="3040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8" name="Group 153"/>
            <p:cNvGrpSpPr>
              <a:grpSpLocks noChangeAspect="1"/>
            </p:cNvGrpSpPr>
            <p:nvPr/>
          </p:nvGrpSpPr>
          <p:grpSpPr bwMode="auto">
            <a:xfrm>
              <a:off x="3805" y="2163"/>
              <a:ext cx="204" cy="204"/>
              <a:chOff x="183" y="3386"/>
              <a:chExt cx="407" cy="407"/>
            </a:xfrm>
          </p:grpSpPr>
          <p:sp>
            <p:nvSpPr>
              <p:cNvPr id="13359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183" y="338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0" name="Oval 155"/>
              <p:cNvSpPr>
                <a:spLocks noChangeAspect="1" noChangeArrowheads="1"/>
              </p:cNvSpPr>
              <p:nvPr/>
            </p:nvSpPr>
            <p:spPr bwMode="auto">
              <a:xfrm>
                <a:off x="342" y="354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9" name="Group 156"/>
            <p:cNvGrpSpPr>
              <a:grpSpLocks noChangeAspect="1"/>
            </p:cNvGrpSpPr>
            <p:nvPr/>
          </p:nvGrpSpPr>
          <p:grpSpPr bwMode="auto">
            <a:xfrm>
              <a:off x="3805" y="2450"/>
              <a:ext cx="204" cy="204"/>
              <a:chOff x="697" y="2871"/>
              <a:chExt cx="407" cy="407"/>
            </a:xfrm>
          </p:grpSpPr>
          <p:sp>
            <p:nvSpPr>
              <p:cNvPr id="13356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7" name="Oval 158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8" name="Oval 159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50" name="Group 160"/>
            <p:cNvGrpSpPr>
              <a:grpSpLocks noChangeAspect="1"/>
            </p:cNvGrpSpPr>
            <p:nvPr/>
          </p:nvGrpSpPr>
          <p:grpSpPr bwMode="auto">
            <a:xfrm>
              <a:off x="3805" y="3018"/>
              <a:ext cx="204" cy="204"/>
              <a:chOff x="1185" y="3796"/>
              <a:chExt cx="407" cy="407"/>
            </a:xfrm>
          </p:grpSpPr>
          <p:sp>
            <p:nvSpPr>
              <p:cNvPr id="13351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185" y="379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2" name="Oval 162"/>
              <p:cNvSpPr>
                <a:spLocks noChangeAspect="1" noChangeArrowheads="1"/>
              </p:cNvSpPr>
              <p:nvPr/>
            </p:nvSpPr>
            <p:spPr bwMode="auto">
              <a:xfrm>
                <a:off x="1251" y="386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3" name="Oval 163"/>
              <p:cNvSpPr>
                <a:spLocks noChangeAspect="1" noChangeArrowheads="1"/>
              </p:cNvSpPr>
              <p:nvPr/>
            </p:nvSpPr>
            <p:spPr bwMode="auto">
              <a:xfrm>
                <a:off x="1253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4" name="Oval 164"/>
              <p:cNvSpPr>
                <a:spLocks noChangeAspect="1" noChangeArrowheads="1"/>
              </p:cNvSpPr>
              <p:nvPr/>
            </p:nvSpPr>
            <p:spPr bwMode="auto">
              <a:xfrm>
                <a:off x="1422" y="386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5" name="Oval 165"/>
              <p:cNvSpPr>
                <a:spLocks noChangeAspect="1" noChangeArrowheads="1"/>
              </p:cNvSpPr>
              <p:nvPr/>
            </p:nvSpPr>
            <p:spPr bwMode="auto">
              <a:xfrm>
                <a:off x="1428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27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4113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cs-CZ" sz="2000" b="0" dirty="0">
                <a:sym typeface="Symbol" pitchFamily="18" charset="2"/>
              </a:rPr>
              <a:t>Pro náš příklad se 2 hody kostkou: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2"/>
          <p:cNvSpPr>
            <a:spLocks noChangeArrowheads="1"/>
          </p:cNvSpPr>
          <p:nvPr/>
        </p:nvSpPr>
        <p:spPr bwMode="auto">
          <a:xfrm>
            <a:off x="333375" y="190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01" name="Rectangle 73"/>
          <p:cNvSpPr>
            <a:spLocks noChangeArrowheads="1"/>
          </p:cNvSpPr>
          <p:nvPr/>
        </p:nvSpPr>
        <p:spPr bwMode="auto">
          <a:xfrm>
            <a:off x="333375" y="519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02" name="Text Box 76"/>
          <p:cNvSpPr txBox="1">
            <a:spLocks noChangeArrowheads="1"/>
          </p:cNvSpPr>
          <p:nvPr/>
        </p:nvSpPr>
        <p:spPr bwMode="auto">
          <a:xfrm>
            <a:off x="1167040" y="320675"/>
            <a:ext cx="6484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Bayesovská</a:t>
            </a:r>
            <a:r>
              <a:rPr lang="cs-CZ" sz="2400" b="0" dirty="0">
                <a:solidFill>
                  <a:srgbClr val="E60000"/>
                </a:solidFill>
              </a:rPr>
              <a:t> metoda ve fylogenetické analýze:</a:t>
            </a:r>
          </a:p>
        </p:txBody>
      </p:sp>
      <p:sp>
        <p:nvSpPr>
          <p:cNvPr id="78" name="Obdélníkový popisek 77"/>
          <p:cNvSpPr/>
          <p:nvPr/>
        </p:nvSpPr>
        <p:spPr bwMode="auto">
          <a:xfrm>
            <a:off x="3048454" y="979714"/>
            <a:ext cx="1535113" cy="664483"/>
          </a:xfrm>
          <a:prstGeom prst="wedgeRectCallout">
            <a:avLst>
              <a:gd name="adj1" fmla="val 27396"/>
              <a:gd name="adj2" fmla="val 9234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marginální</a:t>
            </a:r>
          </a:p>
          <a:p>
            <a:pPr algn="ctr">
              <a:defRPr/>
            </a:pPr>
            <a:r>
              <a:rPr lang="cs-CZ" b="0" dirty="0"/>
              <a:t>věrohodnost</a:t>
            </a:r>
          </a:p>
        </p:txBody>
      </p:sp>
      <p:sp>
        <p:nvSpPr>
          <p:cNvPr id="79" name="Obdélníkový popisek 78"/>
          <p:cNvSpPr/>
          <p:nvPr/>
        </p:nvSpPr>
        <p:spPr bwMode="auto">
          <a:xfrm>
            <a:off x="6706281" y="1034597"/>
            <a:ext cx="2012950" cy="728663"/>
          </a:xfrm>
          <a:prstGeom prst="wedgeRectCallout">
            <a:avLst>
              <a:gd name="adj1" fmla="val -86134"/>
              <a:gd name="adj2" fmla="val 6409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apriorní pravděpodobnost</a:t>
            </a:r>
          </a:p>
        </p:txBody>
      </p:sp>
      <p:sp>
        <p:nvSpPr>
          <p:cNvPr id="80" name="Obdélníkový popisek 79"/>
          <p:cNvSpPr/>
          <p:nvPr/>
        </p:nvSpPr>
        <p:spPr bwMode="auto">
          <a:xfrm>
            <a:off x="905782" y="2732541"/>
            <a:ext cx="2555875" cy="860425"/>
          </a:xfrm>
          <a:prstGeom prst="wedgeRectCallout">
            <a:avLst>
              <a:gd name="adj1" fmla="val 63287"/>
              <a:gd name="adj2" fmla="val -4616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suma přes všechny možné stromy</a:t>
            </a:r>
          </a:p>
        </p:txBody>
      </p:sp>
      <p:sp>
        <p:nvSpPr>
          <p:cNvPr id="81" name="Obdélníkový popisek 80"/>
          <p:cNvSpPr/>
          <p:nvPr/>
        </p:nvSpPr>
        <p:spPr bwMode="auto">
          <a:xfrm>
            <a:off x="305481" y="1089025"/>
            <a:ext cx="2012950" cy="728663"/>
          </a:xfrm>
          <a:prstGeom prst="wedgeRectCallout">
            <a:avLst>
              <a:gd name="adj1" fmla="val 46294"/>
              <a:gd name="adj2" fmla="val 9548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aposteriorní pravděpodobnost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088016" y="1954439"/>
            <a:ext cx="4943475" cy="866775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" name="Skupina 76"/>
          <p:cNvGrpSpPr/>
          <p:nvPr/>
        </p:nvGrpSpPr>
        <p:grpSpPr>
          <a:xfrm>
            <a:off x="557213" y="4126366"/>
            <a:ext cx="8646598" cy="2339146"/>
            <a:chOff x="557213" y="4126366"/>
            <a:chExt cx="8646598" cy="2339146"/>
          </a:xfrm>
        </p:grpSpPr>
        <p:sp>
          <p:nvSpPr>
            <p:cNvPr id="232525" name="Text Box 77"/>
            <p:cNvSpPr txBox="1">
              <a:spLocks noChangeArrowheads="1"/>
            </p:cNvSpPr>
            <p:nvPr/>
          </p:nvSpPr>
          <p:spPr bwMode="auto">
            <a:xfrm>
              <a:off x="557213" y="4126366"/>
              <a:ext cx="8646598" cy="157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0000">
                <a:spcBef>
                  <a:spcPts val="0"/>
                </a:spcBef>
                <a:spcAft>
                  <a:spcPts val="1000"/>
                </a:spcAft>
              </a:pPr>
              <a:r>
                <a:rPr lang="cs-CZ" sz="2000" b="0" dirty="0"/>
                <a:t>Parametry pro </a:t>
              </a:r>
              <a:r>
                <a:rPr lang="cs-CZ" sz="2000" b="0" dirty="0" err="1"/>
                <a:t>bayesovskou</a:t>
              </a:r>
              <a:r>
                <a:rPr lang="cs-CZ" sz="2000" b="0" dirty="0"/>
                <a:t> analýzu většinou kontinuální </a:t>
              </a:r>
              <a:r>
                <a:rPr lang="cs-CZ" sz="2000" b="0" dirty="0">
                  <a:sym typeface="Symbol"/>
                </a:rPr>
                <a:t></a:t>
              </a:r>
              <a:br>
                <a:rPr lang="cs-CZ" sz="2000" b="0" dirty="0">
                  <a:sym typeface="Symbol"/>
                </a:rPr>
              </a:br>
              <a:r>
                <a:rPr lang="cs-CZ" sz="2000" b="0" dirty="0">
                  <a:sym typeface="Symbol"/>
                </a:rPr>
                <a:t>	</a:t>
              </a:r>
              <a:r>
                <a:rPr lang="cs-CZ" sz="2000" b="0" i="1" dirty="0">
                  <a:sym typeface="Symbol"/>
                </a:rPr>
                <a:t>P</a:t>
              </a:r>
              <a:r>
                <a:rPr lang="cs-CZ" sz="2000" b="0" dirty="0">
                  <a:sym typeface="Symbol"/>
                </a:rPr>
                <a:t>  pravděpodobnostní hustotní funkce (</a:t>
              </a:r>
              <a:r>
                <a:rPr lang="cs-CZ" sz="2000" b="0" i="1" dirty="0">
                  <a:sym typeface="Symbol"/>
                </a:rPr>
                <a:t>probability </a:t>
              </a:r>
              <a:r>
                <a:rPr lang="cs-CZ" sz="2000" b="0" i="1" dirty="0" err="1">
                  <a:sym typeface="Symbol"/>
                </a:rPr>
                <a:t>density</a:t>
              </a:r>
              <a:r>
                <a:rPr lang="cs-CZ" sz="2000" b="0" i="1" dirty="0">
                  <a:sym typeface="Symbol"/>
                </a:rPr>
                <a:t> </a:t>
              </a:r>
              <a:r>
                <a:rPr lang="cs-CZ" sz="2000" b="0" i="1" dirty="0" err="1">
                  <a:sym typeface="Symbol"/>
                </a:rPr>
                <a:t>functions</a:t>
              </a:r>
              <a:r>
                <a:rPr lang="cs-CZ" sz="2000" b="0" dirty="0">
                  <a:sym typeface="Symbol"/>
                </a:rPr>
                <a:t>)</a:t>
              </a:r>
              <a:r>
                <a:rPr lang="cs-CZ" sz="2000" b="0" dirty="0"/>
                <a:t>  </a:t>
              </a:r>
            </a:p>
            <a:p>
              <a:pPr defTabSz="360000">
                <a:spcBef>
                  <a:spcPts val="0"/>
                </a:spcBef>
                <a:spcAft>
                  <a:spcPts val="1000"/>
                </a:spcAft>
              </a:pPr>
              <a:r>
                <a:rPr lang="cs-CZ" sz="2000" b="0" dirty="0"/>
                <a:t>buď ML odhady </a:t>
              </a:r>
              <a:r>
                <a:rPr lang="cs-CZ" sz="2000" b="0" dirty="0">
                  <a:sym typeface="Symbol" pitchFamily="18" charset="2"/>
                </a:rPr>
                <a:t> </a:t>
              </a:r>
              <a:r>
                <a:rPr lang="cs-CZ" sz="2000" b="0" dirty="0">
                  <a:solidFill>
                    <a:srgbClr val="E60000"/>
                  </a:solidFill>
                  <a:sym typeface="Symbol" pitchFamily="18" charset="2"/>
                </a:rPr>
                <a:t>empirická BA</a:t>
              </a:r>
            </a:p>
            <a:p>
              <a:pPr defTabSz="360000">
                <a:spcBef>
                  <a:spcPts val="0"/>
                </a:spcBef>
                <a:spcAft>
                  <a:spcPts val="1000"/>
                </a:spcAft>
              </a:pPr>
              <a:r>
                <a:rPr lang="cs-CZ" sz="2000" b="0" dirty="0">
                  <a:sym typeface="Symbol" pitchFamily="18" charset="2"/>
                </a:rPr>
                <a:t>nebo všechny kombinace  </a:t>
              </a:r>
              <a:r>
                <a:rPr lang="cs-CZ" sz="2000" b="0" dirty="0">
                  <a:solidFill>
                    <a:srgbClr val="E60000"/>
                  </a:solidFill>
                  <a:sym typeface="Symbol" pitchFamily="18" charset="2"/>
                </a:rPr>
                <a:t>hierarchická BA</a:t>
              </a: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2471057" y="5823857"/>
              <a:ext cx="4034518" cy="6416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568325" y="320675"/>
            <a:ext cx="8828087" cy="132856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/>
              <a:t>1</a:t>
            </a:r>
            <a:r>
              <a:rPr lang="en-US" sz="2400" b="0" dirty="0"/>
              <a:t>5</a:t>
            </a:r>
            <a:r>
              <a:rPr lang="en-US" sz="2400" b="0" dirty="0">
                <a:sym typeface="Symbol" pitchFamily="18" charset="2"/>
              </a:rPr>
              <a:t> </a:t>
            </a:r>
            <a:r>
              <a:rPr lang="cs-CZ" sz="2400" b="0" dirty="0"/>
              <a:t>hodů mincí:</a:t>
            </a:r>
          </a:p>
          <a:p>
            <a:pPr defTabSz="360000">
              <a:spcAft>
                <a:spcPts val="1000"/>
              </a:spcAft>
            </a:pPr>
            <a:r>
              <a:rPr lang="cs-CZ" sz="2400" b="0" dirty="0">
                <a:sym typeface="Symbol"/>
              </a:rPr>
              <a:t></a:t>
            </a:r>
            <a:r>
              <a:rPr lang="en-US" sz="2400" b="0" dirty="0">
                <a:sym typeface="Symbol" pitchFamily="18" charset="2"/>
              </a:rPr>
              <a:t> </a:t>
            </a:r>
            <a:r>
              <a:rPr lang="cs-CZ" sz="2400" b="0" dirty="0">
                <a:sym typeface="Symbol" pitchFamily="18" charset="2"/>
              </a:rPr>
              <a:t>skóre OO</a:t>
            </a:r>
            <a:r>
              <a:rPr lang="en-US" sz="2400" b="0" dirty="0">
                <a:sym typeface="Symbol" pitchFamily="18" charset="2"/>
              </a:rPr>
              <a:t>HHH</a:t>
            </a:r>
            <a:r>
              <a:rPr lang="cs-CZ" sz="2400" b="0" dirty="0">
                <a:sym typeface="Symbol" pitchFamily="18" charset="2"/>
              </a:rPr>
              <a:t>O</a:t>
            </a:r>
            <a:r>
              <a:rPr lang="en-US" sz="2400" b="0" dirty="0">
                <a:sym typeface="Symbol" pitchFamily="18" charset="2"/>
              </a:rPr>
              <a:t>H</a:t>
            </a:r>
            <a:r>
              <a:rPr lang="cs-CZ" sz="2400" b="0" dirty="0">
                <a:sym typeface="Symbol" pitchFamily="18" charset="2"/>
              </a:rPr>
              <a:t>OOO</a:t>
            </a:r>
            <a:r>
              <a:rPr lang="en-US" sz="2400" b="0" dirty="0">
                <a:sym typeface="Symbol" pitchFamily="18" charset="2"/>
              </a:rPr>
              <a:t>H</a:t>
            </a:r>
            <a:r>
              <a:rPr lang="cs-CZ" sz="2400" b="0" dirty="0">
                <a:sym typeface="Symbol" pitchFamily="18" charset="2"/>
              </a:rPr>
              <a:t>O</a:t>
            </a:r>
            <a:r>
              <a:rPr lang="en-US" sz="2400" b="0" dirty="0">
                <a:sym typeface="Symbol" pitchFamily="18" charset="2"/>
              </a:rPr>
              <a:t>HH</a:t>
            </a:r>
            <a:r>
              <a:rPr lang="cs-CZ" sz="2400" b="0" dirty="0">
                <a:sym typeface="Symbol" pitchFamily="18" charset="2"/>
              </a:rPr>
              <a:t>O</a:t>
            </a:r>
            <a:br>
              <a:rPr lang="cs-CZ" sz="2400" b="0" dirty="0">
                <a:sym typeface="Symbol" pitchFamily="18" charset="2"/>
              </a:rPr>
            </a:br>
            <a:r>
              <a:rPr lang="cs-CZ" sz="2400" b="0" dirty="0">
                <a:sym typeface="Symbol" pitchFamily="18" charset="2"/>
              </a:rPr>
              <a:t>tj. 7</a:t>
            </a:r>
            <a:r>
              <a:rPr lang="en-US" sz="2400" b="0" dirty="0">
                <a:sym typeface="Symbol" pitchFamily="18" charset="2"/>
              </a:rPr>
              <a:t></a:t>
            </a:r>
            <a:r>
              <a:rPr lang="cs-CZ" sz="2400" b="0" dirty="0">
                <a:sym typeface="Symbol" pitchFamily="18" charset="2"/>
              </a:rPr>
              <a:t> panna (hlava, H)</a:t>
            </a:r>
            <a:r>
              <a:rPr lang="en-US" sz="2400" b="0" dirty="0">
                <a:sym typeface="Symbol" pitchFamily="18" charset="2"/>
              </a:rPr>
              <a:t>,</a:t>
            </a:r>
            <a:r>
              <a:rPr lang="cs-CZ" sz="2400" b="0" dirty="0">
                <a:sym typeface="Symbol" pitchFamily="18" charset="2"/>
              </a:rPr>
              <a:t> 8</a:t>
            </a:r>
            <a:r>
              <a:rPr lang="en-US" sz="2400" b="0" dirty="0">
                <a:sym typeface="Symbol" pitchFamily="18" charset="2"/>
              </a:rPr>
              <a:t></a:t>
            </a:r>
            <a:r>
              <a:rPr lang="cs-CZ" sz="2400" b="0" dirty="0">
                <a:sym typeface="Symbol" pitchFamily="18" charset="2"/>
              </a:rPr>
              <a:t> orel (O)</a:t>
            </a:r>
          </a:p>
        </p:txBody>
      </p:sp>
      <p:grpSp>
        <p:nvGrpSpPr>
          <p:cNvPr id="2" name="Skupina 28"/>
          <p:cNvGrpSpPr>
            <a:grpSpLocks noChangeAspect="1"/>
          </p:cNvGrpSpPr>
          <p:nvPr/>
        </p:nvGrpSpPr>
        <p:grpSpPr>
          <a:xfrm>
            <a:off x="2471958" y="2596516"/>
            <a:ext cx="4526303" cy="2698551"/>
            <a:chOff x="450850" y="2373313"/>
            <a:chExt cx="5027611" cy="2997427"/>
          </a:xfrm>
        </p:grpSpPr>
        <p:pic>
          <p:nvPicPr>
            <p:cNvPr id="1036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0275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038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850" y="237331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16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1100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7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1925" y="237331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18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9450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9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9863" y="34006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0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850" y="43912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1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850" y="3389767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2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3800" y="337888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3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6625" y="340065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4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8975" y="340065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5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0565" y="439125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6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8975" y="439125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7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63800" y="43912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8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6625" y="4391253"/>
              <a:ext cx="979487" cy="979487"/>
            </a:xfrm>
            <a:prstGeom prst="rect">
              <a:avLst/>
            </a:prstGeom>
            <a:noFill/>
          </p:spPr>
        </p:pic>
      </p:grpSp>
      <p:grpSp>
        <p:nvGrpSpPr>
          <p:cNvPr id="3" name="Skupina 45"/>
          <p:cNvGrpSpPr/>
          <p:nvPr/>
        </p:nvGrpSpPr>
        <p:grpSpPr>
          <a:xfrm>
            <a:off x="5931488" y="320675"/>
            <a:ext cx="1845988" cy="881822"/>
            <a:chOff x="5931488" y="320675"/>
            <a:chExt cx="1845988" cy="881822"/>
          </a:xfrm>
        </p:grpSpPr>
        <p:pic>
          <p:nvPicPr>
            <p:cNvPr id="32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5656" y="320675"/>
              <a:ext cx="881820" cy="881821"/>
            </a:xfrm>
            <a:prstGeom prst="rect">
              <a:avLst/>
            </a:prstGeom>
            <a:noFill/>
          </p:spPr>
        </p:pic>
        <p:pic>
          <p:nvPicPr>
            <p:cNvPr id="33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1488" y="320675"/>
              <a:ext cx="881821" cy="8818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598488" y="3629212"/>
            <a:ext cx="69429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/>
              <a:t>Markov</a:t>
            </a:r>
            <a:r>
              <a:rPr lang="cs-CZ" sz="2000" b="0" dirty="0" err="1"/>
              <a:t>ův</a:t>
            </a:r>
            <a:r>
              <a:rPr lang="en-US" sz="2000" b="0" dirty="0"/>
              <a:t> </a:t>
            </a:r>
            <a:r>
              <a:rPr lang="en-US" sz="2000" b="0" dirty="0" err="1"/>
              <a:t>proces</a:t>
            </a:r>
            <a:r>
              <a:rPr lang="en-US" sz="2000" b="0" dirty="0"/>
              <a:t>:  t</a:t>
            </a:r>
            <a:r>
              <a:rPr lang="en-US" sz="2000" b="0" baseline="-25000" dirty="0"/>
              <a:t>-1</a:t>
            </a:r>
            <a:r>
              <a:rPr lang="cs-CZ" sz="2000" b="0" dirty="0"/>
              <a:t>: </a:t>
            </a:r>
            <a:r>
              <a:rPr lang="en-US" sz="2000" b="0" dirty="0"/>
              <a:t>A </a:t>
            </a:r>
            <a:r>
              <a:rPr lang="en-US" sz="2000" b="0" dirty="0">
                <a:sym typeface="Symbol" pitchFamily="18" charset="2"/>
              </a:rPr>
              <a:t> </a:t>
            </a:r>
            <a:r>
              <a:rPr lang="cs-CZ" sz="2000" b="0" dirty="0">
                <a:sym typeface="Symbol" pitchFamily="18" charset="2"/>
              </a:rPr>
              <a:t>t</a:t>
            </a:r>
            <a:r>
              <a:rPr lang="en-US" sz="2000" b="0" baseline="-25000" dirty="0">
                <a:sym typeface="Symbol" pitchFamily="18" charset="2"/>
              </a:rPr>
              <a:t>0</a:t>
            </a:r>
            <a:r>
              <a:rPr lang="cs-CZ" sz="2000" b="0" dirty="0">
                <a:sym typeface="Symbol" pitchFamily="18" charset="2"/>
              </a:rPr>
              <a:t>: </a:t>
            </a:r>
            <a:r>
              <a:rPr lang="en-US" sz="2000" b="0" dirty="0">
                <a:sym typeface="Symbol" pitchFamily="18" charset="2"/>
              </a:rPr>
              <a:t>C  </a:t>
            </a:r>
            <a:r>
              <a:rPr lang="cs-CZ" sz="2000" b="0" dirty="0">
                <a:sym typeface="Symbol" pitchFamily="18" charset="2"/>
              </a:rPr>
              <a:t>t</a:t>
            </a:r>
            <a:r>
              <a:rPr lang="en-US" sz="2000" b="0" baseline="-25000" dirty="0">
                <a:sym typeface="Symbol" pitchFamily="18" charset="2"/>
              </a:rPr>
              <a:t>+1</a:t>
            </a:r>
            <a:r>
              <a:rPr lang="cs-CZ" sz="2000" b="0" dirty="0">
                <a:sym typeface="Symbol" pitchFamily="18" charset="2"/>
              </a:rPr>
              <a:t>: </a:t>
            </a:r>
            <a:r>
              <a:rPr lang="en-US" sz="2000" b="0" dirty="0">
                <a:sym typeface="Symbol" pitchFamily="18" charset="2"/>
              </a:rPr>
              <a:t>G</a:t>
            </a:r>
          </a:p>
          <a:p>
            <a:pPr algn="ctr"/>
            <a:endParaRPr lang="en-US" sz="2000" b="0" dirty="0">
              <a:sym typeface="Symbol" pitchFamily="18" charset="2"/>
            </a:endParaRPr>
          </a:p>
          <a:p>
            <a:pPr algn="ctr"/>
            <a:r>
              <a:rPr lang="en-US" sz="2000" b="0" dirty="0">
                <a:sym typeface="Symbol" pitchFamily="18" charset="2"/>
              </a:rPr>
              <a:t>…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dirty="0">
                <a:sym typeface="Symbol" pitchFamily="18" charset="2"/>
              </a:rPr>
              <a:t>stejná po celé </a:t>
            </a:r>
            <a:r>
              <a:rPr lang="cs-CZ" sz="2000" b="0" dirty="0" err="1">
                <a:sym typeface="Symbol" pitchFamily="18" charset="2"/>
              </a:rPr>
              <a:t>fylogenii</a:t>
            </a:r>
            <a:r>
              <a:rPr lang="en-US" sz="2000" b="0" dirty="0">
                <a:sym typeface="Symbol" pitchFamily="18" charset="2"/>
              </a:rPr>
              <a:t> =</a:t>
            </a:r>
            <a:r>
              <a:rPr lang="en-US" sz="2000" b="0" dirty="0">
                <a:solidFill>
                  <a:srgbClr val="F00000"/>
                </a:solidFill>
                <a:sym typeface="Symbol" pitchFamily="18" charset="2"/>
              </a:rPr>
              <a:t> </a:t>
            </a:r>
            <a:r>
              <a:rPr lang="en-US" sz="2000" b="0" dirty="0" err="1">
                <a:solidFill>
                  <a:srgbClr val="E60000"/>
                </a:solidFill>
                <a:sym typeface="Symbol" pitchFamily="18" charset="2"/>
              </a:rPr>
              <a:t>homogen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ní</a:t>
            </a:r>
            <a:r>
              <a:rPr lang="en-US" sz="2000" b="0" dirty="0">
                <a:solidFill>
                  <a:srgbClr val="E60000"/>
                </a:solidFill>
                <a:sym typeface="Symbol" pitchFamily="18" charset="2"/>
              </a:rPr>
              <a:t> Markov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ův</a:t>
            </a:r>
            <a:r>
              <a:rPr lang="en-US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en-US" sz="2000" b="0" dirty="0" err="1">
                <a:solidFill>
                  <a:srgbClr val="E60000"/>
                </a:solidFill>
                <a:sym typeface="Symbol" pitchFamily="18" charset="2"/>
              </a:rPr>
              <a:t>proces</a:t>
            </a:r>
            <a:endParaRPr lang="en-US" sz="2000" b="0" dirty="0">
              <a:solidFill>
                <a:srgbClr val="E60000"/>
              </a:solidFill>
              <a:sym typeface="Symbol" pitchFamily="18" charset="2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8381012" cy="23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/>
              <a:t>Problém: výpočty příliš složité </a:t>
            </a:r>
            <a:r>
              <a:rPr lang="cs-CZ" sz="2000" b="0" dirty="0">
                <a:sym typeface="Symbol" pitchFamily="18" charset="2"/>
              </a:rPr>
              <a:t> nelze řešit analyticky, pouze numericky 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aproximovat</a:t>
            </a:r>
            <a:br>
              <a:rPr lang="cs-CZ" sz="2000" b="0" dirty="0">
                <a:sym typeface="Symbol" pitchFamily="18" charset="2"/>
              </a:rPr>
            </a:b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řešení: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metody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Monte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Carlo</a:t>
            </a:r>
            <a:endParaRPr lang="cs-CZ" sz="2000" b="0" dirty="0">
              <a:solidFill>
                <a:srgbClr val="E60000"/>
              </a:solidFill>
              <a:sym typeface="Symbol" pitchFamily="18" charset="2"/>
            </a:endParaRP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>
                <a:sym typeface="Symbol" pitchFamily="18" charset="2"/>
              </a:rPr>
              <a:t>náhodný výběr vzorků, při velkém množství aproximace skutečnosti</a:t>
            </a:r>
            <a:br>
              <a:rPr lang="cs-CZ" sz="2000" b="0" dirty="0">
                <a:sym typeface="Symbol" pitchFamily="18" charset="2"/>
              </a:rPr>
            </a:br>
            <a:br>
              <a:rPr lang="cs-CZ" sz="2000" b="0" dirty="0">
                <a:sym typeface="Symbol" pitchFamily="18" charset="2"/>
              </a:rPr>
            </a:br>
            <a:r>
              <a:rPr lang="cs-CZ" sz="2000" b="0" dirty="0" err="1">
                <a:sym typeface="Symbol" pitchFamily="18" charset="2"/>
              </a:rPr>
              <a:t>Markovovy</a:t>
            </a:r>
            <a:r>
              <a:rPr lang="cs-CZ" sz="2000" b="0" dirty="0">
                <a:sym typeface="Symbol" pitchFamily="18" charset="2"/>
              </a:rPr>
              <a:t> řetězce: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Markov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chain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Monte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Carlo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(MCMC)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60173" y="527958"/>
            <a:ext cx="3763484" cy="4140027"/>
            <a:chOff x="454" y="2196"/>
            <a:chExt cx="1846" cy="2186"/>
          </a:xfrm>
        </p:grpSpPr>
        <p:sp>
          <p:nvSpPr>
            <p:cNvPr id="5128" name="Rectangle 6"/>
            <p:cNvSpPr>
              <a:spLocks noChangeAspect="1" noChangeArrowheads="1"/>
            </p:cNvSpPr>
            <p:nvPr/>
          </p:nvSpPr>
          <p:spPr bwMode="auto">
            <a:xfrm>
              <a:off x="512" y="2196"/>
              <a:ext cx="1788" cy="18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5122" name="Object 7"/>
            <p:cNvGraphicFramePr>
              <a:graphicFrameLocks noChangeAspect="1"/>
            </p:cNvGraphicFramePr>
            <p:nvPr/>
          </p:nvGraphicFramePr>
          <p:xfrm>
            <a:off x="454" y="2620"/>
            <a:ext cx="1737" cy="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899" name="CorelDRAW" r:id="rId4" imgW="1830960" imgH="1833840" progId="">
                    <p:embed/>
                  </p:oleObj>
                </mc:Choice>
                <mc:Fallback>
                  <p:oleObj name="CorelDRAW" r:id="rId4" imgW="1830960" imgH="183384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" y="2620"/>
                          <a:ext cx="1737" cy="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45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0321" y="1170215"/>
            <a:ext cx="376408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5" name="AutoShape 9"/>
          <p:cNvSpPr>
            <a:spLocks noChangeArrowheads="1"/>
          </p:cNvSpPr>
          <p:nvPr/>
        </p:nvSpPr>
        <p:spPr bwMode="auto">
          <a:xfrm flipH="1">
            <a:off x="4279446" y="2644321"/>
            <a:ext cx="463550" cy="4730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8" y="1784426"/>
            <a:ext cx="7205473" cy="3910584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800988" y="266700"/>
            <a:ext cx="5150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E60000"/>
                </a:solidFill>
              </a:rPr>
              <a:t>Metropolis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-Hastings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  <a:r>
              <a:rPr lang="en-US" sz="2400" b="0">
                <a:solidFill>
                  <a:srgbClr val="E60000"/>
                </a:solidFill>
              </a:rPr>
              <a:t>:</a:t>
            </a:r>
            <a:endParaRPr lang="cs-CZ" sz="2400" b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0375" y="930728"/>
            <a:ext cx="81211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cs-CZ" sz="2000" b="0" dirty="0"/>
              <a:t>Změna parametru </a:t>
            </a:r>
            <a:r>
              <a:rPr lang="en-US" sz="2000" b="0" i="1" dirty="0"/>
              <a:t>x</a:t>
            </a:r>
            <a:r>
              <a:rPr lang="en-US" sz="2000" b="0" dirty="0"/>
              <a:t> </a:t>
            </a:r>
            <a:r>
              <a:rPr lang="en-US" sz="2000" b="0" dirty="0">
                <a:sym typeface="Symbol" pitchFamily="18" charset="2"/>
              </a:rPr>
              <a:t> 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jestliže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&gt;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), a</a:t>
            </a:r>
            <a:r>
              <a:rPr lang="cs-CZ" sz="2000" b="0" dirty="0">
                <a:sym typeface="Symbol" pitchFamily="18" charset="2"/>
              </a:rPr>
              <a:t>k</a:t>
            </a:r>
            <a:r>
              <a:rPr lang="en-US" sz="2000" b="0" dirty="0" err="1">
                <a:sym typeface="Symbol" pitchFamily="18" charset="2"/>
              </a:rPr>
              <a:t>cept</a:t>
            </a:r>
            <a:r>
              <a:rPr lang="cs-CZ" sz="2000" b="0" dirty="0" err="1">
                <a:sym typeface="Symbol" pitchFamily="18" charset="2"/>
              </a:rPr>
              <a:t>uj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jestliže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</a:t>
            </a:r>
            <a:r>
              <a:rPr lang="en-US" sz="2000" b="0" dirty="0">
                <a:cs typeface="Arial" charset="0"/>
                <a:sym typeface="Symbol" pitchFamily="18" charset="2"/>
              </a:rPr>
              <a:t>≤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), </a:t>
            </a:r>
            <a:r>
              <a:rPr lang="cs-CZ" sz="2000" b="0" dirty="0">
                <a:sym typeface="Symbol" pitchFamily="18" charset="2"/>
              </a:rPr>
              <a:t>vypočti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</a:t>
            </a:r>
            <a:r>
              <a:rPr lang="en-US" sz="2000" b="0" dirty="0">
                <a:sym typeface="Symbol" pitchFamily="18" charset="2"/>
              </a:rPr>
              <a:t> =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’)/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protože platí, že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≤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(x),</a:t>
            </a:r>
            <a:r>
              <a:rPr lang="cs-CZ" sz="2000" b="0" dirty="0">
                <a:sym typeface="Symbol" pitchFamily="18" charset="2"/>
              </a:rPr>
              <a:t> musí být </a:t>
            </a:r>
            <a:r>
              <a:rPr lang="cs-CZ" sz="2000" b="0" i="1" dirty="0">
                <a:sym typeface="Symbol" pitchFamily="18" charset="2"/>
              </a:rPr>
              <a:t>R</a:t>
            </a:r>
            <a:r>
              <a:rPr lang="en-US" sz="2000" b="0" dirty="0">
                <a:sym typeface="Symbol" pitchFamily="18" charset="2"/>
              </a:rPr>
              <a:t> ≤ 1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g</a:t>
            </a:r>
            <a:r>
              <a:rPr lang="en-US" sz="2000" b="0" dirty="0" err="1">
                <a:sym typeface="Symbol" pitchFamily="18" charset="2"/>
              </a:rPr>
              <a:t>ener</a:t>
            </a:r>
            <a:r>
              <a:rPr lang="cs-CZ" sz="2000" b="0" dirty="0" err="1">
                <a:sym typeface="Symbol" pitchFamily="18" charset="2"/>
              </a:rPr>
              <a:t>uj</a:t>
            </a:r>
            <a:r>
              <a:rPr lang="cs-CZ" sz="2000" b="0" dirty="0">
                <a:sym typeface="Symbol" pitchFamily="18" charset="2"/>
              </a:rPr>
              <a:t> náhodné číslo </a:t>
            </a:r>
            <a:r>
              <a:rPr lang="en-US" sz="2000" b="0" i="1" dirty="0">
                <a:sym typeface="Symbol" pitchFamily="18" charset="2"/>
              </a:rPr>
              <a:t>U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dirty="0">
                <a:sym typeface="Symbol" pitchFamily="18" charset="2"/>
              </a:rPr>
              <a:t>z rovnoměrného </a:t>
            </a:r>
            <a:r>
              <a:rPr lang="cs-CZ" sz="2000" b="0" dirty="0" err="1">
                <a:sym typeface="Symbol" pitchFamily="18" charset="2"/>
              </a:rPr>
              <a:t>rozělení</a:t>
            </a:r>
            <a:r>
              <a:rPr lang="cs-CZ" sz="2000" b="0" dirty="0">
                <a:sym typeface="Symbol" pitchFamily="18" charset="2"/>
              </a:rPr>
              <a:t> z intervalu</a:t>
            </a:r>
            <a:r>
              <a:rPr lang="en-US" sz="2000" b="0" dirty="0">
                <a:sym typeface="Symbol" pitchFamily="18" charset="2"/>
              </a:rPr>
              <a:t> (0, 1)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jestliže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 </a:t>
            </a:r>
            <a:r>
              <a:rPr lang="en-US" sz="2000" b="0" dirty="0">
                <a:cs typeface="Arial" charset="0"/>
                <a:sym typeface="Symbol" pitchFamily="18" charset="2"/>
              </a:rPr>
              <a:t>≥ </a:t>
            </a:r>
            <a:r>
              <a:rPr lang="en-US" sz="2000" b="0" i="1" dirty="0">
                <a:cs typeface="Arial" charset="0"/>
                <a:sym typeface="Symbol" pitchFamily="18" charset="2"/>
              </a:rPr>
              <a:t>U</a:t>
            </a:r>
            <a:r>
              <a:rPr lang="en-US" sz="2000" b="0" dirty="0">
                <a:cs typeface="Arial" charset="0"/>
                <a:sym typeface="Symbol" pitchFamily="18" charset="2"/>
              </a:rPr>
              <a:t>, a</a:t>
            </a:r>
            <a:r>
              <a:rPr lang="cs-CZ" sz="2000" b="0" dirty="0">
                <a:cs typeface="Arial" charset="0"/>
                <a:sym typeface="Symbol" pitchFamily="18" charset="2"/>
              </a:rPr>
              <a:t>k</a:t>
            </a:r>
            <a:r>
              <a:rPr lang="en-US" sz="2000" b="0" dirty="0" err="1">
                <a:cs typeface="Arial" charset="0"/>
                <a:sym typeface="Symbol" pitchFamily="18" charset="2"/>
              </a:rPr>
              <a:t>cept</a:t>
            </a:r>
            <a:r>
              <a:rPr lang="cs-CZ" sz="2000" b="0" dirty="0" err="1">
                <a:cs typeface="Arial" charset="0"/>
                <a:sym typeface="Symbol" pitchFamily="18" charset="2"/>
              </a:rPr>
              <a:t>uj</a:t>
            </a:r>
            <a:r>
              <a:rPr lang="en-US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x</a:t>
            </a:r>
            <a:r>
              <a:rPr lang="en-US" sz="2000" b="0" dirty="0">
                <a:cs typeface="Arial" charset="0"/>
                <a:sym typeface="Symbol" pitchFamily="18" charset="2"/>
              </a:rPr>
              <a:t>’, </a:t>
            </a:r>
            <a:r>
              <a:rPr lang="cs-CZ" sz="2000" b="0" dirty="0">
                <a:cs typeface="Arial" charset="0"/>
                <a:sym typeface="Symbol" pitchFamily="18" charset="2"/>
              </a:rPr>
              <a:t>jestli ne</a:t>
            </a:r>
            <a:r>
              <a:rPr lang="en-US" sz="2000" b="0" dirty="0">
                <a:cs typeface="Arial" charset="0"/>
                <a:sym typeface="Symbol" pitchFamily="18" charset="2"/>
              </a:rPr>
              <a:t>, </a:t>
            </a:r>
            <a:r>
              <a:rPr lang="cs-CZ" sz="2000" b="0" dirty="0">
                <a:cs typeface="Arial" charset="0"/>
                <a:sym typeface="Symbol" pitchFamily="18" charset="2"/>
              </a:rPr>
              <a:t>ponechej</a:t>
            </a:r>
            <a:r>
              <a:rPr lang="en-US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x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0988" y="266700"/>
            <a:ext cx="5150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E60000"/>
                </a:solidFill>
              </a:rPr>
              <a:t>Metropolis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-Hastings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  <a:r>
              <a:rPr lang="en-US" sz="2400" b="0">
                <a:solidFill>
                  <a:srgbClr val="E60000"/>
                </a:solidFill>
              </a:rPr>
              <a:t>:</a:t>
            </a:r>
            <a:endParaRPr lang="cs-CZ" sz="2400" b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460375" y="266700"/>
            <a:ext cx="4014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/>
              <a:t>usměrněný pohyb robota v aréně:</a:t>
            </a:r>
          </a:p>
        </p:txBody>
      </p:sp>
      <p:grpSp>
        <p:nvGrpSpPr>
          <p:cNvPr id="2" name="Skupina 11"/>
          <p:cNvGrpSpPr/>
          <p:nvPr/>
        </p:nvGrpSpPr>
        <p:grpSpPr>
          <a:xfrm>
            <a:off x="786493" y="1948317"/>
            <a:ext cx="7791450" cy="3165475"/>
            <a:chOff x="1058636" y="3461431"/>
            <a:chExt cx="7791450" cy="3165475"/>
          </a:xfrm>
          <a:solidFill>
            <a:schemeClr val="bg1">
              <a:lumMod val="95000"/>
            </a:schemeClr>
          </a:solidFill>
        </p:grpSpPr>
        <p:pic>
          <p:nvPicPr>
            <p:cNvPr id="14343" name="Picture 7" descr="Robot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636" y="3461431"/>
              <a:ext cx="6332538" cy="3165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élníkový popisek 10"/>
            <p:cNvSpPr/>
            <p:nvPr/>
          </p:nvSpPr>
          <p:spPr bwMode="auto">
            <a:xfrm>
              <a:off x="7391397" y="3505200"/>
              <a:ext cx="1458689" cy="729343"/>
            </a:xfrm>
            <a:prstGeom prst="wedgeRectCallout">
              <a:avLst>
                <a:gd name="adj1" fmla="val -124323"/>
                <a:gd name="adj2" fmla="val 217883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b="0" dirty="0"/>
                <a:t>„vrstevnice“ </a:t>
              </a:r>
              <a:br>
                <a:rPr lang="cs-CZ" b="0" dirty="0"/>
              </a:br>
              <a:r>
                <a:rPr lang="cs-CZ" b="0" dirty="0"/>
                <a:t>arény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y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24" y="1552718"/>
            <a:ext cx="8746666" cy="335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34147" y="1078326"/>
            <a:ext cx="1152525" cy="3103562"/>
            <a:chOff x="3163" y="355"/>
            <a:chExt cx="726" cy="1955"/>
          </a:xfrm>
        </p:grpSpPr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3316" y="952"/>
              <a:ext cx="164" cy="135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grpSp>
          <p:nvGrpSpPr>
            <p:cNvPr id="15370" name="Group 6"/>
            <p:cNvGrpSpPr>
              <a:grpSpLocks/>
            </p:cNvGrpSpPr>
            <p:nvPr/>
          </p:nvGrpSpPr>
          <p:grpSpPr bwMode="auto">
            <a:xfrm>
              <a:off x="3163" y="355"/>
              <a:ext cx="726" cy="567"/>
              <a:chOff x="3163" y="355"/>
              <a:chExt cx="726" cy="567"/>
            </a:xfrm>
          </p:grpSpPr>
          <p:sp>
            <p:nvSpPr>
              <p:cNvPr id="15371" name="Text Box 7"/>
              <p:cNvSpPr txBox="1">
                <a:spLocks noChangeArrowheads="1"/>
              </p:cNvSpPr>
              <p:nvPr/>
            </p:nvSpPr>
            <p:spPr bwMode="auto">
              <a:xfrm>
                <a:off x="3163" y="355"/>
                <a:ext cx="72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chemeClr val="accent2"/>
                    </a:solidFill>
                  </a:rPr>
                  <a:t>“burn-in”</a:t>
                </a:r>
                <a:endParaRPr lang="cs-CZ" sz="2000" b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372" name="Line 8"/>
              <p:cNvSpPr>
                <a:spLocks noChangeShapeType="1"/>
              </p:cNvSpPr>
              <p:nvPr/>
            </p:nvSpPr>
            <p:spPr bwMode="auto">
              <a:xfrm>
                <a:off x="3374" y="602"/>
                <a:ext cx="0" cy="32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60186" y="1035194"/>
            <a:ext cx="3074988" cy="1071562"/>
            <a:chOff x="984" y="355"/>
            <a:chExt cx="1937" cy="675"/>
          </a:xfrm>
        </p:grpSpPr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984" y="355"/>
              <a:ext cx="193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 err="1">
                  <a:solidFill>
                    <a:schemeClr val="accent2"/>
                  </a:solidFill>
                </a:rPr>
                <a:t>sta</a:t>
              </a:r>
              <a:r>
                <a:rPr lang="cs-CZ" sz="2000" b="0" dirty="0" err="1">
                  <a:solidFill>
                    <a:schemeClr val="accent2"/>
                  </a:solidFill>
                </a:rPr>
                <a:t>cionární</a:t>
              </a:r>
              <a:r>
                <a:rPr lang="cs-CZ" sz="2000" b="0" dirty="0">
                  <a:solidFill>
                    <a:schemeClr val="accent2"/>
                  </a:solidFill>
                </a:rPr>
                <a:t> fáze</a:t>
              </a:r>
              <a:r>
                <a:rPr lang="en-US" sz="2000" b="0" dirty="0">
                  <a:solidFill>
                    <a:schemeClr val="accent2"/>
                  </a:solidFill>
                </a:rPr>
                <a:t> (plateau)</a:t>
              </a:r>
              <a:endParaRPr lang="cs-CZ" sz="2000" b="0" dirty="0">
                <a:solidFill>
                  <a:schemeClr val="accent2"/>
                </a:solidFill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>
              <a:off x="1502" y="602"/>
              <a:ext cx="0" cy="42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62243" y="5272087"/>
            <a:ext cx="5562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/>
              <a:t>MrBayes</a:t>
            </a:r>
            <a:r>
              <a:rPr lang="en-US" sz="2000" b="0" dirty="0"/>
              <a:t>: </a:t>
            </a:r>
            <a:r>
              <a:rPr lang="cs-CZ" sz="2000" b="0" i="1" dirty="0">
                <a:hlinkClick r:id="rId2"/>
              </a:rPr>
              <a:t>http://morphbank.ebc.uu.se/mrbayes/</a:t>
            </a:r>
            <a:endParaRPr lang="en-US" sz="2000" b="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7213" y="320675"/>
            <a:ext cx="8308685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b="0" dirty="0">
                <a:solidFill>
                  <a:srgbClr val="E60000"/>
                </a:solidFill>
              </a:rPr>
              <a:t>Reverzibilní přeskokový MCMC (</a:t>
            </a:r>
            <a:r>
              <a:rPr lang="cs-CZ" sz="2400" b="0" i="1" dirty="0" err="1">
                <a:solidFill>
                  <a:srgbClr val="E60000"/>
                </a:solidFill>
              </a:rPr>
              <a:t>reversible</a:t>
            </a:r>
            <a:r>
              <a:rPr lang="cs-CZ" sz="2400" b="0" i="1" dirty="0">
                <a:solidFill>
                  <a:srgbClr val="E60000"/>
                </a:solidFill>
              </a:rPr>
              <a:t> </a:t>
            </a:r>
            <a:r>
              <a:rPr lang="cs-CZ" sz="2400" b="0" i="1" dirty="0" err="1">
                <a:solidFill>
                  <a:srgbClr val="E60000"/>
                </a:solidFill>
              </a:rPr>
              <a:t>jump</a:t>
            </a:r>
            <a:r>
              <a:rPr lang="cs-CZ" sz="2400" b="0" i="1" dirty="0">
                <a:solidFill>
                  <a:srgbClr val="E60000"/>
                </a:solidFill>
              </a:rPr>
              <a:t> MCMC</a:t>
            </a:r>
            <a:r>
              <a:rPr lang="cs-CZ" sz="2400" b="0" dirty="0">
                <a:solidFill>
                  <a:srgbClr val="E60000"/>
                </a:solidFill>
              </a:rPr>
              <a:t>):</a:t>
            </a:r>
          </a:p>
          <a:p>
            <a:pPr defTabSz="540000">
              <a:spcAft>
                <a:spcPts val="1200"/>
              </a:spcAft>
            </a:pPr>
            <a:r>
              <a:rPr lang="cs-CZ" sz="2400" b="0" dirty="0"/>
              <a:t>	</a:t>
            </a:r>
            <a:r>
              <a:rPr lang="cs-CZ" sz="2000" b="0" dirty="0"/>
              <a:t>umožňuje měnit počet parametrů při každém MC kroku</a:t>
            </a:r>
          </a:p>
          <a:p>
            <a:pPr defTabSz="540000">
              <a:spcAft>
                <a:spcPts val="1200"/>
              </a:spcAft>
            </a:pPr>
            <a:r>
              <a:rPr lang="cs-CZ" sz="2000" b="0" dirty="0"/>
              <a:t>	lze použít např. k modelování proměnlivosti evoluce mezi pozicemi</a:t>
            </a:r>
            <a:br>
              <a:rPr lang="cs-CZ" sz="2000" b="0" dirty="0"/>
            </a:br>
            <a:r>
              <a:rPr lang="cs-CZ" sz="2000" b="0" dirty="0"/>
              <a:t>	v sekvenci, k výběru modelů nebo k tvorbě nehomogenních </a:t>
            </a:r>
            <a:br>
              <a:rPr lang="cs-CZ" sz="2000" b="0" dirty="0"/>
            </a:br>
            <a:r>
              <a:rPr lang="cs-CZ" sz="2000" b="0" dirty="0"/>
              <a:t>	substitučních modelů (např. různé složení bází podél jednotlivých</a:t>
            </a:r>
            <a:br>
              <a:rPr lang="cs-CZ" sz="2000" b="0" dirty="0"/>
            </a:br>
            <a:r>
              <a:rPr lang="cs-CZ" sz="2000" b="0" dirty="0"/>
              <a:t>	větví)</a:t>
            </a:r>
          </a:p>
          <a:p>
            <a:pPr defTabSz="540000">
              <a:spcAft>
                <a:spcPts val="1200"/>
              </a:spcAft>
            </a:pPr>
            <a:endParaRPr lang="cs-CZ" sz="2000" b="0" dirty="0"/>
          </a:p>
          <a:p>
            <a:pPr defTabSz="540000">
              <a:spcAft>
                <a:spcPts val="1200"/>
              </a:spcAft>
            </a:pPr>
            <a:r>
              <a:rPr lang="cs-CZ" sz="2400" b="0" i="1" dirty="0" err="1">
                <a:solidFill>
                  <a:srgbClr val="E60000"/>
                </a:solidFill>
              </a:rPr>
              <a:t>Metropolis</a:t>
            </a:r>
            <a:r>
              <a:rPr lang="cs-CZ" sz="2400" b="0" i="1" dirty="0">
                <a:solidFill>
                  <a:srgbClr val="E60000"/>
                </a:solidFill>
              </a:rPr>
              <a:t> </a:t>
            </a:r>
            <a:r>
              <a:rPr lang="cs-CZ" sz="2400" b="0" i="1" dirty="0" err="1">
                <a:solidFill>
                  <a:srgbClr val="E60000"/>
                </a:solidFill>
              </a:rPr>
              <a:t>coupled</a:t>
            </a:r>
            <a:r>
              <a:rPr lang="cs-CZ" sz="2400" b="0" i="1" dirty="0">
                <a:solidFill>
                  <a:srgbClr val="E60000"/>
                </a:solidFill>
              </a:rPr>
              <a:t> MCMC</a:t>
            </a:r>
            <a:r>
              <a:rPr lang="cs-CZ" sz="2400" b="0" dirty="0">
                <a:solidFill>
                  <a:srgbClr val="E60000"/>
                </a:solidFill>
              </a:rPr>
              <a:t> (MCMCMC, MC</a:t>
            </a:r>
            <a:r>
              <a:rPr lang="cs-CZ" sz="2400" b="0" baseline="30000" dirty="0">
                <a:solidFill>
                  <a:srgbClr val="E60000"/>
                </a:solidFill>
              </a:rPr>
              <a:t>3</a:t>
            </a:r>
            <a:r>
              <a:rPr lang="cs-CZ" sz="2400" b="0" dirty="0">
                <a:solidFill>
                  <a:srgbClr val="E60000"/>
                </a:solidFill>
              </a:rPr>
              <a:t>):</a:t>
            </a:r>
          </a:p>
          <a:p>
            <a:pPr defTabSz="540000">
              <a:spcAft>
                <a:spcPts val="1200"/>
              </a:spcAft>
            </a:pPr>
            <a:r>
              <a:rPr lang="cs-CZ" sz="2400" b="0" i="1" dirty="0"/>
              <a:t>	</a:t>
            </a:r>
            <a:r>
              <a:rPr lang="cs-CZ" sz="2000" b="0" dirty="0"/>
              <a:t>1 „chladný“ řetězec, 3 „zahřáté“ řetězce</a:t>
            </a:r>
          </a:p>
          <a:p>
            <a:pPr defTabSz="540000">
              <a:spcAft>
                <a:spcPts val="1200"/>
              </a:spcAft>
            </a:pPr>
            <a:r>
              <a:rPr lang="cs-CZ" sz="2000" b="0" dirty="0"/>
              <a:t>	stejný výchozí bod, díky </a:t>
            </a:r>
            <a:r>
              <a:rPr lang="cs-CZ" sz="2000" b="0" dirty="0" err="1"/>
              <a:t>stochasticitě</a:t>
            </a:r>
            <a:r>
              <a:rPr lang="cs-CZ" sz="2000" b="0" dirty="0"/>
              <a:t> rychlá divergence „robotů“</a:t>
            </a:r>
            <a:endParaRPr lang="cs-CZ" sz="2800" b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748" y="993269"/>
            <a:ext cx="3856007" cy="56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00722" y="266700"/>
            <a:ext cx="5339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>
                <a:solidFill>
                  <a:srgbClr val="E60000"/>
                </a:solidFill>
              </a:rPr>
              <a:t>Problém apriorních pravděpodobností</a:t>
            </a:r>
          </a:p>
        </p:txBody>
      </p:sp>
      <p:sp>
        <p:nvSpPr>
          <p:cNvPr id="18" name="Obdélníkový popisek 17"/>
          <p:cNvSpPr/>
          <p:nvPr/>
        </p:nvSpPr>
        <p:spPr bwMode="auto">
          <a:xfrm>
            <a:off x="6138041" y="1410119"/>
            <a:ext cx="2279081" cy="837031"/>
          </a:xfrm>
          <a:prstGeom prst="wedgeRectCallout">
            <a:avLst>
              <a:gd name="adj1" fmla="val -97094"/>
              <a:gd name="adj2" fmla="val 4434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15 hodů mincí</a:t>
            </a:r>
          </a:p>
          <a:p>
            <a:pPr algn="ctr">
              <a:defRPr/>
            </a:pPr>
            <a:r>
              <a:rPr lang="cs-CZ" sz="1600" b="0" dirty="0"/>
              <a:t>výsledek 5 H : 10 O</a:t>
            </a:r>
          </a:p>
        </p:txBody>
      </p:sp>
      <p:sp>
        <p:nvSpPr>
          <p:cNvPr id="19" name="Obdélníkový popisek 18"/>
          <p:cNvSpPr/>
          <p:nvPr/>
        </p:nvSpPr>
        <p:spPr bwMode="auto">
          <a:xfrm>
            <a:off x="148433" y="1510760"/>
            <a:ext cx="2003033" cy="837031"/>
          </a:xfrm>
          <a:prstGeom prst="wedgeRectCallout">
            <a:avLst>
              <a:gd name="adj1" fmla="val 108335"/>
              <a:gd name="adj2" fmla="val 58776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maximum </a:t>
            </a:r>
            <a:r>
              <a:rPr lang="cs-CZ" sz="1600" b="0" dirty="0" err="1"/>
              <a:t>likelihood</a:t>
            </a:r>
            <a:r>
              <a:rPr lang="cs-CZ" sz="1600" b="0" dirty="0"/>
              <a:t> = 0,333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122495" y="889753"/>
            <a:ext cx="2054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dirty="0">
                <a:solidFill>
                  <a:srgbClr val="003399"/>
                </a:solidFill>
              </a:rPr>
              <a:t>apriorní </a:t>
            </a:r>
            <a:r>
              <a:rPr lang="cs-CZ" sz="2000" b="0" dirty="0" err="1">
                <a:solidFill>
                  <a:srgbClr val="003399"/>
                </a:solidFill>
              </a:rPr>
              <a:t>pr</a:t>
            </a:r>
            <a:r>
              <a:rPr lang="cs-CZ" sz="2000" b="0" dirty="0">
                <a:solidFill>
                  <a:srgbClr val="003399"/>
                </a:solidFill>
              </a:rPr>
              <a:t>. = 0,5</a:t>
            </a:r>
          </a:p>
        </p:txBody>
      </p:sp>
      <p:sp>
        <p:nvSpPr>
          <p:cNvPr id="21" name="Obdélníkový popisek 20"/>
          <p:cNvSpPr/>
          <p:nvPr/>
        </p:nvSpPr>
        <p:spPr bwMode="auto">
          <a:xfrm>
            <a:off x="6284691" y="2600563"/>
            <a:ext cx="2244574" cy="914669"/>
          </a:xfrm>
          <a:prstGeom prst="wedgeRectCallout">
            <a:avLst>
              <a:gd name="adj1" fmla="val -176445"/>
              <a:gd name="adj2" fmla="val 86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díky apriorní </a:t>
            </a:r>
            <a:r>
              <a:rPr lang="cs-CZ" sz="1600" b="0" dirty="0" err="1"/>
              <a:t>pr</a:t>
            </a:r>
            <a:r>
              <a:rPr lang="cs-CZ" sz="1600" b="0" dirty="0"/>
              <a:t>. aposteriorní </a:t>
            </a:r>
            <a:r>
              <a:rPr lang="cs-CZ" sz="1600" b="0" dirty="0" err="1"/>
              <a:t>pr</a:t>
            </a:r>
            <a:r>
              <a:rPr lang="cs-CZ" sz="1600" b="0" dirty="0"/>
              <a:t>.</a:t>
            </a:r>
          </a:p>
          <a:p>
            <a:pPr algn="ctr">
              <a:defRPr/>
            </a:pPr>
            <a:r>
              <a:rPr lang="cs-CZ" sz="1600" b="0" dirty="0"/>
              <a:t>posunuta doprava</a:t>
            </a:r>
          </a:p>
        </p:txBody>
      </p:sp>
      <p:sp>
        <p:nvSpPr>
          <p:cNvPr id="22" name="Obdélníkový popisek 21"/>
          <p:cNvSpPr/>
          <p:nvPr/>
        </p:nvSpPr>
        <p:spPr bwMode="auto">
          <a:xfrm>
            <a:off x="6025898" y="4202027"/>
            <a:ext cx="2330838" cy="837031"/>
          </a:xfrm>
          <a:prstGeom prst="wedgeRectCallout">
            <a:avLst>
              <a:gd name="adj1" fmla="val -89753"/>
              <a:gd name="adj2" fmla="val 518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30 hodů mincí</a:t>
            </a:r>
          </a:p>
          <a:p>
            <a:pPr algn="ctr">
              <a:defRPr/>
            </a:pPr>
            <a:r>
              <a:rPr lang="cs-CZ" sz="1600" b="0" dirty="0"/>
              <a:t>výsledek 10 H : 20 O</a:t>
            </a:r>
          </a:p>
        </p:txBody>
      </p:sp>
      <p:sp>
        <p:nvSpPr>
          <p:cNvPr id="23" name="Obdélníkový popisek 22"/>
          <p:cNvSpPr/>
          <p:nvPr/>
        </p:nvSpPr>
        <p:spPr bwMode="auto">
          <a:xfrm>
            <a:off x="6034525" y="5625387"/>
            <a:ext cx="1718363" cy="776646"/>
          </a:xfrm>
          <a:prstGeom prst="wedgeRectCallout">
            <a:avLst>
              <a:gd name="adj1" fmla="val -201155"/>
              <a:gd name="adj2" fmla="val -3794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rozdíl od ML menší</a:t>
            </a:r>
          </a:p>
        </p:txBody>
      </p: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6.9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9448" y="1148220"/>
            <a:ext cx="5785104" cy="4861560"/>
          </a:xfrm>
          <a:prstGeom prst="rect">
            <a:avLst/>
          </a:prstGeom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00722" y="266700"/>
            <a:ext cx="5339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>
                <a:solidFill>
                  <a:srgbClr val="E60000"/>
                </a:solidFill>
              </a:rPr>
              <a:t>Problém apriorních pravděpodobností</a:t>
            </a:r>
          </a:p>
        </p:txBody>
      </p: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6.1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6144" y="1099457"/>
            <a:ext cx="5725886" cy="5288881"/>
          </a:xfrm>
          <a:prstGeom prst="rect">
            <a:avLst/>
          </a:prstGeom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945436" y="266700"/>
            <a:ext cx="5663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Stanovení apriorních pravděpodobností:</a:t>
            </a:r>
          </a:p>
        </p:txBody>
      </p:sp>
    </p:spTree>
    <p:extLst>
      <p:ext uri="{BB962C8B-B14F-4D97-AF65-F5344CB8AC3E}">
        <p14:creationId xmlns:p14="http://schemas.microsoft.com/office/powerpoint/2010/main" val="171248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Skupina 35"/>
          <p:cNvGrpSpPr/>
          <p:nvPr/>
        </p:nvGrpSpPr>
        <p:grpSpPr>
          <a:xfrm>
            <a:off x="568325" y="2445674"/>
            <a:ext cx="8412616" cy="3447098"/>
            <a:chOff x="568325" y="2445674"/>
            <a:chExt cx="8412616" cy="3447098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568325" y="2445674"/>
              <a:ext cx="8412616" cy="34470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360000">
                <a:spcAft>
                  <a:spcPts val="1800"/>
                </a:spcAft>
              </a:pPr>
              <a:r>
                <a:rPr lang="cs-CZ" sz="2000" b="0" dirty="0">
                  <a:sym typeface="Symbol" pitchFamily="18" charset="2"/>
                </a:rPr>
                <a:t>Pravděpodobnost, že padne hlava =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, orel = (1 –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)</a:t>
              </a:r>
            </a:p>
            <a:p>
              <a:pPr defTabSz="360000">
                <a:spcAft>
                  <a:spcPts val="1800"/>
                </a:spcAft>
              </a:pPr>
              <a:endParaRPr lang="cs-CZ" sz="2000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endParaRPr lang="cs-CZ" sz="2000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br>
                <a:rPr lang="cs-CZ" sz="2000" b="0" dirty="0">
                  <a:sym typeface="Symbol" pitchFamily="18" charset="2"/>
                </a:rPr>
              </a:br>
              <a:r>
                <a:rPr lang="cs-CZ" sz="2000" b="0" dirty="0">
                  <a:sym typeface="Symbol" pitchFamily="18" charset="2"/>
                </a:rPr>
                <a:t>Protože hody nezávislé  pravděpodobnost výsledného skóre = </a:t>
              </a:r>
              <a:br>
                <a:rPr lang="cs-CZ" sz="2000" b="0" dirty="0">
                  <a:sym typeface="Symbol" pitchFamily="18" charset="2"/>
                </a:rPr>
              </a:b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)(1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 = 	=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baseline="30000" dirty="0">
                  <a:sym typeface="Symbol" pitchFamily="18" charset="2"/>
                </a:rPr>
                <a:t>7</a:t>
              </a:r>
              <a:r>
                <a:rPr lang="cs-CZ" sz="2000" b="0" dirty="0">
                  <a:sym typeface="Symbol" pitchFamily="18" charset="2"/>
                </a:rPr>
                <a:t>(1-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)</a:t>
              </a:r>
              <a:r>
                <a:rPr lang="cs-CZ" sz="2000" b="0" baseline="30000" dirty="0">
                  <a:sym typeface="Symbol" pitchFamily="18" charset="2"/>
                </a:rPr>
                <a:t>8</a:t>
              </a:r>
              <a:endParaRPr lang="cs-CZ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r>
                <a:rPr lang="cs-CZ" sz="2000" b="0" dirty="0">
                  <a:sym typeface="Symbol" pitchFamily="18" charset="2"/>
                </a:rPr>
                <a:t>maximum = 0,4666  7/15        </a:t>
              </a:r>
              <a:endParaRPr lang="en-US" sz="2000" b="0" dirty="0">
                <a:cs typeface="Arial" charset="0"/>
                <a:sym typeface="Symbol" pitchFamily="18" charset="2"/>
              </a:endParaRPr>
            </a:p>
          </p:txBody>
        </p:sp>
        <p:grpSp>
          <p:nvGrpSpPr>
            <p:cNvPr id="3" name="Skupina 32"/>
            <p:cNvGrpSpPr/>
            <p:nvPr/>
          </p:nvGrpSpPr>
          <p:grpSpPr>
            <a:xfrm>
              <a:off x="568325" y="3270004"/>
              <a:ext cx="7715063" cy="791007"/>
              <a:chOff x="557213" y="320675"/>
              <a:chExt cx="7715063" cy="791007"/>
            </a:xfrm>
          </p:grpSpPr>
          <p:sp>
            <p:nvSpPr>
              <p:cNvPr id="214020" name="Text Box 4"/>
              <p:cNvSpPr txBox="1">
                <a:spLocks noChangeArrowheads="1"/>
              </p:cNvSpPr>
              <p:nvPr/>
            </p:nvSpPr>
            <p:spPr bwMode="auto">
              <a:xfrm>
                <a:off x="557213" y="320675"/>
                <a:ext cx="7715063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360000">
                  <a:spcAft>
                    <a:spcPts val="1000"/>
                  </a:spcAft>
                </a:pPr>
                <a:r>
                  <a:rPr lang="cs-CZ" sz="2000" b="0" dirty="0"/>
                  <a:t> </a:t>
                </a:r>
                <a:r>
                  <a:rPr lang="cs-CZ" sz="2000" b="0" dirty="0">
                    <a:sym typeface="Symbol" pitchFamily="18" charset="2"/>
                  </a:rPr>
                  <a:t>skóre OO</a:t>
                </a:r>
                <a:r>
                  <a:rPr lang="en-US" sz="2000" b="0" dirty="0">
                    <a:sym typeface="Symbol" pitchFamily="18" charset="2"/>
                  </a:rPr>
                  <a:t>HHH</a:t>
                </a:r>
                <a:r>
                  <a:rPr lang="cs-CZ" sz="2000" b="0" dirty="0">
                    <a:sym typeface="Symbol" pitchFamily="18" charset="2"/>
                  </a:rPr>
                  <a:t>O</a:t>
                </a:r>
                <a:r>
                  <a:rPr lang="en-US" sz="2000" b="0" dirty="0">
                    <a:sym typeface="Symbol" pitchFamily="18" charset="2"/>
                  </a:rPr>
                  <a:t>H</a:t>
                </a:r>
                <a:r>
                  <a:rPr lang="cs-CZ" sz="2000" b="0" dirty="0">
                    <a:sym typeface="Symbol" pitchFamily="18" charset="2"/>
                  </a:rPr>
                  <a:t>OOO</a:t>
                </a:r>
                <a:r>
                  <a:rPr lang="en-US" sz="2000" b="0" dirty="0">
                    <a:sym typeface="Symbol" pitchFamily="18" charset="2"/>
                  </a:rPr>
                  <a:t>H</a:t>
                </a:r>
                <a:r>
                  <a:rPr lang="cs-CZ" sz="2000" b="0" dirty="0">
                    <a:sym typeface="Symbol" pitchFamily="18" charset="2"/>
                  </a:rPr>
                  <a:t>O</a:t>
                </a:r>
                <a:r>
                  <a:rPr lang="en-US" sz="2000" b="0" dirty="0">
                    <a:sym typeface="Symbol" pitchFamily="18" charset="2"/>
                  </a:rPr>
                  <a:t>HH</a:t>
                </a:r>
                <a:r>
                  <a:rPr lang="cs-CZ" sz="2000" b="0" dirty="0">
                    <a:sym typeface="Symbol" pitchFamily="18" charset="2"/>
                  </a:rPr>
                  <a:t>O </a:t>
                </a:r>
                <a:r>
                  <a:rPr lang="en-US" sz="2000" b="0" dirty="0">
                    <a:sym typeface="Symbol" pitchFamily="18" charset="2"/>
                  </a:rPr>
                  <a:t>[</a:t>
                </a:r>
                <a:r>
                  <a:rPr lang="cs-CZ" sz="2000" b="0" dirty="0">
                    <a:sym typeface="Symbol" pitchFamily="18" charset="2"/>
                  </a:rPr>
                  <a:t>7</a:t>
                </a:r>
                <a:r>
                  <a:rPr lang="en-US" sz="2000" b="0" dirty="0">
                    <a:sym typeface="Symbol" pitchFamily="18" charset="2"/>
                  </a:rPr>
                  <a:t></a:t>
                </a:r>
                <a:r>
                  <a:rPr lang="cs-CZ" sz="2000" b="0" dirty="0">
                    <a:sym typeface="Symbol" pitchFamily="18" charset="2"/>
                  </a:rPr>
                  <a:t> panna (hlava, H)</a:t>
                </a:r>
                <a:r>
                  <a:rPr lang="en-US" sz="2000" b="0" dirty="0">
                    <a:sym typeface="Symbol" pitchFamily="18" charset="2"/>
                  </a:rPr>
                  <a:t>,</a:t>
                </a:r>
                <a:r>
                  <a:rPr lang="cs-CZ" sz="2000" b="0" dirty="0">
                    <a:sym typeface="Symbol" pitchFamily="18" charset="2"/>
                  </a:rPr>
                  <a:t> 8</a:t>
                </a:r>
                <a:r>
                  <a:rPr lang="en-US" sz="2000" b="0" dirty="0">
                    <a:sym typeface="Symbol" pitchFamily="18" charset="2"/>
                  </a:rPr>
                  <a:t></a:t>
                </a:r>
                <a:r>
                  <a:rPr lang="cs-CZ" sz="2000" b="0" dirty="0">
                    <a:sym typeface="Symbol" pitchFamily="18" charset="2"/>
                  </a:rPr>
                  <a:t> orel (O)</a:t>
                </a:r>
                <a:r>
                  <a:rPr lang="en-US" sz="2000" b="0" dirty="0">
                    <a:sym typeface="Symbol" pitchFamily="18" charset="2"/>
                  </a:rPr>
                  <a:t>]</a:t>
                </a:r>
                <a:endParaRPr lang="cs-CZ" sz="2000" b="0" dirty="0">
                  <a:sym typeface="Symbol" pitchFamily="18" charset="2"/>
                </a:endParaRPr>
              </a:p>
            </p:txBody>
          </p:sp>
          <p:grpSp>
            <p:nvGrpSpPr>
              <p:cNvPr id="4" name="Skupina 31"/>
              <p:cNvGrpSpPr/>
              <p:nvPr/>
            </p:nvGrpSpPr>
            <p:grpSpPr>
              <a:xfrm>
                <a:off x="1364738" y="725227"/>
                <a:ext cx="5846157" cy="386455"/>
                <a:chOff x="568325" y="312272"/>
                <a:chExt cx="5846157" cy="386455"/>
              </a:xfrm>
            </p:grpSpPr>
            <p:pic>
              <p:nvPicPr>
                <p:cNvPr id="1036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3372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8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68325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34035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46990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2709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99755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73980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18027" y="316474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94963" y="312272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685882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080478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852120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036431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250916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641835" y="320675"/>
                  <a:ext cx="378052" cy="378052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68325" y="320675"/>
            <a:ext cx="7306273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>
              <a:spcAft>
                <a:spcPts val="1000"/>
              </a:spcAft>
            </a:pPr>
            <a:r>
              <a:rPr lang="cs-CZ" sz="2000" b="0" dirty="0"/>
              <a:t> </a:t>
            </a:r>
            <a:r>
              <a:rPr lang="cs-CZ" sz="2400" b="0" dirty="0">
                <a:solidFill>
                  <a:srgbClr val="E60000"/>
                </a:solidFill>
              </a:rPr>
              <a:t>Věrohodnost = podmíněná pravděpodobnost dat 	(výsledného skóre) při dané hypotéze:</a:t>
            </a:r>
            <a:endParaRPr lang="en-US" sz="2000" b="0" dirty="0">
              <a:cs typeface="Arial" charset="0"/>
              <a:sym typeface="Symbol" pitchFamily="18" charset="2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04993" y="1419747"/>
            <a:ext cx="6660814" cy="46166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40000">
              <a:spcAft>
                <a:spcPts val="1000"/>
              </a:spcAft>
            </a:pPr>
            <a:r>
              <a:rPr lang="cs-CZ" sz="2400" b="0" i="1" dirty="0">
                <a:sym typeface="Symbol" pitchFamily="18" charset="2"/>
              </a:rPr>
              <a:t>L</a:t>
            </a:r>
            <a:r>
              <a:rPr lang="cs-CZ" sz="2400" b="0" dirty="0">
                <a:sym typeface="Symbol" pitchFamily="18" charset="2"/>
              </a:rPr>
              <a:t> = </a:t>
            </a:r>
            <a:r>
              <a:rPr lang="cs-CZ" sz="2400" b="0" dirty="0" err="1"/>
              <a:t>Pr</a:t>
            </a:r>
            <a:r>
              <a:rPr lang="en-US" sz="2400" b="0" dirty="0"/>
              <a:t>(</a:t>
            </a:r>
            <a:r>
              <a:rPr lang="cs-CZ" sz="2400" b="0" dirty="0"/>
              <a:t>D</a:t>
            </a:r>
            <a:r>
              <a:rPr lang="en-US" sz="2400" b="0" dirty="0">
                <a:cs typeface="Arial" charset="0"/>
              </a:rPr>
              <a:t>│H)</a:t>
            </a:r>
            <a:r>
              <a:rPr lang="cs-CZ" sz="2400" b="0" dirty="0">
                <a:cs typeface="Arial" charset="0"/>
              </a:rPr>
              <a:t> = </a:t>
            </a:r>
            <a:r>
              <a:rPr lang="cs-CZ" sz="2400" b="0" dirty="0" err="1">
                <a:cs typeface="Arial" charset="0"/>
              </a:rPr>
              <a:t>Pr</a:t>
            </a:r>
            <a:r>
              <a:rPr lang="cs-CZ" sz="2400" b="0" dirty="0">
                <a:cs typeface="Arial" charset="0"/>
              </a:rPr>
              <a:t>(7</a:t>
            </a:r>
            <a:r>
              <a:rPr lang="cs-CZ" sz="2400" b="0" dirty="0">
                <a:cs typeface="Arial" charset="0"/>
                <a:sym typeface="Symbol"/>
              </a:rPr>
              <a:t> hlava, 8 orel </a:t>
            </a:r>
            <a:r>
              <a:rPr lang="en-US" sz="2400" b="0" dirty="0">
                <a:cs typeface="Arial" charset="0"/>
              </a:rPr>
              <a:t>│</a:t>
            </a:r>
            <a:r>
              <a:rPr lang="cs-CZ" sz="2400" b="0" dirty="0">
                <a:cs typeface="Arial" charset="0"/>
              </a:rPr>
              <a:t>hypotéza)</a:t>
            </a:r>
            <a:endParaRPr lang="en-US" sz="2000" b="0" dirty="0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151211" y="1082119"/>
            <a:ext cx="3667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bez navrácení</a:t>
            </a:r>
            <a:r>
              <a:rPr lang="cs-CZ" sz="2400" b="0" dirty="0">
                <a:solidFill>
                  <a:srgbClr val="FF0000"/>
                </a:solidFill>
              </a:rPr>
              <a:t> </a:t>
            </a:r>
            <a:r>
              <a:rPr lang="cs-CZ" sz="2400" b="0" dirty="0"/>
              <a:t>=</a:t>
            </a:r>
            <a:r>
              <a:rPr lang="cs-CZ" sz="2400" b="0" dirty="0">
                <a:solidFill>
                  <a:srgbClr val="F0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jackknife</a:t>
            </a:r>
            <a:endParaRPr lang="cs-CZ" sz="2400" b="0" dirty="0">
              <a:solidFill>
                <a:srgbClr val="E60000"/>
              </a:solidFill>
            </a:endParaRPr>
          </a:p>
          <a:p>
            <a:r>
              <a:rPr lang="cs-CZ" sz="2400" b="0" dirty="0"/>
              <a:t>s navrácením</a:t>
            </a:r>
            <a:r>
              <a:rPr lang="cs-CZ" sz="2400" b="0" dirty="0">
                <a:solidFill>
                  <a:srgbClr val="FF0000"/>
                </a:solidFill>
              </a:rPr>
              <a:t> </a:t>
            </a:r>
            <a:r>
              <a:rPr lang="cs-CZ" sz="2400" b="0" dirty="0"/>
              <a:t>=</a:t>
            </a:r>
            <a:r>
              <a:rPr lang="cs-CZ" sz="2400" b="0" dirty="0">
                <a:solidFill>
                  <a:srgbClr val="F00000"/>
                </a:solidFill>
              </a:rPr>
              <a:t> </a:t>
            </a:r>
            <a:r>
              <a:rPr lang="cs-CZ" sz="2400" b="0" dirty="0">
                <a:solidFill>
                  <a:srgbClr val="E60000"/>
                </a:solidFill>
              </a:rPr>
              <a:t>bootstrap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58788" y="1137227"/>
            <a:ext cx="4293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Metody opakovaného výběru</a:t>
            </a:r>
          </a:p>
        </p:txBody>
      </p:sp>
      <p:pic>
        <p:nvPicPr>
          <p:cNvPr id="58370" name="Picture 2" descr="http://saunapraha.cz/wp-content/uploads/IMG_6173-300x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174" y="2157535"/>
            <a:ext cx="3291530" cy="24576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0114" name="Picture 2" descr="http://www.taxjusticeblog.org/lott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774" y="4070927"/>
            <a:ext cx="3265714" cy="24492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0116" name="Picture 4" descr="http://www.kvalitninoze.cz/images/sklady/1131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431" y="2203573"/>
            <a:ext cx="3810000" cy="156210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6142" y="266700"/>
            <a:ext cx="525779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Měření spolehlivosti stromů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oot"/>
          <p:cNvPicPr>
            <a:picLocks noChangeAspect="1" noChangeArrowheads="1"/>
          </p:cNvPicPr>
          <p:nvPr/>
        </p:nvPicPr>
        <p:blipFill>
          <a:blip r:embed="rId3" cstate="print"/>
          <a:srcRect l="2206" t="3629" r="1595" b="60874"/>
          <a:stretch>
            <a:fillRect/>
          </a:stretch>
        </p:blipFill>
        <p:spPr bwMode="auto">
          <a:xfrm>
            <a:off x="500723" y="1034143"/>
            <a:ext cx="8227770" cy="201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oot"/>
          <p:cNvPicPr>
            <a:picLocks noChangeAspect="1" noChangeArrowheads="1"/>
          </p:cNvPicPr>
          <p:nvPr/>
        </p:nvPicPr>
        <p:blipFill>
          <a:blip r:embed="rId3" cstate="print"/>
          <a:srcRect l="2206" t="3629" r="1595" b="1485"/>
          <a:stretch>
            <a:fillRect/>
          </a:stretch>
        </p:blipFill>
        <p:spPr bwMode="auto">
          <a:xfrm>
            <a:off x="500723" y="1034143"/>
            <a:ext cx="8227770" cy="537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66" y="1021010"/>
            <a:ext cx="5805577" cy="5318833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  <p:extLst>
      <p:ext uri="{BB962C8B-B14F-4D97-AF65-F5344CB8AC3E}">
        <p14:creationId xmlns:p14="http://schemas.microsoft.com/office/powerpoint/2010/main" val="638091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77795" y="5648278"/>
            <a:ext cx="609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0" dirty="0"/>
              <a:t>b</a:t>
            </a:r>
            <a:r>
              <a:rPr lang="en-US" sz="2000" b="0" dirty="0" err="1"/>
              <a:t>ayesovsk</a:t>
            </a:r>
            <a:r>
              <a:rPr lang="cs-CZ" sz="2000" b="0" dirty="0"/>
              <a:t>á analýza: aposteriorní pravděpodobnosti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6" y="1110343"/>
            <a:ext cx="7232064" cy="3794874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28913" y="266700"/>
            <a:ext cx="5559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parametrický bootstrap: </a:t>
            </a:r>
            <a:r>
              <a:rPr lang="cs-CZ" sz="2400" b="0" dirty="0"/>
              <a:t>evoluční model</a:t>
            </a:r>
          </a:p>
        </p:txBody>
      </p:sp>
    </p:spTree>
    <p:extLst>
      <p:ext uri="{BB962C8B-B14F-4D97-AF65-F5344CB8AC3E}">
        <p14:creationId xmlns:p14="http://schemas.microsoft.com/office/powerpoint/2010/main" val="6380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2942772" y="266700"/>
            <a:ext cx="3292475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Testování hypotéz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458788" y="1007182"/>
            <a:ext cx="3677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Test molekulárních hodin: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460375" y="1915158"/>
            <a:ext cx="50016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Relative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rate</a:t>
            </a:r>
            <a:r>
              <a:rPr lang="cs-CZ" sz="2400" b="0" dirty="0">
                <a:solidFill>
                  <a:srgbClr val="E60000"/>
                </a:solidFill>
              </a:rPr>
              <a:t> test </a:t>
            </a:r>
            <a:r>
              <a:rPr lang="cs-CZ" sz="2000" b="0" dirty="0"/>
              <a:t>(RRT): AC=BC?</a:t>
            </a:r>
            <a:br>
              <a:rPr lang="cs-CZ" sz="2000" dirty="0"/>
            </a:br>
            <a:br>
              <a:rPr lang="cs-CZ" sz="2000" dirty="0"/>
            </a:br>
            <a:br>
              <a:rPr lang="cs-CZ" sz="2000" dirty="0"/>
            </a:br>
            <a:endParaRPr lang="cs-CZ" sz="2000" dirty="0"/>
          </a:p>
          <a:p>
            <a:r>
              <a:rPr lang="en-US" sz="2400" b="0" dirty="0">
                <a:solidFill>
                  <a:srgbClr val="E60000"/>
                </a:solidFill>
              </a:rPr>
              <a:t>L</a:t>
            </a:r>
            <a:r>
              <a:rPr lang="cs-CZ" sz="2400" b="0" dirty="0" err="1">
                <a:solidFill>
                  <a:srgbClr val="E60000"/>
                </a:solidFill>
              </a:rPr>
              <a:t>inearizované</a:t>
            </a:r>
            <a:r>
              <a:rPr lang="cs-CZ" sz="2400" b="0" dirty="0">
                <a:solidFill>
                  <a:srgbClr val="E60000"/>
                </a:solidFill>
              </a:rPr>
              <a:t> stromy</a:t>
            </a:r>
            <a:br>
              <a:rPr lang="cs-CZ" sz="2000" dirty="0"/>
            </a:br>
            <a:r>
              <a:rPr lang="cs-CZ" dirty="0"/>
              <a:t>  </a:t>
            </a:r>
            <a:r>
              <a:rPr lang="cs-CZ" sz="2000" b="0" dirty="0"/>
              <a:t>odstranění signifikantně odlišných taxonů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0" y="4361001"/>
            <a:ext cx="6717793" cy="2048256"/>
          </a:xfrm>
          <a:prstGeom prst="rect">
            <a:avLst/>
          </a:prstGeom>
        </p:spPr>
      </p:pic>
      <p:pic>
        <p:nvPicPr>
          <p:cNvPr id="13" name="Obrázek 12" descr="7.6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6016" y="952233"/>
            <a:ext cx="3891663" cy="24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04" y="1796142"/>
            <a:ext cx="6667111" cy="4864123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552854" y="266700"/>
            <a:ext cx="4485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R</a:t>
            </a:r>
            <a:r>
              <a:rPr lang="cs-CZ" sz="2400" b="0" dirty="0" err="1">
                <a:solidFill>
                  <a:srgbClr val="E60000"/>
                </a:solidFill>
              </a:rPr>
              <a:t>elaxované</a:t>
            </a:r>
            <a:r>
              <a:rPr lang="cs-CZ" sz="2400" b="0" dirty="0">
                <a:solidFill>
                  <a:srgbClr val="E60000"/>
                </a:solidFill>
              </a:rPr>
              <a:t> molekulární hodiny</a:t>
            </a:r>
            <a:endParaRPr lang="cs-CZ" sz="2000" b="0" dirty="0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290617" y="5900056"/>
            <a:ext cx="1396670" cy="410687"/>
          </a:xfrm>
          <a:prstGeom prst="wedgeRectCallout">
            <a:avLst>
              <a:gd name="adj1" fmla="val 64578"/>
              <a:gd name="adj2" fmla="val 116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multiplikátor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bdélníkový popisek 5"/>
          <p:cNvSpPr/>
          <p:nvPr/>
        </p:nvSpPr>
        <p:spPr bwMode="auto">
          <a:xfrm>
            <a:off x="2895600" y="1349828"/>
            <a:ext cx="1698173" cy="410687"/>
          </a:xfrm>
          <a:prstGeom prst="wedgeRectCallout">
            <a:avLst>
              <a:gd name="adj1" fmla="val 26758"/>
              <a:gd name="adj2" fmla="val 9912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neškálovaný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čas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7293428" y="914401"/>
            <a:ext cx="1698173" cy="827314"/>
          </a:xfrm>
          <a:prstGeom prst="wedgeRectCallout">
            <a:avLst>
              <a:gd name="adj1" fmla="val -25806"/>
              <a:gd name="adj2" fmla="val 60964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škálovaný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čas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0" dirty="0"/>
              <a:t>(očekávaný </a:t>
            </a:r>
            <a:r>
              <a:rPr lang="cs-CZ" sz="1600" b="0" dirty="0" err="1"/>
              <a:t>poč</a:t>
            </a:r>
            <a:r>
              <a:rPr lang="cs-CZ" sz="1600" b="0" dirty="0"/>
              <a:t>. substitucí/pozici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8788" y="795048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dirty="0"/>
              <a:t>umožňují změnu rychlostí podél větví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459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363" y="1872343"/>
            <a:ext cx="4312638" cy="261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364593" y="266700"/>
            <a:ext cx="26050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Srovnání stromů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90550" y="936625"/>
            <a:ext cx="5458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Jsou dva stromy signifikantně odlišné?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58788" y="1754414"/>
            <a:ext cx="4575740" cy="362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>
                <a:solidFill>
                  <a:srgbClr val="E60000"/>
                </a:solidFill>
              </a:rPr>
              <a:t>Testy párových pozic: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winning</a:t>
            </a:r>
            <a:r>
              <a:rPr lang="cs-CZ" sz="2000" b="0" dirty="0"/>
              <a:t> </a:t>
            </a:r>
            <a:r>
              <a:rPr lang="cs-CZ" sz="2000" b="0" dirty="0" err="1"/>
              <a:t>sites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Felsensteinův</a:t>
            </a:r>
            <a:r>
              <a:rPr lang="cs-CZ" sz="2000" b="0" dirty="0"/>
              <a:t> </a:t>
            </a:r>
            <a:r>
              <a:rPr lang="cs-CZ" sz="2000" b="0" i="1" dirty="0"/>
              <a:t>z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Templetonův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Kishinův</a:t>
            </a:r>
            <a:r>
              <a:rPr lang="cs-CZ" sz="2000" b="0" dirty="0"/>
              <a:t>-</a:t>
            </a:r>
            <a:r>
              <a:rPr lang="cs-CZ" sz="2000" b="0" dirty="0" err="1"/>
              <a:t>Hasegawův</a:t>
            </a:r>
            <a:r>
              <a:rPr lang="cs-CZ" sz="2000" b="0" dirty="0"/>
              <a:t> test (KHT, RELL)</a:t>
            </a:r>
            <a:br>
              <a:rPr lang="cs-CZ" sz="2000" b="0" dirty="0"/>
            </a:br>
            <a:endParaRPr lang="cs-CZ" sz="2000" b="0" dirty="0"/>
          </a:p>
          <a:p>
            <a:pPr defTabSz="360000">
              <a:spcAft>
                <a:spcPts val="600"/>
              </a:spcAft>
            </a:pP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cs-CZ" sz="2400" b="0" dirty="0">
                <a:solidFill>
                  <a:srgbClr val="E60000"/>
                </a:solidFill>
              </a:rPr>
              <a:t>Pro více než dva stromy: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 err="1"/>
              <a:t>Shimodairův</a:t>
            </a:r>
            <a:r>
              <a:rPr lang="cs-CZ" sz="2000" b="0" dirty="0"/>
              <a:t>-</a:t>
            </a:r>
            <a:r>
              <a:rPr lang="cs-CZ" sz="2000" b="0" dirty="0" err="1"/>
              <a:t>Hasegawův</a:t>
            </a:r>
            <a:r>
              <a:rPr lang="cs-CZ" sz="2000" b="0" dirty="0"/>
              <a:t> (SH)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458788" y="1152114"/>
            <a:ext cx="5388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jaké míry jsou dva stromy odlišné?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458788" y="1941935"/>
            <a:ext cx="377218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Distance mezi stromy:</a:t>
            </a:r>
          </a:p>
          <a:p>
            <a:pPr>
              <a:spcAft>
                <a:spcPts val="600"/>
              </a:spcAft>
            </a:pPr>
            <a:r>
              <a:rPr lang="cs-CZ" sz="2000" b="0" dirty="0" err="1"/>
              <a:t>partition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 err="1"/>
              <a:t>quartet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 err="1"/>
              <a:t>path</a:t>
            </a:r>
            <a:r>
              <a:rPr lang="cs-CZ" sz="2000" b="0" dirty="0"/>
              <a:t> </a:t>
            </a:r>
            <a:r>
              <a:rPr lang="cs-CZ" sz="2000" b="0" dirty="0" err="1"/>
              <a:t>difference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/>
              <a:t>metody inkorporující délky větví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58788" y="4450288"/>
            <a:ext cx="5027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Problémy s distancemi mezi stromy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64593" y="266700"/>
            <a:ext cx="26050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Srovnání stromů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767693" y="266700"/>
            <a:ext cx="3805238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Konsensuální stromy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980167"/>
            <a:ext cx="27334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 striktní konsensus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50" y="1453231"/>
            <a:ext cx="5543069" cy="18209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4" y="3458182"/>
            <a:ext cx="2504942" cy="2871432"/>
          </a:xfrm>
          <a:prstGeom prst="rect">
            <a:avLst/>
          </a:prstGeom>
        </p:spPr>
      </p:pic>
      <p:sp>
        <p:nvSpPr>
          <p:cNvPr id="7" name="Obdélníkový popisek 6"/>
          <p:cNvSpPr/>
          <p:nvPr/>
        </p:nvSpPr>
        <p:spPr bwMode="auto">
          <a:xfrm>
            <a:off x="7130473" y="748145"/>
            <a:ext cx="1699491" cy="341745"/>
          </a:xfrm>
          <a:prstGeom prst="wedgeRectCallout">
            <a:avLst>
              <a:gd name="adj1" fmla="val -58876"/>
              <a:gd name="adj2" fmla="val 15168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zdrojové stromy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323273" y="2641600"/>
            <a:ext cx="1551709" cy="849744"/>
          </a:xfrm>
          <a:prstGeom prst="wedgeRectCallout">
            <a:avLst>
              <a:gd name="adj1" fmla="val 42755"/>
              <a:gd name="adj2" fmla="val 9382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striktně konsensuální strom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774948" y="4440798"/>
            <a:ext cx="5054653" cy="1657907"/>
            <a:chOff x="3774948" y="4440798"/>
            <a:chExt cx="5054653" cy="165790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948" y="4440798"/>
              <a:ext cx="5054653" cy="1657907"/>
            </a:xfrm>
            <a:prstGeom prst="rect">
              <a:avLst/>
            </a:prstGeom>
          </p:spPr>
        </p:pic>
        <p:sp>
          <p:nvSpPr>
            <p:cNvPr id="9" name="Zahnutá šipka doleva 8"/>
            <p:cNvSpPr/>
            <p:nvPr/>
          </p:nvSpPr>
          <p:spPr bwMode="auto">
            <a:xfrm>
              <a:off x="5246253" y="4544291"/>
              <a:ext cx="350983" cy="1089891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557213" y="4149952"/>
            <a:ext cx="7125669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/>
              <a:t>Hypotéza? </a:t>
            </a:r>
          </a:p>
          <a:p>
            <a:pPr defTabSz="360000">
              <a:spcAft>
                <a:spcPts val="1800"/>
              </a:spcAft>
            </a:pPr>
            <a:r>
              <a:rPr lang="cs-CZ" sz="2000" b="0" dirty="0"/>
              <a:t>Např. H = mince není „cinknutá“, tj. </a:t>
            </a:r>
            <a:r>
              <a:rPr lang="cs-CZ" sz="2000" b="0" i="1" dirty="0"/>
              <a:t>p</a:t>
            </a:r>
            <a:r>
              <a:rPr lang="cs-CZ" sz="2000" b="0" dirty="0"/>
              <a:t> = 1/2 </a:t>
            </a:r>
            <a:r>
              <a:rPr lang="cs-CZ" sz="2000" b="0" dirty="0">
                <a:sym typeface="Symbol" pitchFamily="18" charset="2"/>
              </a:rPr>
              <a:t> </a:t>
            </a:r>
            <a:r>
              <a:rPr lang="cs-CZ" sz="2000" b="0" i="1" dirty="0">
                <a:sym typeface="Symbol" pitchFamily="18" charset="2"/>
              </a:rPr>
              <a:t>L</a:t>
            </a:r>
            <a:r>
              <a:rPr lang="cs-CZ" sz="2000" b="0" dirty="0">
                <a:sym typeface="Symbol" pitchFamily="18" charset="2"/>
              </a:rPr>
              <a:t> = 3,0517.10</a:t>
            </a:r>
            <a:r>
              <a:rPr lang="cs-CZ" sz="2000" b="0" baseline="30000" dirty="0">
                <a:sym typeface="Symbol" pitchFamily="18" charset="2"/>
              </a:rPr>
              <a:t>-5</a:t>
            </a:r>
            <a:endParaRPr lang="cs-CZ" sz="2000" b="0" dirty="0">
              <a:sym typeface="Symbol" pitchFamily="18" charset="2"/>
            </a:endParaRPr>
          </a:p>
          <a:p>
            <a:pPr defTabSz="360000">
              <a:spcAft>
                <a:spcPts val="1800"/>
              </a:spcAft>
            </a:pPr>
            <a:r>
              <a:rPr lang="cs-CZ" sz="2000" b="0" dirty="0">
                <a:sym typeface="Symbol" pitchFamily="18" charset="2"/>
              </a:rPr>
              <a:t>Je-li mince upravena tak, aby ve 2/3 případů padl orel: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 </a:t>
            </a:r>
            <a:r>
              <a:rPr lang="cs-CZ" sz="2000" b="0" i="1" dirty="0">
                <a:sym typeface="Symbol" pitchFamily="18" charset="2"/>
              </a:rPr>
              <a:t>p</a:t>
            </a:r>
            <a:r>
              <a:rPr lang="cs-CZ" sz="2000" b="0" dirty="0">
                <a:sym typeface="Symbol" pitchFamily="18" charset="2"/>
              </a:rPr>
              <a:t> = 1/3  </a:t>
            </a:r>
            <a:r>
              <a:rPr lang="cs-CZ" sz="2000" b="0" i="1" dirty="0">
                <a:sym typeface="Symbol" pitchFamily="18" charset="2"/>
              </a:rPr>
              <a:t>L</a:t>
            </a:r>
            <a:r>
              <a:rPr lang="cs-CZ" sz="2000" b="0" dirty="0">
                <a:sym typeface="Symbol" pitchFamily="18" charset="2"/>
              </a:rPr>
              <a:t> = 1,7841.10</a:t>
            </a:r>
            <a:r>
              <a:rPr lang="cs-CZ" sz="2000" b="0" baseline="30000" dirty="0">
                <a:sym typeface="Symbol" pitchFamily="18" charset="2"/>
              </a:rPr>
              <a:t>-5</a:t>
            </a:r>
            <a:endParaRPr lang="cs-CZ" sz="2000" b="0" dirty="0">
              <a:sym typeface="Symbol" pitchFamily="18" charset="2"/>
            </a:endParaRPr>
          </a:p>
          <a:p>
            <a:pPr defTabSz="360000">
              <a:spcAft>
                <a:spcPts val="1800"/>
              </a:spcAft>
              <a:buFont typeface="Symbol" pitchFamily="18" charset="2"/>
              <a:buChar char="Þ"/>
            </a:pPr>
            <a:r>
              <a:rPr lang="cs-CZ" sz="2000" b="0" dirty="0">
                <a:sym typeface="Symbol" pitchFamily="18" charset="2"/>
              </a:rPr>
              <a:t> výsledek hodů 1,7 pravděpodobnější s pravou mincí</a:t>
            </a:r>
          </a:p>
        </p:txBody>
      </p:sp>
      <p:grpSp>
        <p:nvGrpSpPr>
          <p:cNvPr id="2" name="Skupina 12"/>
          <p:cNvGrpSpPr/>
          <p:nvPr/>
        </p:nvGrpSpPr>
        <p:grpSpPr>
          <a:xfrm>
            <a:off x="1479817" y="320675"/>
            <a:ext cx="5922469" cy="3773738"/>
            <a:chOff x="1929998" y="488496"/>
            <a:chExt cx="5189259" cy="3306544"/>
          </a:xfrm>
        </p:grpSpPr>
        <p:graphicFrame>
          <p:nvGraphicFramePr>
            <p:cNvPr id="9" name="Graf 8"/>
            <p:cNvGraphicFramePr/>
            <p:nvPr/>
          </p:nvGraphicFramePr>
          <p:xfrm>
            <a:off x="2207078" y="488496"/>
            <a:ext cx="4912179" cy="3136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ovéPole 9"/>
            <p:cNvSpPr txBox="1"/>
            <p:nvPr/>
          </p:nvSpPr>
          <p:spPr>
            <a:xfrm rot="16200000">
              <a:off x="1546880" y="1921603"/>
              <a:ext cx="1104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 err="1"/>
                <a:t>Likelihood</a:t>
              </a:r>
              <a:endParaRPr lang="cs-CZ" sz="1600" b="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838746" y="345648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/>
                <a:t>p</a:t>
              </a:r>
            </a:p>
          </p:txBody>
        </p:sp>
      </p:grpSp>
      <p:cxnSp>
        <p:nvCxnSpPr>
          <p:cNvPr id="15" name="Přímá spojovací šipka 14"/>
          <p:cNvCxnSpPr/>
          <p:nvPr/>
        </p:nvCxnSpPr>
        <p:spPr bwMode="auto">
          <a:xfrm>
            <a:off x="4799239" y="764041"/>
            <a:ext cx="0" cy="27976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ovéPole 15"/>
          <p:cNvSpPr txBox="1"/>
          <p:nvPr/>
        </p:nvSpPr>
        <p:spPr>
          <a:xfrm>
            <a:off x="4414424" y="32067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err="1">
                <a:solidFill>
                  <a:srgbClr val="0070C0"/>
                </a:solidFill>
              </a:rPr>
              <a:t>max</a:t>
            </a:r>
            <a:r>
              <a:rPr lang="cs-CZ" b="0" i="1" dirty="0" err="1">
                <a:solidFill>
                  <a:srgbClr val="0070C0"/>
                </a:solidFill>
              </a:rPr>
              <a:t>L</a:t>
            </a:r>
            <a:endParaRPr lang="cs-CZ" b="0" i="1" dirty="0">
              <a:solidFill>
                <a:srgbClr val="0070C0"/>
              </a:solidFill>
            </a:endParaRPr>
          </a:p>
        </p:txBody>
      </p:sp>
      <p:sp>
        <p:nvSpPr>
          <p:cNvPr id="21" name="Obdélníkový popisek 20"/>
          <p:cNvSpPr/>
          <p:nvPr/>
        </p:nvSpPr>
        <p:spPr bwMode="auto">
          <a:xfrm>
            <a:off x="5431970" y="320675"/>
            <a:ext cx="2340429" cy="735239"/>
          </a:xfrm>
          <a:prstGeom prst="wedgeRectCallout">
            <a:avLst>
              <a:gd name="adj1" fmla="val -74998"/>
              <a:gd name="adj2" fmla="val 12317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maximální hodnota </a:t>
            </a:r>
            <a:r>
              <a:rPr kumimoji="0" lang="cs-CZ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věrohodnostní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funkce</a:t>
            </a:r>
          </a:p>
        </p:txBody>
      </p:sp>
      <p:sp>
        <p:nvSpPr>
          <p:cNvPr id="22" name="Obdélníkový popisek 21"/>
          <p:cNvSpPr/>
          <p:nvPr/>
        </p:nvSpPr>
        <p:spPr bwMode="auto">
          <a:xfrm>
            <a:off x="5584371" y="2253343"/>
            <a:ext cx="2862943" cy="1110343"/>
          </a:xfrm>
          <a:prstGeom prst="wedgeRectCallout">
            <a:avLst>
              <a:gd name="adj1" fmla="val -76537"/>
              <a:gd name="adj2" fmla="val 671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maximálně věrohodný bodový odhad (</a:t>
            </a: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maximum </a:t>
            </a:r>
            <a:r>
              <a:rPr kumimoji="0" lang="cs-CZ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likelihood</a:t>
            </a: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estimate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MLE) parametru hypotézy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6" grpId="0"/>
      <p:bldP spid="16" grpId="0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566511"/>
            <a:ext cx="1880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majority-rule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50" y="1453231"/>
            <a:ext cx="5543069" cy="18209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" y="3274167"/>
            <a:ext cx="2990645" cy="3426780"/>
          </a:xfrm>
          <a:prstGeom prst="rect">
            <a:avLst/>
          </a:prstGeom>
        </p:spPr>
      </p:pic>
      <p:sp>
        <p:nvSpPr>
          <p:cNvPr id="6" name="Obdélníkový popisek 5"/>
          <p:cNvSpPr/>
          <p:nvPr/>
        </p:nvSpPr>
        <p:spPr bwMode="auto">
          <a:xfrm>
            <a:off x="7130473" y="748145"/>
            <a:ext cx="1699491" cy="341745"/>
          </a:xfrm>
          <a:prstGeom prst="wedgeRectCallout">
            <a:avLst>
              <a:gd name="adj1" fmla="val -58876"/>
              <a:gd name="adj2" fmla="val 15168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zdrojové stromy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4034663" y="4352065"/>
            <a:ext cx="1440980" cy="596453"/>
          </a:xfrm>
          <a:prstGeom prst="wedgeRectCallout">
            <a:avLst>
              <a:gd name="adj1" fmla="val -89384"/>
              <a:gd name="adj2" fmla="val 3069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většinový strom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67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76550" y="266700"/>
            <a:ext cx="3060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>
                <a:solidFill>
                  <a:srgbClr val="E60000"/>
                </a:solidFill>
              </a:rPr>
              <a:t>Konsensuální stromy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1470025"/>
            <a:ext cx="788709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problém s konsensuálními stromy – kombinovaná vs. </a:t>
            </a:r>
            <a:br>
              <a:rPr lang="cs-CZ" sz="2400" b="0" dirty="0"/>
            </a:br>
            <a:r>
              <a:rPr lang="cs-CZ" sz="2400" b="0" dirty="0"/>
              <a:t>   separátní</a:t>
            </a:r>
            <a:r>
              <a:rPr lang="en-US" sz="2400" b="0" dirty="0"/>
              <a:t> </a:t>
            </a:r>
            <a:r>
              <a:rPr lang="cs-CZ" sz="2400" b="0" dirty="0"/>
              <a:t>analýza, </a:t>
            </a:r>
            <a:r>
              <a:rPr lang="cs-CZ" sz="2400" b="0" i="1" dirty="0" err="1"/>
              <a:t>supermatrix</a:t>
            </a:r>
            <a:r>
              <a:rPr lang="cs-CZ" sz="2400" b="0" dirty="0"/>
              <a:t> </a:t>
            </a:r>
            <a:r>
              <a:rPr lang="cs-CZ" sz="2400" b="0" i="1" dirty="0"/>
              <a:t>vs</a:t>
            </a:r>
            <a:r>
              <a:rPr lang="cs-CZ" sz="2400" b="0" dirty="0"/>
              <a:t>. </a:t>
            </a:r>
            <a:r>
              <a:rPr lang="cs-CZ" sz="2400" b="0" i="1" dirty="0" err="1"/>
              <a:t>supertree</a:t>
            </a:r>
            <a:endParaRPr lang="en-US" sz="2400" b="0" i="1" dirty="0"/>
          </a:p>
          <a:p>
            <a:pPr>
              <a:spcAft>
                <a:spcPts val="600"/>
              </a:spcAft>
            </a:pPr>
            <a:endParaRPr lang="cs-CZ" sz="2400" b="0" dirty="0"/>
          </a:p>
          <a:p>
            <a:pPr>
              <a:spcAft>
                <a:spcPts val="600"/>
              </a:spcAft>
            </a:pPr>
            <a:r>
              <a:rPr lang="cs-CZ" sz="2400" b="0" dirty="0"/>
              <a:t> konsensuální stromy v metodách opakovaného výběru,</a:t>
            </a:r>
            <a:r>
              <a:rPr lang="en-US" sz="2400" b="0" dirty="0"/>
              <a:t> </a:t>
            </a:r>
            <a:br>
              <a:rPr lang="cs-CZ" sz="2400" b="0" dirty="0"/>
            </a:br>
            <a:r>
              <a:rPr lang="cs-CZ" sz="2400" b="0" dirty="0"/>
              <a:t>   </a:t>
            </a:r>
            <a:r>
              <a:rPr lang="cs-CZ" sz="2400" b="0" dirty="0" err="1"/>
              <a:t>bayesovská</a:t>
            </a:r>
            <a:r>
              <a:rPr lang="cs-CZ" sz="2400" b="0" dirty="0"/>
              <a:t> analýza</a:t>
            </a:r>
          </a:p>
        </p:txBody>
      </p:sp>
    </p:spTree>
    <p:extLst>
      <p:ext uri="{BB962C8B-B14F-4D97-AF65-F5344CB8AC3E}">
        <p14:creationId xmlns:p14="http://schemas.microsoft.com/office/powerpoint/2010/main" val="34927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32503" y="266700"/>
            <a:ext cx="4398963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Fylogenetické programy</a:t>
            </a:r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cs-CZ" sz="28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0850" y="1172586"/>
            <a:ext cx="7707559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rgbClr val="F00000"/>
                </a:solidFill>
              </a:rPr>
              <a:t>alignment</a:t>
            </a:r>
            <a:r>
              <a:rPr lang="cs-CZ" sz="2400" b="0" dirty="0">
                <a:solidFill>
                  <a:srgbClr val="F00000"/>
                </a:solidFill>
              </a:rPr>
              <a:t>: </a:t>
            </a:r>
            <a:endParaRPr lang="en-US" sz="2400" b="0" dirty="0">
              <a:solidFill>
                <a:srgbClr val="F00000"/>
              </a:solidFill>
            </a:endParaRPr>
          </a:p>
          <a:p>
            <a:r>
              <a:rPr lang="cs-CZ" sz="2400" b="0" dirty="0" err="1">
                <a:solidFill>
                  <a:schemeClr val="accent2"/>
                </a:solidFill>
              </a:rPr>
              <a:t>ClustalX</a:t>
            </a:r>
            <a:r>
              <a:rPr lang="en-US" sz="2400" b="0" dirty="0">
                <a:solidFill>
                  <a:schemeClr val="accent2"/>
                </a:solidFill>
              </a:rPr>
              <a:t>  </a:t>
            </a:r>
            <a:r>
              <a:rPr lang="en-US" sz="2400" b="0" dirty="0"/>
              <a:t> </a:t>
            </a:r>
            <a:r>
              <a:rPr lang="cs-CZ" sz="2000" b="0" i="1" u="sng" dirty="0"/>
              <a:t>http://inn-prot.weizmann.ac.il/software/ClustalX.html</a:t>
            </a:r>
            <a:r>
              <a:rPr lang="cs-CZ" sz="2000" b="0" u="sng" dirty="0"/>
              <a:t> </a:t>
            </a:r>
            <a:br>
              <a:rPr lang="en-US" sz="2000" b="0" dirty="0"/>
            </a:br>
            <a:endParaRPr lang="en-US" sz="2400" b="0" dirty="0"/>
          </a:p>
          <a:p>
            <a:pPr>
              <a:spcAft>
                <a:spcPts val="600"/>
              </a:spcAft>
            </a:pPr>
            <a:r>
              <a:rPr lang="en-US" sz="2400" b="0" dirty="0" err="1">
                <a:solidFill>
                  <a:srgbClr val="F00000"/>
                </a:solidFill>
              </a:rPr>
              <a:t>konstrukce</a:t>
            </a:r>
            <a:r>
              <a:rPr lang="en-US" sz="2400" b="0" dirty="0">
                <a:solidFill>
                  <a:srgbClr val="F00000"/>
                </a:solidFill>
              </a:rPr>
              <a:t> </a:t>
            </a:r>
            <a:r>
              <a:rPr lang="en-US" sz="2400" b="0" dirty="0" err="1">
                <a:solidFill>
                  <a:srgbClr val="F00000"/>
                </a:solidFill>
              </a:rPr>
              <a:t>strom</a:t>
            </a:r>
            <a:r>
              <a:rPr lang="cs-CZ" sz="2400" b="0" dirty="0">
                <a:solidFill>
                  <a:srgbClr val="F00000"/>
                </a:solidFill>
              </a:rPr>
              <a:t>ů:</a:t>
            </a:r>
          </a:p>
          <a:p>
            <a:pPr>
              <a:spcAft>
                <a:spcPts val="600"/>
              </a:spcAft>
            </a:pPr>
            <a:r>
              <a:rPr lang="cs-CZ" sz="2000" b="0" i="1" dirty="0">
                <a:hlinkClick r:id="rId3"/>
              </a:rPr>
              <a:t>http://evolution.gs.washington.edu/phylip/software.html</a:t>
            </a:r>
            <a:endParaRPr lang="en-US" sz="2000" b="0" i="1" dirty="0"/>
          </a:p>
          <a:p>
            <a:r>
              <a:rPr lang="en-US" sz="2400" b="0" dirty="0">
                <a:solidFill>
                  <a:schemeClr val="accent2"/>
                </a:solidFill>
              </a:rPr>
              <a:t>PAUP*</a:t>
            </a:r>
          </a:p>
          <a:p>
            <a:r>
              <a:rPr lang="en-US" sz="2400" b="0" dirty="0">
                <a:solidFill>
                  <a:schemeClr val="accent2"/>
                </a:solidFill>
              </a:rPr>
              <a:t>PHYLIP</a:t>
            </a:r>
          </a:p>
          <a:p>
            <a:r>
              <a:rPr lang="en-US" sz="2400" b="0" dirty="0" err="1">
                <a:solidFill>
                  <a:schemeClr val="accent2"/>
                </a:solidFill>
              </a:rPr>
              <a:t>McClade</a:t>
            </a:r>
            <a:r>
              <a:rPr lang="en-US" sz="2400" b="0" dirty="0"/>
              <a:t> ... MP</a:t>
            </a:r>
          </a:p>
          <a:p>
            <a:r>
              <a:rPr lang="en-US" sz="2400" b="0" dirty="0">
                <a:solidFill>
                  <a:schemeClr val="accent2"/>
                </a:solidFill>
              </a:rPr>
              <a:t>MOLPHY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chemeClr val="accent2"/>
                </a:solidFill>
              </a:rPr>
              <a:t>PHYML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chemeClr val="accent2"/>
                </a:solidFill>
              </a:rPr>
              <a:t>TREE-PUZZLE</a:t>
            </a:r>
            <a:r>
              <a:rPr lang="en-US" sz="2400" b="0" dirty="0"/>
              <a:t> ... ML</a:t>
            </a:r>
          </a:p>
          <a:p>
            <a:r>
              <a:rPr lang="en-US" sz="2400" b="0" dirty="0" err="1">
                <a:solidFill>
                  <a:schemeClr val="accent2"/>
                </a:solidFill>
              </a:rPr>
              <a:t>MrBayes</a:t>
            </a:r>
            <a:r>
              <a:rPr lang="en-US" sz="2400" b="0" dirty="0"/>
              <a:t> ... BA</a:t>
            </a:r>
            <a:br>
              <a:rPr lang="cs-CZ" sz="2400" b="0" dirty="0"/>
            </a:br>
            <a:endParaRPr lang="en-US" sz="2400" b="0" dirty="0"/>
          </a:p>
          <a:p>
            <a:pPr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práce se stromy:</a:t>
            </a:r>
            <a:endParaRPr lang="en-US" sz="2400" b="0" dirty="0">
              <a:solidFill>
                <a:srgbClr val="E6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chemeClr val="accent2"/>
                </a:solidFill>
              </a:rPr>
              <a:t>TreeView</a:t>
            </a:r>
            <a:r>
              <a:rPr lang="cs-CZ" sz="2400" b="0" dirty="0"/>
              <a:t>  </a:t>
            </a:r>
            <a:r>
              <a:rPr lang="cs-CZ" sz="2000" b="0" i="1" u="sng" dirty="0"/>
              <a:t>http://taxonomy.zoology.gla.ac.uk/rod/treeview.html</a:t>
            </a:r>
            <a:r>
              <a:rPr lang="cs-CZ" sz="2400" b="0" u="sng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54354" y="266700"/>
            <a:ext cx="6811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solidFill>
                  <a:srgbClr val="E60000"/>
                </a:solidFill>
              </a:rPr>
              <a:t>Maxim</a:t>
            </a:r>
            <a:r>
              <a:rPr lang="cs-CZ" sz="2400" b="0">
                <a:solidFill>
                  <a:srgbClr val="E60000"/>
                </a:solidFill>
              </a:rPr>
              <a:t>ální věrohodnost ve fylogenetické analýze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0375" y="912132"/>
            <a:ext cx="7924800" cy="1570038"/>
            <a:chOff x="307" y="602"/>
            <a:chExt cx="4992" cy="989"/>
          </a:xfrm>
        </p:grpSpPr>
        <p:sp>
          <p:nvSpPr>
            <p:cNvPr id="8208" name="Text Box 5"/>
            <p:cNvSpPr txBox="1">
              <a:spLocks noChangeArrowheads="1"/>
            </p:cNvSpPr>
            <p:nvPr/>
          </p:nvSpPr>
          <p:spPr bwMode="auto">
            <a:xfrm>
              <a:off x="307" y="841"/>
              <a:ext cx="49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latin typeface="Courier New" pitchFamily="49" charset="0"/>
                </a:rPr>
                <a:t>	TCAAAAATGGCTTTATTCGCTTAATGCCGTTAACCCTTGCGGGGGCCATG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latin typeface="Courier New" pitchFamily="49" charset="0"/>
                </a:rPr>
                <a:t>	TCCGTGATGGATTTATTTCCGCAATGCCTGTCATCTTATTCTCAAGTATC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latin typeface="Courier New" pitchFamily="49" charset="0"/>
                </a:rPr>
                <a:t>	TTCGTGATGGATTTATTGCAGGTATGCCAGTCATCCTTTTCTCATCTATC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latin typeface="Courier New" pitchFamily="49" charset="0"/>
                </a:rPr>
                <a:t>	TTCGTGACGGGTTTATCTCGGCAATGCCGGTCATCCTATTTTCGAGTATT</a:t>
              </a:r>
            </a:p>
          </p:txBody>
        </p:sp>
        <p:sp>
          <p:nvSpPr>
            <p:cNvPr id="8209" name="Text Box 6"/>
            <p:cNvSpPr txBox="1">
              <a:spLocks noChangeArrowheads="1"/>
            </p:cNvSpPr>
            <p:nvPr/>
          </p:nvSpPr>
          <p:spPr bwMode="auto">
            <a:xfrm>
              <a:off x="307" y="602"/>
              <a:ext cx="5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solidFill>
                    <a:srgbClr val="E60000"/>
                  </a:solidFill>
                </a:rPr>
                <a:t>data:</a:t>
              </a:r>
              <a:endParaRPr lang="cs-CZ" sz="2400" b="0" dirty="0">
                <a:solidFill>
                  <a:srgbClr val="E60000"/>
                </a:solidFill>
              </a:endParaRPr>
            </a:p>
          </p:txBody>
        </p:sp>
      </p:grp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460375" y="2716893"/>
            <a:ext cx="1039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strom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3" name="Skupina 4"/>
          <p:cNvGrpSpPr/>
          <p:nvPr/>
        </p:nvGrpSpPr>
        <p:grpSpPr>
          <a:xfrm>
            <a:off x="1497693" y="3134178"/>
            <a:ext cx="3835400" cy="2325688"/>
            <a:chOff x="1530350" y="2698750"/>
            <a:chExt cx="3835400" cy="2325688"/>
          </a:xfrm>
        </p:grpSpPr>
        <p:pic>
          <p:nvPicPr>
            <p:cNvPr id="216073" name="Picture 9" descr="Likelih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0350" y="2698750"/>
              <a:ext cx="3835400" cy="2325688"/>
            </a:xfrm>
            <a:prstGeom prst="rect">
              <a:avLst/>
            </a:prstGeom>
            <a:noFill/>
            <a:effectLst/>
          </p:spPr>
        </p:pic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1808163" y="3348038"/>
              <a:ext cx="12859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err="1"/>
                <a:t>topolog</a:t>
              </a:r>
              <a:r>
                <a:rPr lang="cs-CZ" b="0" dirty="0" err="1"/>
                <a:t>ie</a:t>
              </a:r>
              <a:r>
                <a:rPr lang="cs-CZ" b="0" dirty="0"/>
                <a:t> </a:t>
              </a:r>
              <a:r>
                <a:rPr lang="cs-CZ" b="0" i="1" dirty="0">
                  <a:sym typeface="Symbol"/>
                </a:rPr>
                <a:t></a:t>
              </a:r>
              <a:endParaRPr lang="cs-CZ" b="0" i="1" dirty="0"/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1621623" y="4499536"/>
              <a:ext cx="1511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dirty="0"/>
                <a:t>délky větví </a:t>
              </a:r>
              <a:r>
                <a:rPr lang="cs-CZ" b="0" i="1" dirty="0">
                  <a:sym typeface="Symbol"/>
                </a:rPr>
                <a:t></a:t>
              </a:r>
              <a:endParaRPr lang="cs-CZ" b="0" i="1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756962" y="3425373"/>
            <a:ext cx="2836865" cy="1806576"/>
            <a:chOff x="3647" y="1712"/>
            <a:chExt cx="1787" cy="1138"/>
          </a:xfrm>
        </p:grpSpPr>
        <p:sp>
          <p:nvSpPr>
            <p:cNvPr id="8202" name="Text Box 13"/>
            <p:cNvSpPr txBox="1">
              <a:spLocks noChangeArrowheads="1"/>
            </p:cNvSpPr>
            <p:nvPr/>
          </p:nvSpPr>
          <p:spPr bwMode="auto">
            <a:xfrm>
              <a:off x="3647" y="1712"/>
              <a:ext cx="17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 dirty="0"/>
                <a:t>+ </a:t>
              </a:r>
              <a:r>
                <a:rPr lang="en-US" sz="2400" b="0" dirty="0" err="1">
                  <a:solidFill>
                    <a:srgbClr val="E60000"/>
                  </a:solidFill>
                </a:rPr>
                <a:t>evolu</a:t>
              </a:r>
              <a:r>
                <a:rPr lang="cs-CZ" sz="2400" b="0" dirty="0">
                  <a:solidFill>
                    <a:srgbClr val="E60000"/>
                  </a:solidFill>
                </a:rPr>
                <a:t>ční</a:t>
              </a:r>
              <a:r>
                <a:rPr lang="en-US" sz="2400" b="0" dirty="0">
                  <a:solidFill>
                    <a:srgbClr val="E60000"/>
                  </a:solidFill>
                </a:rPr>
                <a:t> model</a:t>
              </a:r>
              <a:r>
                <a:rPr lang="cs-CZ" sz="2400" b="0" dirty="0">
                  <a:solidFill>
                    <a:srgbClr val="E60000"/>
                  </a:solidFill>
                </a:rPr>
                <a:t> </a:t>
              </a:r>
              <a:r>
                <a:rPr lang="cs-CZ" sz="2400" b="0" i="1" dirty="0">
                  <a:solidFill>
                    <a:srgbClr val="E60000"/>
                  </a:solidFill>
                  <a:sym typeface="Symbol"/>
                </a:rPr>
                <a:t></a:t>
              </a:r>
              <a:endParaRPr lang="cs-CZ" sz="2400" b="0" i="1" dirty="0">
                <a:solidFill>
                  <a:srgbClr val="E60000"/>
                </a:solidFill>
              </a:endParaRPr>
            </a:p>
          </p:txBody>
        </p:sp>
        <p:sp>
          <p:nvSpPr>
            <p:cNvPr id="8203" name="AutoShape 14"/>
            <p:cNvSpPr>
              <a:spLocks/>
            </p:cNvSpPr>
            <p:nvPr/>
          </p:nvSpPr>
          <p:spPr bwMode="auto">
            <a:xfrm rot="1320000">
              <a:off x="3673" y="2045"/>
              <a:ext cx="110" cy="805"/>
            </a:xfrm>
            <a:prstGeom prst="rightBrace">
              <a:avLst>
                <a:gd name="adj1" fmla="val 609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solidFill>
                  <a:srgbClr val="E60000"/>
                </a:solidFill>
              </a:endParaRPr>
            </a:p>
          </p:txBody>
        </p:sp>
        <p:sp>
          <p:nvSpPr>
            <p:cNvPr id="8204" name="Text Box 15"/>
            <p:cNvSpPr txBox="1">
              <a:spLocks noChangeArrowheads="1"/>
            </p:cNvSpPr>
            <p:nvPr/>
          </p:nvSpPr>
          <p:spPr bwMode="auto">
            <a:xfrm>
              <a:off x="3904" y="2272"/>
              <a:ext cx="10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= </a:t>
              </a:r>
              <a:r>
                <a:rPr lang="en-US" sz="2400" b="0" dirty="0" err="1">
                  <a:solidFill>
                    <a:srgbClr val="E60000"/>
                  </a:solidFill>
                </a:rPr>
                <a:t>hypot</a:t>
              </a:r>
              <a:r>
                <a:rPr lang="cs-CZ" sz="2400" b="0" dirty="0" err="1">
                  <a:solidFill>
                    <a:srgbClr val="E60000"/>
                  </a:solidFill>
                </a:rPr>
                <a:t>éza</a:t>
              </a:r>
              <a:endParaRPr lang="cs-CZ" sz="2400" b="0" dirty="0">
                <a:solidFill>
                  <a:srgbClr val="E60000"/>
                </a:solidFill>
              </a:endParaRPr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557213" y="5812972"/>
            <a:ext cx="816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0"/>
              </a:spcAft>
            </a:pPr>
            <a:r>
              <a:rPr lang="en-US" sz="2000" b="0" i="1" dirty="0"/>
              <a:t>L</a:t>
            </a:r>
            <a:r>
              <a:rPr lang="en-US" sz="2000" b="0" dirty="0"/>
              <a:t> = </a:t>
            </a:r>
            <a:r>
              <a:rPr lang="cs-CZ" sz="2000" b="0" i="1" dirty="0"/>
              <a:t>P</a:t>
            </a:r>
            <a:r>
              <a:rPr lang="en-US" sz="2000" b="0" dirty="0"/>
              <a:t>(</a:t>
            </a:r>
            <a:r>
              <a:rPr lang="cs-CZ" sz="2000" b="0" dirty="0"/>
              <a:t>D</a:t>
            </a:r>
            <a:r>
              <a:rPr lang="en-US" sz="2000" b="0" dirty="0">
                <a:cs typeface="Arial" charset="0"/>
              </a:rPr>
              <a:t>│H)</a:t>
            </a:r>
            <a:r>
              <a:rPr lang="cs-CZ" sz="2000" b="0" dirty="0">
                <a:cs typeface="Arial" charset="0"/>
              </a:rPr>
              <a:t>: D = matice sekvencí (dat), H =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</a:t>
            </a:r>
            <a:r>
              <a:rPr lang="en-US" sz="2000" b="0" dirty="0">
                <a:cs typeface="Arial" charset="0"/>
                <a:sym typeface="Symbol" pitchFamily="18" charset="2"/>
              </a:rPr>
              <a:t> (</a:t>
            </a:r>
            <a:r>
              <a:rPr lang="en-US" sz="2000" b="0" dirty="0" err="1">
                <a:cs typeface="Arial" charset="0"/>
                <a:sym typeface="Symbol" pitchFamily="18" charset="2"/>
              </a:rPr>
              <a:t>topolog</a:t>
            </a:r>
            <a:r>
              <a:rPr lang="cs-CZ" sz="2000" b="0" dirty="0" err="1">
                <a:cs typeface="Arial" charset="0"/>
                <a:sym typeface="Symbol" pitchFamily="18" charset="2"/>
              </a:rPr>
              <a:t>ie</a:t>
            </a:r>
            <a:r>
              <a:rPr lang="en-US" sz="2000" b="0" dirty="0">
                <a:cs typeface="Arial" charset="0"/>
                <a:sym typeface="Symbol" pitchFamily="18" charset="2"/>
              </a:rPr>
              <a:t>) +</a:t>
            </a:r>
            <a:r>
              <a:rPr lang="cs-CZ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</a:t>
            </a:r>
            <a:r>
              <a:rPr lang="en-US" sz="2000" b="0" dirty="0">
                <a:cs typeface="Arial" charset="0"/>
                <a:sym typeface="Symbol" pitchFamily="18" charset="2"/>
              </a:rPr>
              <a:t> (</a:t>
            </a:r>
            <a:r>
              <a:rPr lang="cs-CZ" sz="2000" b="0" dirty="0">
                <a:cs typeface="Arial" charset="0"/>
                <a:sym typeface="Symbol" pitchFamily="18" charset="2"/>
              </a:rPr>
              <a:t>délky 	větví</a:t>
            </a:r>
            <a:r>
              <a:rPr lang="en-US" sz="2000" b="0" dirty="0">
                <a:cs typeface="Arial" charset="0"/>
                <a:sym typeface="Symbol" pitchFamily="18" charset="2"/>
              </a:rPr>
              <a:t>) +</a:t>
            </a:r>
            <a:r>
              <a:rPr lang="cs-CZ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</a:t>
            </a:r>
            <a:r>
              <a:rPr lang="en-US" sz="2000" b="0" dirty="0">
                <a:cs typeface="Arial" charset="0"/>
                <a:sym typeface="Symbol" pitchFamily="18" charset="2"/>
              </a:rPr>
              <a:t> (model)</a:t>
            </a:r>
            <a:endParaRPr lang="cs-CZ" sz="2000" b="0" dirty="0">
              <a:cs typeface="Arial" charset="0"/>
              <a:sym typeface="Symbol" pitchFamily="18" charset="2"/>
            </a:endParaRPr>
          </a:p>
        </p:txBody>
      </p:sp>
      <p:sp>
        <p:nvSpPr>
          <p:cNvPr id="17" name="Obdélníkový popisek 16"/>
          <p:cNvSpPr/>
          <p:nvPr/>
        </p:nvSpPr>
        <p:spPr bwMode="auto">
          <a:xfrm>
            <a:off x="6651171" y="4963887"/>
            <a:ext cx="1273630" cy="735239"/>
          </a:xfrm>
          <a:prstGeom prst="wedgeRectCallout">
            <a:avLst>
              <a:gd name="adj1" fmla="val -38246"/>
              <a:gd name="adj2" fmla="val 61176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nuisance</a:t>
            </a: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parameters</a:t>
            </a:r>
            <a:endParaRPr kumimoji="0" lang="cs-CZ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/>
      <p:bldP spid="19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2063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2064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3" name="Skupina 24"/>
          <p:cNvGrpSpPr/>
          <p:nvPr/>
        </p:nvGrpSpPr>
        <p:grpSpPr>
          <a:xfrm>
            <a:off x="779236" y="2367871"/>
            <a:ext cx="3379107" cy="3501560"/>
            <a:chOff x="779236" y="2367871"/>
            <a:chExt cx="3379107" cy="3501560"/>
          </a:xfrm>
        </p:grpSpPr>
        <p:pic>
          <p:nvPicPr>
            <p:cNvPr id="218120" name="Picture 8" descr="ML"/>
            <p:cNvPicPr>
              <a:picLocks noChangeAspect="1" noChangeArrowheads="1"/>
            </p:cNvPicPr>
            <p:nvPr/>
          </p:nvPicPr>
          <p:blipFill>
            <a:blip r:embed="rId3" cstate="print"/>
            <a:srcRect r="58075"/>
            <a:stretch>
              <a:fillRect/>
            </a:stretch>
          </p:blipFill>
          <p:spPr bwMode="auto">
            <a:xfrm>
              <a:off x="779236" y="2367871"/>
              <a:ext cx="3379107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Skupina 20"/>
            <p:cNvGrpSpPr/>
            <p:nvPr/>
          </p:nvGrpSpPr>
          <p:grpSpPr>
            <a:xfrm>
              <a:off x="1859756" y="4062413"/>
              <a:ext cx="1062999" cy="400110"/>
              <a:chOff x="1859756" y="4062413"/>
              <a:chExt cx="1062999" cy="400110"/>
            </a:xfrm>
          </p:grpSpPr>
          <p:sp>
            <p:nvSpPr>
              <p:cNvPr id="22" name="Obdélník 21"/>
              <p:cNvSpPr/>
              <p:nvPr/>
            </p:nvSpPr>
            <p:spPr bwMode="auto">
              <a:xfrm>
                <a:off x="1909763" y="4193381"/>
                <a:ext cx="995362" cy="20716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1859756" y="4062413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2609849" y="4062413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Skupina 23"/>
          <p:cNvGrpSpPr/>
          <p:nvPr/>
        </p:nvGrpSpPr>
        <p:grpSpPr>
          <a:xfrm>
            <a:off x="779236" y="2367871"/>
            <a:ext cx="8059964" cy="3501560"/>
            <a:chOff x="779236" y="2367871"/>
            <a:chExt cx="8059964" cy="3501560"/>
          </a:xfrm>
        </p:grpSpPr>
        <p:grpSp>
          <p:nvGrpSpPr>
            <p:cNvPr id="3" name="Skupina 17"/>
            <p:cNvGrpSpPr/>
            <p:nvPr/>
          </p:nvGrpSpPr>
          <p:grpSpPr>
            <a:xfrm>
              <a:off x="779236" y="2367871"/>
              <a:ext cx="8059964" cy="3501560"/>
              <a:chOff x="779236" y="2367871"/>
              <a:chExt cx="8059964" cy="3501560"/>
            </a:xfrm>
          </p:grpSpPr>
          <p:pic>
            <p:nvPicPr>
              <p:cNvPr id="218120" name="Picture 8" descr="ML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40000"/>
              </a:blip>
              <a:srcRect/>
              <a:stretch>
                <a:fillRect/>
              </a:stretch>
            </p:blipFill>
            <p:spPr bwMode="auto">
              <a:xfrm>
                <a:off x="779236" y="2367871"/>
                <a:ext cx="8059964" cy="3501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6" name="Line 9"/>
              <p:cNvSpPr>
                <a:spLocks noChangeShapeType="1"/>
              </p:cNvSpPr>
              <p:nvPr/>
            </p:nvSpPr>
            <p:spPr bwMode="auto">
              <a:xfrm>
                <a:off x="4217988" y="4135666"/>
                <a:ext cx="668337" cy="0"/>
              </a:xfrm>
              <a:prstGeom prst="line">
                <a:avLst/>
              </a:prstGeom>
              <a:noFill/>
              <a:ln w="57150">
                <a:solidFill>
                  <a:srgbClr val="E6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" name="Skupina 12"/>
              <p:cNvGrpSpPr/>
              <p:nvPr/>
            </p:nvGrpSpPr>
            <p:grpSpPr>
              <a:xfrm>
                <a:off x="1859756" y="4062413"/>
                <a:ext cx="1062999" cy="400110"/>
                <a:chOff x="1859756" y="4062413"/>
                <a:chExt cx="1062999" cy="400110"/>
              </a:xfrm>
            </p:grpSpPr>
            <p:sp>
              <p:nvSpPr>
                <p:cNvPr id="10" name="Obdélník 9"/>
                <p:cNvSpPr/>
                <p:nvPr/>
              </p:nvSpPr>
              <p:spPr bwMode="auto">
                <a:xfrm>
                  <a:off x="1909763" y="4193381"/>
                  <a:ext cx="995362" cy="20716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TextovéPole 10"/>
                <p:cNvSpPr txBox="1"/>
                <p:nvPr/>
              </p:nvSpPr>
              <p:spPr>
                <a:xfrm>
                  <a:off x="1859756" y="4062413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000" b="0" i="1" dirty="0"/>
                    <a:t>x</a:t>
                  </a:r>
                </a:p>
              </p:txBody>
            </p:sp>
            <p:sp>
              <p:nvSpPr>
                <p:cNvPr id="12" name="TextovéPole 11"/>
                <p:cNvSpPr txBox="1"/>
                <p:nvPr/>
              </p:nvSpPr>
              <p:spPr>
                <a:xfrm>
                  <a:off x="2609849" y="4062413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000" b="0" i="1" dirty="0"/>
                    <a:t>y</a:t>
                  </a:r>
                </a:p>
              </p:txBody>
            </p:sp>
          </p:grpSp>
          <p:sp>
            <p:nvSpPr>
              <p:cNvPr id="14" name="Obdélník 13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</p:grpSp>
        <p:sp>
          <p:nvSpPr>
            <p:cNvPr id="19" name="TextovéPole 18"/>
            <p:cNvSpPr txBox="1"/>
            <p:nvPr/>
          </p:nvSpPr>
          <p:spPr>
            <a:xfrm>
              <a:off x="5304608" y="35443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1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6040483" y="3161213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2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061166" y="4627519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3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828609" y="3758838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4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7708175" y="4000501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5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57213" y="2204810"/>
            <a:ext cx="1834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délky větví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6"/>
          <p:cNvGrpSpPr>
            <a:grpSpLocks noChangeAspect="1"/>
          </p:cNvGrpSpPr>
          <p:nvPr/>
        </p:nvGrpSpPr>
        <p:grpSpPr>
          <a:xfrm>
            <a:off x="5682343" y="1627642"/>
            <a:ext cx="3135085" cy="2864912"/>
            <a:chOff x="5007429" y="2367871"/>
            <a:chExt cx="3831771" cy="3501560"/>
          </a:xfrm>
        </p:grpSpPr>
        <p:pic>
          <p:nvPicPr>
            <p:cNvPr id="36" name="Picture 8" descr="ML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 l="52459"/>
            <a:stretch>
              <a:fillRect/>
            </a:stretch>
          </p:blipFill>
          <p:spPr bwMode="auto">
            <a:xfrm>
              <a:off x="5007429" y="2367871"/>
              <a:ext cx="3831771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Skupina 45"/>
            <p:cNvGrpSpPr/>
            <p:nvPr/>
          </p:nvGrpSpPr>
          <p:grpSpPr>
            <a:xfrm>
              <a:off x="5304608" y="3161213"/>
              <a:ext cx="2806241" cy="2569269"/>
              <a:chOff x="5304608" y="3161213"/>
              <a:chExt cx="2806241" cy="2569269"/>
            </a:xfrm>
          </p:grpSpPr>
          <p:sp>
            <p:nvSpPr>
              <p:cNvPr id="39" name="Obdélník 38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5304608" y="3544390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1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040483" y="3161213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2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6061166" y="4627519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3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6828609" y="3758838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4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7708175" y="4000501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5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</p:grp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61" name="Line 17"/>
          <p:cNvSpPr>
            <a:spLocks noChangeShapeType="1"/>
          </p:cNvSpPr>
          <p:nvPr/>
        </p:nvSpPr>
        <p:spPr bwMode="auto">
          <a:xfrm flipH="1" flipV="1">
            <a:off x="5344882" y="2852057"/>
            <a:ext cx="786976" cy="289176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Skupina 12"/>
          <p:cNvGrpSpPr/>
          <p:nvPr/>
        </p:nvGrpSpPr>
        <p:grpSpPr>
          <a:xfrm>
            <a:off x="1859756" y="4062413"/>
            <a:ext cx="934824" cy="400110"/>
            <a:chOff x="1859756" y="4062413"/>
            <a:chExt cx="934824" cy="400110"/>
          </a:xfrm>
        </p:grpSpPr>
        <p:sp>
          <p:nvSpPr>
            <p:cNvPr id="44" name="TextovéPole 10"/>
            <p:cNvSpPr txBox="1"/>
            <p:nvPr/>
          </p:nvSpPr>
          <p:spPr>
            <a:xfrm>
              <a:off x="1859756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609849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626984" y="2640239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/>
              <a:t>x</a:t>
            </a:r>
            <a:r>
              <a:rPr lang="en-US" b="0" dirty="0"/>
              <a:t>: 4 nu</a:t>
            </a:r>
            <a:r>
              <a:rPr lang="cs-CZ" b="0" dirty="0"/>
              <a:t>k</a:t>
            </a:r>
            <a:r>
              <a:rPr lang="en-US" b="0" dirty="0" err="1"/>
              <a:t>leotid</a:t>
            </a:r>
            <a:r>
              <a:rPr lang="cs-CZ" b="0" dirty="0"/>
              <a:t>y</a:t>
            </a:r>
            <a:endParaRPr lang="en-US" b="0" dirty="0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557213" y="2204810"/>
            <a:ext cx="1834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délky větví</a:t>
            </a:r>
            <a:endParaRPr lang="en-US" b="0" dirty="0">
              <a:sym typeface="Symbol" pitchFamily="18" charset="2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5747656" y="3809998"/>
            <a:ext cx="1255572" cy="406999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353356" y="3521982"/>
            <a:ext cx="33794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0" i="1" dirty="0"/>
              <a:t>y</a:t>
            </a:r>
            <a:r>
              <a:rPr lang="en-US" b="0" dirty="0"/>
              <a:t>: 4 nu</a:t>
            </a:r>
            <a:r>
              <a:rPr lang="cs-CZ" b="0" dirty="0"/>
              <a:t>k</a:t>
            </a:r>
            <a:r>
              <a:rPr lang="en-US" b="0" dirty="0" err="1"/>
              <a:t>leotid</a:t>
            </a:r>
            <a:r>
              <a:rPr lang="cs-CZ" b="0" dirty="0"/>
              <a:t>y</a:t>
            </a:r>
            <a:br>
              <a:rPr lang="cs-CZ" b="0" dirty="0"/>
            </a:br>
            <a:endParaRPr lang="en-US" b="0" dirty="0"/>
          </a:p>
          <a:p>
            <a:pPr algn="r">
              <a:buFont typeface="Symbol" pitchFamily="18" charset="2"/>
              <a:buChar char="Þ"/>
            </a:pPr>
            <a:r>
              <a:rPr lang="en-US" b="0" dirty="0">
                <a:sym typeface="Symbol" pitchFamily="18" charset="2"/>
              </a:rPr>
              <a:t> 4  4 = 16</a:t>
            </a:r>
            <a:r>
              <a:rPr lang="cs-CZ" b="0" dirty="0">
                <a:sym typeface="Symbol" pitchFamily="18" charset="2"/>
              </a:rPr>
              <a:t> možných scénářů</a:t>
            </a:r>
            <a:endParaRPr lang="en-US" b="0" dirty="0">
              <a:sym typeface="Symbol" pitchFamily="18" charset="2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57213" y="4858433"/>
            <a:ext cx="77283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 i="1" dirty="0"/>
              <a:t>L</a:t>
            </a:r>
            <a:r>
              <a:rPr lang="en-US" sz="2000" b="0" dirty="0"/>
              <a:t>(</a:t>
            </a:r>
            <a:r>
              <a:rPr lang="cs-CZ" sz="2000" b="0" dirty="0"/>
              <a:t>1</a:t>
            </a:r>
            <a:r>
              <a:rPr lang="en-US" sz="2000" b="0" dirty="0"/>
              <a:t>)</a:t>
            </a:r>
            <a:r>
              <a:rPr lang="cs-CZ" sz="2000" b="0" dirty="0"/>
              <a:t> = 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en-US" sz="2000" b="0" dirty="0"/>
              <a:t>)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i="1" dirty="0">
                <a:sym typeface="Symbol"/>
              </a:rPr>
              <a:t>x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3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x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C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1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x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C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2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A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4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G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5</a:t>
            </a:r>
            <a:endParaRPr lang="cs-CZ" sz="2000" b="0" dirty="0">
              <a:sym typeface="Symbol"/>
            </a:endParaRPr>
          </a:p>
          <a:p>
            <a:pPr marL="342900" indent="-342900"/>
            <a:endParaRPr lang="cs-CZ" sz="2000" b="0" i="1" dirty="0">
              <a:sym typeface="Symbol"/>
            </a:endParaRPr>
          </a:p>
          <a:p>
            <a:pPr marL="342900" indent="-342900"/>
            <a:r>
              <a:rPr lang="cs-CZ" sz="2000" b="0" i="1" dirty="0"/>
              <a:t>L</a:t>
            </a:r>
            <a:r>
              <a:rPr lang="en-US" sz="2000" b="0" dirty="0"/>
              <a:t>(</a:t>
            </a:r>
            <a:r>
              <a:rPr lang="cs-CZ" sz="2000" b="0" i="1" dirty="0"/>
              <a:t>j</a:t>
            </a:r>
            <a:r>
              <a:rPr lang="en-US" sz="2000" b="0" dirty="0"/>
              <a:t>)</a:t>
            </a:r>
            <a:r>
              <a:rPr lang="cs-CZ" sz="2000" b="0" dirty="0"/>
              <a:t> = </a:t>
            </a:r>
            <a:r>
              <a:rPr lang="cs-CZ" sz="2000" b="0" i="1" dirty="0"/>
              <a:t>P</a:t>
            </a:r>
            <a:r>
              <a:rPr lang="cs-CZ" sz="2000" b="0" dirty="0"/>
              <a:t>(scénář 1) + …. + </a:t>
            </a:r>
            <a:r>
              <a:rPr lang="cs-CZ" sz="2000" b="0" i="1" dirty="0"/>
              <a:t>P</a:t>
            </a:r>
            <a:r>
              <a:rPr lang="cs-CZ" sz="2000" b="0" dirty="0"/>
              <a:t>(scénář 16)</a:t>
            </a:r>
            <a:endParaRPr lang="en-US" sz="2000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49" name="Elipsa 48"/>
          <p:cNvSpPr>
            <a:spLocks noChangeAspect="1"/>
          </p:cNvSpPr>
          <p:nvPr/>
        </p:nvSpPr>
        <p:spPr bwMode="auto">
          <a:xfrm>
            <a:off x="6217920" y="30212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ipsa 49"/>
          <p:cNvSpPr>
            <a:spLocks noChangeAspect="1"/>
          </p:cNvSpPr>
          <p:nvPr/>
        </p:nvSpPr>
        <p:spPr bwMode="auto">
          <a:xfrm>
            <a:off x="7048052" y="40880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48" grpId="0"/>
      <p:bldP spid="37" grpId="0" animBg="1"/>
      <p:bldP spid="38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6"/>
          <p:cNvGrpSpPr>
            <a:grpSpLocks noChangeAspect="1"/>
          </p:cNvGrpSpPr>
          <p:nvPr/>
        </p:nvGrpSpPr>
        <p:grpSpPr>
          <a:xfrm>
            <a:off x="5682343" y="1627642"/>
            <a:ext cx="3135085" cy="2864912"/>
            <a:chOff x="5007429" y="2367871"/>
            <a:chExt cx="3831771" cy="3501560"/>
          </a:xfrm>
        </p:grpSpPr>
        <p:pic>
          <p:nvPicPr>
            <p:cNvPr id="36" name="Picture 8" descr="ML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 l="52459"/>
            <a:stretch>
              <a:fillRect/>
            </a:stretch>
          </p:blipFill>
          <p:spPr bwMode="auto">
            <a:xfrm>
              <a:off x="5007429" y="2367871"/>
              <a:ext cx="3831771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Skupina 45"/>
            <p:cNvGrpSpPr/>
            <p:nvPr/>
          </p:nvGrpSpPr>
          <p:grpSpPr>
            <a:xfrm>
              <a:off x="5304608" y="3161213"/>
              <a:ext cx="2806241" cy="2569269"/>
              <a:chOff x="5304608" y="3161213"/>
              <a:chExt cx="2806241" cy="2569269"/>
            </a:xfrm>
          </p:grpSpPr>
          <p:sp>
            <p:nvSpPr>
              <p:cNvPr id="39" name="Obdélník 38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5304608" y="3544390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1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040483" y="3161213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2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6061166" y="4627519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3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6828609" y="3758838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4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7708175" y="4000501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5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</p:grp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60" name="Line 16"/>
          <p:cNvSpPr>
            <a:spLocks noChangeShapeType="1"/>
          </p:cNvSpPr>
          <p:nvPr/>
        </p:nvSpPr>
        <p:spPr bwMode="auto">
          <a:xfrm flipH="1" flipV="1">
            <a:off x="5747656" y="3809999"/>
            <a:ext cx="1393371" cy="435429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1" name="Line 17"/>
          <p:cNvSpPr>
            <a:spLocks noChangeShapeType="1"/>
          </p:cNvSpPr>
          <p:nvPr/>
        </p:nvSpPr>
        <p:spPr bwMode="auto">
          <a:xfrm flipH="1" flipV="1">
            <a:off x="5344884" y="2852057"/>
            <a:ext cx="903515" cy="370114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Skupina 12"/>
          <p:cNvGrpSpPr/>
          <p:nvPr/>
        </p:nvGrpSpPr>
        <p:grpSpPr>
          <a:xfrm>
            <a:off x="1859756" y="4062413"/>
            <a:ext cx="934824" cy="400110"/>
            <a:chOff x="1859756" y="4062413"/>
            <a:chExt cx="934824" cy="400110"/>
          </a:xfrm>
        </p:grpSpPr>
        <p:sp>
          <p:nvSpPr>
            <p:cNvPr id="44" name="TextovéPole 10"/>
            <p:cNvSpPr txBox="1"/>
            <p:nvPr/>
          </p:nvSpPr>
          <p:spPr>
            <a:xfrm>
              <a:off x="1859756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609849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626984" y="2640239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/>
              <a:t>x</a:t>
            </a:r>
            <a:r>
              <a:rPr lang="en-US" b="0" dirty="0"/>
              <a:t>: 4 nu</a:t>
            </a:r>
            <a:r>
              <a:rPr lang="cs-CZ" b="0" dirty="0"/>
              <a:t>k</a:t>
            </a:r>
            <a:r>
              <a:rPr lang="en-US" b="0" dirty="0" err="1"/>
              <a:t>leotid</a:t>
            </a:r>
            <a:r>
              <a:rPr lang="cs-CZ" b="0" dirty="0"/>
              <a:t>y</a:t>
            </a:r>
            <a:endParaRPr lang="en-US" b="0" dirty="0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2353356" y="3521982"/>
            <a:ext cx="33794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0" i="1" dirty="0"/>
              <a:t>y</a:t>
            </a:r>
            <a:r>
              <a:rPr lang="en-US" b="0" dirty="0"/>
              <a:t>: 4 nu</a:t>
            </a:r>
            <a:r>
              <a:rPr lang="cs-CZ" b="0" dirty="0"/>
              <a:t>k</a:t>
            </a:r>
            <a:r>
              <a:rPr lang="en-US" b="0" dirty="0" err="1"/>
              <a:t>leotid</a:t>
            </a:r>
            <a:r>
              <a:rPr lang="cs-CZ" b="0" dirty="0"/>
              <a:t>y</a:t>
            </a:r>
            <a:br>
              <a:rPr lang="cs-CZ" b="0" dirty="0"/>
            </a:br>
            <a:endParaRPr lang="en-US" b="0" dirty="0"/>
          </a:p>
          <a:p>
            <a:pPr algn="r">
              <a:buFont typeface="Symbol" pitchFamily="18" charset="2"/>
              <a:buChar char="Þ"/>
            </a:pPr>
            <a:r>
              <a:rPr lang="en-US" b="0" dirty="0">
                <a:sym typeface="Symbol" pitchFamily="18" charset="2"/>
              </a:rPr>
              <a:t> 4  4 = 16</a:t>
            </a:r>
            <a:r>
              <a:rPr lang="cs-CZ" b="0" dirty="0">
                <a:sym typeface="Symbol" pitchFamily="18" charset="2"/>
              </a:rPr>
              <a:t> možných scénářů</a:t>
            </a:r>
            <a:endParaRPr lang="en-US" b="0" dirty="0">
              <a:sym typeface="Symbol" pitchFamily="18" charset="2"/>
            </a:endParaRP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557213" y="2204810"/>
            <a:ext cx="1834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délky větví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" name="Skupina 53"/>
          <p:cNvGrpSpPr/>
          <p:nvPr/>
        </p:nvGrpSpPr>
        <p:grpSpPr>
          <a:xfrm>
            <a:off x="557213" y="4626428"/>
            <a:ext cx="7049179" cy="1948543"/>
            <a:chOff x="557213" y="4626428"/>
            <a:chExt cx="7049179" cy="1948543"/>
          </a:xfrm>
        </p:grpSpPr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557213" y="4901976"/>
              <a:ext cx="643477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cs-CZ" sz="2000" b="0" dirty="0"/>
                <a:t>všechny pozice</a:t>
              </a:r>
              <a:r>
                <a:rPr lang="en-US" sz="2000" b="0" dirty="0"/>
                <a:t>: </a:t>
              </a:r>
              <a:r>
                <a:rPr lang="en-US" sz="2000" b="0" i="1" dirty="0"/>
                <a:t>L</a:t>
              </a:r>
              <a:r>
                <a:rPr lang="en-US" sz="2000" b="0" dirty="0"/>
                <a:t> = </a:t>
              </a:r>
              <a:r>
                <a:rPr lang="en-US" sz="2000" b="0" i="1" dirty="0"/>
                <a:t>L</a:t>
              </a:r>
              <a:r>
                <a:rPr lang="en-US" sz="2000" b="0" dirty="0"/>
                <a:t>(1)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(2)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…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j</a:t>
              </a:r>
              <a:r>
                <a:rPr lang="en-US" sz="2000" b="0" dirty="0">
                  <a:sym typeface="Symbol" pitchFamily="18" charset="2"/>
                </a:rPr>
                <a:t>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…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N</a:t>
              </a:r>
              <a:r>
                <a:rPr lang="en-US" sz="2000" b="0" dirty="0">
                  <a:sym typeface="Symbol" pitchFamily="18" charset="2"/>
                </a:rPr>
                <a:t>) =</a:t>
              </a:r>
              <a:br>
                <a:rPr lang="en-US" sz="2000" b="0" dirty="0">
                  <a:sym typeface="Symbol" pitchFamily="18" charset="2"/>
                </a:rPr>
              </a:br>
              <a:endParaRPr lang="en-US" sz="2000" b="0" dirty="0">
                <a:sym typeface="Symbol" pitchFamily="18" charset="2"/>
              </a:endParaRPr>
            </a:p>
            <a:p>
              <a:pPr marL="342900" indent="-342900"/>
              <a:endParaRPr lang="cs-CZ" sz="2000" b="0" dirty="0">
                <a:sym typeface="Symbol" pitchFamily="18" charset="2"/>
              </a:endParaRPr>
            </a:p>
            <a:p>
              <a:pPr marL="342900" indent="-342900"/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 =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(1) +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(2) + … +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N</a:t>
              </a:r>
              <a:r>
                <a:rPr lang="en-US" sz="2000" b="0" dirty="0">
                  <a:sym typeface="Symbol" pitchFamily="18" charset="2"/>
                </a:rPr>
                <a:t>) = </a:t>
              </a:r>
            </a:p>
          </p:txBody>
        </p:sp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6901542" y="4626428"/>
              <a:ext cx="704850" cy="1028700"/>
            </a:xfrm>
            <a:prstGeom prst="rect">
              <a:avLst/>
            </a:prstGeom>
            <a:noFill/>
          </p:spPr>
        </p:pic>
        <p:pic>
          <p:nvPicPr>
            <p:cNvPr id="59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4669972" y="5546271"/>
              <a:ext cx="885825" cy="1028700"/>
            </a:xfrm>
            <a:prstGeom prst="rect">
              <a:avLst/>
            </a:prstGeom>
            <a:noFill/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52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1170</Words>
  <Application>Microsoft Office PowerPoint</Application>
  <PresentationFormat>Předvádění na obrazovce (4:3)</PresentationFormat>
  <Paragraphs>332</Paragraphs>
  <Slides>42</Slides>
  <Notes>39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SimSun</vt:lpstr>
      <vt:lpstr>Arial</vt:lpstr>
      <vt:lpstr>Arial Black</vt:lpstr>
      <vt:lpstr>Courier New</vt:lpstr>
      <vt:lpstr>Symbol</vt:lpstr>
      <vt:lpstr>Times New Roman</vt:lpstr>
      <vt:lpstr>Výchozí návrh</vt:lpstr>
      <vt:lpstr>Dokument</vt:lpstr>
      <vt:lpstr>CorelDRAW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Macholán</dc:creator>
  <cp:lastModifiedBy>Miloš</cp:lastModifiedBy>
  <cp:revision>192</cp:revision>
  <dcterms:created xsi:type="dcterms:W3CDTF">2004-06-04T17:14:23Z</dcterms:created>
  <dcterms:modified xsi:type="dcterms:W3CDTF">2017-03-08T20:02:52Z</dcterms:modified>
</cp:coreProperties>
</file>