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5" r:id="rId2"/>
    <p:sldId id="305" r:id="rId3"/>
    <p:sldId id="273" r:id="rId4"/>
    <p:sldId id="346" r:id="rId5"/>
    <p:sldId id="294" r:id="rId6"/>
    <p:sldId id="262" r:id="rId7"/>
    <p:sldId id="347" r:id="rId8"/>
    <p:sldId id="274" r:id="rId9"/>
    <p:sldId id="292" r:id="rId10"/>
    <p:sldId id="344" r:id="rId11"/>
    <p:sldId id="265" r:id="rId12"/>
    <p:sldId id="293" r:id="rId13"/>
    <p:sldId id="298" r:id="rId14"/>
  </p:sldIdLst>
  <p:sldSz cx="12192000" cy="6858000"/>
  <p:notesSz cx="6669088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ECFF"/>
    <a:srgbClr val="FF7C80"/>
    <a:srgbClr val="000000"/>
    <a:srgbClr val="800000"/>
    <a:srgbClr val="008000"/>
    <a:srgbClr val="DDDDDD"/>
    <a:srgbClr val="FF0066"/>
    <a:srgbClr val="CC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580" autoAdjust="0"/>
  </p:normalViewPr>
  <p:slideViewPr>
    <p:cSldViewPr>
      <p:cViewPr>
        <p:scale>
          <a:sx n="106" d="100"/>
          <a:sy n="106" d="100"/>
        </p:scale>
        <p:origin x="-22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"/>
    </p:cViewPr>
  </p:sorterViewPr>
  <p:notesViewPr>
    <p:cSldViewPr>
      <p:cViewPr varScale="1">
        <p:scale>
          <a:sx n="57" d="100"/>
          <a:sy n="57" d="100"/>
        </p:scale>
        <p:origin x="-1794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543652-6395-41E6-8B16-D534271870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14240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86FD0E-3AF5-473C-8EEC-6E6F265D92A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02693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6B456-2112-423E-8FCA-09E28726A89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6363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71167-43B2-4BED-AF22-3F9D33DB572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0251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C70A-B6BD-43D8-8779-AAB17945C8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4919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DF3A-A6B8-4F88-9A69-A841354473D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965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6E01-9F09-4D96-A9B4-505148B5410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804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662BA-897E-4A89-8AA4-E7BF7676F2F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3766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3434-7C80-4918-9D3E-2AE8D75AC6A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7295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76CE0-A5C9-4073-BF44-667380DD8C4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2351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EA32-1CB0-4F1A-95D5-C55F573AAE5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6500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4B832-4F5F-4CE5-967C-96B548433AA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026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4B8D2-703F-467E-93AD-33FCFC7E8B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052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9F44A1-CB8F-4CF9-9986-C16EC98F036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71664" y="1556792"/>
            <a:ext cx="5472608" cy="1773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3200" b="1" kern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Systém a evoluce vyšších rostlin</a:t>
            </a:r>
            <a:r>
              <a:rPr lang="cs-CZ" altLang="cs-CZ" sz="3200" b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altLang="cs-CZ" sz="3200" b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altLang="cs-CZ" sz="1600" b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altLang="cs-CZ" sz="1600" b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altLang="cs-CZ" sz="4000" b="1" i="1" kern="0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Monilophyta</a:t>
            </a:r>
            <a:r>
              <a:rPr lang="cs-CZ" altLang="cs-CZ" sz="4000" b="1" i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4000" b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endParaRPr lang="cs-CZ" altLang="cs-CZ" sz="4000" b="1" i="1" kern="0" dirty="0" smtClean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gametofyt_eq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484313"/>
            <a:ext cx="5146750" cy="44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327324" y="1557338"/>
            <a:ext cx="73771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23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03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zelený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6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jednopohlavný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mikroprothalia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 antheridii x 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megaprothalia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 archegonii)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spermatozoidy 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polyciliátní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269" name="Picture 7" descr="spermatozoid_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66" y="3501008"/>
            <a:ext cx="1761266" cy="189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1673528" y="5307545"/>
            <a:ext cx="1727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podle http://web.uniovi.es/bos/Asignaturas/Botanica/Imagenes/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55440" y="1084203"/>
            <a:ext cx="3960440" cy="400110"/>
          </a:xfrm>
          <a:prstGeom prst="rect">
            <a:avLst/>
          </a:prstGeom>
          <a:noFill/>
          <a:ln w="31750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Gametofyt (</a:t>
            </a:r>
            <a:r>
              <a:rPr lang="cs-CZ" altLang="cs-CZ" sz="2000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prothalium</a:t>
            </a:r>
            <a:r>
              <a:rPr lang="cs-CZ" altLang="cs-CZ" sz="20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altLang="cs-CZ" sz="2000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prokel</a:t>
            </a:r>
            <a:r>
              <a:rPr lang="cs-CZ" altLang="cs-CZ" sz="20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altLang="cs-CZ" sz="2000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7"/>
          <p:cNvSpPr txBox="1">
            <a:spLocks noChangeArrowheads="1"/>
          </p:cNvSpPr>
          <p:nvPr/>
        </p:nvSpPr>
        <p:spPr bwMode="auto">
          <a:xfrm>
            <a:off x="450516" y="1578680"/>
            <a:ext cx="669674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>
              <a:spcBef>
                <a:spcPct val="20000"/>
              </a:spcBef>
              <a:buChar char="•"/>
              <a:tabLst>
                <a:tab pos="2619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9388" indent="-285750" defTabSz="536575">
              <a:spcBef>
                <a:spcPct val="20000"/>
              </a:spcBef>
              <a:buChar char="–"/>
              <a:tabLst>
                <a:tab pos="2619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23888" indent="-265113" defTabSz="536575">
              <a:spcBef>
                <a:spcPct val="20000"/>
              </a:spcBef>
              <a:buChar char="•"/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har char="–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z oddenku vyrůstají </a:t>
            </a:r>
            <a:r>
              <a:rPr lang="cs-CZ" altLang="cs-CZ" sz="1600" b="1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dva typy lodyh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0" lvl="2">
              <a:spcBef>
                <a:spcPts val="600"/>
              </a:spcBef>
              <a:buClr>
                <a:srgbClr val="00CC00"/>
              </a:buClr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jarní nezelená, nevětvená, s terminálním 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strobilem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po vyprášení uhyne </a:t>
            </a:r>
          </a:p>
          <a:p>
            <a:pPr marL="0" lvl="2">
              <a:spcBef>
                <a:spcPts val="600"/>
              </a:spcBef>
              <a:buClr>
                <a:srgbClr val="00CC00"/>
              </a:buClr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letní, zelená, sterilní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062" y="358676"/>
            <a:ext cx="314766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Equisetum</a:t>
            </a:r>
            <a:r>
              <a:rPr lang="cs-CZ" altLang="cs-CZ" sz="28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arvense</a:t>
            </a:r>
            <a:endParaRPr lang="cs-CZ" altLang="cs-CZ" sz="2800" i="1" dirty="0" smtClean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přeslička rolní</a:t>
            </a:r>
            <a:endParaRPr lang="cs-CZ" altLang="cs-CZ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320" name="Picture 8" descr="Výsledek obrázku pro equisetum arv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295257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0516" y="6165984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https://www.herbalfire.com/horsetail-equisetum-arvense.html</a:t>
            </a: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322" name="Picture 10" descr="Výsledek obrázku pro equisetum arve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952572"/>
            <a:ext cx="4752622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07968" y="616598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http://www.tipdisease.com/2015/06/horsetail-equisetum-arvense-overview.html</a:t>
            </a: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00062" y="1330912"/>
            <a:ext cx="53079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všechny lodyhy jsou zelené, některé ještě nesou sporangia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6066880" y="6256242"/>
            <a:ext cx="15600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www.ruhr-uni-bochum.de/boga/ </a:t>
            </a:r>
          </a:p>
        </p:txBody>
      </p:sp>
      <p:pic>
        <p:nvPicPr>
          <p:cNvPr id="14340" name="Picture 8" descr="Equise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2855"/>
            <a:ext cx="3039273" cy="40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433255" y="6240855"/>
            <a:ext cx="25922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http://www.naturespot.org.uk/node/8212</a:t>
            </a:r>
            <a:endParaRPr lang="cs-CZ" altLang="cs-CZ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62" y="358676"/>
            <a:ext cx="314766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Equisetum</a:t>
            </a:r>
            <a:r>
              <a:rPr lang="cs-CZ" altLang="cs-CZ" sz="28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palustre</a:t>
            </a:r>
            <a:endParaRPr lang="cs-CZ" altLang="cs-CZ" sz="2800" i="1" dirty="0" smtClean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přeslička bahenní</a:t>
            </a:r>
            <a:endParaRPr lang="cs-CZ" altLang="cs-CZ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345" name="Picture 9" descr="Výsledek obrázku pro equisetum palus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2132856"/>
            <a:ext cx="4990724" cy="40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14832" y="6361791"/>
            <a:ext cx="23230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https://www.flickr.com/photos/atlapix/2494753907</a:t>
            </a:r>
            <a:endParaRPr lang="cs-CZ" altLang="cs-CZ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06426" y="1550061"/>
            <a:ext cx="100260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867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66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46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cs-CZ" altLang="cs-CZ" sz="16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fertilní lodyhy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jsou nejprve nezelené, s výtrusnou šišticí, poté zezelenají, fertilní vrchol „zvadne“ a často upadne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cs-CZ" altLang="cs-CZ" sz="16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větve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se dále větví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62" y="358676"/>
            <a:ext cx="420211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Equisetum</a:t>
            </a:r>
            <a:r>
              <a:rPr lang="cs-CZ" altLang="cs-CZ" sz="28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sylvaticum</a:t>
            </a:r>
            <a:endParaRPr lang="cs-CZ" altLang="cs-CZ" sz="2800" i="1" dirty="0" smtClean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přeslička lesní</a:t>
            </a:r>
            <a:endParaRPr lang="cs-CZ" altLang="cs-CZ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369" name="Picture 9" descr="Výsledek obrázku pro equisetum sylvatic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211613"/>
            <a:ext cx="6361414" cy="41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19736" y="6361791"/>
            <a:ext cx="40623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http://www.fauneflore-massifcentral.fr/botanique/prele-des-boisequisetum-sylvaticum-l.html</a:t>
            </a:r>
            <a:endParaRPr lang="cs-CZ" altLang="cs-CZ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371" name="Picture 11" descr="Výsledek obrázku pro equisetum sylvatic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6" y="3172467"/>
            <a:ext cx="2110720" cy="31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40011" y="1669928"/>
            <a:ext cx="4211960" cy="439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třída </a:t>
            </a:r>
            <a:r>
              <a:rPr lang="cs-CZ" altLang="cs-CZ" sz="18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Psilotopsida</a:t>
            </a:r>
            <a:r>
              <a:rPr lang="cs-CZ" altLang="cs-CZ" sz="1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altLang="cs-CZ" sz="18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prutovky</a:t>
            </a:r>
            <a:r>
              <a:rPr lang="cs-CZ" altLang="cs-CZ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cs-CZ" altLang="cs-CZ" sz="1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</a:t>
            </a:r>
            <a:r>
              <a:rPr lang="cs-CZ" altLang="cs-CZ" sz="1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altLang="cs-CZ" sz="1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řád </a:t>
            </a:r>
            <a:r>
              <a:rPr lang="cs-CZ" altLang="cs-CZ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Psilotales</a:t>
            </a:r>
            <a:r>
              <a:rPr lang="cs-CZ" alt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6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r>
              <a:rPr lang="cs-CZ" altLang="cs-CZ" sz="16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Psilotaceae</a:t>
            </a:r>
            <a:endParaRPr lang="cs-CZ" altLang="cs-CZ" sz="1600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řád </a:t>
            </a:r>
            <a:r>
              <a:rPr lang="cs-CZ" altLang="cs-CZ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Ophioglossales</a:t>
            </a:r>
            <a:r>
              <a:rPr lang="cs-CZ" altLang="cs-CZ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6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r>
              <a:rPr lang="cs-CZ" altLang="cs-CZ" sz="16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Ophioglossaceae</a:t>
            </a:r>
            <a:endParaRPr lang="cs-CZ" altLang="cs-CZ" sz="1600" i="1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dirty="0" smtClean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třída </a:t>
            </a:r>
            <a:r>
              <a:rPr lang="cs-CZ" altLang="cs-CZ" sz="18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Equisetopsida</a:t>
            </a:r>
            <a:r>
              <a:rPr lang="cs-CZ" alt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(přesličky) </a:t>
            </a:r>
            <a:r>
              <a:rPr lang="cs-CZ" altLang="cs-CZ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(B)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1600" b="1" dirty="0" smtClean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† </a:t>
            </a:r>
            <a:r>
              <a:rPr lang="cs-CZ" altLang="cs-CZ" sz="1600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stromové a semenné typy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r>
              <a:rPr lang="cs-CZ" altLang="cs-CZ" sz="16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Equisetaceae</a:t>
            </a:r>
            <a:endParaRPr lang="cs-CZ" altLang="cs-CZ" sz="1600" i="1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třída </a:t>
            </a:r>
            <a:r>
              <a:rPr lang="cs-CZ" altLang="cs-CZ" sz="1800" b="1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Polypodiopsida</a:t>
            </a:r>
            <a:r>
              <a:rPr lang="cs-CZ" altLang="cs-CZ" sz="1800" b="1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(C)</a:t>
            </a: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6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řád </a:t>
            </a:r>
            <a:r>
              <a:rPr lang="cs-CZ" altLang="cs-CZ" sz="16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Polypodiales</a:t>
            </a:r>
            <a:endParaRPr lang="cs-CZ" altLang="cs-CZ" sz="16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6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řád </a:t>
            </a:r>
            <a:r>
              <a:rPr lang="cs-CZ" altLang="cs-CZ" sz="16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Salviniales</a:t>
            </a:r>
            <a:endParaRPr lang="cs-CZ" altLang="cs-CZ" sz="16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</a:t>
            </a:r>
            <a:endParaRPr lang="cs-CZ" altLang="cs-CZ" sz="1600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588170" y="320676"/>
            <a:ext cx="4211960" cy="9080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 </a:t>
            </a:r>
            <a:r>
              <a:rPr lang="cs-CZ" altLang="cs-CZ" sz="3600" i="1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Monilophyta</a:t>
            </a:r>
            <a:endParaRPr lang="cs-CZ" altLang="cs-CZ" sz="3600" i="1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100" name="Group 26"/>
          <p:cNvGrpSpPr>
            <a:grpSpLocks/>
          </p:cNvGrpSpPr>
          <p:nvPr/>
        </p:nvGrpSpPr>
        <p:grpSpPr bwMode="auto">
          <a:xfrm>
            <a:off x="5663952" y="2060849"/>
            <a:ext cx="4032250" cy="3233738"/>
            <a:chOff x="2925" y="2115"/>
            <a:chExt cx="2540" cy="2037"/>
          </a:xfrm>
        </p:grpSpPr>
        <p:grpSp>
          <p:nvGrpSpPr>
            <p:cNvPr id="4101" name="Group 17"/>
            <p:cNvGrpSpPr>
              <a:grpSpLocks/>
            </p:cNvGrpSpPr>
            <p:nvPr/>
          </p:nvGrpSpPr>
          <p:grpSpPr bwMode="auto">
            <a:xfrm>
              <a:off x="2925" y="2226"/>
              <a:ext cx="1043" cy="1860"/>
              <a:chOff x="3969" y="2205"/>
              <a:chExt cx="1043" cy="1860"/>
            </a:xfrm>
          </p:grpSpPr>
          <p:sp>
            <p:nvSpPr>
              <p:cNvPr id="4110" name="Line 11"/>
              <p:cNvSpPr>
                <a:spLocks noChangeShapeType="1"/>
              </p:cNvSpPr>
              <p:nvPr/>
            </p:nvSpPr>
            <p:spPr bwMode="auto">
              <a:xfrm flipV="1">
                <a:off x="3969" y="2205"/>
                <a:ext cx="952" cy="908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111" name="Line 12"/>
              <p:cNvSpPr>
                <a:spLocks noChangeShapeType="1"/>
              </p:cNvSpPr>
              <p:nvPr/>
            </p:nvSpPr>
            <p:spPr bwMode="auto">
              <a:xfrm>
                <a:off x="3969" y="3113"/>
                <a:ext cx="1043" cy="952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112" name="Line 14"/>
              <p:cNvSpPr>
                <a:spLocks noChangeShapeType="1"/>
              </p:cNvSpPr>
              <p:nvPr/>
            </p:nvSpPr>
            <p:spPr bwMode="auto">
              <a:xfrm flipV="1">
                <a:off x="4422" y="3022"/>
                <a:ext cx="545" cy="511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113" name="Line 15"/>
              <p:cNvSpPr>
                <a:spLocks noChangeShapeType="1"/>
              </p:cNvSpPr>
              <p:nvPr/>
            </p:nvSpPr>
            <p:spPr bwMode="auto">
              <a:xfrm flipV="1">
                <a:off x="4740" y="3566"/>
                <a:ext cx="272" cy="25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114" name="Line 16"/>
              <p:cNvSpPr>
                <a:spLocks noChangeShapeType="1"/>
              </p:cNvSpPr>
              <p:nvPr/>
            </p:nvSpPr>
            <p:spPr bwMode="auto">
              <a:xfrm>
                <a:off x="4694" y="2432"/>
                <a:ext cx="227" cy="227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4102" name="Text Box 18"/>
            <p:cNvSpPr txBox="1">
              <a:spLocks noChangeArrowheads="1"/>
            </p:cNvSpPr>
            <p:nvPr/>
          </p:nvSpPr>
          <p:spPr bwMode="auto">
            <a:xfrm>
              <a:off x="3924" y="2115"/>
              <a:ext cx="14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>
                <a:spcBef>
                  <a:spcPct val="50000"/>
                </a:spcBef>
                <a:defRPr sz="1600" i="1">
                  <a:latin typeface="Calibri Light" panose="020F0302020204030204" pitchFamily="34" charset="0"/>
                  <a:cs typeface="Calibri Light" panose="020F0302020204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cs-CZ" altLang="en-US" dirty="0" err="1"/>
                <a:t>Ophioglossales</a:t>
              </a:r>
              <a:endParaRPr lang="cs-CZ" altLang="en-US" dirty="0"/>
            </a:p>
          </p:txBody>
        </p:sp>
        <p:sp>
          <p:nvSpPr>
            <p:cNvPr id="4103" name="Text Box 19"/>
            <p:cNvSpPr txBox="1">
              <a:spLocks noChangeArrowheads="1"/>
            </p:cNvSpPr>
            <p:nvPr/>
          </p:nvSpPr>
          <p:spPr bwMode="auto">
            <a:xfrm>
              <a:off x="3969" y="2568"/>
              <a:ext cx="14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1600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Psilotales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04" name="Text Box 20"/>
            <p:cNvSpPr txBox="1">
              <a:spLocks noChangeArrowheads="1"/>
            </p:cNvSpPr>
            <p:nvPr/>
          </p:nvSpPr>
          <p:spPr bwMode="auto">
            <a:xfrm>
              <a:off x="3969" y="2896"/>
              <a:ext cx="14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1600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Equisetales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05" name="Text Box 21"/>
            <p:cNvSpPr txBox="1">
              <a:spLocks noChangeArrowheads="1"/>
            </p:cNvSpPr>
            <p:nvPr/>
          </p:nvSpPr>
          <p:spPr bwMode="auto">
            <a:xfrm>
              <a:off x="3969" y="3395"/>
              <a:ext cx="14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>
                <a:spcBef>
                  <a:spcPct val="50000"/>
                </a:spcBef>
                <a:defRPr sz="1600" i="1">
                  <a:latin typeface="Calibri Light" panose="020F0302020204030204" pitchFamily="34" charset="0"/>
                  <a:cs typeface="Calibri Light" panose="020F0302020204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cs-CZ" altLang="en-US" dirty="0" err="1">
                  <a:solidFill>
                    <a:schemeClr val="bg1">
                      <a:lumMod val="65000"/>
                    </a:schemeClr>
                  </a:solidFill>
                </a:rPr>
                <a:t>Salviniales</a:t>
              </a:r>
              <a:endParaRPr lang="cs-CZ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06" name="Text Box 22"/>
            <p:cNvSpPr txBox="1">
              <a:spLocks noChangeArrowheads="1"/>
            </p:cNvSpPr>
            <p:nvPr/>
          </p:nvSpPr>
          <p:spPr bwMode="auto">
            <a:xfrm>
              <a:off x="3969" y="3939"/>
              <a:ext cx="14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1600" i="1" dirty="0" err="1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Polypodiales</a:t>
              </a:r>
              <a:endParaRPr lang="cs-CZ" altLang="en-US" sz="16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07" name="Text Box 23"/>
            <p:cNvSpPr txBox="1">
              <a:spLocks noChangeArrowheads="1"/>
            </p:cNvSpPr>
            <p:nvPr/>
          </p:nvSpPr>
          <p:spPr bwMode="auto">
            <a:xfrm>
              <a:off x="3424" y="2499"/>
              <a:ext cx="227" cy="2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1600" b="1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</a:t>
              </a:r>
            </a:p>
          </p:txBody>
        </p:sp>
        <p:sp>
          <p:nvSpPr>
            <p:cNvPr id="4108" name="Text Box 24"/>
            <p:cNvSpPr txBox="1">
              <a:spLocks noChangeArrowheads="1"/>
            </p:cNvSpPr>
            <p:nvPr/>
          </p:nvSpPr>
          <p:spPr bwMode="auto">
            <a:xfrm>
              <a:off x="3424" y="3270"/>
              <a:ext cx="227" cy="2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1600" b="1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</a:t>
              </a:r>
            </a:p>
          </p:txBody>
        </p:sp>
        <p:sp>
          <p:nvSpPr>
            <p:cNvPr id="4109" name="Text Box 25"/>
            <p:cNvSpPr txBox="1">
              <a:spLocks noChangeArrowheads="1"/>
            </p:cNvSpPr>
            <p:nvPr/>
          </p:nvSpPr>
          <p:spPr bwMode="auto">
            <a:xfrm>
              <a:off x="3424" y="3587"/>
              <a:ext cx="227" cy="2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1600" b="1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</a:t>
              </a:r>
            </a:p>
          </p:txBody>
        </p:sp>
      </p:grpSp>
      <p:pic>
        <p:nvPicPr>
          <p:cNvPr id="19" name="Picture 4" descr="Výsledek obrázku pro monilophy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7"/>
          <a:stretch/>
        </p:blipFill>
        <p:spPr bwMode="auto">
          <a:xfrm>
            <a:off x="8626298" y="1058138"/>
            <a:ext cx="1223963" cy="1223580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Výsledek obrázku pro botrychium lunar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" b="27790"/>
          <a:stretch/>
        </p:blipFill>
        <p:spPr bwMode="auto">
          <a:xfrm>
            <a:off x="9696202" y="1933060"/>
            <a:ext cx="1222226" cy="1223580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Výsledek obrázku pro equiset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49" y="3074057"/>
            <a:ext cx="1172012" cy="1223580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479376" y="1115662"/>
            <a:ext cx="8135938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867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66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46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zelené výtrusné rostliny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tělo rostlinné (</a:t>
            </a:r>
            <a:r>
              <a:rPr lang="cs-CZ" altLang="cs-CZ" sz="17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cormus</a:t>
            </a:r>
            <a:r>
              <a:rPr lang="cs-CZ" altLang="cs-CZ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) = kořeny, stonek, listy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v ontogenezi převládá </a:t>
            </a:r>
            <a:r>
              <a:rPr lang="cs-CZ" altLang="cs-CZ" sz="1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sporofyt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-96837" y="272256"/>
            <a:ext cx="615632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i="1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Monilophyta</a:t>
            </a:r>
            <a:r>
              <a:rPr lang="cs-CZ" altLang="cs-CZ" i="1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cs-CZ" altLang="cs-CZ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společné znaky </a:t>
            </a:r>
          </a:p>
        </p:txBody>
      </p:sp>
      <p:sp>
        <p:nvSpPr>
          <p:cNvPr id="2" name="Zaoblený obdélník 1"/>
          <p:cNvSpPr/>
          <p:nvPr/>
        </p:nvSpPr>
        <p:spPr bwMode="auto">
          <a:xfrm>
            <a:off x="2279576" y="5530513"/>
            <a:ext cx="1280318" cy="538101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zygota (2n)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Zaoblený obdélník 17"/>
          <p:cNvSpPr/>
          <p:nvPr/>
        </p:nvSpPr>
        <p:spPr bwMode="auto">
          <a:xfrm>
            <a:off x="5930298" y="3665680"/>
            <a:ext cx="1329420" cy="646723"/>
          </a:xfrm>
          <a:prstGeom prst="roundRect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gametofyt s gametangii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Zaoblený obdélník 18"/>
          <p:cNvSpPr/>
          <p:nvPr/>
        </p:nvSpPr>
        <p:spPr bwMode="auto">
          <a:xfrm>
            <a:off x="4934354" y="5514545"/>
            <a:ext cx="1238123" cy="538101"/>
          </a:xfrm>
          <a:prstGeom prst="roundRect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gamety (n)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Zaoblený obdélník 19"/>
          <p:cNvSpPr/>
          <p:nvPr/>
        </p:nvSpPr>
        <p:spPr bwMode="auto">
          <a:xfrm>
            <a:off x="3660512" y="2422406"/>
            <a:ext cx="1152128" cy="538101"/>
          </a:xfrm>
          <a:prstGeom prst="roundRect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spory (n)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Zaoblený obdélník 20"/>
          <p:cNvSpPr/>
          <p:nvPr/>
        </p:nvSpPr>
        <p:spPr bwMode="auto">
          <a:xfrm>
            <a:off x="1047195" y="3702730"/>
            <a:ext cx="1393348" cy="538101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sporofyt se sporangii (2n)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Zakřivená spojnice 3"/>
          <p:cNvCxnSpPr>
            <a:stCxn id="20" idx="3"/>
            <a:endCxn id="18" idx="0"/>
          </p:cNvCxnSpPr>
          <p:nvPr/>
        </p:nvCxnSpPr>
        <p:spPr bwMode="auto">
          <a:xfrm>
            <a:off x="4812640" y="2691457"/>
            <a:ext cx="1782368" cy="974223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Zakřivená spojnice 6"/>
          <p:cNvCxnSpPr>
            <a:stCxn id="18" idx="2"/>
            <a:endCxn id="19" idx="3"/>
          </p:cNvCxnSpPr>
          <p:nvPr/>
        </p:nvCxnSpPr>
        <p:spPr bwMode="auto">
          <a:xfrm rot="5400000">
            <a:off x="5648147" y="4836734"/>
            <a:ext cx="1471193" cy="422531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Zakřivená spojnice 9"/>
          <p:cNvCxnSpPr>
            <a:stCxn id="19" idx="2"/>
            <a:endCxn id="2" idx="2"/>
          </p:cNvCxnSpPr>
          <p:nvPr/>
        </p:nvCxnSpPr>
        <p:spPr bwMode="auto">
          <a:xfrm rot="5400000">
            <a:off x="4228592" y="4743790"/>
            <a:ext cx="15968" cy="2633681"/>
          </a:xfrm>
          <a:prstGeom prst="curvedConnector3">
            <a:avLst>
              <a:gd name="adj1" fmla="val 1531613"/>
            </a:avLst>
          </a:prstGeom>
          <a:solidFill>
            <a:schemeClr val="accent1"/>
          </a:solidFill>
          <a:ln w="57150" cap="flat" cmpd="sng" algn="ctr"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rgbClr val="FF7C80"/>
                </a:gs>
              </a:gsLst>
              <a:lin ang="5400000" scaled="1"/>
            </a:gra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Zakřivená spojnice 22"/>
          <p:cNvCxnSpPr>
            <a:stCxn id="2" idx="1"/>
            <a:endCxn id="21" idx="2"/>
          </p:cNvCxnSpPr>
          <p:nvPr/>
        </p:nvCxnSpPr>
        <p:spPr bwMode="auto">
          <a:xfrm rot="10800000">
            <a:off x="1743870" y="4240832"/>
            <a:ext cx="535707" cy="1558733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rgbClr val="FF7C8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Zakřivená spojnice 25"/>
          <p:cNvCxnSpPr>
            <a:stCxn id="21" idx="0"/>
            <a:endCxn id="20" idx="1"/>
          </p:cNvCxnSpPr>
          <p:nvPr/>
        </p:nvCxnSpPr>
        <p:spPr bwMode="auto">
          <a:xfrm rot="5400000" flipH="1" flipV="1">
            <a:off x="2196554" y="2238773"/>
            <a:ext cx="1011273" cy="1916643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gradFill>
              <a:gsLst>
                <a:gs pos="0">
                  <a:srgbClr val="FF7C80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157" name="TextovéPole 5156"/>
          <p:cNvSpPr txBox="1"/>
          <p:nvPr/>
        </p:nvSpPr>
        <p:spPr>
          <a:xfrm>
            <a:off x="2392103" y="305505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R!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60" name="Picture 18" descr="http://bioimages.vanderbilt.edu/whittierd/dw4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97" y="1110062"/>
            <a:ext cx="2298941" cy="171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TextovéPole 5160"/>
          <p:cNvSpPr txBox="1"/>
          <p:nvPr/>
        </p:nvSpPr>
        <p:spPr>
          <a:xfrm>
            <a:off x="9746862" y="147010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gametofyt </a:t>
            </a:r>
            <a:r>
              <a:rPr lang="cs-CZ" sz="14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Psilotum</a:t>
            </a:r>
            <a:r>
              <a:rPr lang="cs-CZ" sz="1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4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nudum</a:t>
            </a:r>
            <a:endParaRPr lang="en-US" sz="1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62" name="Picture 20" descr="http://bioimages.vanderbilt.edu/lq/whittierd/weqhya-gadw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52" y="2961916"/>
            <a:ext cx="2297565" cy="1570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ovéPole 74"/>
          <p:cNvSpPr txBox="1"/>
          <p:nvPr/>
        </p:nvSpPr>
        <p:spPr>
          <a:xfrm>
            <a:off x="10119485" y="3131994"/>
            <a:ext cx="157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gametofyt přesličky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63" name="TextovéPole 5162"/>
          <p:cNvSpPr txBox="1"/>
          <p:nvPr/>
        </p:nvSpPr>
        <p:spPr>
          <a:xfrm>
            <a:off x="7536160" y="833110"/>
            <a:ext cx="1779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http://bioimages.vanderbilt.edu/pages/non-seed-plants.htm</a:t>
            </a: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64" name="Picture 22" descr="Výsledek obrázku pro equisetum sporang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03" y="4751440"/>
            <a:ext cx="2187414" cy="1459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ovéPole 78"/>
          <p:cNvSpPr txBox="1"/>
          <p:nvPr/>
        </p:nvSpPr>
        <p:spPr>
          <a:xfrm>
            <a:off x="9474053" y="5014240"/>
            <a:ext cx="1579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sporofyly se sporangii u přesličky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65" name="TextovéPole 5164"/>
          <p:cNvSpPr txBox="1"/>
          <p:nvPr/>
        </p:nvSpPr>
        <p:spPr>
          <a:xfrm>
            <a:off x="7449297" y="6149277"/>
            <a:ext cx="177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http://kristincavallaris.blogspot.cz/2010/05/spores-from-sporangium.html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Výsledek obrázku pro ophioglos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772816"/>
            <a:ext cx="5896704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43852" y="1052736"/>
            <a:ext cx="309634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třída: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Psilotopsida</a:t>
            </a:r>
            <a:endParaRPr lang="cs-CZ" altLang="cs-CZ" sz="28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71664" y="5764232"/>
            <a:ext cx="504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tropické </a:t>
            </a:r>
            <a:r>
              <a:rPr lang="cs-CZ" sz="12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Ophiglossum</a:t>
            </a:r>
            <a:r>
              <a:rPr lang="cs-CZ" sz="12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2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pendulum</a:t>
            </a:r>
            <a:r>
              <a:rPr lang="cs-CZ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https://www.flickr.com/photos/polylepis/6609101753</a:t>
            </a: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486774" y="1463910"/>
            <a:ext cx="848954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  <a:buFontTx/>
              <a:buChar char="•"/>
            </a:pP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tropické a subtropické rostliny, zasahují do 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Španělska</a:t>
            </a:r>
          </a:p>
          <a:p>
            <a:pPr>
              <a:spcBef>
                <a:spcPct val="50000"/>
              </a:spcBef>
              <a:buClr>
                <a:srgbClr val="00CC00"/>
              </a:buClr>
              <a:buFontTx/>
              <a:buChar char="•"/>
            </a:pP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oddenek s </a:t>
            </a:r>
            <a:r>
              <a:rPr lang="cs-CZ" alt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rhizoidy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vidličnatě větvený stonek, drobné </a:t>
            </a:r>
            <a:r>
              <a:rPr lang="cs-CZ" alt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trofofyly</a:t>
            </a: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50000"/>
              </a:spcBef>
              <a:buClr>
                <a:srgbClr val="00CC00"/>
              </a:buClr>
              <a:buFontTx/>
              <a:buChar char="•"/>
            </a:pPr>
            <a:r>
              <a:rPr lang="cs-CZ" alt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eusporangiátní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sporangia srůstají po 3 do </a:t>
            </a:r>
            <a:r>
              <a:rPr lang="cs-CZ" alt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synangií</a:t>
            </a: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00062" y="358676"/>
            <a:ext cx="4572000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třída:</a:t>
            </a:r>
            <a:r>
              <a:rPr lang="cs-CZ" altLang="cs-CZ" sz="28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Psilotopsida</a:t>
            </a:r>
            <a:endParaRPr lang="cs-CZ" altLang="cs-CZ" sz="2800" i="1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řád: </a:t>
            </a: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Psilotales</a:t>
            </a:r>
            <a:r>
              <a:rPr lang="cs-CZ" altLang="cs-CZ" sz="20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čeleď: </a:t>
            </a: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Psilotaceae</a:t>
            </a:r>
            <a:endParaRPr lang="cs-CZ" altLang="cs-CZ" sz="20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59" name="Picture 15" descr="Výsledek obrázku pro psilotum nud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3" y="3113234"/>
            <a:ext cx="3709885" cy="2775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73116" y="2716937"/>
            <a:ext cx="3126221" cy="338554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6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Psilotum</a:t>
            </a:r>
            <a:r>
              <a:rPr lang="cs-CZ" altLang="en-US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6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nudum</a:t>
            </a:r>
            <a:r>
              <a:rPr lang="cs-CZ" altLang="en-US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alt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prutovka</a:t>
            </a:r>
            <a:r>
              <a:rPr lang="cs-CZ" alt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nahá)</a:t>
            </a:r>
            <a:endParaRPr lang="cs-CZ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05483" y="5893698"/>
            <a:ext cx="3664957" cy="215444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https://commons.wikimedia.org/wiki/File:Starr_051105-8444_Psilotum_nudum.jpg</a:t>
            </a:r>
            <a:endParaRPr lang="cs-CZ" alt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63" name="Picture 19" descr="Výsledek obrázku pro psilotum nud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48" y="3113234"/>
            <a:ext cx="2928945" cy="279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71962" y="5909496"/>
            <a:ext cx="1800200" cy="215444"/>
          </a:xfrm>
          <a:prstGeom prst="rect">
            <a:avLst/>
          </a:prstGeom>
          <a:solidFill>
            <a:schemeClr val="bg1"/>
          </a:solidFill>
          <a:ln w="38100" cap="rnd">
            <a:noFill/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http://primitiveferns.blogspot.cz/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536160" y="3024714"/>
            <a:ext cx="4072601" cy="3141043"/>
            <a:chOff x="7536160" y="3024714"/>
            <a:chExt cx="4072601" cy="3141043"/>
          </a:xfrm>
        </p:grpSpPr>
        <p:grpSp>
          <p:nvGrpSpPr>
            <p:cNvPr id="5" name="Skupina 4"/>
            <p:cNvGrpSpPr/>
            <p:nvPr/>
          </p:nvGrpSpPr>
          <p:grpSpPr>
            <a:xfrm>
              <a:off x="7536160" y="3024714"/>
              <a:ext cx="4072601" cy="3141043"/>
              <a:chOff x="7538951" y="0"/>
              <a:chExt cx="4072601" cy="3141043"/>
            </a:xfrm>
          </p:grpSpPr>
          <p:pic>
            <p:nvPicPr>
              <p:cNvPr id="6151" name="Picture 12" descr="psilot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2287" y="0"/>
                <a:ext cx="2849265" cy="314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3" name="Text Box 13"/>
              <p:cNvSpPr txBox="1">
                <a:spLocks noChangeArrowheads="1"/>
              </p:cNvSpPr>
              <p:nvPr/>
            </p:nvSpPr>
            <p:spPr bwMode="auto">
              <a:xfrm>
                <a:off x="7538951" y="1917325"/>
                <a:ext cx="1224136" cy="338554"/>
              </a:xfrm>
              <a:prstGeom prst="rect">
                <a:avLst/>
              </a:prstGeom>
              <a:solidFill>
                <a:schemeClr val="bg1"/>
              </a:solidFill>
              <a:ln w="38100" cap="rnd">
                <a:noFill/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Script MT Bold" panose="03040602040607080904" pitchFamily="6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Script MT Bold" panose="03040602040607080904" pitchFamily="6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Script MT Bold" panose="03040602040607080904" pitchFamily="6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Script MT Bold" panose="03040602040607080904" pitchFamily="6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Script MT Bold" panose="030406020406070809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cript MT Bold" panose="030406020406070809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cript MT Bold" panose="030406020406070809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cript MT Bold" panose="030406020406070809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cript MT Bold" panose="030406020406070809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en-US" sz="1600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synangium</a:t>
                </a:r>
                <a:endParaRPr lang="cs-CZ" altLang="en-US" sz="16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6" name="Přímá spojnice 15"/>
              <p:cNvCxnSpPr/>
              <p:nvPr/>
            </p:nvCxnSpPr>
            <p:spPr bwMode="auto">
              <a:xfrm>
                <a:off x="7610959" y="2298427"/>
                <a:ext cx="1748416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26" name="Přímá spojnice 25"/>
            <p:cNvCxnSpPr/>
            <p:nvPr/>
          </p:nvCxnSpPr>
          <p:spPr bwMode="auto">
            <a:xfrm>
              <a:off x="7608168" y="4437112"/>
              <a:ext cx="1656184" cy="0"/>
            </a:xfrm>
            <a:prstGeom prst="line">
              <a:avLst/>
            </a:prstGeom>
            <a:ln w="127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7536160" y="4077284"/>
              <a:ext cx="1224136" cy="338554"/>
            </a:xfrm>
            <a:prstGeom prst="rect">
              <a:avLst/>
            </a:prstGeom>
            <a:solidFill>
              <a:schemeClr val="bg1"/>
            </a:solidFill>
            <a:ln w="38100" cap="rnd">
              <a:noFill/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1600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trofofyl</a:t>
              </a:r>
              <a:endPara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478827" y="2641539"/>
            <a:ext cx="1055687" cy="15843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9pPr>
          </a:lstStyle>
          <a:p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21197" y="1901119"/>
            <a:ext cx="42213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>
              <a:spcBef>
                <a:spcPct val="20000"/>
              </a:spcBef>
              <a:buChar char="•"/>
              <a:tabLst>
                <a:tab pos="8128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355600">
              <a:spcBef>
                <a:spcPct val="20000"/>
              </a:spcBef>
              <a:buChar char="–"/>
              <a:tabLst>
                <a:tab pos="8128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79550" indent="-228600">
              <a:spcBef>
                <a:spcPct val="20000"/>
              </a:spcBef>
              <a:buChar char="•"/>
              <a:tabLst>
                <a:tab pos="812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87538" indent="-228600">
              <a:spcBef>
                <a:spcPct val="20000"/>
              </a:spcBef>
              <a:buChar char="–"/>
              <a:tabLst>
                <a:tab pos="812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95525" indent="-228600">
              <a:spcBef>
                <a:spcPct val="20000"/>
              </a:spcBef>
              <a:buChar char="»"/>
              <a:tabLst>
                <a:tab pos="812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52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12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9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12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67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12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24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12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oddenek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jediný </a:t>
            </a:r>
            <a:r>
              <a:rPr lang="cs-CZ" altLang="cs-CZ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 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megafyl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): </a:t>
            </a:r>
          </a:p>
          <a:p>
            <a:pPr lvl="1"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plochá sterilní část s asimilační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funkcí (</a:t>
            </a:r>
            <a:r>
              <a:rPr lang="cs-CZ" altLang="cs-CZ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aflebium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stopkovitá fertilní část: dvouřadě 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uspořádaná sporangia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sporangia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eusporangiátní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izosporie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500062" y="1485900"/>
            <a:ext cx="1152376" cy="400110"/>
          </a:xfrm>
          <a:prstGeom prst="rect">
            <a:avLst/>
          </a:prstGeom>
          <a:noFill/>
          <a:ln w="31750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Sporofyt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7181862" y="465661"/>
            <a:ext cx="3522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600" i="1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Botrychium</a:t>
            </a:r>
            <a:r>
              <a:rPr lang="cs-CZ" altLang="en-US" sz="1600" i="1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600" i="1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lunaria</a:t>
            </a:r>
            <a:r>
              <a:rPr lang="cs-CZ" altLang="en-US" sz="16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(vratička měsíční</a:t>
            </a:r>
            <a:r>
              <a:rPr lang="cs-CZ" alt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2" descr="Výsledek obrázku pro ophiogloss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84" y="1776612"/>
            <a:ext cx="1608465" cy="2409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4540" y="1361114"/>
            <a:ext cx="15513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Ophioglossum</a:t>
            </a:r>
            <a:r>
              <a:rPr lang="cs-CZ" sz="11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1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vulgatum</a:t>
            </a:r>
            <a:r>
              <a:rPr lang="cs-CZ" sz="11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</a:t>
            </a:r>
            <a:r>
              <a:rPr lang="cs-CZ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(hadí jazyk obecný)</a:t>
            </a:r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27540" y="417011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000" i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800" dirty="0"/>
              <a:t>http://www.nahuby.sk/obrazok_detail.php?obrazok_id=573074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00062" y="358676"/>
            <a:ext cx="559593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třída:</a:t>
            </a:r>
            <a:r>
              <a:rPr lang="cs-CZ" altLang="cs-CZ" sz="28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Psilotopsida</a:t>
            </a:r>
            <a:endParaRPr lang="cs-CZ" altLang="cs-CZ" sz="2800" i="1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řád: </a:t>
            </a: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Ophioglossales</a:t>
            </a:r>
            <a:r>
              <a:rPr lang="cs-CZ" altLang="cs-CZ" sz="20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čeleď: </a:t>
            </a: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Ophioglossaceae</a:t>
            </a:r>
            <a:endParaRPr lang="cs-CZ" altLang="cs-CZ" sz="20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056188" y="942982"/>
            <a:ext cx="4798923" cy="5754687"/>
            <a:chOff x="7056188" y="942982"/>
            <a:chExt cx="4798923" cy="5754687"/>
          </a:xfrm>
        </p:grpSpPr>
        <p:pic>
          <p:nvPicPr>
            <p:cNvPr id="7175" name="Picture 10" descr="botrich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637" y="942982"/>
              <a:ext cx="2301875" cy="575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Rectangle 6"/>
            <p:cNvSpPr>
              <a:spLocks noChangeArrowheads="1"/>
            </p:cNvSpPr>
            <p:nvPr/>
          </p:nvSpPr>
          <p:spPr bwMode="auto">
            <a:xfrm>
              <a:off x="10087324" y="5877272"/>
              <a:ext cx="15859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podle http://caliban.mpiz-koeln.mpg.de/~stueber/lindman/</a:t>
              </a:r>
            </a:p>
          </p:txBody>
        </p:sp>
        <p:cxnSp>
          <p:nvCxnSpPr>
            <p:cNvPr id="14" name="Přímá spojnice 13"/>
            <p:cNvCxnSpPr/>
            <p:nvPr/>
          </p:nvCxnSpPr>
          <p:spPr bwMode="auto">
            <a:xfrm>
              <a:off x="7824192" y="3645024"/>
              <a:ext cx="1748416" cy="0"/>
            </a:xfrm>
            <a:prstGeom prst="line">
              <a:avLst/>
            </a:prstGeom>
            <a:ln w="127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7743349" y="3082507"/>
              <a:ext cx="1448952" cy="584775"/>
            </a:xfrm>
            <a:prstGeom prst="rect">
              <a:avLst/>
            </a:prstGeom>
            <a:noFill/>
            <a:ln w="38100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peřenodílná asimilační část</a:t>
              </a:r>
              <a:endPara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6" name="Přímá spojnice 15"/>
            <p:cNvCxnSpPr/>
            <p:nvPr/>
          </p:nvCxnSpPr>
          <p:spPr bwMode="auto">
            <a:xfrm>
              <a:off x="10087324" y="1630439"/>
              <a:ext cx="1748416" cy="0"/>
            </a:xfrm>
            <a:prstGeom prst="line">
              <a:avLst/>
            </a:prstGeom>
            <a:ln w="127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0630975" y="1291885"/>
              <a:ext cx="1224136" cy="338554"/>
            </a:xfrm>
            <a:prstGeom prst="rect">
              <a:avLst/>
            </a:prstGeom>
            <a:solidFill>
              <a:schemeClr val="bg1"/>
            </a:solidFill>
            <a:ln w="38100" cap="rnd">
              <a:noFill/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cs-CZ" alt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fertilní část</a:t>
              </a:r>
              <a:endPara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Pravá složená závorka 3"/>
            <p:cNvSpPr/>
            <p:nvPr/>
          </p:nvSpPr>
          <p:spPr bwMode="auto">
            <a:xfrm>
              <a:off x="9120336" y="1079075"/>
              <a:ext cx="360040" cy="1584325"/>
            </a:xfrm>
            <a:prstGeom prst="rightBrace">
              <a:avLst/>
            </a:prstGeom>
            <a:noFill/>
            <a:ln w="1905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endParaRPr>
            </a:p>
          </p:txBody>
        </p:sp>
        <p:cxnSp>
          <p:nvCxnSpPr>
            <p:cNvPr id="19" name="Přímá spojnice 18"/>
            <p:cNvCxnSpPr/>
            <p:nvPr/>
          </p:nvCxnSpPr>
          <p:spPr bwMode="auto">
            <a:xfrm>
              <a:off x="7386345" y="1668422"/>
              <a:ext cx="1147689" cy="0"/>
            </a:xfrm>
            <a:prstGeom prst="line">
              <a:avLst/>
            </a:prstGeom>
            <a:ln w="127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7056188" y="1322247"/>
              <a:ext cx="1224136" cy="338554"/>
            </a:xfrm>
            <a:prstGeom prst="rect">
              <a:avLst/>
            </a:prstGeom>
            <a:noFill/>
            <a:ln w="38100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cs-CZ" alt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sporangia</a:t>
              </a:r>
              <a:endPara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7179" name="Picture 11" descr="Výsledek obrázku pro botrychium matricariifol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08" y="4314149"/>
            <a:ext cx="1426708" cy="2383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6618127" y="3954050"/>
            <a:ext cx="1144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Botrychium</a:t>
            </a:r>
            <a:r>
              <a:rPr lang="cs-CZ" sz="11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1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matricariifolium</a:t>
            </a:r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28693" y="6112862"/>
            <a:ext cx="123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800" i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http://www.florasilvestre.es/mediterranea/Ophioglossaceae/Botrychium_matricariifolium.htm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43852" y="1052736"/>
            <a:ext cx="309634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třída: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Equisetopsida</a:t>
            </a:r>
            <a:endParaRPr lang="cs-CZ" altLang="cs-CZ" sz="28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93956" y="5468368"/>
            <a:ext cx="5041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https://internationalequisetologicalassociation.yolasite.com/iea-collection-of-equisetum.php</a:t>
            </a: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8" descr="water+horsetails+(Equisetum+fluviatile)+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56" y="1613158"/>
            <a:ext cx="5796135" cy="3855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3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42914" y="1772816"/>
            <a:ext cx="79930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 indent="1841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07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7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stonek</a:t>
            </a:r>
          </a:p>
          <a:p>
            <a:pPr lvl="1"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článkovaný</a:t>
            </a:r>
          </a:p>
          <a:p>
            <a:pPr lvl="1"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přeslenitě větvený</a:t>
            </a:r>
          </a:p>
          <a:p>
            <a:pPr lvl="1"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dutý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listy</a:t>
            </a:r>
          </a:p>
          <a:p>
            <a:pPr lvl="1"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drobné (</a:t>
            </a:r>
            <a:r>
              <a:rPr lang="en-US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sfenofyly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1"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en-US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redukce</a:t>
            </a:r>
            <a:r>
              <a:rPr lang="en-US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z </a:t>
            </a:r>
            <a:r>
              <a:rPr lang="en-US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megafyl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ů</a:t>
            </a:r>
          </a:p>
          <a:p>
            <a:pPr lvl="1">
              <a:spcBef>
                <a:spcPct val="0"/>
              </a:spcBef>
              <a:buClr>
                <a:srgbClr val="00CC00"/>
              </a:buClr>
              <a:buFontTx/>
              <a:buChar char="•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rozlišené na: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sz="1600" b="1" i="1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trofofyly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asimilující, šupinovité, vyrůstají z uzlin, na bázi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srostlé v zubaté pochvy 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cs-CZ" altLang="cs-CZ" sz="1600" b="1" i="1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sz="1600" b="1" i="1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sporofyly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štítkovité, šestiboké, na spodní straně       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vakovitá sporangia, uspořádané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do terminálních šištic (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strobillus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pravé kořeny chybí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podzemní stonek (oddenek) má adventivní kořeny</a:t>
            </a:r>
          </a:p>
        </p:txBody>
      </p:sp>
      <p:sp>
        <p:nvSpPr>
          <p:cNvPr id="9221" name="Rectangle 1038"/>
          <p:cNvSpPr>
            <a:spLocks noChangeArrowheads="1"/>
          </p:cNvSpPr>
          <p:nvPr/>
        </p:nvSpPr>
        <p:spPr bwMode="auto">
          <a:xfrm>
            <a:off x="8325108" y="6081535"/>
            <a:ext cx="31117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http://www.missouriplants.com/Ferns/Equisetum_hyemale_page.html</a:t>
            </a:r>
            <a:endParaRPr lang="cs-CZ" altLang="cs-CZ" sz="1200" dirty="0">
              <a:solidFill>
                <a:srgbClr val="333333"/>
              </a:solidFill>
            </a:endParaRPr>
          </a:p>
        </p:txBody>
      </p:sp>
      <p:sp>
        <p:nvSpPr>
          <p:cNvPr id="9222" name="Rectangle 1044"/>
          <p:cNvSpPr>
            <a:spLocks noChangeArrowheads="1"/>
          </p:cNvSpPr>
          <p:nvPr/>
        </p:nvSpPr>
        <p:spPr bwMode="auto">
          <a:xfrm>
            <a:off x="6047714" y="3443308"/>
            <a:ext cx="20014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cs-CZ" sz="800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http://botanika.bf.jcu.cz/systematikaweb/</a:t>
            </a:r>
          </a:p>
        </p:txBody>
      </p:sp>
      <p:pic>
        <p:nvPicPr>
          <p:cNvPr id="9223" name="Picture 1045" descr="equisetumtelmateialodcertoryje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62" y="718230"/>
            <a:ext cx="2051050" cy="273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Equisetum_sporof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95" y="3906778"/>
            <a:ext cx="1679459" cy="217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5922362" y="5940730"/>
            <a:ext cx="1629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podle http://web.uniovi.es/bos/Asignaturas/Botanica/Imagenes/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0062" y="358676"/>
            <a:ext cx="559593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třída:</a:t>
            </a:r>
            <a:r>
              <a:rPr lang="cs-CZ" altLang="cs-CZ" sz="28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Equisetopsida</a:t>
            </a:r>
            <a:endParaRPr lang="cs-CZ" altLang="cs-CZ" sz="2800" i="1" dirty="0" smtClean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0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čeleď: </a:t>
            </a: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Equisetaceae</a:t>
            </a:r>
            <a:endParaRPr lang="cs-CZ" altLang="cs-CZ" sz="20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4024" y="1372722"/>
            <a:ext cx="1152376" cy="400110"/>
          </a:xfrm>
          <a:prstGeom prst="rect">
            <a:avLst/>
          </a:prstGeom>
          <a:noFill/>
          <a:ln w="31750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Sporofyt</a:t>
            </a:r>
          </a:p>
        </p:txBody>
      </p:sp>
      <p:pic>
        <p:nvPicPr>
          <p:cNvPr id="9229" name="Picture 13" descr="Výsledek obrázku pro equiset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74" y="2644115"/>
            <a:ext cx="3322340" cy="3468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Výsledek obrázku pro equisetum ste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t="15719" r="21653" b="16117"/>
          <a:stretch/>
        </p:blipFill>
        <p:spPr bwMode="auto">
          <a:xfrm>
            <a:off x="3816666" y="1520343"/>
            <a:ext cx="194663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44"/>
          <p:cNvSpPr>
            <a:spLocks noChangeArrowheads="1"/>
          </p:cNvSpPr>
          <p:nvPr/>
        </p:nvSpPr>
        <p:spPr bwMode="auto">
          <a:xfrm>
            <a:off x="3856974" y="3384667"/>
            <a:ext cx="18660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cs-CZ" sz="800" dirty="0" smtClean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http://www.aphotoflora.com/horsetail_equisetum_arvense_field.html</a:t>
            </a:r>
            <a:endParaRPr lang="en-US" altLang="cs-CZ" sz="800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7408" y="1644304"/>
            <a:ext cx="56880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20000"/>
              </a:spcBef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285750">
              <a:spcBef>
                <a:spcPct val="20000"/>
              </a:spcBef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2388" indent="-228600">
              <a:spcBef>
                <a:spcPct val="20000"/>
              </a:spcBef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0375" indent="-228600">
              <a:spcBef>
                <a:spcPct val="20000"/>
              </a:spcBef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28600">
              <a:spcBef>
                <a:spcPct val="20000"/>
              </a:spcBef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cs-CZ" altLang="cs-CZ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sporangia</a:t>
            </a:r>
            <a:r>
              <a:rPr lang="cs-CZ" altLang="cs-CZ" sz="1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eusporangiátní</a:t>
            </a:r>
            <a:endParaRPr lang="cs-CZ" altLang="cs-CZ" sz="1600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homosporická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cs-CZ" altLang="cs-CZ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tvarově </a:t>
            </a:r>
            <a:r>
              <a:rPr lang="cs-CZ" altLang="cs-CZ" sz="1600" dirty="0" err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izosporická</a:t>
            </a:r>
            <a:r>
              <a:rPr lang="cs-CZ" altLang="cs-CZ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funkčně heterosporická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7067744" y="5066750"/>
            <a:ext cx="32340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podle http://web.uniovi.es/bos/Asignaturas/Botanica/Imagenes/</a:t>
            </a:r>
          </a:p>
        </p:txBody>
      </p:sp>
      <p:pic>
        <p:nvPicPr>
          <p:cNvPr id="10245" name="Picture 9" descr="spory_equise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773804"/>
            <a:ext cx="3216275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767408" y="2996952"/>
            <a:ext cx="460851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363538" algn="l"/>
              </a:tabLs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1pPr>
            <a:lvl2pPr marL="742950" indent="-285750">
              <a:tabLst>
                <a:tab pos="363538" algn="l"/>
              </a:tabLs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2pPr>
            <a:lvl3pPr marL="1143000" indent="-228600">
              <a:tabLst>
                <a:tab pos="363538" algn="l"/>
              </a:tabLs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3pPr>
            <a:lvl4pPr marL="1600200" indent="-228600">
              <a:tabLst>
                <a:tab pos="363538" algn="l"/>
              </a:tabLs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4pPr>
            <a:lvl5pPr marL="2057400" indent="-228600">
              <a:tabLst>
                <a:tab pos="363538" algn="l"/>
              </a:tabLs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9pPr>
          </a:lstStyle>
          <a:p>
            <a:r>
              <a:rPr lang="cs-CZ" altLang="cs-CZ" sz="1600" b="1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cs-CZ" altLang="cs-CZ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spory</a:t>
            </a:r>
          </a:p>
          <a:p>
            <a:pPr>
              <a:buClr>
                <a:srgbClr val="00CC00"/>
              </a:buClr>
              <a:buFontTx/>
              <a:buChar char="•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zelené, kulovité, se čtyřmi páskovitými vychlípeninami buněčné stěny (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haptery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buClr>
                <a:srgbClr val="00CC00"/>
              </a:buClr>
              <a:buFontTx/>
              <a:buChar char="•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hygroskopické pohyby 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(ve vlhku se stáčí)– </a:t>
            </a:r>
            <a:r>
              <a:rPr lang="cs-CZ" altLang="cs-CZ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dochází ke shlukování spor, což umožňuje růst jednopohlavných </a:t>
            </a:r>
            <a:r>
              <a:rPr lang="cs-CZ" altLang="cs-CZ" sz="1600" dirty="0" err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prothalií</a:t>
            </a:r>
            <a:r>
              <a:rPr lang="cs-CZ" altLang="cs-CZ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blízko sebe.</a:t>
            </a:r>
          </a:p>
          <a:p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50000"/>
              </a:spcBef>
            </a:pP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55440" y="1084203"/>
            <a:ext cx="1152376" cy="400110"/>
          </a:xfrm>
          <a:prstGeom prst="rect">
            <a:avLst/>
          </a:prstGeom>
          <a:noFill/>
          <a:ln w="31750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Sporofyt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cript MT Bol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cript MT Bold" pitchFamily="66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380</Words>
  <Application>Microsoft Office PowerPoint</Application>
  <PresentationFormat>Vlastní</PresentationFormat>
  <Paragraphs>137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Irenka</dc:creator>
  <cp:lastModifiedBy>lektor</cp:lastModifiedBy>
  <cp:revision>165</cp:revision>
  <dcterms:created xsi:type="dcterms:W3CDTF">2005-10-12T17:12:33Z</dcterms:created>
  <dcterms:modified xsi:type="dcterms:W3CDTF">2017-03-15T10:58:56Z</dcterms:modified>
</cp:coreProperties>
</file>