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1" r:id="rId3"/>
    <p:sldId id="262" r:id="rId4"/>
    <p:sldId id="263" r:id="rId5"/>
    <p:sldId id="259" r:id="rId6"/>
    <p:sldId id="258" r:id="rId7"/>
    <p:sldId id="257" r:id="rId8"/>
    <p:sldId id="264" r:id="rId9"/>
    <p:sldId id="266" r:id="rId10"/>
    <p:sldId id="269" r:id="rId11"/>
    <p:sldId id="268" r:id="rId12"/>
    <p:sldId id="265" r:id="rId13"/>
    <p:sldId id="267" r:id="rId14"/>
    <p:sldId id="270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E8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35637-5CC9-4EB1-A0C7-3BAC64A35B3A}" type="datetimeFigureOut">
              <a:rPr lang="cs-CZ" smtClean="0"/>
              <a:t>17.3.2016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7918C-06D5-4532-BFD3-71AE08C072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4899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Pastva</a:t>
            </a:r>
            <a:r>
              <a:rPr lang="cs-CZ" baseline="0" dirty="0" smtClean="0"/>
              <a:t> pro </a:t>
            </a:r>
            <a:r>
              <a:rPr lang="cs-CZ" baseline="0" dirty="0" err="1" smtClean="0"/>
              <a:t>vcely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lecivka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7918C-06D5-4532-BFD3-71AE08C072CC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8878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Pastva</a:t>
            </a:r>
            <a:r>
              <a:rPr lang="cs-CZ" baseline="0" dirty="0" smtClean="0"/>
              <a:t> pro </a:t>
            </a:r>
            <a:r>
              <a:rPr lang="cs-CZ" baseline="0" dirty="0" err="1" smtClean="0"/>
              <a:t>vcely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lecivka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7918C-06D5-4532-BFD3-71AE08C072CC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6320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Pastva</a:t>
            </a:r>
            <a:r>
              <a:rPr lang="cs-CZ" baseline="0" dirty="0" smtClean="0"/>
              <a:t> pro </a:t>
            </a:r>
            <a:r>
              <a:rPr lang="cs-CZ" baseline="0" dirty="0" err="1" smtClean="0"/>
              <a:t>vcely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lecivka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7918C-06D5-4532-BFD3-71AE08C072CC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7358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Pastva</a:t>
            </a:r>
            <a:r>
              <a:rPr lang="cs-CZ" baseline="0" dirty="0" smtClean="0"/>
              <a:t> pro </a:t>
            </a:r>
            <a:r>
              <a:rPr lang="cs-CZ" baseline="0" dirty="0" err="1" smtClean="0"/>
              <a:t>vcely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lecivka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7918C-06D5-4532-BFD3-71AE08C072CC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1949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Pastva</a:t>
            </a:r>
            <a:r>
              <a:rPr lang="cs-CZ" baseline="0" dirty="0" smtClean="0"/>
              <a:t> pro </a:t>
            </a:r>
            <a:r>
              <a:rPr lang="cs-CZ" baseline="0" dirty="0" err="1" smtClean="0"/>
              <a:t>vcely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lecivka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7918C-06D5-4532-BFD3-71AE08C072CC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010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Teoreticky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muze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jmeli</a:t>
            </a:r>
            <a:r>
              <a:rPr lang="cs-CZ" baseline="0" dirty="0" smtClean="0"/>
              <a:t> </a:t>
            </a:r>
            <a:r>
              <a:rPr lang="cs-CZ" baseline="0" dirty="0" err="1" smtClean="0"/>
              <a:t>vyrust</a:t>
            </a:r>
            <a:r>
              <a:rPr lang="cs-CZ" baseline="0" dirty="0" smtClean="0"/>
              <a:t> na </a:t>
            </a:r>
            <a:r>
              <a:rPr lang="cs-CZ" baseline="0" dirty="0" err="1" smtClean="0"/>
              <a:t>ochmetu</a:t>
            </a:r>
            <a:r>
              <a:rPr lang="cs-CZ" baseline="0" dirty="0" smtClean="0"/>
              <a:t> </a:t>
            </a:r>
            <a:r>
              <a:rPr lang="cs-CZ" baseline="0" smtClean="0"/>
              <a:t>na dubu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7918C-06D5-4532-BFD3-71AE08C072CC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8013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1E59F-3197-4028-8910-6286C3E867BB}" type="datetimeFigureOut">
              <a:rPr lang="cs-CZ" smtClean="0"/>
              <a:t>17.3.2016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C9DD-E4E3-407E-9720-F34D751A1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4730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1E59F-3197-4028-8910-6286C3E867BB}" type="datetimeFigureOut">
              <a:rPr lang="cs-CZ" smtClean="0"/>
              <a:t>17.3.2016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C9DD-E4E3-407E-9720-F34D751A1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511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1E59F-3197-4028-8910-6286C3E867BB}" type="datetimeFigureOut">
              <a:rPr lang="cs-CZ" smtClean="0"/>
              <a:t>17.3.2016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C9DD-E4E3-407E-9720-F34D751A1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8468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1E59F-3197-4028-8910-6286C3E867BB}" type="datetimeFigureOut">
              <a:rPr lang="cs-CZ" smtClean="0"/>
              <a:t>17.3.2016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C9DD-E4E3-407E-9720-F34D751A1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7591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1E59F-3197-4028-8910-6286C3E867BB}" type="datetimeFigureOut">
              <a:rPr lang="cs-CZ" smtClean="0"/>
              <a:t>17.3.2016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C9DD-E4E3-407E-9720-F34D751A1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5241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1E59F-3197-4028-8910-6286C3E867BB}" type="datetimeFigureOut">
              <a:rPr lang="cs-CZ" smtClean="0"/>
              <a:t>17.3.2016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C9DD-E4E3-407E-9720-F34D751A1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9554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1E59F-3197-4028-8910-6286C3E867BB}" type="datetimeFigureOut">
              <a:rPr lang="cs-CZ" smtClean="0"/>
              <a:t>17.3.2016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C9DD-E4E3-407E-9720-F34D751A1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5027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1E59F-3197-4028-8910-6286C3E867BB}" type="datetimeFigureOut">
              <a:rPr lang="cs-CZ" smtClean="0"/>
              <a:t>17.3.2016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C9DD-E4E3-407E-9720-F34D751A1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7440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1E59F-3197-4028-8910-6286C3E867BB}" type="datetimeFigureOut">
              <a:rPr lang="cs-CZ" smtClean="0"/>
              <a:t>17.3.2016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C9DD-E4E3-407E-9720-F34D751A1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6749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1E59F-3197-4028-8910-6286C3E867BB}" type="datetimeFigureOut">
              <a:rPr lang="cs-CZ" smtClean="0"/>
              <a:t>17.3.2016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C9DD-E4E3-407E-9720-F34D751A1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090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1E59F-3197-4028-8910-6286C3E867BB}" type="datetimeFigureOut">
              <a:rPr lang="cs-CZ" smtClean="0"/>
              <a:t>17.3.2016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C9DD-E4E3-407E-9720-F34D751A1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2205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1E59F-3197-4028-8910-6286C3E867BB}" type="datetimeFigureOut">
              <a:rPr lang="cs-CZ" smtClean="0"/>
              <a:t>17.3.2016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FC9DD-E4E3-407E-9720-F34D751A1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3866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emf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emf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emf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50847" y="118871"/>
            <a:ext cx="9144000" cy="1763459"/>
          </a:xfrm>
        </p:spPr>
        <p:txBody>
          <a:bodyPr/>
          <a:lstStyle/>
          <a:p>
            <a:r>
              <a:rPr lang="cs-CZ" b="1" dirty="0" smtClean="0"/>
              <a:t>Vybrané listnaté stromy středoevropských lesů</a:t>
            </a:r>
            <a:endParaRPr lang="cs-CZ" b="1" dirty="0"/>
          </a:p>
        </p:txBody>
      </p:sp>
      <p:pic>
        <p:nvPicPr>
          <p:cNvPr id="3074" name="Picture 2" descr="V_Zajeci_mezoteploD"/>
          <p:cNvPicPr>
            <a:picLocks noChangeAspect="1" noChangeArrowheads="1"/>
          </p:cNvPicPr>
          <p:nvPr/>
        </p:nvPicPr>
        <p:blipFill rotWithShape="1">
          <a:blip r:embed="rId2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2" b="44082"/>
          <a:stretch/>
        </p:blipFill>
        <p:spPr bwMode="auto">
          <a:xfrm>
            <a:off x="707993" y="2110930"/>
            <a:ext cx="10629709" cy="457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009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94132" y="99949"/>
            <a:ext cx="6399276" cy="887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smtClean="0">
                <a:solidFill>
                  <a:srgbClr val="FF0000"/>
                </a:solidFill>
              </a:rPr>
              <a:t>Jilm horský </a:t>
            </a:r>
            <a:r>
              <a:rPr lang="cs-CZ" sz="2800" b="1" dirty="0" smtClean="0"/>
              <a:t>(</a:t>
            </a:r>
            <a:r>
              <a:rPr lang="cs-CZ" sz="2800" b="1" i="1" dirty="0" smtClean="0"/>
              <a:t>Ulmus glabra</a:t>
            </a:r>
            <a:r>
              <a:rPr lang="cs-CZ" sz="2800" b="1" dirty="0" smtClean="0"/>
              <a:t>)</a:t>
            </a:r>
            <a:endParaRPr lang="cs-CZ" sz="2800" b="1" dirty="0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294132" y="987552"/>
            <a:ext cx="7542276" cy="3291840"/>
          </a:xfrm>
        </p:spPr>
        <p:txBody>
          <a:bodyPr>
            <a:normAutofit/>
          </a:bodyPr>
          <a:lstStyle/>
          <a:p>
            <a:r>
              <a:rPr lang="cs-CZ" dirty="0" smtClean="0"/>
              <a:t>Ušlechtilý listnáč suťových lesů</a:t>
            </a:r>
          </a:p>
          <a:p>
            <a:r>
              <a:rPr lang="cs-CZ" dirty="0" smtClean="0"/>
              <a:t>Výrazně nesouměrné, chlupaté listy</a:t>
            </a:r>
          </a:p>
          <a:p>
            <a:r>
              <a:rPr lang="cs-CZ" dirty="0" smtClean="0"/>
              <a:t>Křídlaté nažky</a:t>
            </a:r>
          </a:p>
          <a:p>
            <a:r>
              <a:rPr lang="cs-CZ" dirty="0" err="1" smtClean="0"/>
              <a:t>Ambrósiové</a:t>
            </a:r>
            <a:r>
              <a:rPr lang="cs-CZ" dirty="0" smtClean="0"/>
              <a:t> houby – </a:t>
            </a:r>
            <a:r>
              <a:rPr lang="cs-CZ" dirty="0" err="1" smtClean="0"/>
              <a:t>grafióza</a:t>
            </a:r>
            <a:endParaRPr lang="cs-CZ" dirty="0" smtClean="0"/>
          </a:p>
          <a:p>
            <a:r>
              <a:rPr lang="cs-CZ" dirty="0" smtClean="0"/>
              <a:t>Další dva druhy – j. vaz (lužní lesy), j. menší (teplomilné lemy)</a:t>
            </a:r>
          </a:p>
        </p:txBody>
      </p:sp>
      <p:pic>
        <p:nvPicPr>
          <p:cNvPr id="9218" name="Picture 2" descr="http://newfs.s3.amazonaws.com/taxon-images-1000s1000/Ulmaceae/ulmus-glabra-le-zborza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" b="4264"/>
          <a:stretch/>
        </p:blipFill>
        <p:spPr bwMode="auto">
          <a:xfrm>
            <a:off x="7431926" y="450532"/>
            <a:ext cx="4581512" cy="599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2.biologie.uni-halle.de/bot/ag_chorologie/choro/img/maps/I/Choro123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2379" r="8381" b="25383"/>
          <a:stretch/>
        </p:blipFill>
        <p:spPr bwMode="auto">
          <a:xfrm>
            <a:off x="388257" y="3922017"/>
            <a:ext cx="3173336" cy="258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arehouse1.indicia.org.uk/upload/p18mn0sbac141o1k51j3rctm157i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12" y="4210470"/>
            <a:ext cx="2942222" cy="241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969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94132" y="99949"/>
            <a:ext cx="6399276" cy="887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smtClean="0">
                <a:solidFill>
                  <a:srgbClr val="FF0000"/>
                </a:solidFill>
              </a:rPr>
              <a:t>Bříza bělokorá </a:t>
            </a:r>
            <a:r>
              <a:rPr lang="cs-CZ" sz="2800" b="1" dirty="0" smtClean="0"/>
              <a:t>(</a:t>
            </a:r>
            <a:r>
              <a:rPr lang="cs-CZ" sz="2800" b="1" i="1" dirty="0" smtClean="0"/>
              <a:t>Betula pendula</a:t>
            </a:r>
            <a:r>
              <a:rPr lang="cs-CZ" sz="2800" b="1" dirty="0" smtClean="0"/>
              <a:t>)</a:t>
            </a:r>
            <a:endParaRPr lang="cs-CZ" sz="2800" b="1" dirty="0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294131" y="987552"/>
            <a:ext cx="7750273" cy="3291840"/>
          </a:xfrm>
        </p:spPr>
        <p:txBody>
          <a:bodyPr>
            <a:normAutofit/>
          </a:bodyPr>
          <a:lstStyle/>
          <a:p>
            <a:r>
              <a:rPr lang="cs-CZ" dirty="0" smtClean="0"/>
              <a:t>Světlomilná pionýrská dřevina</a:t>
            </a:r>
          </a:p>
          <a:p>
            <a:r>
              <a:rPr lang="cs-CZ" dirty="0" smtClean="0"/>
              <a:t>Rychlý růst, živinová nenáročnost</a:t>
            </a:r>
          </a:p>
          <a:p>
            <a:r>
              <a:rPr lang="cs-CZ" dirty="0" smtClean="0"/>
              <a:t>Okřídlené nažky - </a:t>
            </a:r>
            <a:r>
              <a:rPr lang="cs-CZ" dirty="0" err="1" smtClean="0"/>
              <a:t>anemochorie</a:t>
            </a:r>
            <a:endParaRPr lang="cs-CZ" dirty="0" smtClean="0"/>
          </a:p>
          <a:p>
            <a:r>
              <a:rPr lang="cs-CZ" dirty="0" smtClean="0"/>
              <a:t>Zasahuje hluboko na Sibiř</a:t>
            </a:r>
          </a:p>
          <a:p>
            <a:r>
              <a:rPr lang="cs-CZ" dirty="0" smtClean="0"/>
              <a:t>Často napadána chorošem březovníkem obecným</a:t>
            </a:r>
          </a:p>
          <a:p>
            <a:r>
              <a:rPr lang="cs-CZ" dirty="0" smtClean="0"/>
              <a:t>Dobré palivové dřevo, březová šťáva</a:t>
            </a:r>
          </a:p>
        </p:txBody>
      </p:sp>
      <p:pic>
        <p:nvPicPr>
          <p:cNvPr id="8194" name="Picture 2" descr="Karte nicht gefunde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" t="16045" r="33475" b="45440"/>
          <a:stretch/>
        </p:blipFill>
        <p:spPr bwMode="auto">
          <a:xfrm>
            <a:off x="402335" y="4279392"/>
            <a:ext cx="4256505" cy="226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remaart.cz/fotky6137/fotos/_vyr_8710FT13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318" y="4138682"/>
            <a:ext cx="3212999" cy="226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upload.wikimedia.org/wikipedia/commons/7/78/Illustration_Betula_pendula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457" y="428432"/>
            <a:ext cx="3559429" cy="610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ars-grin.gov/npgs/images/sbml/Betula_pendula_nsh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5" r="7691" b="12370"/>
          <a:stretch/>
        </p:blipFill>
        <p:spPr bwMode="auto">
          <a:xfrm>
            <a:off x="7320317" y="5386748"/>
            <a:ext cx="1335024" cy="138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3463" y="404597"/>
            <a:ext cx="814901" cy="486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65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94132" y="99949"/>
            <a:ext cx="6399276" cy="887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smtClean="0">
                <a:solidFill>
                  <a:srgbClr val="FF0000"/>
                </a:solidFill>
              </a:rPr>
              <a:t>Olše lepkavá </a:t>
            </a:r>
            <a:r>
              <a:rPr lang="cs-CZ" sz="2800" b="1" dirty="0" smtClean="0"/>
              <a:t>(</a:t>
            </a:r>
            <a:r>
              <a:rPr lang="cs-CZ" sz="2800" b="1" i="1" dirty="0" smtClean="0"/>
              <a:t>Alnus glutinosa</a:t>
            </a:r>
            <a:r>
              <a:rPr lang="cs-CZ" sz="2800" b="1" dirty="0" smtClean="0"/>
              <a:t>)</a:t>
            </a:r>
            <a:endParaRPr lang="cs-CZ" sz="2800" b="1" dirty="0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294132" y="987552"/>
            <a:ext cx="7542276" cy="3291840"/>
          </a:xfrm>
        </p:spPr>
        <p:txBody>
          <a:bodyPr>
            <a:normAutofit/>
          </a:bodyPr>
          <a:lstStyle/>
          <a:p>
            <a:r>
              <a:rPr lang="cs-CZ" dirty="0" smtClean="0"/>
              <a:t>Světlomilný strom mokrých půd</a:t>
            </a:r>
          </a:p>
          <a:p>
            <a:r>
              <a:rPr lang="cs-CZ" dirty="0" smtClean="0"/>
              <a:t>Symbioti</a:t>
            </a:r>
            <a:r>
              <a:rPr lang="cs-CZ" dirty="0"/>
              <a:t>cké bakterie rodu </a:t>
            </a:r>
            <a:r>
              <a:rPr lang="cs-CZ" i="1" dirty="0" err="1" smtClean="0"/>
              <a:t>Frankia</a:t>
            </a:r>
            <a:r>
              <a:rPr lang="cs-CZ" i="1" dirty="0" smtClean="0"/>
              <a:t> </a:t>
            </a:r>
            <a:r>
              <a:rPr lang="cs-CZ" dirty="0" smtClean="0"/>
              <a:t>fixující </a:t>
            </a:r>
            <a:r>
              <a:rPr lang="cs-CZ" dirty="0"/>
              <a:t>N</a:t>
            </a:r>
            <a:r>
              <a:rPr lang="cs-CZ" baseline="-25000" dirty="0"/>
              <a:t>2</a:t>
            </a:r>
          </a:p>
          <a:p>
            <a:r>
              <a:rPr lang="cs-CZ" dirty="0" smtClean="0"/>
              <a:t>Opadává zelená – dosti úživný opad</a:t>
            </a:r>
          </a:p>
          <a:p>
            <a:r>
              <a:rPr lang="cs-CZ" dirty="0" smtClean="0"/>
              <a:t>Potoční olšiny, mokřadní olšiny</a:t>
            </a:r>
          </a:p>
          <a:p>
            <a:r>
              <a:rPr lang="cs-CZ" dirty="0" smtClean="0"/>
              <a:t>Dřevo trvanlivé i pod vodou</a:t>
            </a:r>
          </a:p>
        </p:txBody>
      </p:sp>
      <p:pic>
        <p:nvPicPr>
          <p:cNvPr id="4098" name="Picture 2" descr="https://upload.wikimedia.org/wikipedia/commons/4/4a/Klibba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657" y="987552"/>
            <a:ext cx="4462018" cy="575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Karte nicht gefunde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" t="21292" r="43452" b="42295"/>
          <a:stretch/>
        </p:blipFill>
        <p:spPr bwMode="auto">
          <a:xfrm>
            <a:off x="212222" y="3502152"/>
            <a:ext cx="3832086" cy="246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pflanzengallen.de/gallen/bilder/alnus45op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086" y="5449824"/>
            <a:ext cx="1876554" cy="140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596246" y="2723371"/>
            <a:ext cx="897456" cy="3892303"/>
          </a:xfrm>
          <a:prstGeom prst="rect">
            <a:avLst/>
          </a:prstGeom>
        </p:spPr>
      </p:pic>
      <p:pic>
        <p:nvPicPr>
          <p:cNvPr id="4100" name="Picture 4" descr="http://foto.turistika.cz/foto/11885/94299/lrg_img_25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770" y="4321290"/>
            <a:ext cx="3244619" cy="216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491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94132" y="99949"/>
            <a:ext cx="6399276" cy="887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smtClean="0">
                <a:solidFill>
                  <a:srgbClr val="FF0000"/>
                </a:solidFill>
              </a:rPr>
              <a:t>Trnovník akát </a:t>
            </a:r>
            <a:r>
              <a:rPr lang="cs-CZ" sz="2800" b="1" dirty="0" smtClean="0"/>
              <a:t>(</a:t>
            </a:r>
            <a:r>
              <a:rPr lang="cs-CZ" sz="2800" b="1" i="1" dirty="0" smtClean="0"/>
              <a:t>Robinia pseudacacia</a:t>
            </a:r>
            <a:r>
              <a:rPr lang="cs-CZ" sz="2800" b="1" dirty="0" smtClean="0"/>
              <a:t>)</a:t>
            </a:r>
            <a:endParaRPr lang="cs-CZ" sz="2800" b="1" dirty="0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294132" y="987552"/>
            <a:ext cx="7542276" cy="3136392"/>
          </a:xfrm>
        </p:spPr>
        <p:txBody>
          <a:bodyPr>
            <a:normAutofit/>
          </a:bodyPr>
          <a:lstStyle/>
          <a:p>
            <a:r>
              <a:rPr lang="cs-CZ" dirty="0" smtClean="0"/>
              <a:t>Původem z východu Severní Ameriky</a:t>
            </a:r>
          </a:p>
          <a:p>
            <a:r>
              <a:rPr lang="cs-CZ" dirty="0" smtClean="0"/>
              <a:t>Intenzivní šíření podzemními výběžky</a:t>
            </a:r>
          </a:p>
          <a:p>
            <a:r>
              <a:rPr lang="cs-CZ" dirty="0" smtClean="0"/>
              <a:t>Symbiotické bakterie v kořenech fixující N2</a:t>
            </a:r>
          </a:p>
          <a:p>
            <a:r>
              <a:rPr lang="cs-CZ" dirty="0" smtClean="0"/>
              <a:t>Velmi </a:t>
            </a:r>
            <a:r>
              <a:rPr lang="cs-CZ" dirty="0"/>
              <a:t>tolerantní k suchu, </a:t>
            </a:r>
            <a:r>
              <a:rPr lang="cs-CZ" dirty="0" smtClean="0"/>
              <a:t>medonosný</a:t>
            </a:r>
          </a:p>
          <a:p>
            <a:r>
              <a:rPr lang="cs-CZ" dirty="0" smtClean="0"/>
              <a:t>Významný invazní druh ve střední a jižní Evropě</a:t>
            </a:r>
          </a:p>
        </p:txBody>
      </p:sp>
      <p:pic>
        <p:nvPicPr>
          <p:cNvPr id="7170" name="Picture 2" descr="https://s-media-cache-ak0.pinimg.com/736x/5f/d6/01/5fd601e8865c9ecf333848f37d4d47d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50710"/>
            <a:ext cx="4114927" cy="610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botanickafotogalerie.cz/highslide/images/large/1000/Arrhenathero_elatioris-Robinietum_pseudoacacia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848" y="4926895"/>
            <a:ext cx="3096949" cy="174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greenskydesigns.com/prototype/wp-content/uploads/2012/01/Robinia_pseudoacacia_range_ma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32" y="3689423"/>
            <a:ext cx="2362626" cy="305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invasive.org/weedcd/images/1536x1024/534103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1" r="13649" b="5300"/>
          <a:stretch/>
        </p:blipFill>
        <p:spPr bwMode="auto">
          <a:xfrm>
            <a:off x="2778507" y="3689423"/>
            <a:ext cx="2943655" cy="305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treebrowser.org/assets/images/trees/lgimg/Robinia_pseudoacacia005Ogde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2" b="15829"/>
          <a:stretch/>
        </p:blipFill>
        <p:spPr bwMode="auto">
          <a:xfrm>
            <a:off x="10984375" y="5044720"/>
            <a:ext cx="1056537" cy="170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813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94132" y="99949"/>
            <a:ext cx="6399276" cy="887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smtClean="0">
                <a:solidFill>
                  <a:srgbClr val="FF0000"/>
                </a:solidFill>
              </a:rPr>
              <a:t>Určování v bezlistém stavu</a:t>
            </a:r>
            <a:endParaRPr lang="cs-CZ" sz="2800" b="1" dirty="0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294132" y="987552"/>
            <a:ext cx="9800844" cy="3739896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Významné znaky:</a:t>
            </a:r>
          </a:p>
          <a:p>
            <a:pPr lvl="1"/>
            <a:r>
              <a:rPr lang="cs-CZ" dirty="0" smtClean="0">
                <a:solidFill>
                  <a:srgbClr val="FF0000"/>
                </a:solidFill>
              </a:rPr>
              <a:t>Pupeny</a:t>
            </a:r>
            <a:r>
              <a:rPr lang="cs-CZ" dirty="0" smtClean="0"/>
              <a:t> (tvar, velikost, barva, postavení na větvích)</a:t>
            </a:r>
          </a:p>
          <a:p>
            <a:pPr lvl="1"/>
            <a:r>
              <a:rPr lang="cs-CZ" dirty="0" smtClean="0">
                <a:solidFill>
                  <a:srgbClr val="FF0000"/>
                </a:solidFill>
              </a:rPr>
              <a:t>Kůra</a:t>
            </a:r>
            <a:r>
              <a:rPr lang="cs-CZ" dirty="0" smtClean="0"/>
              <a:t> (barva, skulptura…)</a:t>
            </a:r>
          </a:p>
          <a:p>
            <a:pPr lvl="1"/>
            <a:r>
              <a:rPr lang="cs-CZ" dirty="0" smtClean="0">
                <a:solidFill>
                  <a:srgbClr val="FF0000"/>
                </a:solidFill>
              </a:rPr>
              <a:t>Plody</a:t>
            </a:r>
            <a:r>
              <a:rPr lang="cs-CZ" dirty="0" smtClean="0"/>
              <a:t> (pokud vytrvávají na stromě, případně opadané)</a:t>
            </a:r>
          </a:p>
          <a:p>
            <a:pPr lvl="1"/>
            <a:r>
              <a:rPr lang="cs-CZ" dirty="0" smtClean="0">
                <a:solidFill>
                  <a:srgbClr val="FF0000"/>
                </a:solidFill>
              </a:rPr>
              <a:t>Opadané listy </a:t>
            </a:r>
            <a:r>
              <a:rPr lang="cs-CZ" dirty="0" smtClean="0"/>
              <a:t>pod stromem</a:t>
            </a:r>
          </a:p>
          <a:p>
            <a:pPr lvl="1"/>
            <a:r>
              <a:rPr lang="cs-CZ" dirty="0" smtClean="0">
                <a:solidFill>
                  <a:srgbClr val="FF0000"/>
                </a:solidFill>
              </a:rPr>
              <a:t>Barva větví </a:t>
            </a:r>
            <a:r>
              <a:rPr lang="cs-CZ" dirty="0" smtClean="0"/>
              <a:t>na místech s odloupnutou kůrou (např. u vrb)</a:t>
            </a:r>
          </a:p>
          <a:p>
            <a:pPr lvl="1"/>
            <a:r>
              <a:rPr lang="cs-CZ" dirty="0" smtClean="0"/>
              <a:t>Celkový habitus stromu (tvar koruny apod.)</a:t>
            </a:r>
          </a:p>
          <a:p>
            <a:pPr lvl="1"/>
            <a:r>
              <a:rPr lang="cs-CZ" dirty="0" smtClean="0"/>
              <a:t>Přítomnost </a:t>
            </a:r>
            <a:r>
              <a:rPr lang="cs-CZ" dirty="0" smtClean="0">
                <a:solidFill>
                  <a:srgbClr val="FF0000"/>
                </a:solidFill>
              </a:rPr>
              <a:t>korkových lišt </a:t>
            </a:r>
            <a:r>
              <a:rPr lang="cs-CZ" dirty="0" smtClean="0"/>
              <a:t>na větvích (např. u javoru babyky)</a:t>
            </a:r>
          </a:p>
          <a:p>
            <a:pPr lvl="1"/>
            <a:r>
              <a:rPr lang="cs-CZ" dirty="0" smtClean="0"/>
              <a:t>Přítomnost </a:t>
            </a:r>
            <a:r>
              <a:rPr lang="cs-CZ" dirty="0" smtClean="0">
                <a:solidFill>
                  <a:srgbClr val="FF0000"/>
                </a:solidFill>
              </a:rPr>
              <a:t>poloparazitů</a:t>
            </a:r>
            <a:r>
              <a:rPr lang="cs-CZ" dirty="0" smtClean="0"/>
              <a:t> (ochmet na dubech, jmelí neroste zpravidla na </a:t>
            </a:r>
            <a:r>
              <a:rPr lang="cs-CZ" dirty="0" err="1" smtClean="0"/>
              <a:t>bukovitých</a:t>
            </a:r>
            <a:r>
              <a:rPr lang="cs-CZ" dirty="0" smtClean="0"/>
              <a:t> – buk, habr, duby, apod.)</a:t>
            </a:r>
          </a:p>
        </p:txBody>
      </p:sp>
      <p:pic>
        <p:nvPicPr>
          <p:cNvPr id="1026" name="Picture 2" descr="http://www.treetopics.com/tilia_cordata/littleleaf_linden_1100492-3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7" y="4617211"/>
            <a:ext cx="2660905" cy="199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botanickafotogalerie.cz/highslide/images/large/111/Loranthus_europaeus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476" y="4617211"/>
            <a:ext cx="2659469" cy="199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910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294132" y="99949"/>
            <a:ext cx="6399276" cy="887603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Buk lesní </a:t>
            </a:r>
            <a:r>
              <a:rPr lang="cs-CZ" sz="2800" b="1" dirty="0" smtClean="0"/>
              <a:t>(</a:t>
            </a:r>
            <a:r>
              <a:rPr lang="cs-CZ" sz="2800" b="1" i="1" dirty="0" smtClean="0"/>
              <a:t>Fagus sylvatica</a:t>
            </a:r>
            <a:r>
              <a:rPr lang="cs-CZ" sz="2800" b="1" dirty="0" smtClean="0"/>
              <a:t>)</a:t>
            </a:r>
            <a:endParaRPr lang="cs-CZ" sz="2800" b="1" dirty="0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294132" y="987552"/>
            <a:ext cx="7213092" cy="3291840"/>
          </a:xfrm>
        </p:spPr>
        <p:txBody>
          <a:bodyPr>
            <a:normAutofit/>
          </a:bodyPr>
          <a:lstStyle/>
          <a:p>
            <a:r>
              <a:rPr lang="cs-CZ" dirty="0" smtClean="0"/>
              <a:t>Mezofilní lesní druh</a:t>
            </a:r>
          </a:p>
          <a:p>
            <a:r>
              <a:rPr lang="cs-CZ" dirty="0" smtClean="0"/>
              <a:t>Největší </a:t>
            </a:r>
            <a:r>
              <a:rPr lang="cs-CZ" dirty="0" err="1" smtClean="0"/>
              <a:t>kompetitor</a:t>
            </a:r>
            <a:r>
              <a:rPr lang="cs-CZ" dirty="0" smtClean="0"/>
              <a:t> středoevropských lesů</a:t>
            </a:r>
          </a:p>
          <a:p>
            <a:r>
              <a:rPr lang="cs-CZ" dirty="0" smtClean="0"/>
              <a:t>Preference oblastí s vlhčím klimatem</a:t>
            </a:r>
          </a:p>
          <a:p>
            <a:r>
              <a:rPr lang="cs-CZ" dirty="0" smtClean="0"/>
              <a:t>Hlavní dřevina střední poloh střední Evropy</a:t>
            </a:r>
          </a:p>
          <a:p>
            <a:r>
              <a:rPr lang="cs-CZ" dirty="0" smtClean="0"/>
              <a:t>Dřevo tvrdé, dobře ohýbatelné (nábytek)</a:t>
            </a:r>
            <a:endParaRPr lang="cs-CZ" dirty="0"/>
          </a:p>
        </p:txBody>
      </p:sp>
      <p:pic>
        <p:nvPicPr>
          <p:cNvPr id="1026" name="Picture 2" descr="Karte nicht gefund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3" t="53149" r="37855" b="23913"/>
          <a:stretch/>
        </p:blipFill>
        <p:spPr bwMode="auto">
          <a:xfrm>
            <a:off x="374903" y="3968496"/>
            <a:ext cx="3355849" cy="267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dmin.comunicacionvegetal.com/img/especies/491-fagus-sylvatic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303" y="99949"/>
            <a:ext cx="3684778" cy="594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nd01.jxs.cz/188/849/7f1017d899_49772638_o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213" y="3968496"/>
            <a:ext cx="3578706" cy="267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leicestershirevillages.com/images/84710956a8ea69896182834/origin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273" y="5166995"/>
            <a:ext cx="2043384" cy="153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4273" y="1977620"/>
            <a:ext cx="1317725" cy="318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00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294132" y="99949"/>
            <a:ext cx="6399276" cy="887603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Dub zimní </a:t>
            </a:r>
            <a:r>
              <a:rPr lang="cs-CZ" sz="2800" b="1" dirty="0" smtClean="0"/>
              <a:t>(</a:t>
            </a:r>
            <a:r>
              <a:rPr lang="cs-CZ" sz="2800" b="1" i="1" dirty="0" smtClean="0"/>
              <a:t>Quercus petraea</a:t>
            </a:r>
            <a:r>
              <a:rPr lang="cs-CZ" sz="2800" b="1" dirty="0" smtClean="0"/>
              <a:t>)</a:t>
            </a:r>
            <a:endParaRPr lang="cs-CZ" sz="2800" b="1" dirty="0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294132" y="987552"/>
            <a:ext cx="7542276" cy="3291840"/>
          </a:xfrm>
        </p:spPr>
        <p:txBody>
          <a:bodyPr>
            <a:normAutofit/>
          </a:bodyPr>
          <a:lstStyle/>
          <a:p>
            <a:r>
              <a:rPr lang="cs-CZ" dirty="0" smtClean="0"/>
              <a:t>Světlomilný strom snášející i velmi kyselé půdy</a:t>
            </a:r>
          </a:p>
          <a:p>
            <a:r>
              <a:rPr lang="cs-CZ" dirty="0" smtClean="0"/>
              <a:t>Raší později než d. letní – uniká jarním mrazům</a:t>
            </a:r>
          </a:p>
          <a:p>
            <a:r>
              <a:rPr lang="cs-CZ" dirty="0" smtClean="0"/>
              <a:t>Velmi odolné trvanlivé dřevo</a:t>
            </a:r>
          </a:p>
          <a:p>
            <a:r>
              <a:rPr lang="cs-CZ" dirty="0" smtClean="0"/>
              <a:t>Žaludy (nažka)</a:t>
            </a:r>
          </a:p>
        </p:txBody>
      </p:sp>
      <p:pic>
        <p:nvPicPr>
          <p:cNvPr id="2050" name="Picture 2" descr="http://www.meemelink.com/prints_images/21925.Querc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072" y="212788"/>
            <a:ext cx="4615815" cy="602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arte nicht gefunde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0" t="22938" r="21958" b="30344"/>
          <a:stretch/>
        </p:blipFill>
        <p:spPr bwMode="auto">
          <a:xfrm>
            <a:off x="254974" y="4205262"/>
            <a:ext cx="2814828" cy="192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botanickafotogalerie.cz/highslide/images/large/1000/Luzulo_luzuloidis-Quercetum_petraea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67" y="3809302"/>
            <a:ext cx="4233192" cy="282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7795" y="3401568"/>
            <a:ext cx="1333703" cy="322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74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294132" y="99949"/>
            <a:ext cx="6399276" cy="887603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Dub letní </a:t>
            </a:r>
            <a:r>
              <a:rPr lang="cs-CZ" sz="2800" b="1" dirty="0" smtClean="0"/>
              <a:t>(</a:t>
            </a:r>
            <a:r>
              <a:rPr lang="cs-CZ" sz="2800" b="1" i="1" dirty="0" smtClean="0"/>
              <a:t>Quercus petraea</a:t>
            </a:r>
            <a:r>
              <a:rPr lang="cs-CZ" sz="2800" b="1" dirty="0" smtClean="0"/>
              <a:t>)</a:t>
            </a:r>
            <a:endParaRPr lang="cs-CZ" sz="2800" b="1" dirty="0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294132" y="987552"/>
            <a:ext cx="7542276" cy="3291840"/>
          </a:xfrm>
        </p:spPr>
        <p:txBody>
          <a:bodyPr>
            <a:normAutofit/>
          </a:bodyPr>
          <a:lstStyle/>
          <a:p>
            <a:r>
              <a:rPr lang="cs-CZ" dirty="0" smtClean="0"/>
              <a:t>Světlomilný strom snášející i mokré půdy</a:t>
            </a:r>
          </a:p>
          <a:p>
            <a:r>
              <a:rPr lang="cs-CZ" dirty="0" smtClean="0"/>
              <a:t>Velký areál (Irsko–jižní Ural)</a:t>
            </a:r>
          </a:p>
          <a:p>
            <a:r>
              <a:rPr lang="cs-CZ" dirty="0" smtClean="0"/>
              <a:t>Žižkův dub v Náměšti n. Oslavou (přes 1000 let)</a:t>
            </a:r>
          </a:p>
          <a:p>
            <a:r>
              <a:rPr lang="cs-CZ" dirty="0" smtClean="0"/>
              <a:t>Kvalitní dřevo</a:t>
            </a:r>
          </a:p>
          <a:p>
            <a:r>
              <a:rPr lang="cs-CZ" dirty="0" smtClean="0"/>
              <a:t>Další naše duby – teplomilné (cer, </a:t>
            </a:r>
            <a:r>
              <a:rPr lang="cs-CZ" dirty="0" err="1" smtClean="0"/>
              <a:t>šipák</a:t>
            </a:r>
            <a:r>
              <a:rPr lang="cs-CZ" dirty="0"/>
              <a:t>)</a:t>
            </a:r>
            <a:endParaRPr lang="cs-CZ" dirty="0" smtClean="0"/>
          </a:p>
        </p:txBody>
      </p:sp>
      <p:pic>
        <p:nvPicPr>
          <p:cNvPr id="3074" name="Picture 2" descr="http://www.iavs2015.cz/img/Mid-Symposium-Excursion-8-Dubrava-LCB02-Carici-fritschii-Quercet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161" y="3951226"/>
            <a:ext cx="3600196" cy="270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arte nicht gefunde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9" t="17146" r="4001" b="27824"/>
          <a:stretch/>
        </p:blipFill>
        <p:spPr bwMode="auto">
          <a:xfrm>
            <a:off x="106076" y="4580070"/>
            <a:ext cx="3085179" cy="190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meemelink.com/prints_images/24018.Quercu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5"/>
          <a:stretch/>
        </p:blipFill>
        <p:spPr bwMode="auto">
          <a:xfrm>
            <a:off x="7902055" y="1169370"/>
            <a:ext cx="4158881" cy="556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3408" y="3314764"/>
            <a:ext cx="1748345" cy="333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78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294132" y="99949"/>
            <a:ext cx="6399276" cy="887603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Habr obecný </a:t>
            </a:r>
            <a:r>
              <a:rPr lang="cs-CZ" sz="2800" b="1" dirty="0" smtClean="0"/>
              <a:t>(</a:t>
            </a:r>
            <a:r>
              <a:rPr lang="cs-CZ" sz="2800" b="1" i="1" dirty="0" smtClean="0"/>
              <a:t>Carpinus betulus</a:t>
            </a:r>
            <a:r>
              <a:rPr lang="cs-CZ" sz="2800" b="1" dirty="0" smtClean="0"/>
              <a:t>)</a:t>
            </a:r>
            <a:endParaRPr lang="cs-CZ" sz="2800" b="1" dirty="0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294132" y="987552"/>
            <a:ext cx="7213092" cy="3291840"/>
          </a:xfrm>
        </p:spPr>
        <p:txBody>
          <a:bodyPr>
            <a:normAutofit/>
          </a:bodyPr>
          <a:lstStyle/>
          <a:p>
            <a:r>
              <a:rPr lang="cs-CZ" dirty="0" smtClean="0"/>
              <a:t>Mezofilní lesní druh</a:t>
            </a:r>
          </a:p>
          <a:p>
            <a:r>
              <a:rPr lang="cs-CZ" dirty="0" smtClean="0"/>
              <a:t>Alelopatie</a:t>
            </a:r>
          </a:p>
          <a:p>
            <a:r>
              <a:rPr lang="cs-CZ" dirty="0" smtClean="0"/>
              <a:t>Spíše nižší vzrůst</a:t>
            </a:r>
          </a:p>
          <a:p>
            <a:r>
              <a:rPr lang="cs-CZ" dirty="0" smtClean="0"/>
              <a:t>Dobře snáší ořez (pařeziny)</a:t>
            </a:r>
          </a:p>
          <a:p>
            <a:r>
              <a:rPr lang="cs-CZ" dirty="0" smtClean="0"/>
              <a:t>Nejtvrdší dřevo z našich stromů</a:t>
            </a:r>
            <a:endParaRPr lang="cs-CZ" dirty="0"/>
          </a:p>
        </p:txBody>
      </p:sp>
      <p:pic>
        <p:nvPicPr>
          <p:cNvPr id="3074" name="Picture 2" descr="Karte nicht gefunde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7" t="23572" r="3516" b="28000"/>
          <a:stretch/>
        </p:blipFill>
        <p:spPr bwMode="auto">
          <a:xfrm>
            <a:off x="294132" y="3886712"/>
            <a:ext cx="4762500" cy="278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caliban.mpiz-koeln.mpg.de/%7Estueber/lindman/36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2"/>
          <a:stretch/>
        </p:blipFill>
        <p:spPr bwMode="auto">
          <a:xfrm>
            <a:off x="8256270" y="534034"/>
            <a:ext cx="3744214" cy="614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998" y="1965960"/>
            <a:ext cx="1707838" cy="4709159"/>
          </a:xfrm>
          <a:prstGeom prst="rect">
            <a:avLst/>
          </a:prstGeom>
        </p:spPr>
      </p:pic>
      <p:pic>
        <p:nvPicPr>
          <p:cNvPr id="1026" name="Picture 2" descr="http://www.garden-en.com/images_forum/gallery/1332/15248-carpinus-betulus-00183-020225-33129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6" r="18481"/>
          <a:stretch/>
        </p:blipFill>
        <p:spPr bwMode="auto">
          <a:xfrm>
            <a:off x="4763262" y="4846320"/>
            <a:ext cx="1856232" cy="191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586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294132" y="99949"/>
            <a:ext cx="5055108" cy="887603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Lípa srdčitá </a:t>
            </a:r>
            <a:r>
              <a:rPr lang="cs-CZ" sz="2800" b="1" dirty="0" smtClean="0"/>
              <a:t>(</a:t>
            </a:r>
            <a:r>
              <a:rPr lang="cs-CZ" sz="2800" b="1" i="1" dirty="0" smtClean="0"/>
              <a:t>Tilia cordata</a:t>
            </a:r>
            <a:r>
              <a:rPr lang="cs-CZ" sz="2800" b="1" dirty="0" smtClean="0"/>
              <a:t>)</a:t>
            </a:r>
            <a:endParaRPr lang="cs-CZ" sz="2800" b="1" dirty="0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294132" y="987552"/>
            <a:ext cx="7213092" cy="3291840"/>
          </a:xfrm>
        </p:spPr>
        <p:txBody>
          <a:bodyPr>
            <a:normAutofit/>
          </a:bodyPr>
          <a:lstStyle/>
          <a:p>
            <a:r>
              <a:rPr lang="cs-CZ" dirty="0" smtClean="0"/>
              <a:t>Mezofilní lesní druh s obrovským areálem</a:t>
            </a:r>
          </a:p>
          <a:p>
            <a:r>
              <a:rPr lang="cs-CZ" dirty="0" smtClean="0"/>
              <a:t>Schopnost vegetativního rozšiřování (hřížení)</a:t>
            </a:r>
          </a:p>
          <a:p>
            <a:r>
              <a:rPr lang="cs-CZ" dirty="0" smtClean="0"/>
              <a:t>Ušlechtilý listnáč (citrátový vápník v opadu)</a:t>
            </a:r>
          </a:p>
          <a:p>
            <a:r>
              <a:rPr lang="cs-CZ" dirty="0" smtClean="0"/>
              <a:t>Plod – oříšek s křídlem z listenu</a:t>
            </a:r>
          </a:p>
          <a:p>
            <a:r>
              <a:rPr lang="cs-CZ" dirty="0" err="1" smtClean="0"/>
              <a:t>Cik-cak</a:t>
            </a:r>
            <a:r>
              <a:rPr lang="cs-CZ" dirty="0" smtClean="0"/>
              <a:t> větvičky (sympodium)</a:t>
            </a:r>
          </a:p>
          <a:p>
            <a:r>
              <a:rPr lang="cs-CZ" dirty="0" smtClean="0"/>
              <a:t>Pastva pro včely, léčivka, řezbářství,</a:t>
            </a:r>
            <a:endParaRPr lang="cs-CZ" dirty="0"/>
          </a:p>
        </p:txBody>
      </p:sp>
      <p:pic>
        <p:nvPicPr>
          <p:cNvPr id="1028" name="Picture 4" descr="https://upload.wikimedia.org/wikipedia/commons/8/8b/Tilia_cordata_-_K%C3%B6hler%E2%80%93s_Medizinal-Pflanzen-1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064" y="569315"/>
            <a:ext cx="4821936" cy="601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arte nicht gefunde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8" t="13524" r="45562" b="59628"/>
          <a:stretch/>
        </p:blipFill>
        <p:spPr bwMode="auto">
          <a:xfrm>
            <a:off x="450342" y="4085731"/>
            <a:ext cx="4469892" cy="267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/>
          <a:srcRect l="11090" b="14559"/>
          <a:stretch/>
        </p:blipFill>
        <p:spPr>
          <a:xfrm flipH="1">
            <a:off x="5885428" y="2604305"/>
            <a:ext cx="962957" cy="4152366"/>
          </a:xfrm>
          <a:prstGeom prst="rect">
            <a:avLst/>
          </a:prstGeom>
        </p:spPr>
      </p:pic>
      <p:pic>
        <p:nvPicPr>
          <p:cNvPr id="2050" name="Picture 2" descr="http://www.uni-graz.at/walter.obermayer/plants-of-styria/images/tilia-cordata-19-seedlin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3" r="9210"/>
          <a:stretch/>
        </p:blipFill>
        <p:spPr bwMode="auto">
          <a:xfrm>
            <a:off x="10789920" y="5327322"/>
            <a:ext cx="1280160" cy="146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106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newfs.s3.amazonaws.com/taxon-images-1000s1000/Malvaceae/tilia-platyphyllos-le-atrnkoczy-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t="1880" r="3091" b="2646"/>
          <a:stretch/>
        </p:blipFill>
        <p:spPr bwMode="auto">
          <a:xfrm>
            <a:off x="7068873" y="987551"/>
            <a:ext cx="2486607" cy="381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4132" y="99949"/>
            <a:ext cx="11146536" cy="887603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Lípa srdčitá </a:t>
            </a:r>
            <a:r>
              <a:rPr lang="cs-CZ" sz="2800" b="1" dirty="0" smtClean="0"/>
              <a:t>(</a:t>
            </a:r>
            <a:r>
              <a:rPr lang="cs-CZ" sz="2800" b="1" i="1" dirty="0" smtClean="0"/>
              <a:t>Tilia cordata</a:t>
            </a:r>
            <a:r>
              <a:rPr lang="cs-CZ" sz="2800" b="1" dirty="0" smtClean="0"/>
              <a:t>) </a:t>
            </a:r>
            <a:r>
              <a:rPr lang="cs-CZ" b="1" dirty="0" smtClean="0"/>
              <a:t>vs. </a:t>
            </a:r>
            <a:r>
              <a:rPr lang="cs-CZ" b="1" dirty="0" smtClean="0">
                <a:solidFill>
                  <a:srgbClr val="FF0000"/>
                </a:solidFill>
              </a:rPr>
              <a:t>lípa velkolistá </a:t>
            </a:r>
            <a:r>
              <a:rPr lang="cs-CZ" sz="2800" b="1" dirty="0" smtClean="0"/>
              <a:t>(</a:t>
            </a:r>
            <a:r>
              <a:rPr lang="cs-CZ" sz="2800" b="1" i="1" dirty="0" smtClean="0"/>
              <a:t>T. platyphyllos</a:t>
            </a:r>
            <a:r>
              <a:rPr lang="cs-CZ" sz="2800" b="1" dirty="0" smtClean="0"/>
              <a:t>)</a:t>
            </a:r>
            <a:endParaRPr lang="cs-CZ" sz="2800" b="1" dirty="0"/>
          </a:p>
        </p:txBody>
      </p:sp>
      <p:pic>
        <p:nvPicPr>
          <p:cNvPr id="2050" name="Picture 2" descr="http://www.derservicegaertner.at/wp-content/uploads/2013/01/Tilia-cordata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0" t="331" r="19240"/>
          <a:stretch/>
        </p:blipFill>
        <p:spPr bwMode="auto">
          <a:xfrm>
            <a:off x="294132" y="987553"/>
            <a:ext cx="3091909" cy="352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tree-guide.com/images/small-leaved-lime-fruit-winte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3" t="5414" r="30747" b="23546"/>
          <a:stretch/>
        </p:blipFill>
        <p:spPr bwMode="auto">
          <a:xfrm>
            <a:off x="3094928" y="3840480"/>
            <a:ext cx="1614232" cy="225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lh3.ggpht.com/_7D1MyJsmqe4/S6ClUORu4oI/AAAAAAAAV5k/TUk2t1NkUyk/s288/IMGP3868%20Tilia%20platyphyllos%20seed%20-%20Lipa%20szerokolistna%20nasion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814" y="3840480"/>
            <a:ext cx="2256345" cy="225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7068873" y="5743797"/>
            <a:ext cx="35335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/>
              <a:t>lípa velkolistá</a:t>
            </a:r>
          </a:p>
          <a:p>
            <a:r>
              <a:rPr lang="cs-CZ" sz="2200" dirty="0"/>
              <a:t>s</a:t>
            </a:r>
            <a:r>
              <a:rPr lang="cs-CZ" sz="2200" dirty="0" smtClean="0"/>
              <a:t>uťové lesy nižších poloh</a:t>
            </a:r>
            <a:endParaRPr lang="cs-CZ" sz="22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294132" y="5743797"/>
            <a:ext cx="4219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/>
              <a:t>lípa srdčitá</a:t>
            </a:r>
          </a:p>
          <a:p>
            <a:r>
              <a:rPr lang="cs-CZ" sz="2200" dirty="0"/>
              <a:t>s</a:t>
            </a:r>
            <a:r>
              <a:rPr lang="cs-CZ" sz="2200" dirty="0" smtClean="0"/>
              <a:t>uťové lesy a háje nižších poloh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181422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94132" y="99949"/>
            <a:ext cx="6399276" cy="887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smtClean="0">
                <a:solidFill>
                  <a:srgbClr val="FF0000"/>
                </a:solidFill>
              </a:rPr>
              <a:t>Jasan ztepilý </a:t>
            </a:r>
            <a:r>
              <a:rPr lang="cs-CZ" sz="2800" b="1" dirty="0" smtClean="0"/>
              <a:t>(</a:t>
            </a:r>
            <a:r>
              <a:rPr lang="cs-CZ" sz="2800" b="1" i="1" dirty="0" smtClean="0"/>
              <a:t>Fraxinus excelsior</a:t>
            </a:r>
            <a:r>
              <a:rPr lang="cs-CZ" sz="2800" b="1" dirty="0" smtClean="0"/>
              <a:t>)</a:t>
            </a:r>
            <a:endParaRPr lang="cs-CZ" sz="2800" b="1" dirty="0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294132" y="987552"/>
            <a:ext cx="7542276" cy="3291840"/>
          </a:xfrm>
        </p:spPr>
        <p:txBody>
          <a:bodyPr>
            <a:normAutofit/>
          </a:bodyPr>
          <a:lstStyle/>
          <a:p>
            <a:r>
              <a:rPr lang="cs-CZ" dirty="0" smtClean="0"/>
              <a:t>Ušlechtilý listnáč preferující úživné substráty</a:t>
            </a:r>
          </a:p>
          <a:p>
            <a:r>
              <a:rPr lang="cs-CZ" dirty="0" err="1" smtClean="0"/>
              <a:t>Rychlerostoucí</a:t>
            </a:r>
            <a:r>
              <a:rPr lang="cs-CZ" dirty="0" smtClean="0"/>
              <a:t>, tolerantní k suchu, vlhku, </a:t>
            </a:r>
            <a:r>
              <a:rPr lang="cs-CZ" dirty="0" smtClean="0"/>
              <a:t>ořezu</a:t>
            </a:r>
          </a:p>
          <a:p>
            <a:r>
              <a:rPr lang="cs-CZ" dirty="0" smtClean="0"/>
              <a:t>Na jaře pozdní </a:t>
            </a:r>
            <a:r>
              <a:rPr lang="cs-CZ" dirty="0" err="1" smtClean="0"/>
              <a:t>olisťování</a:t>
            </a:r>
            <a:endParaRPr lang="cs-CZ" dirty="0" smtClean="0"/>
          </a:p>
          <a:p>
            <a:r>
              <a:rPr lang="cs-CZ" dirty="0"/>
              <a:t>Křídlaté nažky šířené </a:t>
            </a:r>
            <a:r>
              <a:rPr lang="cs-CZ" dirty="0" smtClean="0"/>
              <a:t>větrem</a:t>
            </a:r>
          </a:p>
          <a:p>
            <a:r>
              <a:rPr lang="cs-CZ" dirty="0" smtClean="0"/>
              <a:t>Mnohomanželné květy</a:t>
            </a:r>
            <a:endParaRPr lang="cs-CZ" dirty="0"/>
          </a:p>
          <a:p>
            <a:r>
              <a:rPr lang="cs-CZ" dirty="0" smtClean="0"/>
              <a:t>Současná epidemie houby </a:t>
            </a:r>
            <a:r>
              <a:rPr lang="cs-CZ" i="1" dirty="0" err="1" smtClean="0"/>
              <a:t>Chalara</a:t>
            </a:r>
            <a:r>
              <a:rPr lang="cs-CZ" i="1" dirty="0" smtClean="0"/>
              <a:t> </a:t>
            </a:r>
            <a:r>
              <a:rPr lang="cs-CZ" i="1" dirty="0" err="1" smtClean="0"/>
              <a:t>fraxinea</a:t>
            </a:r>
            <a:endParaRPr lang="cs-CZ" i="1" dirty="0" smtClean="0"/>
          </a:p>
        </p:txBody>
      </p:sp>
      <p:pic>
        <p:nvPicPr>
          <p:cNvPr id="5122" name="Picture 2" descr="http://bugwoodcloud.org/images/768x512/137905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3" b="408"/>
          <a:stretch/>
        </p:blipFill>
        <p:spPr bwMode="auto">
          <a:xfrm>
            <a:off x="8109516" y="1180618"/>
            <a:ext cx="3893432" cy="538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arte nicht gefunde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9" t="17529" r="3724" b="34186"/>
          <a:stretch/>
        </p:blipFill>
        <p:spPr bwMode="auto">
          <a:xfrm>
            <a:off x="242759" y="4398264"/>
            <a:ext cx="4054921" cy="229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botany.cz/foto/fraxinusexherb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424" y="4398264"/>
            <a:ext cx="2842535" cy="212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3826" y="3525583"/>
            <a:ext cx="778822" cy="3002089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10949651" y="6319778"/>
            <a:ext cx="1053297" cy="243068"/>
          </a:xfrm>
          <a:prstGeom prst="rect">
            <a:avLst/>
          </a:prstGeom>
          <a:solidFill>
            <a:srgbClr val="F0E8DB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58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94132" y="99949"/>
            <a:ext cx="6399276" cy="887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smtClean="0">
                <a:solidFill>
                  <a:srgbClr val="FF0000"/>
                </a:solidFill>
              </a:rPr>
              <a:t>Javory</a:t>
            </a:r>
            <a:endParaRPr lang="cs-CZ" sz="2800" b="1" dirty="0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294132" y="987552"/>
            <a:ext cx="7542276" cy="3291840"/>
          </a:xfrm>
        </p:spPr>
        <p:txBody>
          <a:bodyPr>
            <a:normAutofit/>
          </a:bodyPr>
          <a:lstStyle/>
          <a:p>
            <a:r>
              <a:rPr lang="cs-CZ" dirty="0" smtClean="0"/>
              <a:t>Ušlechtilé listnáče živinami bohatých míst</a:t>
            </a:r>
            <a:endParaRPr lang="cs-CZ" i="1" dirty="0" smtClean="0"/>
          </a:p>
        </p:txBody>
      </p:sp>
      <p:pic>
        <p:nvPicPr>
          <p:cNvPr id="6146" name="Picture 2" descr="http://www.guh.cz/edu/bi/biologie_rostliny/foto03/foto_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392" y="1560393"/>
            <a:ext cx="3015996" cy="424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michal-duda.euweb.cz/acer_platanoid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 bwMode="auto">
          <a:xfrm>
            <a:off x="5045018" y="1560393"/>
            <a:ext cx="3394894" cy="423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bugwoodcloud.org/images/768x512/137904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4"/>
          <a:stretch/>
        </p:blipFill>
        <p:spPr bwMode="auto">
          <a:xfrm>
            <a:off x="8668512" y="1546367"/>
            <a:ext cx="3414163" cy="424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68" y="1634732"/>
            <a:ext cx="1429505" cy="417640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862393" y="5808275"/>
            <a:ext cx="31378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/>
              <a:t>j</a:t>
            </a:r>
            <a:r>
              <a:rPr lang="cs-CZ" sz="2200" b="1" dirty="0" smtClean="0"/>
              <a:t>avor klen</a:t>
            </a:r>
          </a:p>
          <a:p>
            <a:r>
              <a:rPr lang="cs-CZ" sz="2200" dirty="0"/>
              <a:t>s</a:t>
            </a:r>
            <a:r>
              <a:rPr lang="cs-CZ" sz="2200" dirty="0" smtClean="0"/>
              <a:t>uťové lesy vyšších poloh</a:t>
            </a:r>
            <a:endParaRPr lang="cs-CZ" sz="22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5045018" y="5796700"/>
            <a:ext cx="32748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/>
              <a:t>j</a:t>
            </a:r>
            <a:r>
              <a:rPr lang="cs-CZ" sz="2200" b="1" dirty="0" smtClean="0"/>
              <a:t>avor mléč</a:t>
            </a:r>
          </a:p>
          <a:p>
            <a:r>
              <a:rPr lang="cs-CZ" sz="2200" dirty="0"/>
              <a:t>s</a:t>
            </a:r>
            <a:r>
              <a:rPr lang="cs-CZ" sz="2200" dirty="0" smtClean="0"/>
              <a:t>uťové lesy nižších poloh</a:t>
            </a:r>
            <a:endParaRPr lang="cs-CZ" sz="22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668512" y="5803607"/>
            <a:ext cx="2709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/>
              <a:t>j</a:t>
            </a:r>
            <a:r>
              <a:rPr lang="cs-CZ" sz="2200" b="1" dirty="0" smtClean="0"/>
              <a:t>avor babyka</a:t>
            </a:r>
          </a:p>
          <a:p>
            <a:r>
              <a:rPr lang="cs-CZ" sz="2200" dirty="0"/>
              <a:t>t</a:t>
            </a:r>
            <a:r>
              <a:rPr lang="cs-CZ" sz="2200" dirty="0" smtClean="0"/>
              <a:t>eplomilné lesy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29410649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3401</TotalTime>
  <Words>537</Words>
  <Application>Microsoft Office PowerPoint</Application>
  <PresentationFormat>Širokoúhlá obrazovka</PresentationFormat>
  <Paragraphs>98</Paragraphs>
  <Slides>14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Motiv Office</vt:lpstr>
      <vt:lpstr>Vybrané listnaté stromy středoevropských lesů</vt:lpstr>
      <vt:lpstr>Buk lesní (Fagus sylvatica)</vt:lpstr>
      <vt:lpstr>Dub zimní (Quercus petraea)</vt:lpstr>
      <vt:lpstr>Dub letní (Quercus petraea)</vt:lpstr>
      <vt:lpstr>Habr obecný (Carpinus betulus)</vt:lpstr>
      <vt:lpstr>Lípa srdčitá (Tilia cordata)</vt:lpstr>
      <vt:lpstr>Lípa srdčitá (Tilia cordata) vs. lípa velkolistá (T. platyphyllos)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</dc:creator>
  <cp:lastModifiedBy>pavel</cp:lastModifiedBy>
  <cp:revision>47</cp:revision>
  <dcterms:created xsi:type="dcterms:W3CDTF">2016-01-19T20:33:20Z</dcterms:created>
  <dcterms:modified xsi:type="dcterms:W3CDTF">2016-03-17T13:18:35Z</dcterms:modified>
</cp:coreProperties>
</file>