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4" r:id="rId7"/>
    <p:sldId id="265" r:id="rId8"/>
    <p:sldId id="266" r:id="rId9"/>
    <p:sldId id="267" r:id="rId10"/>
    <p:sldId id="262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DBED960F-905E-46B1-808F-920DCDAFC399}">
          <p14:sldIdLst>
            <p14:sldId id="256"/>
            <p14:sldId id="259"/>
            <p14:sldId id="258"/>
            <p14:sldId id="260"/>
            <p14:sldId id="261"/>
            <p14:sldId id="264"/>
            <p14:sldId id="265"/>
            <p14:sldId id="266"/>
            <p14:sldId id="267"/>
            <p14:sldId id="262"/>
          </p14:sldIdLst>
        </p14:section>
        <p14:section name="Oddíl bez názvu" id="{365ADEE7-C5B1-48A3-A7BA-3E57C6F18D86}">
          <p14:sldIdLst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18FB-6EDC-4C00-B573-AD0D5B24E6C1}" type="datetimeFigureOut">
              <a:rPr lang="en-GB" smtClean="0"/>
              <a:t>17/03/2017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6960-2468-4FC1-9F31-95EABC480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83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18FB-6EDC-4C00-B573-AD0D5B24E6C1}" type="datetimeFigureOut">
              <a:rPr lang="en-GB" smtClean="0"/>
              <a:t>17/03/2017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6960-2468-4FC1-9F31-95EABC480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902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18FB-6EDC-4C00-B573-AD0D5B24E6C1}" type="datetimeFigureOut">
              <a:rPr lang="en-GB" smtClean="0"/>
              <a:t>17/03/2017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6960-2468-4FC1-9F31-95EABC480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932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18FB-6EDC-4C00-B573-AD0D5B24E6C1}" type="datetimeFigureOut">
              <a:rPr lang="en-GB" smtClean="0"/>
              <a:t>17/03/2017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6960-2468-4FC1-9F31-95EABC480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987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18FB-6EDC-4C00-B573-AD0D5B24E6C1}" type="datetimeFigureOut">
              <a:rPr lang="en-GB" smtClean="0"/>
              <a:t>17/03/2017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6960-2468-4FC1-9F31-95EABC480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95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18FB-6EDC-4C00-B573-AD0D5B24E6C1}" type="datetimeFigureOut">
              <a:rPr lang="en-GB" smtClean="0"/>
              <a:t>17/03/2017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6960-2468-4FC1-9F31-95EABC480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913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18FB-6EDC-4C00-B573-AD0D5B24E6C1}" type="datetimeFigureOut">
              <a:rPr lang="en-GB" smtClean="0"/>
              <a:t>17/03/2017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6960-2468-4FC1-9F31-95EABC480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458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18FB-6EDC-4C00-B573-AD0D5B24E6C1}" type="datetimeFigureOut">
              <a:rPr lang="en-GB" smtClean="0"/>
              <a:t>17/03/2017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6960-2468-4FC1-9F31-95EABC480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247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18FB-6EDC-4C00-B573-AD0D5B24E6C1}" type="datetimeFigureOut">
              <a:rPr lang="en-GB" smtClean="0"/>
              <a:t>17/03/2017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6960-2468-4FC1-9F31-95EABC480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18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18FB-6EDC-4C00-B573-AD0D5B24E6C1}" type="datetimeFigureOut">
              <a:rPr lang="en-GB" smtClean="0"/>
              <a:t>17/03/2017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6960-2468-4FC1-9F31-95EABC480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317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18FB-6EDC-4C00-B573-AD0D5B24E6C1}" type="datetimeFigureOut">
              <a:rPr lang="en-GB" smtClean="0"/>
              <a:t>17/03/2017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6960-2468-4FC1-9F31-95EABC480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573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C18FB-6EDC-4C00-B573-AD0D5B24E6C1}" type="datetimeFigureOut">
              <a:rPr lang="en-GB" smtClean="0"/>
              <a:t>17/03/2017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B6960-2468-4FC1-9F31-95EABC480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659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8964488" cy="1470025"/>
          </a:xfrm>
        </p:spPr>
        <p:txBody>
          <a:bodyPr>
            <a:normAutofit fontScale="90000"/>
          </a:bodyPr>
          <a:lstStyle/>
          <a:p>
            <a:r>
              <a:rPr lang="vi-VN" dirty="0"/>
              <a:t/>
            </a:r>
            <a:br>
              <a:rPr lang="vi-VN" dirty="0"/>
            </a:br>
            <a:r>
              <a:rPr lang="vi-VN" dirty="0" smtClean="0"/>
              <a:t>Makroskopick</a:t>
            </a:r>
            <a:r>
              <a:rPr lang="cs-CZ" dirty="0" smtClean="0"/>
              <a:t>é</a:t>
            </a:r>
            <a:r>
              <a:rPr lang="vi-VN" dirty="0" smtClean="0"/>
              <a:t> pozorov</a:t>
            </a:r>
            <a:r>
              <a:rPr lang="cs-CZ" dirty="0" err="1" smtClean="0"/>
              <a:t>ání</a:t>
            </a:r>
            <a:r>
              <a:rPr lang="cs-CZ" dirty="0" smtClean="0"/>
              <a:t> </a:t>
            </a:r>
            <a:r>
              <a:rPr lang="vi-VN" dirty="0" smtClean="0"/>
              <a:t>mikroorganizm</a:t>
            </a:r>
            <a:r>
              <a:rPr lang="cs-CZ" dirty="0" smtClean="0"/>
              <a:t>ů</a:t>
            </a:r>
            <a:r>
              <a:rPr lang="vi-VN" dirty="0" smtClean="0"/>
              <a:t>, </a:t>
            </a:r>
            <a:r>
              <a:rPr lang="vi-VN" dirty="0"/>
              <a:t>Gramovo </a:t>
            </a:r>
            <a:r>
              <a:rPr lang="vi-VN" dirty="0" smtClean="0"/>
              <a:t>barven</a:t>
            </a:r>
            <a:r>
              <a:rPr lang="cs-CZ" dirty="0" smtClean="0"/>
              <a:t>í</a:t>
            </a:r>
            <a:r>
              <a:rPr lang="vi-VN" dirty="0"/>
              <a:t/>
            </a:r>
            <a:br>
              <a:rPr lang="vi-VN" dirty="0"/>
            </a:b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592" y="2276872"/>
            <a:ext cx="5834063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2668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191" y="499887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dirty="0"/>
              <a:t>suspenzi</a:t>
            </a:r>
            <a:r>
              <a:rPr lang="cs-CZ" dirty="0"/>
              <a:t> z kultury mikrobů </a:t>
            </a:r>
            <a:r>
              <a:rPr lang="cs-CZ" b="1" dirty="0"/>
              <a:t>rozetřeme</a:t>
            </a:r>
            <a:r>
              <a:rPr lang="cs-CZ" dirty="0"/>
              <a:t> </a:t>
            </a:r>
            <a:r>
              <a:rPr lang="cs-CZ" b="1" dirty="0"/>
              <a:t>na čisté </a:t>
            </a:r>
            <a:r>
              <a:rPr lang="cs-CZ" dirty="0"/>
              <a:t>podložní </a:t>
            </a:r>
            <a:r>
              <a:rPr lang="cs-CZ" dirty="0" smtClean="0"/>
              <a:t>sklíčko (označíme stranu sklíčka) </a:t>
            </a:r>
            <a:r>
              <a:rPr lang="cs-CZ" dirty="0"/>
              <a:t>necháme dobře </a:t>
            </a:r>
            <a:r>
              <a:rPr lang="cs-CZ" b="1" dirty="0"/>
              <a:t>zaschnout a fixujeme plamenem</a:t>
            </a:r>
            <a:endParaRPr lang="en-GB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ponoříme do roztoku </a:t>
            </a:r>
            <a:r>
              <a:rPr lang="cs-CZ" b="1" dirty="0"/>
              <a:t>krystalové violeti </a:t>
            </a:r>
            <a:r>
              <a:rPr lang="cs-CZ" dirty="0"/>
              <a:t>a necháme působit </a:t>
            </a:r>
            <a:r>
              <a:rPr lang="cs-CZ" b="1" dirty="0"/>
              <a:t>30 sekund</a:t>
            </a:r>
            <a:endParaRPr lang="en-GB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barvivo </a:t>
            </a:r>
            <a:r>
              <a:rPr lang="cs-CZ" b="1" dirty="0"/>
              <a:t>opláchneme</a:t>
            </a:r>
            <a:r>
              <a:rPr lang="cs-CZ" dirty="0"/>
              <a:t> slabým proudem vody (2s)</a:t>
            </a: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preparát ponoříme do </a:t>
            </a:r>
            <a:r>
              <a:rPr lang="cs-CZ" b="1" dirty="0" err="1"/>
              <a:t>Lugolova</a:t>
            </a:r>
            <a:r>
              <a:rPr lang="cs-CZ" b="1" dirty="0"/>
              <a:t> roztoku na 30 sekund</a:t>
            </a:r>
            <a:r>
              <a:rPr lang="cs-CZ" dirty="0"/>
              <a:t>. </a:t>
            </a: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dirty="0"/>
              <a:t>opláchneme</a:t>
            </a:r>
            <a:r>
              <a:rPr lang="cs-CZ" dirty="0"/>
              <a:t> slabým proudem vody (2s)</a:t>
            </a: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dirty="0"/>
              <a:t>překryjeme </a:t>
            </a:r>
            <a:r>
              <a:rPr lang="cs-CZ" b="1" dirty="0" err="1"/>
              <a:t>ethanolem</a:t>
            </a:r>
            <a:r>
              <a:rPr lang="cs-CZ" b="1" dirty="0"/>
              <a:t> </a:t>
            </a:r>
            <a:r>
              <a:rPr lang="cs-CZ" dirty="0"/>
              <a:t>(nebo acetonem), maximálně 15-20 sekund</a:t>
            </a: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dirty="0"/>
              <a:t>opláchneme</a:t>
            </a:r>
            <a:r>
              <a:rPr lang="cs-CZ" dirty="0"/>
              <a:t> slabým proudem </a:t>
            </a:r>
            <a:r>
              <a:rPr lang="cs-CZ" dirty="0" smtClean="0"/>
              <a:t>vody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 smtClean="0"/>
              <a:t> </a:t>
            </a:r>
            <a:r>
              <a:rPr lang="cs-CZ" dirty="0"/>
              <a:t>buňky </a:t>
            </a:r>
            <a:r>
              <a:rPr lang="cs-CZ" b="1" dirty="0"/>
              <a:t>dobarvíme </a:t>
            </a:r>
            <a:r>
              <a:rPr lang="cs-CZ" b="1" dirty="0" err="1"/>
              <a:t>safraninem</a:t>
            </a:r>
            <a:r>
              <a:rPr lang="cs-CZ" b="1" dirty="0"/>
              <a:t> 1 minutu </a:t>
            </a:r>
            <a:r>
              <a:rPr lang="cs-CZ" dirty="0"/>
              <a:t>(takto se dobarví pouze buňky gramnegativní, u kterých došlo k vyplavení krystalové </a:t>
            </a:r>
            <a:r>
              <a:rPr lang="cs-CZ" dirty="0" smtClean="0"/>
              <a:t>violeti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 smtClean="0"/>
              <a:t>osušíme </a:t>
            </a:r>
            <a:r>
              <a:rPr lang="cs-CZ" dirty="0"/>
              <a:t>mezi dvěma filtračními papíry a mikroskopujeme pod imerzním objektivem (zvětšení 1000x)</a:t>
            </a:r>
            <a:endParaRPr lang="en-GB" dirty="0"/>
          </a:p>
          <a:p>
            <a:r>
              <a:rPr lang="cs-CZ" b="1" dirty="0"/>
              <a:t> </a:t>
            </a:r>
            <a:endParaRPr lang="en-GB" dirty="0"/>
          </a:p>
        </p:txBody>
      </p:sp>
      <p:sp>
        <p:nvSpPr>
          <p:cNvPr id="5" name="TextovéPole 4"/>
          <p:cNvSpPr txBox="1"/>
          <p:nvPr/>
        </p:nvSpPr>
        <p:spPr>
          <a:xfrm>
            <a:off x="899592" y="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Postup:</a:t>
            </a:r>
            <a:endParaRPr lang="en-GB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80" y="4077072"/>
            <a:ext cx="3819058" cy="2459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58" y="4077072"/>
            <a:ext cx="3040818" cy="2468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9385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en-GB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05" y="1600200"/>
            <a:ext cx="796039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145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-22687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Očkování kultur, sterilita práce</a:t>
            </a:r>
            <a:endParaRPr lang="en-GB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/>
          <a:lstStyle/>
          <a:p>
            <a:r>
              <a:rPr lang="cs-CZ" sz="2400" dirty="0" smtClean="0"/>
              <a:t>Sterilita </a:t>
            </a:r>
            <a:r>
              <a:rPr lang="cs-CZ" sz="2400" dirty="0" err="1" smtClean="0"/>
              <a:t>vs</a:t>
            </a:r>
            <a:r>
              <a:rPr lang="cs-CZ" sz="2400" dirty="0" smtClean="0"/>
              <a:t> kontaminace?</a:t>
            </a:r>
          </a:p>
          <a:p>
            <a:r>
              <a:rPr lang="cs-CZ" sz="2400" dirty="0" smtClean="0"/>
              <a:t>Misky – jednotlivé kolonie?</a:t>
            </a:r>
          </a:p>
          <a:p>
            <a:r>
              <a:rPr lang="cs-CZ" sz="2400" dirty="0" smtClean="0"/>
              <a:t>Misky – mix - jednotlivé kolonie?</a:t>
            </a:r>
          </a:p>
          <a:p>
            <a:r>
              <a:rPr lang="cs-CZ" sz="2400" dirty="0" smtClean="0"/>
              <a:t>Šikmý agar (uchovávání)</a:t>
            </a:r>
          </a:p>
          <a:p>
            <a:r>
              <a:rPr lang="cs-CZ" sz="2400" dirty="0" smtClean="0"/>
              <a:t>Bujón – zákal, blanka </a:t>
            </a:r>
            <a:r>
              <a:rPr lang="cs-CZ" sz="2400" dirty="0" err="1" smtClean="0"/>
              <a:t>povrchvé</a:t>
            </a:r>
            <a:r>
              <a:rPr lang="cs-CZ" sz="2400" dirty="0" smtClean="0"/>
              <a:t> útvary (mázdra)?</a:t>
            </a:r>
          </a:p>
          <a:p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99916"/>
            <a:ext cx="2530971" cy="253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907533"/>
            <a:ext cx="3029494" cy="22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3789040"/>
            <a:ext cx="165735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827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0611" y="11663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Tvary kolonií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10605"/>
            <a:ext cx="4361905" cy="369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5076056" y="980728"/>
            <a:ext cx="3738433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•</a:t>
            </a:r>
            <a:r>
              <a:rPr lang="en-GB" sz="1400" dirty="0" err="1" smtClean="0"/>
              <a:t>Velikost</a:t>
            </a:r>
            <a:r>
              <a:rPr lang="en-GB" sz="1400" dirty="0" smtClean="0"/>
              <a:t> (</a:t>
            </a:r>
            <a:r>
              <a:rPr lang="en-GB" sz="1400" dirty="0" err="1" smtClean="0"/>
              <a:t>průměr</a:t>
            </a:r>
            <a:r>
              <a:rPr lang="en-GB" sz="1400" dirty="0" smtClean="0"/>
              <a:t>; mm)</a:t>
            </a:r>
          </a:p>
          <a:p>
            <a:r>
              <a:rPr lang="en-GB" sz="1400" dirty="0" smtClean="0"/>
              <a:t>•</a:t>
            </a:r>
            <a:r>
              <a:rPr lang="en-GB" sz="1400" dirty="0" err="1" smtClean="0"/>
              <a:t>Tvar</a:t>
            </a:r>
            <a:r>
              <a:rPr lang="en-GB" sz="1400" dirty="0" smtClean="0"/>
              <a:t> – </a:t>
            </a:r>
            <a:r>
              <a:rPr lang="en-GB" sz="1400" dirty="0" err="1" smtClean="0"/>
              <a:t>kolonie</a:t>
            </a:r>
            <a:r>
              <a:rPr lang="en-GB" sz="1400" dirty="0" smtClean="0"/>
              <a:t> </a:t>
            </a:r>
            <a:r>
              <a:rPr lang="en-GB" sz="1400" dirty="0" err="1" smtClean="0"/>
              <a:t>pravidelná</a:t>
            </a:r>
            <a:r>
              <a:rPr lang="en-GB" sz="1400" dirty="0" smtClean="0"/>
              <a:t> </a:t>
            </a:r>
            <a:r>
              <a:rPr lang="en-GB" sz="1400" dirty="0" err="1" smtClean="0"/>
              <a:t>kulatá</a:t>
            </a:r>
            <a:r>
              <a:rPr lang="en-GB" sz="1400" dirty="0" smtClean="0"/>
              <a:t>, </a:t>
            </a:r>
            <a:r>
              <a:rPr lang="en-GB" sz="1400" dirty="0" err="1" smtClean="0"/>
              <a:t>oválná</a:t>
            </a:r>
            <a:r>
              <a:rPr lang="en-GB" sz="1400" dirty="0" smtClean="0"/>
              <a:t>, </a:t>
            </a:r>
            <a:r>
              <a:rPr lang="en-GB" sz="1400" dirty="0" err="1" smtClean="0"/>
              <a:t>nepravidelně</a:t>
            </a:r>
            <a:r>
              <a:rPr lang="en-GB" sz="1400" dirty="0" smtClean="0"/>
              <a:t> </a:t>
            </a:r>
            <a:r>
              <a:rPr lang="en-GB" sz="1400" dirty="0" err="1" smtClean="0"/>
              <a:t>laločnatá</a:t>
            </a:r>
            <a:r>
              <a:rPr lang="en-GB" sz="1400" dirty="0" smtClean="0"/>
              <a:t>, </a:t>
            </a:r>
            <a:r>
              <a:rPr lang="en-GB" sz="1400" dirty="0" err="1" smtClean="0"/>
              <a:t>vláknitá</a:t>
            </a:r>
            <a:r>
              <a:rPr lang="en-GB" sz="1400" dirty="0" smtClean="0"/>
              <a:t>, </a:t>
            </a:r>
            <a:r>
              <a:rPr lang="en-GB" sz="1400" dirty="0" err="1" smtClean="0"/>
              <a:t>rhizoidní</a:t>
            </a:r>
            <a:r>
              <a:rPr lang="en-GB" sz="1400" dirty="0" smtClean="0"/>
              <a:t>, </a:t>
            </a:r>
            <a:r>
              <a:rPr lang="en-GB" sz="1400" dirty="0" err="1" smtClean="0"/>
              <a:t>plazící</a:t>
            </a:r>
            <a:r>
              <a:rPr lang="en-GB" sz="1400" dirty="0" smtClean="0"/>
              <a:t> se</a:t>
            </a:r>
          </a:p>
          <a:p>
            <a:r>
              <a:rPr lang="en-GB" sz="1400" dirty="0" smtClean="0"/>
              <a:t>•</a:t>
            </a:r>
            <a:r>
              <a:rPr lang="en-GB" sz="1400" dirty="0" err="1" smtClean="0"/>
              <a:t>Profil</a:t>
            </a:r>
            <a:r>
              <a:rPr lang="en-GB" sz="1400" dirty="0" smtClean="0"/>
              <a:t> – </a:t>
            </a:r>
            <a:r>
              <a:rPr lang="en-GB" sz="1400" dirty="0" err="1" smtClean="0"/>
              <a:t>kolonie</a:t>
            </a:r>
            <a:r>
              <a:rPr lang="en-GB" sz="1400" dirty="0" smtClean="0"/>
              <a:t> </a:t>
            </a:r>
            <a:r>
              <a:rPr lang="en-GB" sz="1400" dirty="0" err="1" smtClean="0"/>
              <a:t>vyvýšená</a:t>
            </a:r>
            <a:r>
              <a:rPr lang="en-GB" sz="1400" dirty="0" smtClean="0"/>
              <a:t>, </a:t>
            </a:r>
            <a:r>
              <a:rPr lang="en-GB" sz="1400" dirty="0" err="1" smtClean="0"/>
              <a:t>plochá</a:t>
            </a:r>
            <a:r>
              <a:rPr lang="en-GB" sz="1400" dirty="0" smtClean="0"/>
              <a:t>, </a:t>
            </a:r>
            <a:r>
              <a:rPr lang="en-GB" sz="1400" dirty="0" err="1" smtClean="0"/>
              <a:t>pupkovitá,miskovitá</a:t>
            </a:r>
            <a:r>
              <a:rPr lang="en-GB" sz="1400" dirty="0" smtClean="0"/>
              <a:t> …</a:t>
            </a:r>
          </a:p>
          <a:p>
            <a:r>
              <a:rPr lang="en-GB" sz="1400" dirty="0" smtClean="0"/>
              <a:t>•</a:t>
            </a:r>
            <a:r>
              <a:rPr lang="en-GB" sz="1400" dirty="0" err="1" smtClean="0"/>
              <a:t>Okraje</a:t>
            </a:r>
            <a:r>
              <a:rPr lang="en-GB" sz="1400" dirty="0" smtClean="0"/>
              <a:t> – </a:t>
            </a:r>
            <a:r>
              <a:rPr lang="en-GB" sz="1400" dirty="0" err="1" smtClean="0"/>
              <a:t>pravidelné</a:t>
            </a:r>
            <a:r>
              <a:rPr lang="en-GB" sz="1400" dirty="0" smtClean="0"/>
              <a:t>, </a:t>
            </a:r>
            <a:r>
              <a:rPr lang="en-GB" sz="1400" dirty="0" err="1" smtClean="0"/>
              <a:t>filiformní</a:t>
            </a:r>
            <a:r>
              <a:rPr lang="en-GB" sz="1400" dirty="0" smtClean="0"/>
              <a:t>, </a:t>
            </a:r>
            <a:r>
              <a:rPr lang="en-GB" sz="1400" dirty="0" err="1" smtClean="0"/>
              <a:t>laločnaté</a:t>
            </a:r>
            <a:r>
              <a:rPr lang="en-GB" sz="1400" dirty="0" smtClean="0"/>
              <a:t>, </a:t>
            </a:r>
            <a:r>
              <a:rPr lang="en-GB" sz="1400" dirty="0" err="1" smtClean="0"/>
              <a:t>okrouhlé</a:t>
            </a:r>
            <a:r>
              <a:rPr lang="en-GB" sz="1400" dirty="0" smtClean="0"/>
              <a:t> …</a:t>
            </a:r>
          </a:p>
          <a:p>
            <a:r>
              <a:rPr lang="en-GB" sz="1400" dirty="0" smtClean="0"/>
              <a:t>•</a:t>
            </a:r>
            <a:r>
              <a:rPr lang="en-GB" sz="1400" dirty="0" err="1" smtClean="0"/>
              <a:t>Povrch</a:t>
            </a:r>
            <a:r>
              <a:rPr lang="en-GB" sz="1400" dirty="0" smtClean="0"/>
              <a:t> – </a:t>
            </a:r>
            <a:r>
              <a:rPr lang="en-GB" sz="1400" dirty="0" err="1" smtClean="0"/>
              <a:t>hladký</a:t>
            </a:r>
            <a:r>
              <a:rPr lang="en-GB" sz="1400" dirty="0" smtClean="0"/>
              <a:t>, </a:t>
            </a:r>
            <a:r>
              <a:rPr lang="en-GB" sz="1400" dirty="0" err="1" smtClean="0"/>
              <a:t>lesklý</a:t>
            </a:r>
            <a:r>
              <a:rPr lang="en-GB" sz="1400" dirty="0" smtClean="0"/>
              <a:t> (S – </a:t>
            </a:r>
            <a:r>
              <a:rPr lang="en-GB" sz="1400" dirty="0" err="1" smtClean="0"/>
              <a:t>fáze</a:t>
            </a:r>
            <a:r>
              <a:rPr lang="en-GB" sz="1400" dirty="0" smtClean="0"/>
              <a:t>), </a:t>
            </a:r>
            <a:r>
              <a:rPr lang="en-GB" sz="1400" dirty="0" err="1" smtClean="0"/>
              <a:t>matný</a:t>
            </a:r>
            <a:r>
              <a:rPr lang="en-GB" sz="1400" dirty="0" smtClean="0"/>
              <a:t>, </a:t>
            </a:r>
            <a:r>
              <a:rPr lang="en-GB" sz="1400" dirty="0" err="1" smtClean="0"/>
              <a:t>drsný</a:t>
            </a:r>
            <a:r>
              <a:rPr lang="en-GB" sz="1400" dirty="0" smtClean="0"/>
              <a:t> (R- </a:t>
            </a:r>
            <a:r>
              <a:rPr lang="en-GB" sz="1400" dirty="0" err="1" smtClean="0"/>
              <a:t>fáze</a:t>
            </a:r>
            <a:r>
              <a:rPr lang="en-GB" sz="1400" dirty="0" smtClean="0"/>
              <a:t>), </a:t>
            </a:r>
          </a:p>
          <a:p>
            <a:r>
              <a:rPr lang="en-GB" sz="1400" dirty="0" smtClean="0"/>
              <a:t>•</a:t>
            </a:r>
            <a:r>
              <a:rPr lang="en-GB" sz="1400" dirty="0" err="1" smtClean="0"/>
              <a:t>Transparence</a:t>
            </a:r>
            <a:r>
              <a:rPr lang="en-GB" sz="1400" dirty="0" smtClean="0"/>
              <a:t> – </a:t>
            </a:r>
            <a:r>
              <a:rPr lang="en-GB" sz="1400" dirty="0" err="1" smtClean="0"/>
              <a:t>průhledná</a:t>
            </a:r>
            <a:r>
              <a:rPr lang="en-GB" sz="1400" dirty="0" smtClean="0"/>
              <a:t>, </a:t>
            </a:r>
            <a:r>
              <a:rPr lang="en-GB" sz="1400" dirty="0" err="1" smtClean="0"/>
              <a:t>průsvitná</a:t>
            </a:r>
            <a:r>
              <a:rPr lang="en-GB" sz="1400" dirty="0" smtClean="0"/>
              <a:t>, </a:t>
            </a:r>
            <a:r>
              <a:rPr lang="en-GB" sz="1400" dirty="0" err="1" smtClean="0"/>
              <a:t>neprůsvitná</a:t>
            </a:r>
            <a:r>
              <a:rPr lang="en-GB" sz="1400" dirty="0" smtClean="0"/>
              <a:t> </a:t>
            </a:r>
            <a:r>
              <a:rPr lang="en-GB" sz="1400" dirty="0" err="1" smtClean="0"/>
              <a:t>kolonie</a:t>
            </a:r>
            <a:endParaRPr lang="en-GB" sz="1400" dirty="0" smtClean="0"/>
          </a:p>
          <a:p>
            <a:r>
              <a:rPr lang="en-GB" sz="1400" dirty="0" smtClean="0"/>
              <a:t>•</a:t>
            </a:r>
            <a:r>
              <a:rPr lang="en-GB" sz="1400" dirty="0" err="1" smtClean="0"/>
              <a:t>Barva</a:t>
            </a:r>
            <a:r>
              <a:rPr lang="en-GB" sz="1400" dirty="0" smtClean="0"/>
              <a:t> -  </a:t>
            </a:r>
            <a:r>
              <a:rPr lang="en-GB" sz="1400" dirty="0" err="1" smtClean="0"/>
              <a:t>kolonie</a:t>
            </a:r>
            <a:r>
              <a:rPr lang="en-GB" sz="1400" dirty="0" smtClean="0"/>
              <a:t> </a:t>
            </a:r>
            <a:r>
              <a:rPr lang="en-GB" sz="1400" dirty="0" err="1" smtClean="0"/>
              <a:t>bezbarvá</a:t>
            </a:r>
            <a:r>
              <a:rPr lang="en-GB" sz="1400" dirty="0" smtClean="0"/>
              <a:t>, </a:t>
            </a:r>
            <a:r>
              <a:rPr lang="en-GB" sz="1400" dirty="0" err="1" smtClean="0"/>
              <a:t>či</a:t>
            </a:r>
            <a:r>
              <a:rPr lang="en-GB" sz="1400" dirty="0" smtClean="0"/>
              <a:t> </a:t>
            </a:r>
            <a:r>
              <a:rPr lang="en-GB" sz="1400" dirty="0" err="1" smtClean="0"/>
              <a:t>pigmentovaná</a:t>
            </a:r>
            <a:r>
              <a:rPr lang="en-GB" sz="1400" dirty="0" smtClean="0"/>
              <a:t>: </a:t>
            </a:r>
            <a:r>
              <a:rPr lang="en-GB" sz="1400" dirty="0" err="1" smtClean="0"/>
              <a:t>našedlá</a:t>
            </a:r>
            <a:r>
              <a:rPr lang="en-GB" sz="1400" dirty="0" smtClean="0"/>
              <a:t>, </a:t>
            </a:r>
            <a:r>
              <a:rPr lang="en-GB" sz="1400" dirty="0" err="1" smtClean="0"/>
              <a:t>bělavá</a:t>
            </a:r>
            <a:r>
              <a:rPr lang="en-GB" sz="1400" dirty="0" smtClean="0"/>
              <a:t>, </a:t>
            </a:r>
            <a:r>
              <a:rPr lang="en-GB" sz="1400" dirty="0" err="1" smtClean="0"/>
              <a:t>žlutá</a:t>
            </a:r>
            <a:r>
              <a:rPr lang="en-GB" sz="1400" dirty="0" smtClean="0"/>
              <a:t> …</a:t>
            </a:r>
          </a:p>
          <a:p>
            <a:r>
              <a:rPr lang="en-GB" sz="1400" dirty="0" smtClean="0"/>
              <a:t>  </a:t>
            </a:r>
          </a:p>
          <a:p>
            <a:r>
              <a:rPr lang="en-GB" sz="1400" dirty="0" err="1" smtClean="0"/>
              <a:t>Další</a:t>
            </a:r>
            <a:r>
              <a:rPr lang="en-GB" sz="1400" dirty="0" smtClean="0"/>
              <a:t> </a:t>
            </a:r>
            <a:r>
              <a:rPr lang="en-GB" sz="1400" dirty="0" err="1" smtClean="0"/>
              <a:t>znaky</a:t>
            </a:r>
            <a:r>
              <a:rPr lang="en-GB" sz="1400" dirty="0" smtClean="0"/>
              <a:t> </a:t>
            </a:r>
            <a:r>
              <a:rPr lang="en-GB" sz="1400" dirty="0" err="1" smtClean="0"/>
              <a:t>popisované</a:t>
            </a:r>
            <a:r>
              <a:rPr lang="en-GB" sz="1400" dirty="0" smtClean="0"/>
              <a:t> </a:t>
            </a:r>
            <a:r>
              <a:rPr lang="en-GB" sz="1400" dirty="0" err="1" smtClean="0"/>
              <a:t>na</a:t>
            </a:r>
            <a:r>
              <a:rPr lang="en-GB" sz="1400" dirty="0" smtClean="0"/>
              <a:t> </a:t>
            </a:r>
            <a:r>
              <a:rPr lang="en-GB" sz="1400" dirty="0" err="1" smtClean="0"/>
              <a:t>bakteriální</a:t>
            </a:r>
            <a:r>
              <a:rPr lang="en-GB" sz="1400" dirty="0" smtClean="0"/>
              <a:t> </a:t>
            </a:r>
            <a:r>
              <a:rPr lang="en-GB" sz="1400" dirty="0" err="1" smtClean="0"/>
              <a:t>kolonii</a:t>
            </a:r>
            <a:r>
              <a:rPr lang="en-GB" sz="1400" dirty="0" smtClean="0"/>
              <a:t>: </a:t>
            </a:r>
          </a:p>
          <a:p>
            <a:r>
              <a:rPr lang="en-GB" sz="1400" dirty="0" smtClean="0"/>
              <a:t>   </a:t>
            </a:r>
            <a:r>
              <a:rPr lang="en-GB" sz="1400" dirty="0" err="1" smtClean="0"/>
              <a:t>Vůně</a:t>
            </a:r>
            <a:r>
              <a:rPr lang="en-GB" sz="1400" dirty="0" smtClean="0"/>
              <a:t>, </a:t>
            </a:r>
            <a:r>
              <a:rPr lang="en-GB" sz="1400" dirty="0" err="1" smtClean="0"/>
              <a:t>zápach</a:t>
            </a:r>
            <a:r>
              <a:rPr lang="en-GB" sz="1400" dirty="0" smtClean="0"/>
              <a:t> – </a:t>
            </a:r>
            <a:r>
              <a:rPr lang="en-GB" sz="1400" dirty="0" err="1" smtClean="0"/>
              <a:t>po</a:t>
            </a:r>
            <a:r>
              <a:rPr lang="en-GB" sz="1400" dirty="0" smtClean="0"/>
              <a:t> </a:t>
            </a:r>
            <a:r>
              <a:rPr lang="en-GB" sz="1400" dirty="0" err="1" smtClean="0"/>
              <a:t>jasmínu</a:t>
            </a:r>
            <a:r>
              <a:rPr lang="en-GB" sz="1400" dirty="0" smtClean="0"/>
              <a:t>, </a:t>
            </a:r>
            <a:r>
              <a:rPr lang="en-GB" sz="1400" dirty="0" err="1" smtClean="0"/>
              <a:t>žluklém</a:t>
            </a:r>
            <a:r>
              <a:rPr lang="en-GB" sz="1400" dirty="0" smtClean="0"/>
              <a:t> </a:t>
            </a:r>
            <a:r>
              <a:rPr lang="en-GB" sz="1400" dirty="0" err="1" smtClean="0"/>
              <a:t>másle</a:t>
            </a:r>
            <a:r>
              <a:rPr lang="en-GB" sz="1400" dirty="0" smtClean="0"/>
              <a:t>, </a:t>
            </a:r>
            <a:r>
              <a:rPr lang="en-GB" sz="1400" dirty="0" err="1" smtClean="0"/>
              <a:t>ovocný</a:t>
            </a:r>
            <a:r>
              <a:rPr lang="en-GB" sz="1400" dirty="0" smtClean="0"/>
              <a:t> …	</a:t>
            </a:r>
          </a:p>
          <a:p>
            <a:r>
              <a:rPr lang="en-GB" sz="1400" dirty="0" smtClean="0"/>
              <a:t>    </a:t>
            </a:r>
            <a:r>
              <a:rPr lang="en-GB" sz="1400" dirty="0" err="1" smtClean="0"/>
              <a:t>Tvorba</a:t>
            </a:r>
            <a:r>
              <a:rPr lang="en-GB" sz="1400" dirty="0" smtClean="0"/>
              <a:t> mycelia</a:t>
            </a:r>
          </a:p>
          <a:p>
            <a:r>
              <a:rPr lang="en-GB" sz="1400" dirty="0" smtClean="0"/>
              <a:t>    </a:t>
            </a:r>
            <a:r>
              <a:rPr lang="en-GB" sz="1400" dirty="0" err="1" smtClean="0"/>
              <a:t>Změny</a:t>
            </a:r>
            <a:r>
              <a:rPr lang="en-GB" sz="1400" dirty="0" smtClean="0"/>
              <a:t> media – </a:t>
            </a:r>
            <a:r>
              <a:rPr lang="en-GB" sz="1400" dirty="0" err="1" smtClean="0"/>
              <a:t>dvorec</a:t>
            </a:r>
            <a:r>
              <a:rPr lang="en-GB" sz="1400" dirty="0" smtClean="0"/>
              <a:t> </a:t>
            </a:r>
            <a:r>
              <a:rPr lang="en-GB" sz="1400" dirty="0" err="1" smtClean="0"/>
              <a:t>zbarvení</a:t>
            </a:r>
            <a:r>
              <a:rPr lang="en-GB" sz="1400" dirty="0" smtClean="0"/>
              <a:t>, </a:t>
            </a:r>
            <a:r>
              <a:rPr lang="en-GB" sz="1400" dirty="0" err="1" smtClean="0"/>
              <a:t>hemolýzy</a:t>
            </a:r>
            <a:r>
              <a:rPr lang="en-GB" sz="1400" dirty="0" smtClean="0"/>
              <a:t>, </a:t>
            </a:r>
            <a:r>
              <a:rPr lang="en-GB" sz="1400" dirty="0" err="1" smtClean="0"/>
              <a:t>precipitátu</a:t>
            </a:r>
            <a:endParaRPr lang="en-GB" sz="1400" dirty="0" smtClean="0"/>
          </a:p>
          <a:p>
            <a:r>
              <a:rPr lang="en-GB" sz="1400" dirty="0" smtClean="0"/>
              <a:t>    </a:t>
            </a:r>
            <a:r>
              <a:rPr lang="en-GB" sz="1400" dirty="0" err="1" smtClean="0"/>
              <a:t>Konzistence</a:t>
            </a:r>
            <a:r>
              <a:rPr lang="en-GB" sz="1400" dirty="0" smtClean="0"/>
              <a:t> – </a:t>
            </a:r>
            <a:r>
              <a:rPr lang="en-GB" sz="1400" dirty="0" err="1" smtClean="0"/>
              <a:t>zjišťuje</a:t>
            </a:r>
            <a:r>
              <a:rPr lang="en-GB" sz="1400" dirty="0" smtClean="0"/>
              <a:t> se </a:t>
            </a:r>
            <a:r>
              <a:rPr lang="en-GB" sz="1400" dirty="0" err="1" smtClean="0"/>
              <a:t>bakteriální</a:t>
            </a:r>
            <a:r>
              <a:rPr lang="en-GB" sz="1400" dirty="0" smtClean="0"/>
              <a:t> </a:t>
            </a:r>
            <a:r>
              <a:rPr lang="en-GB" sz="1400" dirty="0" err="1" smtClean="0"/>
              <a:t>kličkou</a:t>
            </a:r>
            <a:r>
              <a:rPr lang="en-GB" sz="1400" dirty="0" smtClean="0"/>
              <a:t> (</a:t>
            </a:r>
            <a:r>
              <a:rPr lang="en-GB" sz="1400" dirty="0" err="1" smtClean="0"/>
              <a:t>viskózní</a:t>
            </a:r>
            <a:r>
              <a:rPr lang="en-GB" sz="1400" dirty="0" smtClean="0"/>
              <a:t>, </a:t>
            </a:r>
            <a:r>
              <a:rPr lang="en-GB" sz="1400" dirty="0" err="1" smtClean="0"/>
              <a:t>mazlavá</a:t>
            </a:r>
            <a:r>
              <a:rPr lang="en-GB" sz="1400" dirty="0" smtClean="0"/>
              <a:t>, </a:t>
            </a:r>
            <a:r>
              <a:rPr lang="en-GB" sz="1400" dirty="0" err="1" smtClean="0"/>
              <a:t>drobivá</a:t>
            </a:r>
            <a:r>
              <a:rPr lang="en-GB" sz="1400" dirty="0" smtClean="0"/>
              <a:t>, </a:t>
            </a:r>
            <a:r>
              <a:rPr lang="en-GB" sz="1400" dirty="0" err="1" smtClean="0"/>
              <a:t>zarůstá</a:t>
            </a:r>
            <a:r>
              <a:rPr lang="en-GB" sz="1400" dirty="0" smtClean="0"/>
              <a:t> do </a:t>
            </a:r>
            <a:r>
              <a:rPr lang="en-GB" sz="1400" dirty="0" err="1" smtClean="0"/>
              <a:t>agaru</a:t>
            </a:r>
            <a:r>
              <a:rPr lang="en-GB" sz="1400" dirty="0" smtClean="0"/>
              <a:t>) </a:t>
            </a:r>
            <a:endParaRPr lang="en-GB" sz="1400" dirty="0"/>
          </a:p>
        </p:txBody>
      </p:sp>
      <p:sp>
        <p:nvSpPr>
          <p:cNvPr id="5" name="Obdélník 4"/>
          <p:cNvSpPr/>
          <p:nvPr/>
        </p:nvSpPr>
        <p:spPr>
          <a:xfrm>
            <a:off x="3411" y="76470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 smtClean="0"/>
          </a:p>
          <a:p>
            <a:r>
              <a:rPr lang="en-GB" dirty="0" err="1" smtClean="0"/>
              <a:t>Při</a:t>
            </a:r>
            <a:r>
              <a:rPr lang="en-GB" dirty="0" smtClean="0"/>
              <a:t> </a:t>
            </a:r>
            <a:r>
              <a:rPr lang="en-GB" dirty="0" err="1" smtClean="0"/>
              <a:t>správně</a:t>
            </a:r>
            <a:r>
              <a:rPr lang="en-GB" dirty="0" smtClean="0"/>
              <a:t> </a:t>
            </a:r>
            <a:r>
              <a:rPr lang="en-GB" dirty="0" err="1" smtClean="0"/>
              <a:t>provedeném</a:t>
            </a:r>
            <a:r>
              <a:rPr lang="en-GB" dirty="0" smtClean="0"/>
              <a:t> </a:t>
            </a:r>
            <a:r>
              <a:rPr lang="en-GB" dirty="0" err="1" smtClean="0"/>
              <a:t>křížovém</a:t>
            </a:r>
            <a:r>
              <a:rPr lang="en-GB" dirty="0" smtClean="0"/>
              <a:t> </a:t>
            </a:r>
            <a:r>
              <a:rPr lang="en-GB" dirty="0" err="1" smtClean="0"/>
              <a:t>roztěru</a:t>
            </a:r>
            <a:r>
              <a:rPr lang="en-GB" dirty="0" smtClean="0"/>
              <a:t> </a:t>
            </a:r>
            <a:r>
              <a:rPr lang="en-GB" dirty="0" err="1" smtClean="0"/>
              <a:t>můžeme</a:t>
            </a:r>
            <a:r>
              <a:rPr lang="en-GB" dirty="0" smtClean="0"/>
              <a:t> </a:t>
            </a:r>
            <a:r>
              <a:rPr lang="en-GB" dirty="0" err="1" smtClean="0"/>
              <a:t>pozorovat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plotně</a:t>
            </a:r>
            <a:r>
              <a:rPr lang="en-GB" dirty="0" smtClean="0"/>
              <a:t> </a:t>
            </a:r>
            <a:r>
              <a:rPr lang="en-GB" dirty="0" err="1" smtClean="0"/>
              <a:t>jednotlivé</a:t>
            </a:r>
            <a:r>
              <a:rPr lang="en-GB" dirty="0" smtClean="0"/>
              <a:t>  </a:t>
            </a:r>
            <a:r>
              <a:rPr lang="en-GB" dirty="0" err="1" smtClean="0"/>
              <a:t>kolonie</a:t>
            </a:r>
            <a:r>
              <a:rPr lang="en-GB" dirty="0" smtClean="0"/>
              <a:t>. </a:t>
            </a:r>
            <a:r>
              <a:rPr lang="en-GB" dirty="0" err="1" smtClean="0"/>
              <a:t>Hodnotime</a:t>
            </a:r>
            <a:r>
              <a:rPr lang="en-GB" dirty="0" smtClean="0"/>
              <a:t> </a:t>
            </a:r>
            <a:r>
              <a:rPr lang="en-GB" dirty="0" err="1" smtClean="0"/>
              <a:t>jejich</a:t>
            </a:r>
            <a:r>
              <a:rPr lang="en-GB" dirty="0" smtClean="0"/>
              <a:t> </a:t>
            </a:r>
            <a:r>
              <a:rPr lang="en-GB" dirty="0" err="1" smtClean="0"/>
              <a:t>barvu</a:t>
            </a:r>
            <a:r>
              <a:rPr lang="en-GB" dirty="0" smtClean="0"/>
              <a:t>, </a:t>
            </a:r>
            <a:r>
              <a:rPr lang="en-GB" dirty="0" err="1" smtClean="0"/>
              <a:t>tvar</a:t>
            </a:r>
            <a:r>
              <a:rPr lang="en-GB" dirty="0" smtClean="0"/>
              <a:t>, </a:t>
            </a:r>
            <a:r>
              <a:rPr lang="en-GB" dirty="0" err="1" smtClean="0"/>
              <a:t>profil</a:t>
            </a:r>
            <a:r>
              <a:rPr lang="en-GB" dirty="0" smtClean="0"/>
              <a:t> a </a:t>
            </a:r>
            <a:r>
              <a:rPr lang="en-GB" dirty="0" err="1" smtClean="0"/>
              <a:t>okraje</a:t>
            </a:r>
            <a:r>
              <a:rPr lang="cs-CZ" dirty="0" smtClean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1625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Mikroskopické preparáty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/>
              <a:t>Nativní preparát </a:t>
            </a:r>
          </a:p>
          <a:p>
            <a:pPr marL="0" indent="0">
              <a:buNone/>
            </a:pPr>
            <a:r>
              <a:rPr lang="cs-CZ" sz="1800" dirty="0" smtClean="0"/>
              <a:t>Nefixovaný, nebarvený</a:t>
            </a:r>
          </a:p>
          <a:p>
            <a:pPr marL="0" indent="0">
              <a:buNone/>
            </a:pPr>
            <a:endParaRPr lang="cs-CZ" sz="1800" dirty="0" smtClean="0"/>
          </a:p>
          <a:p>
            <a:pPr lvl="0"/>
            <a:r>
              <a:rPr lang="cs-CZ" sz="1800" dirty="0"/>
              <a:t>zjišťování skutečného tvaru a struktury buněk </a:t>
            </a:r>
            <a:r>
              <a:rPr lang="cs-CZ" sz="1800" u="sng" dirty="0"/>
              <a:t>neporušených fixací a barvením</a:t>
            </a:r>
            <a:endParaRPr lang="en-GB" sz="1800" dirty="0"/>
          </a:p>
          <a:p>
            <a:pPr lvl="0"/>
            <a:r>
              <a:rPr lang="cs-CZ" sz="1800" dirty="0"/>
              <a:t>při pozorování růstu a množení, pohybu bakterií </a:t>
            </a:r>
            <a:endParaRPr lang="en-GB" sz="1800" dirty="0"/>
          </a:p>
          <a:p>
            <a:pPr lvl="0"/>
            <a:r>
              <a:rPr lang="cs-CZ" sz="1800" dirty="0"/>
              <a:t>v diagnostické praxi má význam při studiu buněčných útvarů, které se obtížně barví</a:t>
            </a:r>
            <a:endParaRPr lang="en-GB" sz="1800" dirty="0"/>
          </a:p>
          <a:p>
            <a:pPr marL="0" indent="0">
              <a:buNone/>
            </a:pPr>
            <a:r>
              <a:rPr lang="cs-CZ" sz="1800" dirty="0"/>
              <a:t> </a:t>
            </a:r>
            <a:endParaRPr lang="en-GB" sz="18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01008"/>
            <a:ext cx="3725416" cy="2714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234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cs-CZ" sz="3600" dirty="0" smtClean="0"/>
              <a:t>Barvené preparáty</a:t>
            </a:r>
            <a:endParaRPr lang="en-GB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/>
          </a:bodyPr>
          <a:lstStyle/>
          <a:p>
            <a:endParaRPr lang="en-GB" sz="2000" dirty="0" smtClean="0"/>
          </a:p>
          <a:p>
            <a:r>
              <a:rPr lang="en-GB" sz="2000" dirty="0" err="1" smtClean="0"/>
              <a:t>Barvivem</a:t>
            </a:r>
            <a:r>
              <a:rPr lang="en-GB" sz="2000" dirty="0" smtClean="0"/>
              <a:t> </a:t>
            </a:r>
            <a:r>
              <a:rPr lang="en-GB" sz="2000" dirty="0" err="1" smtClean="0"/>
              <a:t>zvýrazníme</a:t>
            </a:r>
            <a:r>
              <a:rPr lang="en-GB" sz="2000" dirty="0" smtClean="0"/>
              <a:t> </a:t>
            </a:r>
            <a:r>
              <a:rPr lang="en-GB" sz="2000" dirty="0" err="1" smtClean="0"/>
              <a:t>tvar</a:t>
            </a:r>
            <a:r>
              <a:rPr lang="en-GB" sz="2000" dirty="0" smtClean="0"/>
              <a:t> </a:t>
            </a:r>
            <a:r>
              <a:rPr lang="en-GB" sz="2000" dirty="0" err="1" smtClean="0"/>
              <a:t>buňky</a:t>
            </a:r>
            <a:r>
              <a:rPr lang="en-GB" sz="2000" dirty="0" smtClean="0"/>
              <a:t> 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en-GB" sz="2000" dirty="0" err="1" smtClean="0"/>
              <a:t>či</a:t>
            </a:r>
            <a:r>
              <a:rPr lang="en-GB" sz="2000" dirty="0" smtClean="0"/>
              <a:t> </a:t>
            </a:r>
            <a:r>
              <a:rPr lang="en-GB" sz="2000" dirty="0" err="1" smtClean="0"/>
              <a:t>zjistíme</a:t>
            </a:r>
            <a:r>
              <a:rPr lang="en-GB" sz="2000" dirty="0" smtClean="0"/>
              <a:t>, </a:t>
            </a:r>
            <a:r>
              <a:rPr lang="en-GB" sz="2000" dirty="0" err="1" smtClean="0"/>
              <a:t>zda</a:t>
            </a:r>
            <a:r>
              <a:rPr lang="en-GB" sz="2000" dirty="0" smtClean="0"/>
              <a:t> je </a:t>
            </a:r>
            <a:r>
              <a:rPr lang="en-GB" sz="2000" dirty="0" err="1" smtClean="0"/>
              <a:t>živá</a:t>
            </a:r>
            <a:r>
              <a:rPr lang="en-GB" sz="2000" dirty="0" smtClean="0"/>
              <a:t> (</a:t>
            </a:r>
            <a:r>
              <a:rPr lang="en-GB" sz="2000" dirty="0" err="1" smtClean="0"/>
              <a:t>vitální</a:t>
            </a:r>
            <a:r>
              <a:rPr lang="en-GB" sz="2000" dirty="0" smtClean="0"/>
              <a:t> test</a:t>
            </a:r>
            <a:r>
              <a:rPr lang="cs-CZ" sz="2000" dirty="0" smtClean="0"/>
              <a:t>)</a:t>
            </a:r>
          </a:p>
          <a:p>
            <a:endParaRPr lang="cs-CZ" sz="2000" dirty="0" smtClean="0"/>
          </a:p>
          <a:p>
            <a:r>
              <a:rPr lang="en-GB" sz="2000" dirty="0" err="1" smtClean="0"/>
              <a:t>struktury</a:t>
            </a:r>
            <a:r>
              <a:rPr lang="en-GB" sz="2000" dirty="0" smtClean="0"/>
              <a:t> </a:t>
            </a:r>
            <a:r>
              <a:rPr lang="en-GB" sz="2000" dirty="0" err="1" smtClean="0"/>
              <a:t>rozlišujeme</a:t>
            </a:r>
            <a:r>
              <a:rPr lang="en-GB" sz="2000" dirty="0" smtClean="0"/>
              <a:t> </a:t>
            </a:r>
            <a:r>
              <a:rPr lang="en-GB" sz="2000" dirty="0" err="1" smtClean="0"/>
              <a:t>diferenciačním</a:t>
            </a:r>
            <a:r>
              <a:rPr lang="en-GB" sz="2000" dirty="0" smtClean="0"/>
              <a:t> </a:t>
            </a:r>
            <a:r>
              <a:rPr lang="en-GB" sz="2000" dirty="0" err="1" smtClean="0"/>
              <a:t>barvením</a:t>
            </a:r>
            <a:r>
              <a:rPr lang="en-GB" sz="2000" dirty="0" smtClean="0"/>
              <a:t> a to </a:t>
            </a:r>
            <a:r>
              <a:rPr lang="en-GB" sz="2000" dirty="0" err="1" smtClean="0"/>
              <a:t>jak</a:t>
            </a:r>
            <a:r>
              <a:rPr lang="en-GB" sz="2000" dirty="0" smtClean="0"/>
              <a:t> </a:t>
            </a:r>
            <a:r>
              <a:rPr lang="en-GB" sz="2000" dirty="0" err="1" smtClean="0"/>
              <a:t>morfologické</a:t>
            </a:r>
            <a:r>
              <a:rPr lang="en-GB" sz="2000" dirty="0" smtClean="0"/>
              <a:t> </a:t>
            </a:r>
            <a:r>
              <a:rPr lang="en-GB" sz="2000" dirty="0" err="1" smtClean="0"/>
              <a:t>útvary</a:t>
            </a:r>
            <a:r>
              <a:rPr lang="en-GB" sz="2000" dirty="0" smtClean="0"/>
              <a:t> (</a:t>
            </a:r>
            <a:r>
              <a:rPr lang="en-GB" sz="2000" dirty="0" err="1" smtClean="0"/>
              <a:t>spory</a:t>
            </a:r>
            <a:r>
              <a:rPr lang="en-GB" sz="2000" dirty="0" smtClean="0"/>
              <a:t>, </a:t>
            </a:r>
            <a:r>
              <a:rPr lang="en-GB" sz="2000" dirty="0" err="1" smtClean="0"/>
              <a:t>membrány</a:t>
            </a:r>
            <a:r>
              <a:rPr lang="en-GB" sz="2000" dirty="0" smtClean="0"/>
              <a:t>, </a:t>
            </a:r>
            <a:r>
              <a:rPr lang="en-GB" sz="2000" dirty="0" err="1" smtClean="0"/>
              <a:t>buněčná</a:t>
            </a:r>
            <a:r>
              <a:rPr lang="en-GB" sz="2000" dirty="0" smtClean="0"/>
              <a:t> </a:t>
            </a:r>
            <a:r>
              <a:rPr lang="en-GB" sz="2000" dirty="0" err="1" smtClean="0"/>
              <a:t>stěna</a:t>
            </a:r>
            <a:r>
              <a:rPr lang="en-GB" sz="2000" dirty="0" smtClean="0"/>
              <a:t>), </a:t>
            </a:r>
            <a:r>
              <a:rPr lang="en-GB" sz="2000" dirty="0" err="1" smtClean="0"/>
              <a:t>tak</a:t>
            </a:r>
            <a:r>
              <a:rPr lang="en-GB" sz="2000" dirty="0" smtClean="0"/>
              <a:t> </a:t>
            </a:r>
            <a:r>
              <a:rPr lang="en-GB" sz="2000" dirty="0" err="1" smtClean="0"/>
              <a:t>chemické</a:t>
            </a:r>
            <a:r>
              <a:rPr lang="en-GB" sz="2000" dirty="0" smtClean="0"/>
              <a:t> </a:t>
            </a:r>
            <a:r>
              <a:rPr lang="en-GB" sz="2000" dirty="0" err="1" smtClean="0"/>
              <a:t>složky</a:t>
            </a:r>
            <a:r>
              <a:rPr lang="en-GB" sz="2000" dirty="0" smtClean="0"/>
              <a:t> (</a:t>
            </a:r>
            <a:r>
              <a:rPr lang="en-GB" sz="2000" dirty="0" err="1" smtClean="0"/>
              <a:t>barvení</a:t>
            </a:r>
            <a:r>
              <a:rPr lang="en-GB" sz="2000" dirty="0" smtClean="0"/>
              <a:t> </a:t>
            </a:r>
            <a:r>
              <a:rPr lang="en-GB" sz="2000" dirty="0" err="1" smtClean="0"/>
              <a:t>volutinu</a:t>
            </a:r>
            <a:r>
              <a:rPr lang="en-GB" sz="2000" dirty="0" smtClean="0"/>
              <a:t>, </a:t>
            </a:r>
            <a:r>
              <a:rPr lang="en-GB" sz="2000" dirty="0" err="1" smtClean="0"/>
              <a:t>glykogenu</a:t>
            </a:r>
            <a:r>
              <a:rPr lang="en-GB" sz="2000" dirty="0" smtClean="0"/>
              <a:t>, </a:t>
            </a:r>
            <a:r>
              <a:rPr lang="en-GB" sz="2000" dirty="0" err="1" smtClean="0"/>
              <a:t>škrobu</a:t>
            </a:r>
            <a:r>
              <a:rPr lang="en-GB" sz="2000" dirty="0" smtClean="0"/>
              <a:t>.)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en-GB" sz="2000" dirty="0" smtClean="0"/>
              <a:t> </a:t>
            </a:r>
            <a:r>
              <a:rPr lang="cs-CZ" sz="2000" dirty="0" err="1"/>
              <a:t>d</a:t>
            </a:r>
            <a:r>
              <a:rPr lang="en-GB" sz="2000" dirty="0" err="1" smtClean="0"/>
              <a:t>iagnostické</a:t>
            </a:r>
            <a:r>
              <a:rPr lang="en-GB" sz="2000" dirty="0" smtClean="0"/>
              <a:t> </a:t>
            </a:r>
            <a:r>
              <a:rPr lang="en-GB" sz="2000" dirty="0" err="1" smtClean="0"/>
              <a:t>barvení</a:t>
            </a:r>
            <a:r>
              <a:rPr lang="en-GB" sz="2000" dirty="0" smtClean="0"/>
              <a:t> </a:t>
            </a:r>
            <a:r>
              <a:rPr lang="en-GB" sz="2000" dirty="0" err="1" smtClean="0"/>
              <a:t>pak</a:t>
            </a:r>
            <a:r>
              <a:rPr lang="en-GB" sz="2000" dirty="0" smtClean="0"/>
              <a:t> </a:t>
            </a:r>
            <a:r>
              <a:rPr lang="en-GB" sz="2000" dirty="0" err="1" smtClean="0"/>
              <a:t>pomáhá</a:t>
            </a:r>
            <a:r>
              <a:rPr lang="en-GB" sz="2000" dirty="0" smtClean="0"/>
              <a:t> </a:t>
            </a:r>
            <a:r>
              <a:rPr lang="en-GB" sz="2000" dirty="0" err="1" smtClean="0"/>
              <a:t>identifikaci</a:t>
            </a:r>
            <a:r>
              <a:rPr lang="en-GB" sz="2000" dirty="0" smtClean="0"/>
              <a:t> (</a:t>
            </a:r>
            <a:r>
              <a:rPr lang="en-GB" sz="2000" dirty="0" err="1" smtClean="0"/>
              <a:t>Gramovo</a:t>
            </a:r>
            <a:r>
              <a:rPr lang="en-GB" sz="2000" dirty="0" smtClean="0"/>
              <a:t>, </a:t>
            </a:r>
            <a:r>
              <a:rPr lang="en-GB" sz="2000" dirty="0" err="1" smtClean="0"/>
              <a:t>acidorezistentní</a:t>
            </a:r>
            <a:r>
              <a:rPr lang="en-GB" sz="2000" dirty="0" smtClean="0"/>
              <a:t>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8176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cs-CZ" sz="2800" dirty="0" smtClean="0"/>
              <a:t>Fixování preparátu</a:t>
            </a:r>
            <a:endParaRPr lang="en-GB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Autofit/>
          </a:bodyPr>
          <a:lstStyle/>
          <a:p>
            <a:r>
              <a:rPr lang="en-GB" sz="1800" dirty="0" err="1" smtClean="0"/>
              <a:t>Podstatou</a:t>
            </a:r>
            <a:r>
              <a:rPr lang="en-GB" sz="1800" dirty="0" smtClean="0"/>
              <a:t> </a:t>
            </a:r>
            <a:r>
              <a:rPr lang="en-GB" sz="1800" dirty="0" err="1" smtClean="0"/>
              <a:t>fixace</a:t>
            </a:r>
            <a:r>
              <a:rPr lang="en-GB" sz="1800" dirty="0" smtClean="0"/>
              <a:t> je </a:t>
            </a:r>
            <a:r>
              <a:rPr lang="en-GB" sz="1800" dirty="0" err="1" smtClean="0"/>
              <a:t>vysrážení</a:t>
            </a:r>
            <a:r>
              <a:rPr lang="en-GB" sz="1800" dirty="0" smtClean="0"/>
              <a:t> </a:t>
            </a:r>
            <a:r>
              <a:rPr lang="en-GB" sz="1800" dirty="0" err="1" smtClean="0"/>
              <a:t>buněčných</a:t>
            </a:r>
            <a:r>
              <a:rPr lang="en-GB" sz="1800" dirty="0" smtClean="0"/>
              <a:t> </a:t>
            </a:r>
            <a:r>
              <a:rPr lang="en-GB" sz="1800" dirty="0" err="1" smtClean="0"/>
              <a:t>koloidů</a:t>
            </a:r>
            <a:r>
              <a:rPr lang="en-GB" sz="1800" dirty="0" smtClean="0"/>
              <a:t> (</a:t>
            </a:r>
            <a:r>
              <a:rPr lang="en-GB" sz="1800" dirty="0" err="1" smtClean="0"/>
              <a:t>zejména</a:t>
            </a:r>
            <a:r>
              <a:rPr lang="en-GB" sz="1800" dirty="0" smtClean="0"/>
              <a:t> </a:t>
            </a:r>
            <a:r>
              <a:rPr lang="en-GB" sz="1800" dirty="0" err="1" smtClean="0"/>
              <a:t>bílkovin</a:t>
            </a:r>
            <a:r>
              <a:rPr lang="en-GB" sz="1800" dirty="0" smtClean="0"/>
              <a:t>)</a:t>
            </a: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r>
              <a:rPr lang="en-GB" sz="1800" dirty="0" err="1" smtClean="0"/>
              <a:t>Fixací</a:t>
            </a:r>
            <a:r>
              <a:rPr lang="en-GB" sz="1800" dirty="0" smtClean="0"/>
              <a:t> </a:t>
            </a:r>
            <a:r>
              <a:rPr lang="en-GB" sz="1800" dirty="0" err="1" smtClean="0"/>
              <a:t>nátěru</a:t>
            </a:r>
            <a:r>
              <a:rPr lang="en-GB" sz="1800" dirty="0" smtClean="0"/>
              <a:t> </a:t>
            </a:r>
            <a:r>
              <a:rPr lang="en-GB" sz="1800" dirty="0" err="1" smtClean="0"/>
              <a:t>buněk</a:t>
            </a:r>
            <a:r>
              <a:rPr lang="en-GB" sz="1800" dirty="0" smtClean="0"/>
              <a:t> </a:t>
            </a:r>
            <a:r>
              <a:rPr lang="en-GB" sz="1800" dirty="0" err="1" smtClean="0"/>
              <a:t>dosáhneme</a:t>
            </a:r>
            <a:r>
              <a:rPr lang="en-GB" sz="1800" dirty="0" smtClean="0"/>
              <a:t> </a:t>
            </a:r>
            <a:r>
              <a:rPr lang="en-GB" sz="1800" dirty="0" err="1" smtClean="0"/>
              <a:t>toho</a:t>
            </a:r>
            <a:r>
              <a:rPr lang="en-GB" sz="1800" dirty="0" smtClean="0"/>
              <a:t>, </a:t>
            </a:r>
            <a:r>
              <a:rPr lang="en-GB" sz="1800" dirty="0" err="1" smtClean="0"/>
              <a:t>že</a:t>
            </a:r>
            <a:r>
              <a:rPr lang="en-GB" sz="1800" dirty="0" smtClean="0"/>
              <a:t> </a:t>
            </a:r>
            <a:r>
              <a:rPr lang="en-GB" sz="1800" dirty="0" err="1" smtClean="0"/>
              <a:t>lépe</a:t>
            </a:r>
            <a:r>
              <a:rPr lang="en-GB" sz="1800" dirty="0" smtClean="0"/>
              <a:t> </a:t>
            </a:r>
            <a:r>
              <a:rPr lang="en-GB" sz="1800" dirty="0" err="1" smtClean="0"/>
              <a:t>přilnou</a:t>
            </a:r>
            <a:r>
              <a:rPr lang="en-GB" sz="1800" dirty="0" smtClean="0"/>
              <a:t> </a:t>
            </a:r>
            <a:r>
              <a:rPr lang="en-GB" sz="1800" dirty="0" err="1" smtClean="0"/>
              <a:t>ke</a:t>
            </a:r>
            <a:r>
              <a:rPr lang="en-GB" sz="1800" dirty="0" smtClean="0"/>
              <a:t> </a:t>
            </a:r>
            <a:r>
              <a:rPr lang="en-GB" sz="1800" dirty="0" err="1" smtClean="0"/>
              <a:t>sklíčku</a:t>
            </a:r>
            <a:r>
              <a:rPr lang="en-GB" sz="1800" dirty="0" smtClean="0"/>
              <a:t> (</a:t>
            </a:r>
            <a:r>
              <a:rPr lang="en-GB" sz="1800" dirty="0" err="1" smtClean="0"/>
              <a:t>nespláchnou</a:t>
            </a:r>
            <a:r>
              <a:rPr lang="en-GB" sz="1800" dirty="0" smtClean="0"/>
              <a:t> se </a:t>
            </a:r>
            <a:r>
              <a:rPr lang="en-GB" sz="1800" dirty="0" err="1" smtClean="0"/>
              <a:t>tak</a:t>
            </a:r>
            <a:r>
              <a:rPr lang="en-GB" sz="1800" dirty="0" smtClean="0"/>
              <a:t> </a:t>
            </a:r>
            <a:r>
              <a:rPr lang="en-GB" sz="1800" dirty="0" err="1" smtClean="0"/>
              <a:t>aplikací</a:t>
            </a:r>
            <a:r>
              <a:rPr lang="en-GB" sz="1800" dirty="0" smtClean="0"/>
              <a:t> </a:t>
            </a:r>
            <a:r>
              <a:rPr lang="en-GB" sz="1800" dirty="0" err="1" smtClean="0"/>
              <a:t>barviva</a:t>
            </a:r>
            <a:r>
              <a:rPr lang="en-GB" sz="1800" dirty="0" smtClean="0"/>
              <a:t> </a:t>
            </a:r>
            <a:r>
              <a:rPr lang="en-GB" sz="1800" dirty="0" err="1" smtClean="0"/>
              <a:t>či</a:t>
            </a:r>
            <a:r>
              <a:rPr lang="en-GB" sz="1800" dirty="0" smtClean="0"/>
              <a:t> </a:t>
            </a:r>
            <a:r>
              <a:rPr lang="en-GB" sz="1800" dirty="0" err="1" smtClean="0"/>
              <a:t>rozpouštědla</a:t>
            </a:r>
            <a:r>
              <a:rPr lang="en-GB" sz="1800" dirty="0" smtClean="0"/>
              <a:t>) a </a:t>
            </a:r>
            <a:r>
              <a:rPr lang="en-GB" sz="1800" dirty="0" err="1" smtClean="0"/>
              <a:t>rovněž</a:t>
            </a:r>
            <a:r>
              <a:rPr lang="en-GB" sz="1800" dirty="0" smtClean="0"/>
              <a:t> </a:t>
            </a:r>
            <a:r>
              <a:rPr lang="en-GB" sz="1800" dirty="0" err="1" smtClean="0"/>
              <a:t>lépe</a:t>
            </a:r>
            <a:r>
              <a:rPr lang="en-GB" sz="1800" dirty="0" smtClean="0"/>
              <a:t> </a:t>
            </a:r>
            <a:r>
              <a:rPr lang="en-GB" sz="1800" dirty="0" err="1" smtClean="0"/>
              <a:t>přijmou</a:t>
            </a:r>
            <a:r>
              <a:rPr lang="en-GB" sz="1800" dirty="0" smtClean="0"/>
              <a:t> </a:t>
            </a:r>
            <a:r>
              <a:rPr lang="en-GB" sz="1800" dirty="0" err="1" smtClean="0"/>
              <a:t>barvivo</a:t>
            </a:r>
            <a:endParaRPr lang="cs-CZ" sz="1800" dirty="0" smtClean="0"/>
          </a:p>
          <a:p>
            <a:endParaRPr lang="cs-CZ" sz="1800" dirty="0" smtClean="0"/>
          </a:p>
          <a:p>
            <a:r>
              <a:rPr lang="cs-CZ" sz="1800" dirty="0"/>
              <a:t>F</a:t>
            </a:r>
            <a:r>
              <a:rPr lang="en-GB" sz="1800" dirty="0" err="1" smtClean="0"/>
              <a:t>ixujeme</a:t>
            </a:r>
            <a:r>
              <a:rPr lang="en-GB" sz="1800" dirty="0" smtClean="0"/>
              <a:t> </a:t>
            </a:r>
            <a:r>
              <a:rPr lang="en-GB" sz="1800" dirty="0" err="1" smtClean="0"/>
              <a:t>až</a:t>
            </a:r>
            <a:r>
              <a:rPr lang="en-GB" sz="1800" dirty="0" smtClean="0"/>
              <a:t> </a:t>
            </a:r>
            <a:r>
              <a:rPr lang="en-GB" sz="1800" dirty="0" err="1" smtClean="0"/>
              <a:t>ve</a:t>
            </a:r>
            <a:r>
              <a:rPr lang="en-GB" sz="1800" dirty="0" smtClean="0"/>
              <a:t> </a:t>
            </a:r>
            <a:r>
              <a:rPr lang="en-GB" sz="1800" dirty="0" err="1" smtClean="0"/>
              <a:t>chvíli</a:t>
            </a:r>
            <a:r>
              <a:rPr lang="en-GB" sz="1800" dirty="0" smtClean="0"/>
              <a:t>, </a:t>
            </a:r>
            <a:r>
              <a:rPr lang="en-GB" sz="1800" dirty="0" err="1" smtClean="0"/>
              <a:t>kdy</a:t>
            </a:r>
            <a:r>
              <a:rPr lang="en-GB" sz="1800" dirty="0" smtClean="0"/>
              <a:t> je </a:t>
            </a:r>
            <a:r>
              <a:rPr lang="en-GB" sz="1800" dirty="0" err="1" smtClean="0"/>
              <a:t>nátěr</a:t>
            </a:r>
            <a:r>
              <a:rPr lang="en-GB" sz="1800" dirty="0" smtClean="0"/>
              <a:t> </a:t>
            </a:r>
            <a:r>
              <a:rPr lang="en-GB" sz="1800" dirty="0" err="1" smtClean="0"/>
              <a:t>buněk</a:t>
            </a:r>
            <a:r>
              <a:rPr lang="en-GB" sz="1800" dirty="0" smtClean="0"/>
              <a:t> </a:t>
            </a:r>
            <a:r>
              <a:rPr lang="en-GB" sz="1800" dirty="0" err="1" smtClean="0"/>
              <a:t>suchý</a:t>
            </a:r>
            <a:r>
              <a:rPr lang="cs-CZ" sz="1800" dirty="0"/>
              <a:t> </a:t>
            </a:r>
            <a:r>
              <a:rPr lang="cs-CZ" sz="1800" dirty="0" smtClean="0"/>
              <a:t>-</a:t>
            </a:r>
            <a:r>
              <a:rPr lang="en-GB" sz="1800" dirty="0" smtClean="0"/>
              <a:t> </a:t>
            </a:r>
            <a:r>
              <a:rPr lang="en-GB" sz="1800" dirty="0" err="1" smtClean="0"/>
              <a:t>sklíčko</a:t>
            </a:r>
            <a:r>
              <a:rPr lang="en-GB" sz="1800" dirty="0" smtClean="0"/>
              <a:t> </a:t>
            </a:r>
            <a:r>
              <a:rPr lang="en-GB" sz="1800" dirty="0" err="1" smtClean="0"/>
              <a:t>držíme</a:t>
            </a:r>
            <a:r>
              <a:rPr lang="en-GB" sz="1800" dirty="0" smtClean="0"/>
              <a:t> </a:t>
            </a:r>
            <a:r>
              <a:rPr lang="en-GB" sz="1800" dirty="0" err="1" smtClean="0"/>
              <a:t>za</a:t>
            </a:r>
            <a:r>
              <a:rPr lang="en-GB" sz="1800" dirty="0" smtClean="0"/>
              <a:t> </a:t>
            </a:r>
            <a:r>
              <a:rPr lang="en-GB" sz="1800" dirty="0" err="1" smtClean="0"/>
              <a:t>okraje</a:t>
            </a:r>
            <a:r>
              <a:rPr lang="en-GB" sz="1800" dirty="0" smtClean="0"/>
              <a:t> a </a:t>
            </a:r>
            <a:r>
              <a:rPr lang="en-GB" sz="1800" dirty="0" err="1" smtClean="0"/>
              <a:t>třikrát</a:t>
            </a:r>
            <a:r>
              <a:rPr lang="en-GB" sz="1800" dirty="0" smtClean="0"/>
              <a:t> </a:t>
            </a:r>
            <a:r>
              <a:rPr lang="en-GB" sz="1800" dirty="0" err="1" smtClean="0"/>
              <a:t>jej</a:t>
            </a:r>
            <a:r>
              <a:rPr lang="en-GB" sz="1800" dirty="0" smtClean="0"/>
              <a:t> </a:t>
            </a:r>
            <a:r>
              <a:rPr lang="en-GB" sz="1800" dirty="0" err="1" smtClean="0"/>
              <a:t>protáhneme</a:t>
            </a:r>
            <a:r>
              <a:rPr lang="en-GB" sz="1800" dirty="0" smtClean="0"/>
              <a:t> </a:t>
            </a:r>
            <a:r>
              <a:rPr lang="en-GB" sz="1800" dirty="0" err="1" smtClean="0"/>
              <a:t>nesvítivou</a:t>
            </a:r>
            <a:r>
              <a:rPr lang="en-GB" sz="1800" dirty="0" smtClean="0"/>
              <a:t> </a:t>
            </a:r>
            <a:r>
              <a:rPr lang="en-GB" sz="1800" dirty="0" err="1" smtClean="0"/>
              <a:t>částí</a:t>
            </a:r>
            <a:r>
              <a:rPr lang="en-GB" sz="1800" dirty="0" smtClean="0"/>
              <a:t> </a:t>
            </a:r>
            <a:r>
              <a:rPr lang="en-GB" sz="1800" dirty="0" err="1" smtClean="0"/>
              <a:t>plamene</a:t>
            </a:r>
            <a:endParaRPr lang="cs-CZ" sz="1800" dirty="0" smtClean="0"/>
          </a:p>
          <a:p>
            <a:endParaRPr lang="cs-CZ" sz="1800" dirty="0" smtClean="0"/>
          </a:p>
          <a:p>
            <a:r>
              <a:rPr lang="en-GB" sz="1800" dirty="0" err="1" smtClean="0"/>
              <a:t>Sklíčko</a:t>
            </a:r>
            <a:r>
              <a:rPr lang="en-GB" sz="1800" dirty="0" smtClean="0"/>
              <a:t> </a:t>
            </a:r>
            <a:r>
              <a:rPr lang="en-GB" sz="1800" dirty="0" err="1" smtClean="0"/>
              <a:t>držíme</a:t>
            </a:r>
            <a:r>
              <a:rPr lang="en-GB" sz="1800" dirty="0" smtClean="0"/>
              <a:t> </a:t>
            </a:r>
            <a:r>
              <a:rPr lang="en-GB" sz="1800" dirty="0" err="1" smtClean="0"/>
              <a:t>nátěrem</a:t>
            </a:r>
            <a:r>
              <a:rPr lang="en-GB" sz="1800" dirty="0" smtClean="0"/>
              <a:t> </a:t>
            </a:r>
            <a:r>
              <a:rPr lang="en-GB" sz="1800" dirty="0" err="1" smtClean="0"/>
              <a:t>nahoru</a:t>
            </a:r>
            <a:r>
              <a:rPr lang="en-GB" sz="1800" dirty="0" smtClean="0"/>
              <a:t> (proto je </a:t>
            </a:r>
            <a:r>
              <a:rPr lang="en-GB" sz="1800" dirty="0" err="1" smtClean="0"/>
              <a:t>doporučeno</a:t>
            </a:r>
            <a:r>
              <a:rPr lang="en-GB" sz="1800" dirty="0" smtClean="0"/>
              <a:t> </a:t>
            </a:r>
            <a:r>
              <a:rPr lang="en-GB" sz="1800" dirty="0" err="1" smtClean="0"/>
              <a:t>pracovní</a:t>
            </a:r>
            <a:r>
              <a:rPr lang="en-GB" sz="1800" dirty="0" smtClean="0"/>
              <a:t> </a:t>
            </a:r>
            <a:r>
              <a:rPr lang="en-GB" sz="1800" dirty="0" err="1" smtClean="0"/>
              <a:t>plochu</a:t>
            </a:r>
            <a:r>
              <a:rPr lang="en-GB" sz="1800" dirty="0" smtClean="0"/>
              <a:t> </a:t>
            </a:r>
            <a:r>
              <a:rPr lang="en-GB" sz="1800" dirty="0" err="1" smtClean="0"/>
              <a:t>sklíčka</a:t>
            </a:r>
            <a:r>
              <a:rPr lang="en-GB" sz="1800" dirty="0" smtClean="0"/>
              <a:t> </a:t>
            </a:r>
            <a:r>
              <a:rPr lang="en-GB" sz="1800" dirty="0" err="1" smtClean="0"/>
              <a:t>po</a:t>
            </a:r>
            <a:r>
              <a:rPr lang="en-GB" sz="1800" dirty="0" smtClean="0"/>
              <a:t> </a:t>
            </a:r>
            <a:r>
              <a:rPr lang="en-GB" sz="1800" dirty="0" err="1" smtClean="0"/>
              <a:t>vytažení</a:t>
            </a:r>
            <a:r>
              <a:rPr lang="en-GB" sz="1800" dirty="0" smtClean="0"/>
              <a:t> z </a:t>
            </a:r>
            <a:r>
              <a:rPr lang="en-GB" sz="1800" dirty="0" err="1" smtClean="0"/>
              <a:t>ethanolu</a:t>
            </a:r>
            <a:r>
              <a:rPr lang="en-GB" sz="1800" dirty="0" smtClean="0"/>
              <a:t> </a:t>
            </a:r>
            <a:r>
              <a:rPr lang="en-GB" sz="1800" dirty="0" err="1" smtClean="0"/>
              <a:t>označit</a:t>
            </a:r>
            <a:r>
              <a:rPr lang="en-GB" sz="1800" dirty="0" smtClean="0"/>
              <a:t> </a:t>
            </a:r>
            <a:r>
              <a:rPr lang="en-GB" sz="1800" dirty="0" err="1" smtClean="0"/>
              <a:t>štítkem</a:t>
            </a:r>
            <a:r>
              <a:rPr lang="en-GB" sz="1800" dirty="0" smtClean="0"/>
              <a:t> </a:t>
            </a:r>
            <a:r>
              <a:rPr lang="en-GB" sz="1800" dirty="0" err="1" smtClean="0"/>
              <a:t>či</a:t>
            </a:r>
            <a:r>
              <a:rPr lang="en-GB" sz="1800" dirty="0" smtClean="0"/>
              <a:t> </a:t>
            </a:r>
            <a:r>
              <a:rPr lang="en-GB" sz="1800" dirty="0" err="1" smtClean="0"/>
              <a:t>popsat</a:t>
            </a:r>
            <a:r>
              <a:rPr lang="en-GB" sz="1800" dirty="0" smtClean="0"/>
              <a:t>)</a:t>
            </a:r>
            <a:endParaRPr lang="cs-CZ" sz="1800" dirty="0" smtClean="0"/>
          </a:p>
          <a:p>
            <a:endParaRPr lang="cs-CZ" sz="1800" dirty="0" smtClean="0"/>
          </a:p>
          <a:p>
            <a:r>
              <a:rPr lang="en-GB" sz="1800" dirty="0" err="1" smtClean="0"/>
              <a:t>Barvíme</a:t>
            </a:r>
            <a:r>
              <a:rPr lang="en-GB" sz="1800" dirty="0" smtClean="0"/>
              <a:t> </a:t>
            </a:r>
            <a:r>
              <a:rPr lang="en-GB" sz="1800" dirty="0" err="1" smtClean="0"/>
              <a:t>chladné</a:t>
            </a:r>
            <a:r>
              <a:rPr lang="en-GB" sz="1800" dirty="0" smtClean="0"/>
              <a:t> </a:t>
            </a:r>
            <a:r>
              <a:rPr lang="en-GB" sz="1800" dirty="0" err="1" smtClean="0"/>
              <a:t>sklíčko</a:t>
            </a:r>
            <a:endParaRPr lang="cs-CZ" sz="1800" dirty="0"/>
          </a:p>
          <a:p>
            <a:endParaRPr lang="cs-CZ" sz="1800" dirty="0" smtClean="0"/>
          </a:p>
          <a:p>
            <a:r>
              <a:rPr lang="cs-CZ" sz="1800" dirty="0" smtClean="0"/>
              <a:t>Kvasinky a plísně jsou </a:t>
            </a:r>
            <a:r>
              <a:rPr lang="cs-CZ" sz="1800" dirty="0"/>
              <a:t>větší než buňky </a:t>
            </a:r>
            <a:r>
              <a:rPr lang="cs-CZ" sz="1800" dirty="0" smtClean="0"/>
              <a:t>bakterií a tepelná </a:t>
            </a:r>
            <a:r>
              <a:rPr lang="cs-CZ" sz="1800" dirty="0"/>
              <a:t>fixace již příliš mění jejich (</a:t>
            </a:r>
            <a:r>
              <a:rPr lang="cs-CZ" sz="1800" dirty="0" smtClean="0"/>
              <a:t>většinou se fixují chemikáliemi)</a:t>
            </a:r>
            <a:endParaRPr lang="en-GB" sz="1800" dirty="0" smtClean="0"/>
          </a:p>
          <a:p>
            <a:endParaRPr lang="en-GB" sz="1800" dirty="0" smtClean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760716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864096"/>
          </a:xfrm>
        </p:spPr>
        <p:txBody>
          <a:bodyPr>
            <a:normAutofit/>
          </a:bodyPr>
          <a:lstStyle/>
          <a:p>
            <a:r>
              <a:rPr lang="cs-CZ" sz="2800" b="1" dirty="0" err="1"/>
              <a:t>Gramovo</a:t>
            </a:r>
            <a:r>
              <a:rPr lang="cs-CZ" sz="2800" b="1" dirty="0"/>
              <a:t> barvení</a:t>
            </a:r>
            <a:endParaRPr lang="en-GB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4525963"/>
          </a:xfrm>
        </p:spPr>
        <p:txBody>
          <a:bodyPr>
            <a:normAutofit/>
          </a:bodyPr>
          <a:lstStyle/>
          <a:p>
            <a:r>
              <a:rPr lang="en-GB" sz="1800" dirty="0" smtClean="0"/>
              <a:t>je </a:t>
            </a:r>
            <a:r>
              <a:rPr lang="en-GB" sz="1800" dirty="0" err="1" smtClean="0"/>
              <a:t>jednou</a:t>
            </a:r>
            <a:r>
              <a:rPr lang="en-GB" sz="1800" dirty="0" smtClean="0"/>
              <a:t> z </a:t>
            </a:r>
            <a:r>
              <a:rPr lang="en-GB" sz="1800" dirty="0" err="1" smtClean="0"/>
              <a:t>nejdůležitějších</a:t>
            </a:r>
            <a:r>
              <a:rPr lang="en-GB" sz="1800" dirty="0" smtClean="0"/>
              <a:t> </a:t>
            </a:r>
            <a:r>
              <a:rPr lang="en-GB" sz="1800" dirty="0" err="1" smtClean="0"/>
              <a:t>diagnostických</a:t>
            </a:r>
            <a:r>
              <a:rPr lang="en-GB" sz="1800" dirty="0" smtClean="0"/>
              <a:t> </a:t>
            </a:r>
            <a:r>
              <a:rPr lang="en-GB" sz="1800" dirty="0" err="1" smtClean="0"/>
              <a:t>metod</a:t>
            </a:r>
            <a:r>
              <a:rPr lang="en-GB" sz="1800" dirty="0" smtClean="0"/>
              <a:t> </a:t>
            </a:r>
            <a:r>
              <a:rPr lang="en-GB" sz="1800" dirty="0" err="1" smtClean="0"/>
              <a:t>při</a:t>
            </a:r>
            <a:r>
              <a:rPr lang="en-GB" sz="1800" dirty="0" smtClean="0"/>
              <a:t> </a:t>
            </a:r>
            <a:r>
              <a:rPr lang="en-GB" sz="1800" dirty="0" err="1" smtClean="0"/>
              <a:t>identifikaci</a:t>
            </a:r>
            <a:r>
              <a:rPr lang="en-GB" sz="1800" dirty="0" smtClean="0"/>
              <a:t> </a:t>
            </a:r>
            <a:r>
              <a:rPr lang="en-GB" sz="1800" dirty="0" err="1" smtClean="0"/>
              <a:t>bakterií</a:t>
            </a:r>
            <a:endParaRPr lang="cs-CZ" sz="1800" dirty="0" smtClean="0"/>
          </a:p>
          <a:p>
            <a:r>
              <a:rPr lang="en-GB" sz="1800" dirty="0" err="1" smtClean="0"/>
              <a:t>rozlišuje</a:t>
            </a:r>
            <a:r>
              <a:rPr lang="en-GB" sz="1800" dirty="0" smtClean="0"/>
              <a:t> </a:t>
            </a:r>
            <a:r>
              <a:rPr lang="en-GB" sz="1800" dirty="0" err="1" smtClean="0"/>
              <a:t>skupinu</a:t>
            </a:r>
            <a:r>
              <a:rPr lang="en-GB" sz="1800" dirty="0" smtClean="0"/>
              <a:t> </a:t>
            </a:r>
            <a:r>
              <a:rPr lang="en-GB" sz="1800" dirty="0" err="1" smtClean="0"/>
              <a:t>grampozitivních</a:t>
            </a:r>
            <a:r>
              <a:rPr lang="en-GB" sz="1800" dirty="0" smtClean="0"/>
              <a:t> </a:t>
            </a:r>
            <a:r>
              <a:rPr lang="en-GB" sz="1800" b="1" dirty="0" smtClean="0"/>
              <a:t>G+ </a:t>
            </a:r>
            <a:r>
              <a:rPr lang="en-GB" sz="1800" dirty="0" smtClean="0"/>
              <a:t>(</a:t>
            </a:r>
            <a:r>
              <a:rPr lang="en-GB" sz="1800" dirty="0" err="1" smtClean="0"/>
              <a:t>barví</a:t>
            </a:r>
            <a:r>
              <a:rPr lang="en-GB" sz="1800" dirty="0" smtClean="0"/>
              <a:t> se </a:t>
            </a:r>
            <a:r>
              <a:rPr lang="en-GB" sz="1800" dirty="0" err="1" smtClean="0"/>
              <a:t>modrofialově</a:t>
            </a:r>
            <a:r>
              <a:rPr lang="en-GB" sz="1800" dirty="0" smtClean="0"/>
              <a:t>) </a:t>
            </a:r>
            <a:endParaRPr lang="cs-CZ" sz="1800" dirty="0" smtClean="0"/>
          </a:p>
          <a:p>
            <a:r>
              <a:rPr lang="en-GB" sz="1800" dirty="0" smtClean="0"/>
              <a:t> </a:t>
            </a:r>
            <a:r>
              <a:rPr lang="en-GB" sz="1800" dirty="0" err="1" smtClean="0"/>
              <a:t>gramnegativních</a:t>
            </a:r>
            <a:r>
              <a:rPr lang="en-GB" sz="1800" dirty="0" smtClean="0"/>
              <a:t> </a:t>
            </a:r>
            <a:r>
              <a:rPr lang="en-GB" sz="1800" b="1" dirty="0" smtClean="0"/>
              <a:t>G-</a:t>
            </a:r>
            <a:r>
              <a:rPr lang="en-GB" sz="1800" dirty="0" smtClean="0"/>
              <a:t> </a:t>
            </a:r>
            <a:r>
              <a:rPr lang="en-GB" sz="1800" dirty="0" err="1" smtClean="0"/>
              <a:t>buněk</a:t>
            </a:r>
            <a:r>
              <a:rPr lang="en-GB" sz="1800" dirty="0" smtClean="0"/>
              <a:t> (</a:t>
            </a:r>
            <a:r>
              <a:rPr lang="en-GB" sz="1800" dirty="0" err="1" smtClean="0"/>
              <a:t>barví</a:t>
            </a:r>
            <a:r>
              <a:rPr lang="en-GB" sz="1800" dirty="0" smtClean="0"/>
              <a:t> se </a:t>
            </a:r>
            <a:r>
              <a:rPr lang="en-GB" sz="1800" dirty="0" err="1" smtClean="0"/>
              <a:t>červenorůžově</a:t>
            </a:r>
            <a:r>
              <a:rPr lang="en-GB" sz="1800" dirty="0" smtClean="0"/>
              <a:t>) a </a:t>
            </a:r>
            <a:r>
              <a:rPr lang="en-GB" sz="1800" dirty="0" err="1" smtClean="0"/>
              <a:t>udává</a:t>
            </a:r>
            <a:r>
              <a:rPr lang="en-GB" sz="1800" dirty="0" smtClean="0"/>
              <a:t> </a:t>
            </a:r>
            <a:r>
              <a:rPr lang="en-GB" sz="1800" dirty="0" err="1" smtClean="0"/>
              <a:t>některé</a:t>
            </a:r>
            <a:r>
              <a:rPr lang="en-GB" sz="1800" dirty="0" smtClean="0"/>
              <a:t> </a:t>
            </a:r>
            <a:r>
              <a:rPr lang="en-GB" sz="1800" dirty="0" err="1" smtClean="0"/>
              <a:t>fyziologické</a:t>
            </a:r>
            <a:r>
              <a:rPr lang="en-GB" sz="1800" dirty="0" smtClean="0"/>
              <a:t> a </a:t>
            </a:r>
            <a:r>
              <a:rPr lang="en-GB" sz="1800" dirty="0" err="1" smtClean="0"/>
              <a:t>chemické</a:t>
            </a:r>
            <a:r>
              <a:rPr lang="en-GB" sz="1800" dirty="0" smtClean="0"/>
              <a:t> </a:t>
            </a:r>
            <a:r>
              <a:rPr lang="en-GB" sz="1800" dirty="0" err="1" smtClean="0"/>
              <a:t>vlastnosti</a:t>
            </a:r>
            <a:r>
              <a:rPr lang="en-GB" sz="1800" dirty="0" smtClean="0"/>
              <a:t> </a:t>
            </a:r>
            <a:r>
              <a:rPr lang="en-GB" sz="1800" dirty="0" err="1" smtClean="0"/>
              <a:t>buňky</a:t>
            </a:r>
            <a:endParaRPr lang="en-GB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0848"/>
            <a:ext cx="6080152" cy="4560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5633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Princip</a:t>
            </a:r>
            <a:r>
              <a:rPr lang="en-GB" dirty="0" smtClean="0"/>
              <a:t>: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476672"/>
            <a:ext cx="9158584" cy="59046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dirty="0" smtClean="0"/>
          </a:p>
          <a:p>
            <a:r>
              <a:rPr lang="en-GB" sz="1800" dirty="0" err="1" smtClean="0"/>
              <a:t>jde</a:t>
            </a:r>
            <a:r>
              <a:rPr lang="en-GB" sz="1800" dirty="0" smtClean="0"/>
              <a:t> o </a:t>
            </a:r>
            <a:r>
              <a:rPr lang="en-GB" sz="1800" dirty="0" err="1" smtClean="0"/>
              <a:t>barvení</a:t>
            </a:r>
            <a:r>
              <a:rPr lang="en-GB" sz="1800" dirty="0" smtClean="0"/>
              <a:t> </a:t>
            </a:r>
            <a:r>
              <a:rPr lang="en-GB" sz="1800" dirty="0" err="1" smtClean="0"/>
              <a:t>fixovaného</a:t>
            </a:r>
            <a:r>
              <a:rPr lang="en-GB" sz="1800" dirty="0" smtClean="0"/>
              <a:t> </a:t>
            </a:r>
            <a:r>
              <a:rPr lang="en-GB" sz="1800" dirty="0" err="1" smtClean="0"/>
              <a:t>preparátu</a:t>
            </a:r>
            <a:r>
              <a:rPr lang="en-GB" sz="1800" dirty="0" smtClean="0"/>
              <a:t> </a:t>
            </a:r>
            <a:r>
              <a:rPr lang="en-GB" sz="1800" dirty="0" err="1" smtClean="0"/>
              <a:t>krystalovou</a:t>
            </a:r>
            <a:r>
              <a:rPr lang="en-GB" sz="1800" dirty="0" smtClean="0"/>
              <a:t> </a:t>
            </a:r>
            <a:r>
              <a:rPr lang="en-GB" sz="1800" dirty="0" err="1" smtClean="0"/>
              <a:t>violetí</a:t>
            </a:r>
            <a:r>
              <a:rPr lang="en-GB" sz="1800" dirty="0" smtClean="0"/>
              <a:t> a </a:t>
            </a:r>
            <a:r>
              <a:rPr lang="en-GB" sz="1800" dirty="0" err="1" smtClean="0"/>
              <a:t>následné</a:t>
            </a:r>
            <a:r>
              <a:rPr lang="en-GB" sz="1800" dirty="0" smtClean="0"/>
              <a:t> </a:t>
            </a:r>
            <a:r>
              <a:rPr lang="en-GB" sz="1800" dirty="0" err="1" smtClean="0"/>
              <a:t>moření</a:t>
            </a:r>
            <a:r>
              <a:rPr lang="en-GB" sz="1800" dirty="0" smtClean="0"/>
              <a:t> </a:t>
            </a:r>
            <a:r>
              <a:rPr lang="en-GB" sz="1800" dirty="0" err="1" smtClean="0"/>
              <a:t>buněk</a:t>
            </a:r>
            <a:r>
              <a:rPr lang="en-GB" sz="1800" dirty="0" smtClean="0"/>
              <a:t> </a:t>
            </a:r>
            <a:r>
              <a:rPr lang="en-GB" sz="1800" dirty="0" err="1" smtClean="0"/>
              <a:t>jódem</a:t>
            </a:r>
            <a:r>
              <a:rPr lang="en-GB" sz="1800" dirty="0" smtClean="0"/>
              <a:t> v </a:t>
            </a:r>
            <a:r>
              <a:rPr lang="en-GB" sz="1800" dirty="0" err="1" smtClean="0"/>
              <a:t>roztoku</a:t>
            </a:r>
            <a:r>
              <a:rPr lang="en-GB" sz="1800" dirty="0" smtClean="0"/>
              <a:t> KI</a:t>
            </a:r>
            <a:endParaRPr lang="cs-CZ" sz="1800" dirty="0" smtClean="0"/>
          </a:p>
          <a:p>
            <a:endParaRPr lang="cs-CZ" sz="1800" dirty="0" smtClean="0"/>
          </a:p>
          <a:p>
            <a:r>
              <a:rPr lang="en-GB" sz="1800" dirty="0" err="1" smtClean="0"/>
              <a:t>Vzniká</a:t>
            </a:r>
            <a:r>
              <a:rPr lang="en-GB" sz="1800" dirty="0" smtClean="0"/>
              <a:t> </a:t>
            </a:r>
            <a:r>
              <a:rPr lang="en-GB" sz="1800" dirty="0" err="1" smtClean="0"/>
              <a:t>komplex</a:t>
            </a:r>
            <a:r>
              <a:rPr lang="en-GB" sz="1800" dirty="0" smtClean="0"/>
              <a:t> </a:t>
            </a:r>
            <a:r>
              <a:rPr lang="en-GB" sz="1800" dirty="0" err="1" smtClean="0"/>
              <a:t>barvivo-jód-buněčná</a:t>
            </a:r>
            <a:r>
              <a:rPr lang="en-GB" sz="1800" dirty="0" smtClean="0"/>
              <a:t> </a:t>
            </a:r>
            <a:r>
              <a:rPr lang="en-GB" sz="1800" dirty="0" err="1" smtClean="0"/>
              <a:t>stěna</a:t>
            </a:r>
            <a:endParaRPr lang="cs-CZ" sz="1800" dirty="0" smtClean="0"/>
          </a:p>
          <a:p>
            <a:endParaRPr lang="cs-CZ" sz="1800" dirty="0"/>
          </a:p>
          <a:p>
            <a:r>
              <a:rPr lang="en-GB" sz="1800" dirty="0" smtClean="0"/>
              <a:t> </a:t>
            </a:r>
            <a:r>
              <a:rPr lang="en-GB" sz="1800" dirty="0" err="1" smtClean="0"/>
              <a:t>Tento</a:t>
            </a:r>
            <a:r>
              <a:rPr lang="en-GB" sz="1800" dirty="0" smtClean="0"/>
              <a:t> </a:t>
            </a:r>
            <a:r>
              <a:rPr lang="en-GB" sz="1800" dirty="0" err="1" smtClean="0"/>
              <a:t>komplex</a:t>
            </a:r>
            <a:r>
              <a:rPr lang="en-GB" sz="1800" dirty="0" smtClean="0"/>
              <a:t> se </a:t>
            </a:r>
            <a:r>
              <a:rPr lang="en-GB" sz="1800" dirty="0" err="1" smtClean="0"/>
              <a:t>tvoří</a:t>
            </a:r>
            <a:r>
              <a:rPr lang="en-GB" sz="1800" dirty="0" smtClean="0"/>
              <a:t> v G+ </a:t>
            </a:r>
            <a:r>
              <a:rPr lang="en-GB" sz="1800" dirty="0" err="1" smtClean="0"/>
              <a:t>i</a:t>
            </a:r>
            <a:r>
              <a:rPr lang="en-GB" sz="1800" dirty="0" smtClean="0"/>
              <a:t> v G- </a:t>
            </a:r>
            <a:r>
              <a:rPr lang="en-GB" sz="1800" dirty="0" err="1" smtClean="0"/>
              <a:t>bakteriích</a:t>
            </a:r>
            <a:endParaRPr lang="cs-CZ" sz="1800" dirty="0" smtClean="0"/>
          </a:p>
          <a:p>
            <a:endParaRPr lang="cs-CZ" sz="1800" dirty="0"/>
          </a:p>
          <a:p>
            <a:r>
              <a:rPr lang="en-GB" sz="1800" dirty="0" smtClean="0"/>
              <a:t> </a:t>
            </a:r>
            <a:r>
              <a:rPr lang="en-GB" sz="1800" dirty="0" err="1" smtClean="0"/>
              <a:t>Rozdíl</a:t>
            </a:r>
            <a:r>
              <a:rPr lang="en-GB" sz="1800" dirty="0" smtClean="0"/>
              <a:t> </a:t>
            </a:r>
            <a:r>
              <a:rPr lang="en-GB" sz="1800" dirty="0" err="1" smtClean="0"/>
              <a:t>vzniká</a:t>
            </a:r>
            <a:r>
              <a:rPr lang="en-GB" sz="1800" dirty="0" smtClean="0"/>
              <a:t> </a:t>
            </a:r>
            <a:r>
              <a:rPr lang="en-GB" sz="1800" dirty="0" err="1" smtClean="0"/>
              <a:t>při</a:t>
            </a:r>
            <a:r>
              <a:rPr lang="en-GB" sz="1800" dirty="0" smtClean="0"/>
              <a:t> </a:t>
            </a:r>
            <a:r>
              <a:rPr lang="en-GB" sz="1800" dirty="0" err="1" smtClean="0"/>
              <a:t>promývání</a:t>
            </a:r>
            <a:r>
              <a:rPr lang="en-GB" sz="1800" dirty="0" smtClean="0"/>
              <a:t> </a:t>
            </a:r>
            <a:r>
              <a:rPr lang="en-GB" sz="1800" dirty="0" err="1" smtClean="0"/>
              <a:t>preparátu</a:t>
            </a:r>
            <a:r>
              <a:rPr lang="en-GB" sz="1800" dirty="0" smtClean="0"/>
              <a:t> </a:t>
            </a:r>
            <a:r>
              <a:rPr lang="en-GB" sz="1800" dirty="0" err="1" smtClean="0"/>
              <a:t>organickým</a:t>
            </a:r>
            <a:r>
              <a:rPr lang="en-GB" sz="1800" dirty="0" smtClean="0"/>
              <a:t> </a:t>
            </a:r>
            <a:r>
              <a:rPr lang="en-GB" sz="1800" dirty="0" err="1" smtClean="0"/>
              <a:t>rozpouštědlem</a:t>
            </a:r>
            <a:r>
              <a:rPr lang="en-GB" sz="1800" dirty="0" smtClean="0"/>
              <a:t> (</a:t>
            </a:r>
            <a:r>
              <a:rPr lang="en-GB" sz="1800" dirty="0" err="1" smtClean="0"/>
              <a:t>acetonem</a:t>
            </a:r>
            <a:r>
              <a:rPr lang="en-GB" sz="1800" dirty="0" smtClean="0"/>
              <a:t> </a:t>
            </a:r>
            <a:r>
              <a:rPr lang="en-GB" sz="1800" dirty="0" err="1" smtClean="0"/>
              <a:t>nebo</a:t>
            </a:r>
            <a:r>
              <a:rPr lang="en-GB" sz="1800" dirty="0" smtClean="0"/>
              <a:t> </a:t>
            </a:r>
            <a:r>
              <a:rPr lang="en-GB" sz="1800" dirty="0" err="1" smtClean="0"/>
              <a:t>alkoholem</a:t>
            </a:r>
            <a:r>
              <a:rPr lang="en-GB" sz="1800" dirty="0" smtClean="0"/>
              <a:t>)</a:t>
            </a:r>
            <a:endParaRPr lang="cs-CZ" sz="1800" dirty="0" smtClean="0"/>
          </a:p>
          <a:p>
            <a:endParaRPr lang="cs-CZ" sz="1800" dirty="0" smtClean="0"/>
          </a:p>
          <a:p>
            <a:r>
              <a:rPr lang="en-GB" sz="1800" dirty="0" smtClean="0"/>
              <a:t>Z G- </a:t>
            </a:r>
            <a:r>
              <a:rPr lang="en-GB" sz="1800" dirty="0" err="1" smtClean="0"/>
              <a:t>bakterií</a:t>
            </a:r>
            <a:r>
              <a:rPr lang="en-GB" sz="1800" dirty="0" smtClean="0"/>
              <a:t> se </a:t>
            </a:r>
            <a:r>
              <a:rPr lang="en-GB" sz="1800" dirty="0" err="1" smtClean="0"/>
              <a:t>komplex</a:t>
            </a:r>
            <a:r>
              <a:rPr lang="en-GB" sz="1800" dirty="0" smtClean="0"/>
              <a:t> </a:t>
            </a:r>
            <a:r>
              <a:rPr lang="en-GB" sz="1800" dirty="0" err="1" smtClean="0"/>
              <a:t>vymývá</a:t>
            </a:r>
            <a:r>
              <a:rPr lang="en-GB" sz="1800" dirty="0" smtClean="0"/>
              <a:t> a </a:t>
            </a:r>
            <a:r>
              <a:rPr lang="en-GB" sz="1800" dirty="0" err="1" smtClean="0"/>
              <a:t>odbarvují</a:t>
            </a:r>
            <a:r>
              <a:rPr lang="en-GB" sz="1800" dirty="0" smtClean="0"/>
              <a:t> se</a:t>
            </a:r>
            <a:endParaRPr lang="cs-CZ" sz="1800" dirty="0" smtClean="0"/>
          </a:p>
          <a:p>
            <a:endParaRPr lang="cs-CZ" sz="1800" dirty="0" smtClean="0"/>
          </a:p>
          <a:p>
            <a:r>
              <a:rPr lang="en-GB" sz="1800" dirty="0" smtClean="0"/>
              <a:t> G+ </a:t>
            </a:r>
            <a:r>
              <a:rPr lang="en-GB" sz="1800" dirty="0" err="1" smtClean="0"/>
              <a:t>bakterie</a:t>
            </a:r>
            <a:r>
              <a:rPr lang="en-GB" sz="1800" dirty="0" smtClean="0"/>
              <a:t> </a:t>
            </a:r>
            <a:r>
              <a:rPr lang="en-GB" sz="1800" dirty="0" err="1" smtClean="0"/>
              <a:t>si</a:t>
            </a:r>
            <a:r>
              <a:rPr lang="en-GB" sz="1800" dirty="0" smtClean="0"/>
              <a:t> </a:t>
            </a:r>
            <a:r>
              <a:rPr lang="en-GB" sz="1800" dirty="0" err="1" smtClean="0"/>
              <a:t>zbarvení</a:t>
            </a:r>
            <a:r>
              <a:rPr lang="en-GB" sz="1800" dirty="0" smtClean="0"/>
              <a:t> </a:t>
            </a:r>
            <a:r>
              <a:rPr lang="en-GB" sz="1800" dirty="0" err="1" smtClean="0"/>
              <a:t>ponechávají</a:t>
            </a:r>
            <a:endParaRPr lang="cs-CZ" sz="1800" dirty="0" smtClean="0"/>
          </a:p>
          <a:p>
            <a:endParaRPr lang="cs-CZ" sz="1800" dirty="0" smtClean="0"/>
          </a:p>
          <a:p>
            <a:r>
              <a:rPr lang="en-GB" sz="1800" dirty="0" smtClean="0"/>
              <a:t>Pro </a:t>
            </a:r>
            <a:r>
              <a:rPr lang="en-GB" sz="1800" dirty="0" err="1" smtClean="0"/>
              <a:t>zvýraznění</a:t>
            </a:r>
            <a:r>
              <a:rPr lang="en-GB" sz="1800" dirty="0" smtClean="0"/>
              <a:t> </a:t>
            </a:r>
            <a:r>
              <a:rPr lang="en-GB" sz="1800" dirty="0" err="1" smtClean="0"/>
              <a:t>rozdílu</a:t>
            </a:r>
            <a:r>
              <a:rPr lang="en-GB" sz="1800" dirty="0" smtClean="0"/>
              <a:t> se G- </a:t>
            </a:r>
            <a:r>
              <a:rPr lang="en-GB" sz="1800" dirty="0" err="1" smtClean="0"/>
              <a:t>bakterie</a:t>
            </a:r>
            <a:r>
              <a:rPr lang="en-GB" sz="1800" dirty="0" smtClean="0"/>
              <a:t> </a:t>
            </a:r>
            <a:r>
              <a:rPr lang="en-GB" sz="1800" dirty="0" err="1" smtClean="0"/>
              <a:t>dobarvují</a:t>
            </a:r>
            <a:r>
              <a:rPr lang="en-GB" sz="1800" dirty="0" smtClean="0"/>
              <a:t> </a:t>
            </a:r>
            <a:r>
              <a:rPr lang="en-GB" sz="1800" dirty="0" err="1" smtClean="0"/>
              <a:t>jiným</a:t>
            </a:r>
            <a:r>
              <a:rPr lang="en-GB" sz="1800" dirty="0" smtClean="0"/>
              <a:t> </a:t>
            </a:r>
            <a:r>
              <a:rPr lang="en-GB" sz="1800" dirty="0" err="1" smtClean="0"/>
              <a:t>kontrastním</a:t>
            </a:r>
            <a:r>
              <a:rPr lang="en-GB" sz="1800" dirty="0" smtClean="0"/>
              <a:t> </a:t>
            </a:r>
            <a:r>
              <a:rPr lang="en-GB" sz="1800" dirty="0" err="1" smtClean="0"/>
              <a:t>barvivem</a:t>
            </a:r>
            <a:r>
              <a:rPr lang="en-GB" sz="1800" dirty="0" smtClean="0"/>
              <a:t> (</a:t>
            </a:r>
            <a:r>
              <a:rPr lang="en-GB" sz="1800" dirty="0" err="1" smtClean="0"/>
              <a:t>např</a:t>
            </a:r>
            <a:r>
              <a:rPr lang="en-GB" sz="1800" dirty="0" smtClean="0"/>
              <a:t>. </a:t>
            </a:r>
            <a:r>
              <a:rPr lang="en-GB" sz="1800" dirty="0" err="1" smtClean="0"/>
              <a:t>bazickým</a:t>
            </a:r>
            <a:r>
              <a:rPr lang="en-GB" sz="1800" dirty="0" smtClean="0"/>
              <a:t> </a:t>
            </a:r>
            <a:r>
              <a:rPr lang="en-GB" sz="1800" dirty="0" err="1" smtClean="0"/>
              <a:t>safraninem</a:t>
            </a:r>
            <a:r>
              <a:rPr lang="en-GB" sz="1800" dirty="0" smtClean="0"/>
              <a:t>)</a:t>
            </a:r>
            <a:endParaRPr lang="cs-CZ" sz="1800" dirty="0" smtClean="0"/>
          </a:p>
          <a:p>
            <a:endParaRPr lang="cs-CZ" sz="1800" dirty="0" smtClean="0"/>
          </a:p>
          <a:p>
            <a:r>
              <a:rPr lang="en-GB" sz="1800" dirty="0" smtClean="0"/>
              <a:t>U </a:t>
            </a:r>
            <a:r>
              <a:rPr lang="en-GB" sz="1800" dirty="0" err="1" smtClean="0"/>
              <a:t>gramnegativních</a:t>
            </a:r>
            <a:r>
              <a:rPr lang="en-GB" sz="1800" dirty="0" smtClean="0"/>
              <a:t> </a:t>
            </a:r>
            <a:r>
              <a:rPr lang="en-GB" sz="1800" dirty="0" err="1" smtClean="0"/>
              <a:t>buněk</a:t>
            </a:r>
            <a:r>
              <a:rPr lang="en-GB" sz="1800" dirty="0" smtClean="0"/>
              <a:t> </a:t>
            </a:r>
            <a:r>
              <a:rPr lang="en-GB" sz="1800" dirty="0" err="1" smtClean="0"/>
              <a:t>odbarvovací</a:t>
            </a:r>
            <a:r>
              <a:rPr lang="en-GB" sz="1800" dirty="0" smtClean="0"/>
              <a:t> </a:t>
            </a:r>
            <a:r>
              <a:rPr lang="en-GB" sz="1800" dirty="0" err="1" smtClean="0"/>
              <a:t>činidlo</a:t>
            </a:r>
            <a:r>
              <a:rPr lang="en-GB" sz="1800" dirty="0" smtClean="0"/>
              <a:t> </a:t>
            </a:r>
            <a:r>
              <a:rPr lang="en-GB" sz="1800" dirty="0" err="1" smtClean="0"/>
              <a:t>rozpustí</a:t>
            </a:r>
            <a:r>
              <a:rPr lang="en-GB" sz="1800" dirty="0" smtClean="0"/>
              <a:t> </a:t>
            </a:r>
            <a:r>
              <a:rPr lang="en-GB" sz="1800" dirty="0" err="1" smtClean="0"/>
              <a:t>vnější</a:t>
            </a:r>
            <a:r>
              <a:rPr lang="en-GB" sz="1800" dirty="0" smtClean="0"/>
              <a:t> </a:t>
            </a:r>
            <a:r>
              <a:rPr lang="en-GB" sz="1800" dirty="0" err="1" smtClean="0"/>
              <a:t>lipopolysacharidovou</a:t>
            </a:r>
            <a:r>
              <a:rPr lang="en-GB" sz="1800" dirty="0" smtClean="0"/>
              <a:t> </a:t>
            </a:r>
            <a:r>
              <a:rPr lang="en-GB" sz="1800" dirty="0" err="1" smtClean="0"/>
              <a:t>vrstvu</a:t>
            </a:r>
            <a:r>
              <a:rPr lang="en-GB" sz="1800" dirty="0" smtClean="0"/>
              <a:t> a </a:t>
            </a:r>
            <a:r>
              <a:rPr lang="en-GB" sz="1800" dirty="0" err="1" smtClean="0"/>
              <a:t>komplex</a:t>
            </a:r>
            <a:r>
              <a:rPr lang="en-GB" sz="1800" dirty="0" smtClean="0"/>
              <a:t> </a:t>
            </a:r>
            <a:r>
              <a:rPr lang="en-GB" sz="1800" dirty="0" err="1" smtClean="0"/>
              <a:t>krystalové</a:t>
            </a:r>
            <a:r>
              <a:rPr lang="en-GB" sz="1800" dirty="0" smtClean="0"/>
              <a:t> </a:t>
            </a:r>
            <a:r>
              <a:rPr lang="en-GB" sz="1800" dirty="0" err="1" smtClean="0"/>
              <a:t>violeti</a:t>
            </a:r>
            <a:r>
              <a:rPr lang="en-GB" sz="1800" dirty="0" smtClean="0"/>
              <a:t> s </a:t>
            </a:r>
            <a:r>
              <a:rPr lang="en-GB" sz="1800" dirty="0" err="1" smtClean="0"/>
              <a:t>jódem</a:t>
            </a:r>
            <a:r>
              <a:rPr lang="en-GB" sz="1800" dirty="0" smtClean="0"/>
              <a:t> se </a:t>
            </a:r>
            <a:r>
              <a:rPr lang="en-GB" sz="1800" dirty="0" err="1" smtClean="0"/>
              <a:t>vymyje</a:t>
            </a:r>
            <a:r>
              <a:rPr lang="en-GB" sz="1800" dirty="0" smtClean="0"/>
              <a:t> </a:t>
            </a:r>
            <a:r>
              <a:rPr lang="en-GB" sz="1800" dirty="0" err="1" smtClean="0"/>
              <a:t>přes</a:t>
            </a:r>
            <a:r>
              <a:rPr lang="en-GB" sz="1800" dirty="0" smtClean="0"/>
              <a:t> </a:t>
            </a:r>
            <a:r>
              <a:rPr lang="en-GB" sz="1800" dirty="0" err="1" smtClean="0"/>
              <a:t>tenkou</a:t>
            </a:r>
            <a:r>
              <a:rPr lang="en-GB" sz="1800" dirty="0" smtClean="0"/>
              <a:t> </a:t>
            </a:r>
            <a:r>
              <a:rPr lang="en-GB" sz="1800" dirty="0" err="1" smtClean="0"/>
              <a:t>vrstvu</a:t>
            </a:r>
            <a:r>
              <a:rPr lang="en-GB" sz="1800" dirty="0" smtClean="0"/>
              <a:t> </a:t>
            </a:r>
            <a:r>
              <a:rPr lang="en-GB" sz="1800" dirty="0" err="1" smtClean="0"/>
              <a:t>peptidoglykanu</a:t>
            </a:r>
            <a:endParaRPr lang="en-GB" sz="1800" dirty="0" smtClean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57189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663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 err="1" smtClean="0"/>
              <a:t>Nejčastější</a:t>
            </a:r>
            <a:r>
              <a:rPr lang="en-GB" sz="1800" dirty="0" smtClean="0"/>
              <a:t> </a:t>
            </a:r>
            <a:r>
              <a:rPr lang="en-GB" sz="1800" dirty="0" err="1" smtClean="0"/>
              <a:t>chyby</a:t>
            </a:r>
            <a:r>
              <a:rPr lang="en-GB" sz="1800" dirty="0" smtClean="0"/>
              <a:t>: </a:t>
            </a:r>
          </a:p>
          <a:p>
            <a:endParaRPr lang="en-GB" sz="1800" dirty="0" smtClean="0"/>
          </a:p>
          <a:p>
            <a:r>
              <a:rPr lang="en-GB" sz="1800" dirty="0" smtClean="0"/>
              <a:t> </a:t>
            </a:r>
            <a:r>
              <a:rPr lang="en-GB" sz="1800" dirty="0" err="1" smtClean="0"/>
              <a:t>příliš</a:t>
            </a:r>
            <a:r>
              <a:rPr lang="en-GB" sz="1800" dirty="0" smtClean="0"/>
              <a:t> </a:t>
            </a:r>
            <a:r>
              <a:rPr lang="en-GB" sz="1800" dirty="0" err="1" smtClean="0"/>
              <a:t>silný</a:t>
            </a:r>
            <a:r>
              <a:rPr lang="en-GB" sz="1800" dirty="0" smtClean="0"/>
              <a:t> </a:t>
            </a:r>
            <a:r>
              <a:rPr lang="en-GB" sz="1800" dirty="0" err="1" smtClean="0"/>
              <a:t>nátěr</a:t>
            </a:r>
            <a:r>
              <a:rPr lang="en-GB" sz="1800" dirty="0" smtClean="0"/>
              <a:t> </a:t>
            </a:r>
            <a:r>
              <a:rPr lang="en-GB" sz="1800" dirty="0" err="1" smtClean="0"/>
              <a:t>buněk</a:t>
            </a:r>
            <a:r>
              <a:rPr lang="en-GB" sz="1800" dirty="0" smtClean="0"/>
              <a:t> </a:t>
            </a:r>
            <a:r>
              <a:rPr lang="en-GB" sz="1800" dirty="0" err="1" smtClean="0"/>
              <a:t>na</a:t>
            </a:r>
            <a:r>
              <a:rPr lang="en-GB" sz="1800" dirty="0" smtClean="0"/>
              <a:t> </a:t>
            </a:r>
            <a:r>
              <a:rPr lang="en-GB" sz="1800" dirty="0" err="1" smtClean="0"/>
              <a:t>sklíčku</a:t>
            </a:r>
            <a:endParaRPr lang="en-GB" sz="1800" dirty="0" smtClean="0"/>
          </a:p>
          <a:p>
            <a:r>
              <a:rPr lang="en-GB" sz="1800" dirty="0" smtClean="0"/>
              <a:t> </a:t>
            </a:r>
            <a:r>
              <a:rPr lang="en-GB" sz="1800" dirty="0" err="1" smtClean="0"/>
              <a:t>sušení</a:t>
            </a:r>
            <a:r>
              <a:rPr lang="cs-CZ" sz="1800" dirty="0" smtClean="0"/>
              <a:t> plamenem</a:t>
            </a:r>
            <a:r>
              <a:rPr lang="en-GB" sz="1800" dirty="0" smtClean="0"/>
              <a:t> </a:t>
            </a:r>
            <a:r>
              <a:rPr lang="en-GB" sz="1800" dirty="0" err="1" smtClean="0"/>
              <a:t>nedostatečně</a:t>
            </a:r>
            <a:r>
              <a:rPr lang="en-GB" sz="1800" dirty="0" smtClean="0"/>
              <a:t> </a:t>
            </a:r>
            <a:r>
              <a:rPr lang="en-GB" sz="1800" dirty="0" err="1" smtClean="0"/>
              <a:t>suchého</a:t>
            </a:r>
            <a:r>
              <a:rPr lang="en-GB" sz="1800" dirty="0" smtClean="0"/>
              <a:t> </a:t>
            </a:r>
            <a:r>
              <a:rPr lang="en-GB" sz="1800" dirty="0" err="1" smtClean="0"/>
              <a:t>preparátu</a:t>
            </a:r>
            <a:r>
              <a:rPr lang="en-GB" sz="1800" dirty="0" smtClean="0"/>
              <a:t> - </a:t>
            </a:r>
            <a:r>
              <a:rPr lang="en-GB" sz="1800" dirty="0" err="1" smtClean="0"/>
              <a:t>tj</a:t>
            </a:r>
            <a:r>
              <a:rPr lang="en-GB" sz="1800" dirty="0" smtClean="0"/>
              <a:t>. </a:t>
            </a:r>
            <a:r>
              <a:rPr lang="en-GB" sz="1800" dirty="0" err="1" smtClean="0"/>
              <a:t>uvaření</a:t>
            </a:r>
            <a:r>
              <a:rPr lang="en-GB" sz="1800" dirty="0" smtClean="0"/>
              <a:t> </a:t>
            </a:r>
            <a:r>
              <a:rPr lang="en-GB" sz="1800" dirty="0" err="1" smtClean="0"/>
              <a:t>buněk</a:t>
            </a:r>
            <a:endParaRPr lang="en-GB" sz="1800" dirty="0" smtClean="0"/>
          </a:p>
          <a:p>
            <a:r>
              <a:rPr lang="en-GB" sz="1800" dirty="0" smtClean="0"/>
              <a:t> </a:t>
            </a:r>
            <a:r>
              <a:rPr lang="en-GB" sz="1800" dirty="0" err="1" smtClean="0"/>
              <a:t>příliš</a:t>
            </a:r>
            <a:r>
              <a:rPr lang="en-GB" sz="1800" dirty="0" smtClean="0"/>
              <a:t> </a:t>
            </a:r>
            <a:r>
              <a:rPr lang="en-GB" sz="1800" dirty="0" err="1" smtClean="0"/>
              <a:t>dlouhé</a:t>
            </a:r>
            <a:r>
              <a:rPr lang="en-GB" sz="1800" dirty="0" smtClean="0"/>
              <a:t> </a:t>
            </a:r>
            <a:r>
              <a:rPr lang="en-GB" sz="1800" dirty="0" err="1" smtClean="0"/>
              <a:t>odbarvování</a:t>
            </a:r>
            <a:r>
              <a:rPr lang="en-GB" sz="1800" dirty="0" smtClean="0"/>
              <a:t> </a:t>
            </a:r>
            <a:r>
              <a:rPr lang="en-GB" sz="1800" dirty="0" err="1" smtClean="0"/>
              <a:t>alkoholem</a:t>
            </a:r>
            <a:r>
              <a:rPr lang="en-GB" sz="1800" dirty="0" smtClean="0"/>
              <a:t> </a:t>
            </a:r>
            <a:r>
              <a:rPr lang="en-GB" sz="1800" dirty="0" err="1" smtClean="0"/>
              <a:t>nebo</a:t>
            </a:r>
            <a:r>
              <a:rPr lang="en-GB" sz="1800" dirty="0" smtClean="0"/>
              <a:t> </a:t>
            </a:r>
            <a:r>
              <a:rPr lang="en-GB" sz="1800" dirty="0" err="1" smtClean="0"/>
              <a:t>acetonem</a:t>
            </a:r>
            <a:endParaRPr lang="en-GB" sz="1800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12976"/>
            <a:ext cx="3458127" cy="230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62614"/>
            <a:ext cx="3166740" cy="237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39552" y="5661248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G-</a:t>
            </a:r>
            <a:endParaRPr lang="en-GB" sz="2800" b="1" dirty="0"/>
          </a:p>
        </p:txBody>
      </p:sp>
      <p:sp>
        <p:nvSpPr>
          <p:cNvPr id="5" name="Obdélník 4"/>
          <p:cNvSpPr/>
          <p:nvPr/>
        </p:nvSpPr>
        <p:spPr>
          <a:xfrm>
            <a:off x="4302134" y="5661248"/>
            <a:ext cx="5934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2800" b="1" dirty="0" smtClean="0">
                <a:solidFill>
                  <a:prstClr val="black"/>
                </a:solidFill>
              </a:rPr>
              <a:t>G+</a:t>
            </a:r>
            <a:endParaRPr lang="en-GB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40194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626</Words>
  <Application>Microsoft Office PowerPoint</Application>
  <PresentationFormat>Předvádění na obrazovce (4:3)</PresentationFormat>
  <Paragraphs>92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systému Office</vt:lpstr>
      <vt:lpstr> Makroskopické pozorování mikroorganizmů, Gramovo barvení </vt:lpstr>
      <vt:lpstr>Očkování kultur, sterilita práce</vt:lpstr>
      <vt:lpstr>Tvary kolonií</vt:lpstr>
      <vt:lpstr>Mikroskopické preparáty</vt:lpstr>
      <vt:lpstr>Barvené preparáty</vt:lpstr>
      <vt:lpstr>Fixování preparátu</vt:lpstr>
      <vt:lpstr>Gramovo barvení</vt:lpstr>
      <vt:lpstr>Princip:  </vt:lpstr>
      <vt:lpstr>Prezentace aplikace PowerPoint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Makroskopické pozorování mikroorganizmů, Gramovo barvení</dc:title>
  <dc:creator>Uživatel</dc:creator>
  <cp:lastModifiedBy>Uživatel</cp:lastModifiedBy>
  <cp:revision>8</cp:revision>
  <dcterms:created xsi:type="dcterms:W3CDTF">2017-03-09T07:12:22Z</dcterms:created>
  <dcterms:modified xsi:type="dcterms:W3CDTF">2017-03-17T07:30:53Z</dcterms:modified>
</cp:coreProperties>
</file>