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57" r:id="rId2"/>
    <p:sldId id="260" r:id="rId3"/>
    <p:sldId id="274" r:id="rId4"/>
    <p:sldId id="261" r:id="rId5"/>
    <p:sldId id="275" r:id="rId6"/>
    <p:sldId id="262" r:id="rId7"/>
    <p:sldId id="276" r:id="rId8"/>
    <p:sldId id="280" r:id="rId9"/>
    <p:sldId id="263" r:id="rId10"/>
    <p:sldId id="277" r:id="rId11"/>
    <p:sldId id="278" r:id="rId12"/>
    <p:sldId id="279" r:id="rId13"/>
    <p:sldId id="286" r:id="rId14"/>
    <p:sldId id="281" r:id="rId15"/>
    <p:sldId id="269" r:id="rId16"/>
    <p:sldId id="265" r:id="rId17"/>
    <p:sldId id="266" r:id="rId18"/>
    <p:sldId id="268" r:id="rId19"/>
    <p:sldId id="270" r:id="rId20"/>
    <p:sldId id="271" r:id="rId21"/>
    <p:sldId id="273" r:id="rId22"/>
    <p:sldId id="283" r:id="rId23"/>
    <p:sldId id="284" r:id="rId24"/>
    <p:sldId id="285" r:id="rId25"/>
    <p:sldId id="272" r:id="rId26"/>
  </p:sldIdLst>
  <p:sldSz cx="9144000" cy="6858000" type="screen4x3"/>
  <p:notesSz cx="6769100" cy="9906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152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34257" y="0"/>
            <a:ext cx="2933277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1523F-1767-4D90-A4C6-37E4530DD719}" type="datetimeFigureOut">
              <a:rPr lang="cs-CZ" smtClean="0"/>
              <a:pPr/>
              <a:t>4.4.2017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33277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34257" y="9408981"/>
            <a:ext cx="2933277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287D3-29F3-4B3F-B76E-1BF908A94AB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85723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2D19-4F34-4BBB-A506-11C712C1555E}" type="datetimeFigureOut">
              <a:rPr lang="cs-CZ" smtClean="0"/>
              <a:pPr/>
              <a:t>4.4.2017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96E6-014C-4739-9718-C8CB8C1B44B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2D19-4F34-4BBB-A506-11C712C1555E}" type="datetimeFigureOut">
              <a:rPr lang="cs-CZ" smtClean="0"/>
              <a:pPr/>
              <a:t>4.4.2017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96E6-014C-4739-9718-C8CB8C1B44B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2D19-4F34-4BBB-A506-11C712C1555E}" type="datetimeFigureOut">
              <a:rPr lang="cs-CZ" smtClean="0"/>
              <a:pPr/>
              <a:t>4.4.2017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96E6-014C-4739-9718-C8CB8C1B44B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2D19-4F34-4BBB-A506-11C712C1555E}" type="datetimeFigureOut">
              <a:rPr lang="cs-CZ" smtClean="0"/>
              <a:pPr/>
              <a:t>4.4.2017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96E6-014C-4739-9718-C8CB8C1B44B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2D19-4F34-4BBB-A506-11C712C1555E}" type="datetimeFigureOut">
              <a:rPr lang="cs-CZ" smtClean="0"/>
              <a:pPr/>
              <a:t>4.4.2017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96E6-014C-4739-9718-C8CB8C1B44B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2D19-4F34-4BBB-A506-11C712C1555E}" type="datetimeFigureOut">
              <a:rPr lang="cs-CZ" smtClean="0"/>
              <a:pPr/>
              <a:t>4.4.2017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96E6-014C-4739-9718-C8CB8C1B44B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2D19-4F34-4BBB-A506-11C712C1555E}" type="datetimeFigureOut">
              <a:rPr lang="cs-CZ" smtClean="0"/>
              <a:pPr/>
              <a:t>4.4.2017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96E6-014C-4739-9718-C8CB8C1B44B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2D19-4F34-4BBB-A506-11C712C1555E}" type="datetimeFigureOut">
              <a:rPr lang="cs-CZ" smtClean="0"/>
              <a:pPr/>
              <a:t>4.4.2017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96E6-014C-4739-9718-C8CB8C1B44B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2D19-4F34-4BBB-A506-11C712C1555E}" type="datetimeFigureOut">
              <a:rPr lang="cs-CZ" smtClean="0"/>
              <a:pPr/>
              <a:t>4.4.2017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96E6-014C-4739-9718-C8CB8C1B44B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2D19-4F34-4BBB-A506-11C712C1555E}" type="datetimeFigureOut">
              <a:rPr lang="cs-CZ" smtClean="0"/>
              <a:pPr/>
              <a:t>4.4.2017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96E6-014C-4739-9718-C8CB8C1B44B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2D19-4F34-4BBB-A506-11C712C1555E}" type="datetimeFigureOut">
              <a:rPr lang="cs-CZ" smtClean="0"/>
              <a:pPr/>
              <a:t>4.4.2017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96E6-014C-4739-9718-C8CB8C1B44B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52D19-4F34-4BBB-A506-11C712C1555E}" type="datetimeFigureOut">
              <a:rPr lang="cs-CZ" smtClean="0"/>
              <a:pPr/>
              <a:t>4.4.2017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796E6-014C-4739-9718-C8CB8C1B44B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.malenovsky@volny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oleObject" Target="../embeddings/List_aplikace_Microsoft_Office_Excel_97-20033.xls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hyperlink" Target="http://sci.muni.cz/uk/eiz/" TargetMode="External"/><Relationship Id="rId5" Type="http://schemas.openxmlformats.org/officeDocument/2006/relationships/hyperlink" Target="http://www.sciencedirect.com/" TargetMode="External"/><Relationship Id="rId4" Type="http://schemas.openxmlformats.org/officeDocument/2006/relationships/hyperlink" Target="http://onlinelibrary.wiley.com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oleObject" Target="../embeddings/List_aplikace_Microsoft_Office_Excel_97-20034.xls"/><Relationship Id="rId7" Type="http://schemas.openxmlformats.org/officeDocument/2006/relationships/hyperlink" Target="http://search.epnet.com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hyperlink" Target="http://link.springer.com/" TargetMode="External"/><Relationship Id="rId5" Type="http://schemas.openxmlformats.org/officeDocument/2006/relationships/image" Target="../media/image25.png"/><Relationship Id="rId4" Type="http://schemas.openxmlformats.org/officeDocument/2006/relationships/hyperlink" Target="http://sci.muni.cz/uk/eiz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oleObject" Target="../embeddings/List_aplikace_Microsoft_Office_Excel_97-20035.xls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hyperlink" Target="http://sci.muni.cz/uk/eiz/" TargetMode="External"/><Relationship Id="rId5" Type="http://schemas.openxmlformats.org/officeDocument/2006/relationships/hyperlink" Target="http://www.jstor.org/" TargetMode="External"/><Relationship Id="rId4" Type="http://schemas.openxmlformats.org/officeDocument/2006/relationships/hyperlink" Target="http://search.proquest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List_aplikace_Microsoft_Office_Excel_97-2003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hyperlink" Target="http://www.bioone.org/" TargetMode="External"/><Relationship Id="rId4" Type="http://schemas.openxmlformats.org/officeDocument/2006/relationships/image" Target="../media/image29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oleObject" Target="../embeddings/oleObject3.bin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ziva.avcr.cz/" TargetMode="External"/><Relationship Id="rId3" Type="http://schemas.openxmlformats.org/officeDocument/2006/relationships/image" Target="../media/image48.jpeg"/><Relationship Id="rId7" Type="http://schemas.openxmlformats.org/officeDocument/2006/relationships/image" Target="../media/image50.jpeg"/><Relationship Id="rId2" Type="http://schemas.openxmlformats.org/officeDocument/2006/relationships/hyperlink" Target="http://www.vesmir.cz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aturalhistorymag.com/" TargetMode="External"/><Relationship Id="rId5" Type="http://schemas.openxmlformats.org/officeDocument/2006/relationships/image" Target="../media/image49.jpeg"/><Relationship Id="rId4" Type="http://schemas.openxmlformats.org/officeDocument/2006/relationships/hyperlink" Target="http://www.nationalgeographic.com/" TargetMode="External"/><Relationship Id="rId9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breviations.com/jas.php" TargetMode="External"/><Relationship Id="rId2" Type="http://schemas.openxmlformats.org/officeDocument/2006/relationships/hyperlink" Target="http://www.issn.org/services/online-services/access-to-the-ltwa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oodward.library.ubc.ca/research-help/journal-abbreviations/" TargetMode="External"/><Relationship Id="rId4" Type="http://schemas.openxmlformats.org/officeDocument/2006/relationships/hyperlink" Target="http://library.caltech.edu/reference/abbreviations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antipredator.vedazije.cz/" TargetMode="External"/><Relationship Id="rId2" Type="http://schemas.openxmlformats.org/officeDocument/2006/relationships/hyperlink" Target="https://scholarlyoa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thinkchecksubmit.org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List_aplikace_Microsoft_Office_Excel_97-20031.xls"/><Relationship Id="rId7" Type="http://schemas.openxmlformats.org/officeDocument/2006/relationships/hyperlink" Target="http://science.sciencemag.org/content/by/year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hyperlink" Target="http://www.nature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List_aplikace_Microsoft_Office_Excel_97-20032.xls"/><Relationship Id="rId7" Type="http://schemas.openxmlformats.org/officeDocument/2006/relationships/hyperlink" Target="http://www.annualreviews.org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1.bin"/><Relationship Id="rId4" Type="http://schemas.openxmlformats.org/officeDocument/2006/relationships/hyperlink" Target="http://www.oxfordjournals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51720" y="260648"/>
            <a:ext cx="6048672" cy="1470025"/>
          </a:xfrm>
        </p:spPr>
        <p:txBody>
          <a:bodyPr>
            <a:noAutofit/>
          </a:bodyPr>
          <a:lstStyle/>
          <a:p>
            <a:pPr algn="l"/>
            <a:r>
              <a:rPr lang="cs-CZ" sz="3200" b="1" dirty="0"/>
              <a:t>I</a:t>
            </a:r>
            <a:r>
              <a:rPr lang="cs-CZ" sz="3200" b="1" dirty="0" smtClean="0"/>
              <a:t>nformační zdroje v zoologii</a:t>
            </a:r>
            <a:br>
              <a:rPr lang="cs-CZ" sz="3200" b="1" dirty="0" smtClean="0"/>
            </a:br>
            <a:r>
              <a:rPr lang="cs-CZ" sz="2400" b="1" i="1" dirty="0" err="1" smtClean="0"/>
              <a:t>Zoological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resources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of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information</a:t>
            </a:r>
            <a:r>
              <a:rPr lang="cs-CZ" sz="2400" b="1" dirty="0" smtClean="0"/>
              <a:t> </a:t>
            </a:r>
            <a:endParaRPr lang="cs-CZ" sz="32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4077072"/>
            <a:ext cx="6400800" cy="115212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Igor </a:t>
            </a:r>
            <a:r>
              <a:rPr lang="cs-CZ" dirty="0" smtClean="0">
                <a:solidFill>
                  <a:schemeClr val="tx1"/>
                </a:solidFill>
              </a:rPr>
              <a:t>Malenovský</a:t>
            </a:r>
            <a:endParaRPr lang="cs-CZ" dirty="0" smtClean="0">
              <a:solidFill>
                <a:schemeClr val="tx1"/>
              </a:solidFill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467544" y="332656"/>
            <a:ext cx="1224136" cy="1440160"/>
            <a:chOff x="102" y="191"/>
            <a:chExt cx="569" cy="625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 rot="4666">
              <a:off x="193" y="191"/>
              <a:ext cx="478" cy="41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3600" dirty="0">
                  <a:solidFill>
                    <a:schemeClr val="accent2"/>
                  </a:solidFill>
                  <a:sym typeface="Wingdings" pitchFamily="2" charset="2"/>
                </a:rPr>
                <a:t></a:t>
              </a:r>
              <a:endParaRPr lang="en-GB" dirty="0">
                <a:solidFill>
                  <a:schemeClr val="accent2"/>
                </a:solidFill>
              </a:endParaRPr>
            </a:p>
          </p:txBody>
        </p:sp>
        <p:sp>
          <p:nvSpPr>
            <p:cNvPr id="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02" y="384"/>
              <a:ext cx="144" cy="4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3600" kern="10" dirty="0"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i</a:t>
              </a:r>
            </a:p>
          </p:txBody>
        </p:sp>
      </p:grpSp>
      <p:sp>
        <p:nvSpPr>
          <p:cNvPr id="8" name="Podnadpis 2"/>
          <p:cNvSpPr txBox="1">
            <a:spLocks/>
          </p:cNvSpPr>
          <p:nvPr/>
        </p:nvSpPr>
        <p:spPr>
          <a:xfrm>
            <a:off x="1403648" y="5373216"/>
            <a:ext cx="6400800" cy="1152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Ústav botaniky a zoologie, </a:t>
            </a:r>
            <a:r>
              <a:rPr kumimoji="0" lang="cs-CZ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PřF</a:t>
            </a:r>
            <a:r>
              <a:rPr kumimoji="0" lang="cs-CZ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2800" i="1" dirty="0" smtClean="0"/>
              <a:t>Kamenice 5, UKB Brno (A31-118)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malenovsky@sci.muni.cz</a:t>
            </a:r>
            <a:r>
              <a:rPr kumimoji="0" lang="cs-CZ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tel.</a:t>
            </a:r>
            <a:r>
              <a:rPr kumimoji="0" lang="cs-CZ" sz="28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549 498 8094</a:t>
            </a:r>
            <a:endParaRPr kumimoji="0" lang="cs-CZ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899592" y="1916832"/>
            <a:ext cx="7488832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800" b="1" noProof="0" dirty="0">
                <a:latin typeface="+mj-lt"/>
                <a:ea typeface="+mj-ea"/>
                <a:cs typeface="+mj-cs"/>
              </a:rPr>
              <a:t>6</a:t>
            </a:r>
            <a:r>
              <a:rPr kumimoji="0" lang="cs-CZ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lang="cs-CZ" sz="4800" b="1" dirty="0" smtClean="0">
                <a:latin typeface="+mj-lt"/>
                <a:ea typeface="+mj-ea"/>
                <a:cs typeface="+mj-cs"/>
              </a:rPr>
              <a:t>Vědecké č</a:t>
            </a:r>
            <a:r>
              <a:rPr lang="cs-CZ" sz="4800" b="1" noProof="0" dirty="0" err="1" smtClean="0">
                <a:latin typeface="+mj-lt"/>
                <a:ea typeface="+mj-ea"/>
                <a:cs typeface="+mj-cs"/>
              </a:rPr>
              <a:t>asopisy</a:t>
            </a:r>
            <a:endParaRPr kumimoji="0" lang="cs-CZ" sz="4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323528" y="1916832"/>
          <a:ext cx="8610600" cy="4536504"/>
        </p:xfrm>
        <a:graphic>
          <a:graphicData uri="http://schemas.openxmlformats.org/presentationml/2006/ole">
            <p:oleObj spid="_x0000_s7173" name="list" r:id="rId3" imgW="1224720" imgH="331920" progId="Excel.Sheet.8">
              <p:embed/>
            </p:oleObj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err="1" smtClean="0"/>
              <a:t>Plnotextové</a:t>
            </a:r>
            <a:r>
              <a:rPr lang="cs-CZ" b="1" dirty="0" smtClean="0"/>
              <a:t> databáze přístupné z MU</a:t>
            </a:r>
            <a:br>
              <a:rPr lang="cs-CZ" b="1" dirty="0" smtClean="0"/>
            </a:br>
            <a:r>
              <a:rPr lang="cs-CZ" sz="3100" b="1" dirty="0" smtClean="0"/>
              <a:t>https://ezdroje.muni.cz</a:t>
            </a:r>
            <a:endParaRPr lang="cs-CZ" sz="3600" b="1" dirty="0"/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4788024" y="4293096"/>
            <a:ext cx="396044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2400" u="sng" dirty="0"/>
              <a:t>Wiley Online </a:t>
            </a:r>
            <a:r>
              <a:rPr lang="cs-CZ" sz="2400" u="sng" dirty="0" err="1" smtClean="0"/>
              <a:t>Library</a:t>
            </a:r>
            <a:endParaRPr lang="en-GB" sz="2400" u="sng" dirty="0"/>
          </a:p>
          <a:p>
            <a:pPr>
              <a:buFontTx/>
              <a:buChar char="•"/>
            </a:pPr>
            <a:r>
              <a:rPr lang="en-GB" sz="2400" dirty="0"/>
              <a:t> </a:t>
            </a:r>
            <a:r>
              <a:rPr lang="cs-CZ" sz="2400" dirty="0" smtClean="0"/>
              <a:t>nakladatelství J</a:t>
            </a:r>
            <a:r>
              <a:rPr lang="en-GB" sz="2400" dirty="0" err="1" smtClean="0"/>
              <a:t>ohn</a:t>
            </a:r>
            <a:r>
              <a:rPr lang="en-GB" sz="2400" dirty="0" smtClean="0"/>
              <a:t> </a:t>
            </a:r>
            <a:r>
              <a:rPr lang="en-GB" sz="2400" dirty="0"/>
              <a:t>Wiley &amp; Sons, Blackwell</a:t>
            </a:r>
          </a:p>
          <a:p>
            <a:pPr>
              <a:buFontTx/>
              <a:buChar char="•"/>
            </a:pPr>
            <a:r>
              <a:rPr lang="en-GB" sz="2400" dirty="0"/>
              <a:t> </a:t>
            </a:r>
            <a:r>
              <a:rPr lang="cs-CZ" sz="2400" dirty="0" smtClean="0"/>
              <a:t>1468</a:t>
            </a:r>
            <a:r>
              <a:rPr lang="en-GB" sz="2400" dirty="0" smtClean="0"/>
              <a:t> </a:t>
            </a:r>
            <a:r>
              <a:rPr lang="cs-CZ" sz="2400" dirty="0" smtClean="0"/>
              <a:t>časopisů</a:t>
            </a:r>
            <a:r>
              <a:rPr lang="en-GB" sz="2400" dirty="0" smtClean="0"/>
              <a:t> </a:t>
            </a:r>
            <a:r>
              <a:rPr lang="cs-CZ" sz="2400" dirty="0" smtClean="0"/>
              <a:t>od roku</a:t>
            </a:r>
            <a:r>
              <a:rPr lang="en-GB" sz="2400" dirty="0" smtClean="0"/>
              <a:t> 199</a:t>
            </a:r>
            <a:r>
              <a:rPr lang="cs-CZ" sz="2400" dirty="0" smtClean="0"/>
              <a:t>7</a:t>
            </a:r>
          </a:p>
          <a:p>
            <a:pPr>
              <a:buFontTx/>
              <a:buChar char="•"/>
            </a:pPr>
            <a:r>
              <a:rPr lang="cs-CZ" sz="2000" dirty="0" smtClean="0">
                <a:hlinkClick r:id="rId4"/>
              </a:rPr>
              <a:t>http://onlinelibrary.wiley.com/</a:t>
            </a:r>
            <a:endParaRPr lang="cs-CZ" sz="2000" dirty="0" smtClean="0"/>
          </a:p>
          <a:p>
            <a:pPr>
              <a:buFontTx/>
              <a:buChar char="•"/>
            </a:pPr>
            <a:endParaRPr lang="cs-CZ" sz="2400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39552" y="4293096"/>
            <a:ext cx="396044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2400" u="sng" dirty="0" err="1"/>
              <a:t>ScienceDirect</a:t>
            </a:r>
            <a:r>
              <a:rPr lang="en-GB" sz="2400" u="sng" dirty="0"/>
              <a:t> </a:t>
            </a:r>
          </a:p>
          <a:p>
            <a:pPr>
              <a:buFontTx/>
              <a:buChar char="•"/>
            </a:pPr>
            <a:r>
              <a:rPr lang="en-GB" sz="2400" dirty="0"/>
              <a:t> </a:t>
            </a:r>
            <a:r>
              <a:rPr lang="cs-CZ" sz="2400" dirty="0" smtClean="0"/>
              <a:t>nakladatelství </a:t>
            </a:r>
            <a:r>
              <a:rPr lang="en-GB" sz="2400" dirty="0" smtClean="0"/>
              <a:t>Elsevier</a:t>
            </a:r>
            <a:r>
              <a:rPr lang="cs-CZ" sz="2400" dirty="0" smtClean="0"/>
              <a:t> Science</a:t>
            </a:r>
            <a:endParaRPr lang="en-GB" sz="2400" dirty="0"/>
          </a:p>
          <a:p>
            <a:pPr>
              <a:buFontTx/>
              <a:buChar char="•"/>
            </a:pPr>
            <a:r>
              <a:rPr lang="en-GB" sz="2400" dirty="0"/>
              <a:t> </a:t>
            </a:r>
            <a:r>
              <a:rPr lang="cs-CZ" sz="2400" dirty="0" smtClean="0"/>
              <a:t>1800</a:t>
            </a:r>
            <a:r>
              <a:rPr lang="en-GB" sz="2400" dirty="0" smtClean="0"/>
              <a:t> </a:t>
            </a:r>
            <a:r>
              <a:rPr lang="cs-CZ" sz="2400" dirty="0" smtClean="0"/>
              <a:t>časopisů od roku</a:t>
            </a:r>
            <a:r>
              <a:rPr lang="en-GB" sz="2400" dirty="0" smtClean="0"/>
              <a:t> 1995</a:t>
            </a:r>
            <a:endParaRPr lang="cs-CZ" sz="2400" dirty="0" smtClean="0"/>
          </a:p>
          <a:p>
            <a:pPr>
              <a:buFontTx/>
              <a:buChar char="•"/>
            </a:pPr>
            <a:r>
              <a:rPr lang="cs-CZ" sz="2000" dirty="0" smtClean="0">
                <a:hlinkClick r:id="rId5"/>
              </a:rPr>
              <a:t>http://www.</a:t>
            </a:r>
            <a:r>
              <a:rPr lang="cs-CZ" sz="2000" dirty="0" err="1" smtClean="0">
                <a:hlinkClick r:id="rId5"/>
              </a:rPr>
              <a:t>sciencedirect.com</a:t>
            </a:r>
            <a:endParaRPr lang="cs-CZ" sz="2000" dirty="0"/>
          </a:p>
        </p:txBody>
      </p:sp>
      <p:pic>
        <p:nvPicPr>
          <p:cNvPr id="10" name="Picture 7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2590800"/>
            <a:ext cx="35052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Obrázek 12" descr="wolSite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88024" y="2924944"/>
            <a:ext cx="3960440" cy="39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370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323528" y="1916832"/>
          <a:ext cx="8610600" cy="4536504"/>
        </p:xfrm>
        <a:graphic>
          <a:graphicData uri="http://schemas.openxmlformats.org/presentationml/2006/ole">
            <p:oleObj spid="_x0000_s8197" name="list" r:id="rId3" imgW="1224720" imgH="331920" progId="Excel.Sheet.8">
              <p:embed/>
            </p:oleObj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err="1" smtClean="0"/>
              <a:t>Plnotextové</a:t>
            </a:r>
            <a:r>
              <a:rPr lang="cs-CZ" b="1" dirty="0" smtClean="0"/>
              <a:t> databáze přístupné z MU</a:t>
            </a:r>
            <a:br>
              <a:rPr lang="cs-CZ" b="1" dirty="0" smtClean="0"/>
            </a:br>
            <a:r>
              <a:rPr lang="cs-CZ" sz="3100" b="1" dirty="0" smtClean="0"/>
              <a:t>https://ezdroje.muni.cz</a:t>
            </a:r>
            <a:endParaRPr lang="cs-CZ" sz="3600" b="1" dirty="0"/>
          </a:p>
        </p:txBody>
      </p:sp>
      <p:pic>
        <p:nvPicPr>
          <p:cNvPr id="6" name="Picture 103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564904"/>
            <a:ext cx="3797770" cy="105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1028"/>
          <p:cNvSpPr txBox="1">
            <a:spLocks noChangeArrowheads="1"/>
          </p:cNvSpPr>
          <p:nvPr/>
        </p:nvSpPr>
        <p:spPr bwMode="auto">
          <a:xfrm>
            <a:off x="467544" y="4221088"/>
            <a:ext cx="403244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2400" u="sng" dirty="0" err="1"/>
              <a:t>SpringerLink</a:t>
            </a:r>
            <a:endParaRPr lang="en-GB" sz="2400" dirty="0"/>
          </a:p>
          <a:p>
            <a:pPr>
              <a:buFontTx/>
              <a:buChar char="•"/>
            </a:pPr>
            <a:r>
              <a:rPr lang="en-GB" sz="2400" dirty="0"/>
              <a:t> </a:t>
            </a:r>
            <a:r>
              <a:rPr lang="cs-CZ" sz="2400" dirty="0" smtClean="0"/>
              <a:t>nakladatelství </a:t>
            </a:r>
            <a:r>
              <a:rPr lang="en-GB" sz="2400" dirty="0" smtClean="0"/>
              <a:t>Springer </a:t>
            </a:r>
            <a:r>
              <a:rPr lang="cs-CZ" sz="2400" dirty="0" smtClean="0"/>
              <a:t>a</a:t>
            </a:r>
            <a:r>
              <a:rPr lang="en-GB" sz="2400" dirty="0" smtClean="0"/>
              <a:t> </a:t>
            </a:r>
            <a:r>
              <a:rPr lang="en-GB" sz="2400" dirty="0" err="1"/>
              <a:t>Kluwer</a:t>
            </a:r>
            <a:r>
              <a:rPr lang="en-GB" sz="2400" dirty="0"/>
              <a:t> </a:t>
            </a:r>
          </a:p>
          <a:p>
            <a:pPr>
              <a:buFontTx/>
              <a:buChar char="•"/>
            </a:pPr>
            <a:r>
              <a:rPr lang="en-GB" sz="2400" dirty="0"/>
              <a:t> </a:t>
            </a:r>
            <a:r>
              <a:rPr lang="cs-CZ" sz="2400" dirty="0" smtClean="0"/>
              <a:t>přes </a:t>
            </a:r>
            <a:r>
              <a:rPr lang="en-GB" sz="2400" dirty="0" smtClean="0"/>
              <a:t>1</a:t>
            </a:r>
            <a:r>
              <a:rPr lang="cs-CZ" sz="2400" dirty="0" smtClean="0"/>
              <a:t>0</a:t>
            </a:r>
            <a:r>
              <a:rPr lang="en-GB" sz="2400" dirty="0" smtClean="0"/>
              <a:t>00 </a:t>
            </a:r>
            <a:r>
              <a:rPr lang="cs-CZ" sz="2400" dirty="0" smtClean="0"/>
              <a:t>časopisů od </a:t>
            </a:r>
            <a:r>
              <a:rPr lang="en-GB" sz="2400" dirty="0" smtClean="0"/>
              <a:t>1997</a:t>
            </a:r>
            <a:endParaRPr lang="cs-CZ" sz="2400" dirty="0" smtClean="0"/>
          </a:p>
          <a:p>
            <a:pPr>
              <a:buFontTx/>
              <a:buChar char="•"/>
            </a:pPr>
            <a:r>
              <a:rPr lang="cs-CZ" sz="2400" dirty="0" smtClean="0">
                <a:hlinkClick r:id="rId6"/>
              </a:rPr>
              <a:t> http://link.</a:t>
            </a:r>
            <a:r>
              <a:rPr lang="cs-CZ" sz="2400" dirty="0" err="1" smtClean="0">
                <a:hlinkClick r:id="rId6"/>
              </a:rPr>
              <a:t>springer.com</a:t>
            </a:r>
            <a:endParaRPr lang="cs-CZ" sz="2400" dirty="0"/>
          </a:p>
        </p:txBody>
      </p:sp>
      <p:sp>
        <p:nvSpPr>
          <p:cNvPr id="12" name="Text Box 1029"/>
          <p:cNvSpPr txBox="1">
            <a:spLocks noChangeArrowheads="1"/>
          </p:cNvSpPr>
          <p:nvPr/>
        </p:nvSpPr>
        <p:spPr bwMode="auto">
          <a:xfrm>
            <a:off x="4716016" y="4293096"/>
            <a:ext cx="410445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2400" u="sng" dirty="0"/>
              <a:t>Academic Search </a:t>
            </a:r>
            <a:r>
              <a:rPr lang="cs-CZ" sz="2400" u="sng" dirty="0" err="1" smtClean="0"/>
              <a:t>Complete</a:t>
            </a:r>
            <a:endParaRPr lang="en-GB" sz="2400" dirty="0"/>
          </a:p>
          <a:p>
            <a:pPr>
              <a:buFontTx/>
              <a:buChar char="•"/>
            </a:pPr>
            <a:r>
              <a:rPr lang="cs-CZ" sz="2400" dirty="0" smtClean="0"/>
              <a:t> </a:t>
            </a:r>
            <a:r>
              <a:rPr lang="cs-CZ" sz="2400" dirty="0" err="1" smtClean="0"/>
              <a:t>Academic</a:t>
            </a:r>
            <a:r>
              <a:rPr lang="cs-CZ" sz="2400" dirty="0" smtClean="0"/>
              <a:t> </a:t>
            </a:r>
            <a:r>
              <a:rPr lang="cs-CZ" sz="2400" dirty="0" err="1" smtClean="0"/>
              <a:t>Press</a:t>
            </a:r>
            <a:endParaRPr lang="cs-CZ" sz="2400" dirty="0" smtClean="0"/>
          </a:p>
          <a:p>
            <a:pPr>
              <a:buFontTx/>
              <a:buChar char="•"/>
            </a:pPr>
            <a:r>
              <a:rPr lang="cs-CZ" sz="2400" dirty="0" smtClean="0"/>
              <a:t> 7100 časopisů od</a:t>
            </a:r>
            <a:r>
              <a:rPr lang="en-GB" sz="2400" dirty="0" smtClean="0"/>
              <a:t> 1</a:t>
            </a:r>
            <a:r>
              <a:rPr lang="cs-CZ" sz="2400" dirty="0" smtClean="0"/>
              <a:t>887 v plných textech, další v abstraktech</a:t>
            </a:r>
          </a:p>
          <a:p>
            <a:pPr>
              <a:buFontTx/>
              <a:buChar char="•"/>
            </a:pPr>
            <a:r>
              <a:rPr lang="cs-CZ" sz="2400" dirty="0" smtClean="0">
                <a:hlinkClick r:id="rId7"/>
              </a:rPr>
              <a:t> http://search.epnet.com</a:t>
            </a:r>
            <a:r>
              <a:rPr lang="cs-CZ" sz="2400" dirty="0" smtClean="0"/>
              <a:t> </a:t>
            </a:r>
            <a:endParaRPr lang="cs-CZ" sz="2400" dirty="0"/>
          </a:p>
        </p:txBody>
      </p:sp>
      <p:pic>
        <p:nvPicPr>
          <p:cNvPr id="13" name="Obrázek 12" descr="logoEhost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52120" y="2132856"/>
            <a:ext cx="1944216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255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323528" y="1916832"/>
          <a:ext cx="8610600" cy="4536504"/>
        </p:xfrm>
        <a:graphic>
          <a:graphicData uri="http://schemas.openxmlformats.org/presentationml/2006/ole">
            <p:oleObj spid="_x0000_s9224" name="list" r:id="rId3" imgW="1224720" imgH="331920" progId="Excel.Sheet.8">
              <p:embed/>
            </p:oleObj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err="1" smtClean="0"/>
              <a:t>Plnotextové</a:t>
            </a:r>
            <a:r>
              <a:rPr lang="cs-CZ" b="1" dirty="0" smtClean="0"/>
              <a:t> databáze přístupné z MU</a:t>
            </a:r>
            <a:br>
              <a:rPr lang="cs-CZ" b="1" dirty="0" smtClean="0"/>
            </a:br>
            <a:r>
              <a:rPr lang="cs-CZ" sz="3100" b="1" dirty="0" smtClean="0"/>
              <a:t>https://ezdroje.muni.cz</a:t>
            </a:r>
            <a:endParaRPr lang="cs-CZ" sz="3600" b="1" dirty="0"/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457200" y="4191000"/>
            <a:ext cx="40386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100" u="sng" dirty="0" err="1"/>
              <a:t>ProQuest</a:t>
            </a:r>
            <a:r>
              <a:rPr lang="en-GB" sz="2100" u="sng" dirty="0"/>
              <a:t> </a:t>
            </a:r>
            <a:r>
              <a:rPr lang="cs-CZ" sz="2100" u="sng" dirty="0" err="1" smtClean="0"/>
              <a:t>Central</a:t>
            </a:r>
            <a:r>
              <a:rPr lang="en-GB" sz="2100" u="sng" dirty="0" smtClean="0"/>
              <a:t> </a:t>
            </a:r>
            <a:endParaRPr lang="en-GB" sz="2100" u="sng" dirty="0"/>
          </a:p>
          <a:p>
            <a:pPr>
              <a:buFontTx/>
              <a:buChar char="•"/>
            </a:pPr>
            <a:r>
              <a:rPr lang="en-GB" sz="2100" dirty="0"/>
              <a:t> </a:t>
            </a:r>
            <a:r>
              <a:rPr lang="cs-CZ" sz="2100" dirty="0" smtClean="0"/>
              <a:t>zejména americká nakladatelství</a:t>
            </a:r>
            <a:endParaRPr lang="en-GB" sz="2100" dirty="0"/>
          </a:p>
          <a:p>
            <a:pPr>
              <a:buFontTx/>
              <a:buChar char="•"/>
            </a:pPr>
            <a:r>
              <a:rPr lang="en-GB" sz="2100" dirty="0"/>
              <a:t> </a:t>
            </a:r>
            <a:r>
              <a:rPr lang="cs-CZ" sz="2100" dirty="0" smtClean="0"/>
              <a:t>8000</a:t>
            </a:r>
            <a:r>
              <a:rPr lang="en-GB" sz="2100" dirty="0" smtClean="0"/>
              <a:t> </a:t>
            </a:r>
            <a:r>
              <a:rPr lang="cs-CZ" sz="2100" dirty="0" smtClean="0"/>
              <a:t>časopisů v plných textech od</a:t>
            </a:r>
            <a:r>
              <a:rPr lang="en-GB" sz="2100" dirty="0" smtClean="0">
                <a:cs typeface="Times New Roman" pitchFamily="18" charset="0"/>
              </a:rPr>
              <a:t> 1992</a:t>
            </a:r>
            <a:r>
              <a:rPr lang="cs-CZ" sz="2100" dirty="0" smtClean="0">
                <a:cs typeface="Times New Roman" pitchFamily="18" charset="0"/>
              </a:rPr>
              <a:t>, 30000 disertačních prací, noviny apod.</a:t>
            </a:r>
          </a:p>
          <a:p>
            <a:pPr>
              <a:buFontTx/>
              <a:buChar char="•"/>
            </a:pPr>
            <a:r>
              <a:rPr lang="cs-CZ" sz="2100" dirty="0" smtClean="0">
                <a:cs typeface="Times New Roman" pitchFamily="18" charset="0"/>
              </a:rPr>
              <a:t> </a:t>
            </a:r>
            <a:r>
              <a:rPr lang="cs-CZ" sz="2100" dirty="0" smtClean="0">
                <a:hlinkClick r:id="rId4"/>
              </a:rPr>
              <a:t>http://search.proquest.com/</a:t>
            </a:r>
            <a:endParaRPr lang="en-US" sz="2100" dirty="0">
              <a:cs typeface="Times New Roman" pitchFamily="18" charset="0"/>
            </a:endParaRP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4800600" y="4191000"/>
            <a:ext cx="3886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400" u="sng" dirty="0"/>
              <a:t>Journal of Storage - Biological Sciences</a:t>
            </a:r>
            <a:endParaRPr lang="en-GB" sz="2400" dirty="0"/>
          </a:p>
          <a:p>
            <a:pPr>
              <a:buFontTx/>
              <a:buChar char="•"/>
            </a:pPr>
            <a:r>
              <a:rPr lang="en-GB" sz="2400" dirty="0"/>
              <a:t> </a:t>
            </a:r>
            <a:r>
              <a:rPr lang="en-GB" sz="2400" dirty="0" smtClean="0"/>
              <a:t>1</a:t>
            </a:r>
            <a:r>
              <a:rPr lang="cs-CZ" sz="2400" dirty="0" smtClean="0"/>
              <a:t>59</a:t>
            </a:r>
            <a:r>
              <a:rPr lang="en-GB" sz="2400" dirty="0" smtClean="0"/>
              <a:t> </a:t>
            </a:r>
            <a:r>
              <a:rPr lang="cs-CZ" sz="2400" dirty="0" smtClean="0"/>
              <a:t>biologických časopisů,</a:t>
            </a:r>
            <a:r>
              <a:rPr lang="en-GB" sz="2400" dirty="0" smtClean="0"/>
              <a:t> </a:t>
            </a:r>
            <a:r>
              <a:rPr lang="cs-CZ" sz="2400" dirty="0" smtClean="0"/>
              <a:t>někdy od prvních čísel</a:t>
            </a:r>
          </a:p>
          <a:p>
            <a:pPr>
              <a:buFontTx/>
              <a:buChar char="•"/>
            </a:pPr>
            <a:r>
              <a:rPr lang="cs-CZ" sz="2400" dirty="0" smtClean="0"/>
              <a:t> </a:t>
            </a:r>
            <a:r>
              <a:rPr lang="cs-CZ" sz="2400" dirty="0" smtClean="0">
                <a:hlinkClick r:id="rId5"/>
              </a:rPr>
              <a:t>http://www.</a:t>
            </a:r>
            <a:r>
              <a:rPr lang="cs-CZ" sz="2400" dirty="0" err="1" smtClean="0">
                <a:hlinkClick r:id="rId5"/>
              </a:rPr>
              <a:t>jstor.org</a:t>
            </a:r>
            <a:endParaRPr lang="en-GB" sz="2400" dirty="0"/>
          </a:p>
        </p:txBody>
      </p:sp>
      <p:graphicFrame>
        <p:nvGraphicFramePr>
          <p:cNvPr id="23555" name="Object 3">
            <a:hlinkClick r:id="rId6"/>
          </p:cNvPr>
          <p:cNvGraphicFramePr>
            <a:graphicFrameLocks noChangeAspect="1"/>
          </p:cNvGraphicFramePr>
          <p:nvPr/>
        </p:nvGraphicFramePr>
        <p:xfrm>
          <a:off x="6019800" y="2133600"/>
          <a:ext cx="1458913" cy="1657350"/>
        </p:xfrm>
        <a:graphic>
          <a:graphicData uri="http://schemas.openxmlformats.org/presentationml/2006/ole">
            <p:oleObj spid="_x0000_s9225" name="Photo Editor Photo" r:id="rId7" imgW="771429" imgH="876190" progId="">
              <p:embed/>
            </p:oleObj>
          </a:graphicData>
        </a:graphic>
      </p:graphicFrame>
      <p:pic>
        <p:nvPicPr>
          <p:cNvPr id="13" name="Obrázek 12" descr="pq_logo_search_pane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71600" y="2348880"/>
            <a:ext cx="2785229" cy="116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632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317500" y="1905000"/>
          <a:ext cx="8610600" cy="4533900"/>
        </p:xfrm>
        <a:graphic>
          <a:graphicData uri="http://schemas.openxmlformats.org/presentationml/2006/ole">
            <p:oleObj spid="_x0000_s32770" name="list" r:id="rId3" imgW="1224720" imgH="331920" progId="Excel.Sheet.8">
              <p:embed/>
            </p:oleObj>
          </a:graphicData>
        </a:graphic>
      </p:graphicFrame>
      <p:pic>
        <p:nvPicPr>
          <p:cNvPr id="32772" name="Picture 4" descr="BioOne - Research Evolv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492896"/>
            <a:ext cx="3789888" cy="720080"/>
          </a:xfrm>
          <a:prstGeom prst="rect">
            <a:avLst/>
          </a:prstGeom>
          <a:noFill/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err="1" smtClean="0"/>
              <a:t>Plnotextové</a:t>
            </a:r>
            <a:r>
              <a:rPr lang="cs-CZ" b="1" dirty="0" smtClean="0"/>
              <a:t> databáze přístupné z MU</a:t>
            </a:r>
            <a:br>
              <a:rPr lang="cs-CZ" b="1" dirty="0" smtClean="0"/>
            </a:br>
            <a:r>
              <a:rPr lang="cs-CZ" sz="3100" b="1" dirty="0" smtClean="0"/>
              <a:t>https://ezdroje.muni.cz</a:t>
            </a:r>
            <a:endParaRPr lang="cs-CZ" sz="3600" b="1" dirty="0"/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457200" y="4191000"/>
            <a:ext cx="40386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100" u="sng" dirty="0" err="1" smtClean="0"/>
              <a:t>BioOne</a:t>
            </a:r>
            <a:endParaRPr lang="en-GB" sz="2100" u="sng" dirty="0"/>
          </a:p>
          <a:p>
            <a:pPr>
              <a:buFontTx/>
              <a:buChar char="•"/>
            </a:pPr>
            <a:r>
              <a:rPr lang="cs-CZ" sz="2100" dirty="0" smtClean="0"/>
              <a:t> 200 časopisů z biologie</a:t>
            </a:r>
            <a:r>
              <a:rPr lang="cs-CZ" sz="2100" dirty="0" smtClean="0"/>
              <a:t>, ekologie a </a:t>
            </a:r>
            <a:r>
              <a:rPr lang="cs-CZ" sz="2100" dirty="0" err="1" smtClean="0"/>
              <a:t>environmetální</a:t>
            </a:r>
            <a:r>
              <a:rPr lang="cs-CZ" sz="2100" dirty="0" smtClean="0"/>
              <a:t> vědy </a:t>
            </a:r>
          </a:p>
          <a:p>
            <a:pPr>
              <a:buFontTx/>
              <a:buChar char="•"/>
            </a:pPr>
            <a:r>
              <a:rPr lang="cs-CZ" sz="2100" dirty="0" smtClean="0"/>
              <a:t> </a:t>
            </a:r>
            <a:r>
              <a:rPr lang="cs-CZ" sz="2100" dirty="0" smtClean="0"/>
              <a:t>45 </a:t>
            </a:r>
            <a:r>
              <a:rPr lang="cs-CZ" sz="2100" dirty="0" smtClean="0"/>
              <a:t>% titulů je dostupných </a:t>
            </a:r>
            <a:r>
              <a:rPr lang="cs-CZ" sz="2100" dirty="0" smtClean="0"/>
              <a:t>výlučně</a:t>
            </a:r>
          </a:p>
          <a:p>
            <a:pPr>
              <a:buFontTx/>
              <a:buChar char="•"/>
            </a:pPr>
            <a:r>
              <a:rPr lang="cs-CZ" sz="2100" dirty="0" smtClean="0"/>
              <a:t> </a:t>
            </a:r>
            <a:r>
              <a:rPr lang="cs-CZ" sz="2100" dirty="0" smtClean="0">
                <a:hlinkClick r:id="rId5"/>
              </a:rPr>
              <a:t>http://www.</a:t>
            </a:r>
            <a:r>
              <a:rPr lang="cs-CZ" sz="2100" dirty="0" err="1" smtClean="0">
                <a:hlinkClick r:id="rId5"/>
              </a:rPr>
              <a:t>bioone.org</a:t>
            </a:r>
            <a:r>
              <a:rPr lang="cs-CZ" sz="2100" dirty="0" smtClean="0">
                <a:hlinkClick r:id="rId5"/>
              </a:rPr>
              <a:t>/</a:t>
            </a:r>
            <a:endParaRPr lang="cs-CZ" sz="2100" dirty="0" smtClean="0"/>
          </a:p>
          <a:p>
            <a:pPr>
              <a:buFontTx/>
              <a:buChar char="•"/>
            </a:pPr>
            <a:r>
              <a:rPr lang="cs-CZ" sz="2100" dirty="0" smtClean="0">
                <a:cs typeface="Times New Roman" pitchFamily="18" charset="0"/>
              </a:rPr>
              <a:t> </a:t>
            </a:r>
            <a:r>
              <a:rPr lang="cs-CZ" sz="2100" dirty="0" smtClean="0">
                <a:solidFill>
                  <a:srgbClr val="FF0000"/>
                </a:solidFill>
                <a:cs typeface="Times New Roman" pitchFamily="18" charset="0"/>
              </a:rPr>
              <a:t>dostupnost jen do 31.5.2017!</a:t>
            </a:r>
            <a:endParaRPr lang="en-US" sz="21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892480" cy="432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ál 2"/>
          <p:cNvSpPr/>
          <p:nvPr/>
        </p:nvSpPr>
        <p:spPr>
          <a:xfrm>
            <a:off x="251520" y="3212976"/>
            <a:ext cx="1296144" cy="14401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" name="Přímá spojnice se šipkou 4"/>
          <p:cNvCxnSpPr/>
          <p:nvPr/>
        </p:nvCxnSpPr>
        <p:spPr>
          <a:xfrm flipH="1" flipV="1">
            <a:off x="1475656" y="3356992"/>
            <a:ext cx="504056" cy="201622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5163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000" b="1" noProof="0" dirty="0" smtClean="0">
                <a:latin typeface="+mj-lt"/>
                <a:ea typeface="+mj-ea"/>
                <a:cs typeface="+mj-cs"/>
              </a:rPr>
              <a:t>Speci</a:t>
            </a: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alizované časopisy </a:t>
            </a: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(příklady)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461" y="1231424"/>
            <a:ext cx="3855973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SMALLHEAD1323167046zk.jpg"/>
          <p:cNvPicPr>
            <a:picLocks noChangeAspect="1"/>
          </p:cNvPicPr>
          <p:nvPr/>
        </p:nvPicPr>
        <p:blipFill>
          <a:blip r:embed="rId3" cstate="print"/>
          <a:srcRect l="32078" t="-624"/>
          <a:stretch>
            <a:fillRect/>
          </a:stretch>
        </p:blipFill>
        <p:spPr>
          <a:xfrm>
            <a:off x="4788024" y="1196752"/>
            <a:ext cx="4027350" cy="1152128"/>
          </a:xfrm>
          <a:prstGeom prst="rect">
            <a:avLst/>
          </a:prstGeom>
        </p:spPr>
      </p:pic>
      <p:pic>
        <p:nvPicPr>
          <p:cNvPr id="6" name="Obrázek 5" descr="tnah20_v048_i15-16_cov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212976"/>
            <a:ext cx="1827896" cy="259228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67544" y="5805264"/>
            <a:ext cx="19616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200" b="1" dirty="0" err="1" smtClean="0"/>
              <a:t>Journal</a:t>
            </a:r>
            <a:r>
              <a:rPr lang="cs-CZ" sz="2200" b="1" dirty="0" smtClean="0"/>
              <a:t> </a:t>
            </a:r>
            <a:r>
              <a:rPr lang="cs-CZ" sz="2200" b="1" dirty="0" err="1" smtClean="0"/>
              <a:t>of</a:t>
            </a:r>
            <a:endParaRPr lang="cs-CZ" sz="2200" b="1" dirty="0"/>
          </a:p>
          <a:p>
            <a:pPr algn="ctr"/>
            <a:r>
              <a:rPr lang="cs-CZ" sz="2200" b="1" dirty="0" err="1" smtClean="0"/>
              <a:t>Natural</a:t>
            </a:r>
            <a:r>
              <a:rPr lang="cs-CZ" sz="2200" b="1" dirty="0" smtClean="0"/>
              <a:t> </a:t>
            </a:r>
            <a:r>
              <a:rPr lang="cs-CZ" sz="2200" b="1" dirty="0" err="1" smtClean="0"/>
              <a:t>History</a:t>
            </a:r>
            <a:endParaRPr lang="cs-CZ" sz="2200" b="1" dirty="0"/>
          </a:p>
        </p:txBody>
      </p:sp>
      <p:sp>
        <p:nvSpPr>
          <p:cNvPr id="8" name="Obdélník 7"/>
          <p:cNvSpPr/>
          <p:nvPr/>
        </p:nvSpPr>
        <p:spPr>
          <a:xfrm>
            <a:off x="676479" y="1946602"/>
            <a:ext cx="3505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http://www.mapress.com/zootaxa/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4716016" y="2420888"/>
            <a:ext cx="4203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pensoft.net</a:t>
            </a:r>
            <a:r>
              <a:rPr lang="cs-CZ" dirty="0" smtClean="0"/>
              <a:t>/</a:t>
            </a:r>
            <a:r>
              <a:rPr lang="cs-CZ" dirty="0" err="1" smtClean="0"/>
              <a:t>journals</a:t>
            </a:r>
            <a:r>
              <a:rPr lang="cs-CZ" dirty="0" smtClean="0"/>
              <a:t>/</a:t>
            </a:r>
            <a:r>
              <a:rPr lang="cs-CZ" dirty="0" err="1" smtClean="0"/>
              <a:t>zookeys</a:t>
            </a:r>
            <a:r>
              <a:rPr lang="cs-CZ" dirty="0" smtClean="0"/>
              <a:t>/</a:t>
            </a:r>
            <a:endParaRPr lang="cs-CZ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3068960"/>
            <a:ext cx="2160240" cy="2819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2699792" y="5805264"/>
            <a:ext cx="27764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200" b="1" dirty="0" err="1" smtClean="0"/>
              <a:t>Zoological</a:t>
            </a:r>
            <a:r>
              <a:rPr lang="cs-CZ" sz="2200" b="1" dirty="0" smtClean="0"/>
              <a:t> </a:t>
            </a:r>
            <a:r>
              <a:rPr lang="cs-CZ" sz="2200" b="1" dirty="0" err="1" smtClean="0"/>
              <a:t>Journal</a:t>
            </a:r>
            <a:endParaRPr lang="cs-CZ" sz="2200" b="1" dirty="0" smtClean="0"/>
          </a:p>
          <a:p>
            <a:pPr algn="ctr"/>
            <a:r>
              <a:rPr lang="cs-CZ" sz="2200" b="1" dirty="0" err="1" smtClean="0"/>
              <a:t>of</a:t>
            </a:r>
            <a:r>
              <a:rPr lang="cs-CZ" sz="2200" b="1" dirty="0" smtClean="0"/>
              <a:t> </a:t>
            </a:r>
            <a:r>
              <a:rPr lang="cs-CZ" sz="2200" b="1" dirty="0" err="1" smtClean="0"/>
              <a:t>the</a:t>
            </a:r>
            <a:r>
              <a:rPr lang="cs-CZ" sz="2200" b="1" dirty="0" smtClean="0"/>
              <a:t> </a:t>
            </a:r>
            <a:r>
              <a:rPr lang="cs-CZ" sz="2200" b="1" dirty="0" err="1" smtClean="0"/>
              <a:t>Linnean</a:t>
            </a:r>
            <a:r>
              <a:rPr lang="cs-CZ" sz="2200" b="1" dirty="0" smtClean="0"/>
              <a:t> Society</a:t>
            </a:r>
            <a:endParaRPr lang="cs-CZ" sz="2200" b="1" dirty="0"/>
          </a:p>
        </p:txBody>
      </p:sp>
      <p:pic>
        <p:nvPicPr>
          <p:cNvPr id="12" name="Obrázek 11" descr="201411616175532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00192" y="3068960"/>
            <a:ext cx="1913973" cy="2695736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5555784" y="5805264"/>
            <a:ext cx="34925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200" b="1" dirty="0" err="1"/>
              <a:t>Zoological</a:t>
            </a:r>
            <a:r>
              <a:rPr lang="cs-CZ" sz="2200" b="1" dirty="0"/>
              <a:t> </a:t>
            </a:r>
            <a:r>
              <a:rPr lang="cs-CZ" sz="2200" b="1" dirty="0" err="1"/>
              <a:t>Systematics</a:t>
            </a:r>
            <a:endParaRPr lang="cs-CZ" sz="2200" b="1" dirty="0"/>
          </a:p>
          <a:p>
            <a:pPr algn="ctr"/>
            <a:r>
              <a:rPr lang="cs-CZ" sz="2200" b="1" dirty="0"/>
              <a:t>(</a:t>
            </a:r>
            <a:r>
              <a:rPr lang="cs-CZ" sz="2200" b="1" dirty="0" err="1"/>
              <a:t>Acta</a:t>
            </a:r>
            <a:r>
              <a:rPr lang="cs-CZ" sz="2200" b="1" dirty="0"/>
              <a:t> </a:t>
            </a:r>
            <a:r>
              <a:rPr lang="cs-CZ" sz="2200" b="1" dirty="0" err="1"/>
              <a:t>Zootaxonomica</a:t>
            </a:r>
            <a:r>
              <a:rPr lang="cs-CZ" sz="2200" b="1" dirty="0"/>
              <a:t> </a:t>
            </a:r>
            <a:r>
              <a:rPr lang="cs-CZ" sz="2200" b="1" dirty="0" err="1"/>
              <a:t>Sinica</a:t>
            </a:r>
            <a:r>
              <a:rPr lang="cs-CZ" sz="2200" b="1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6372200" y="3573016"/>
            <a:ext cx="20970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 b="1" dirty="0" err="1"/>
              <a:t>Klapalekiana</a:t>
            </a:r>
            <a:endParaRPr lang="en-GB" sz="2800" b="1" dirty="0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4860032" y="5661248"/>
            <a:ext cx="22544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800" b="1" dirty="0"/>
              <a:t>Folia </a:t>
            </a:r>
          </a:p>
          <a:p>
            <a:pPr algn="ctr"/>
            <a:r>
              <a:rPr lang="en-GB" sz="2800" b="1" dirty="0" err="1"/>
              <a:t>Parasitologica</a:t>
            </a:r>
            <a:endParaRPr lang="en-GB" sz="2800" b="1" dirty="0"/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83568" y="980728"/>
            <a:ext cx="160146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800" b="1" dirty="0"/>
              <a:t>Folia </a:t>
            </a:r>
          </a:p>
          <a:p>
            <a:pPr algn="ctr"/>
            <a:r>
              <a:rPr lang="en-GB" sz="2800" b="1" dirty="0" err="1"/>
              <a:t>Zoologica</a:t>
            </a:r>
            <a:endParaRPr lang="en-GB" sz="2800" b="1" dirty="0"/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5508104" y="1196752"/>
            <a:ext cx="17852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 b="1" dirty="0" err="1"/>
              <a:t>Vespertilio</a:t>
            </a:r>
            <a:endParaRPr lang="en-GB" sz="2800" b="1" dirty="0"/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1547664" y="3068960"/>
            <a:ext cx="2590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800" b="1" dirty="0"/>
              <a:t>European Journal of Entomology</a:t>
            </a:r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251520" y="5229200"/>
            <a:ext cx="258045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2800" b="1" dirty="0" err="1" smtClean="0"/>
              <a:t>Acta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Societatis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Zoologicae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Bohemicae</a:t>
            </a:r>
            <a:endParaRPr lang="en-GB" sz="2800" b="1" dirty="0"/>
          </a:p>
        </p:txBody>
      </p:sp>
      <p:graphicFrame>
        <p:nvGraphicFramePr>
          <p:cNvPr id="36865" name="Object 1025"/>
          <p:cNvGraphicFramePr>
            <a:graphicFrameLocks noChangeAspect="1"/>
          </p:cNvGraphicFramePr>
          <p:nvPr/>
        </p:nvGraphicFramePr>
        <p:xfrm>
          <a:off x="4800600" y="2425130"/>
          <a:ext cx="1499592" cy="2113533"/>
        </p:xfrm>
        <a:graphic>
          <a:graphicData uri="http://schemas.openxmlformats.org/presentationml/2006/ole">
            <p:oleObj spid="_x0000_s3089" name="CorelPhotoPaint.Image.11" r:id="rId3" imgW="5522519" imgH="7777853" progId="">
              <p:embed/>
            </p:oleObj>
          </a:graphicData>
        </a:graphic>
      </p:graphicFrame>
      <p:pic>
        <p:nvPicPr>
          <p:cNvPr id="14354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908720"/>
            <a:ext cx="1339631" cy="1919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55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432078"/>
            <a:ext cx="1508447" cy="2109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6866" name="Object 1026"/>
          <p:cNvGraphicFramePr>
            <a:graphicFrameLocks noChangeAspect="1"/>
          </p:cNvGraphicFramePr>
          <p:nvPr/>
        </p:nvGraphicFramePr>
        <p:xfrm>
          <a:off x="7308304" y="980728"/>
          <a:ext cx="1399657" cy="2044576"/>
        </p:xfrm>
        <a:graphic>
          <a:graphicData uri="http://schemas.openxmlformats.org/presentationml/2006/ole">
            <p:oleObj spid="_x0000_s3090" name="CorelPhotoPaint.Image.11" r:id="rId6" imgW="5485946" imgH="8009482" progId="">
              <p:embed/>
            </p:oleObj>
          </a:graphicData>
        </a:graphic>
      </p:graphicFrame>
      <p:sp>
        <p:nvSpPr>
          <p:cNvPr id="17" name="Nadpis 1"/>
          <p:cNvSpPr txBox="1">
            <a:spLocks/>
          </p:cNvSpPr>
          <p:nvPr/>
        </p:nvSpPr>
        <p:spPr>
          <a:xfrm>
            <a:off x="0" y="0"/>
            <a:ext cx="8964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000" b="1" noProof="0" dirty="0" smtClean="0">
                <a:latin typeface="+mj-lt"/>
                <a:ea typeface="+mj-ea"/>
                <a:cs typeface="+mj-cs"/>
              </a:rPr>
              <a:t>Vědecké časopisy vydávané v ČR/SR     </a:t>
            </a: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(příklady)</a:t>
            </a:r>
          </a:p>
        </p:txBody>
      </p:sp>
      <p:pic>
        <p:nvPicPr>
          <p:cNvPr id="18" name="Obrázek 17" descr="ASZB%2075%202011%20obalka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71800" y="4509120"/>
            <a:ext cx="1517343" cy="2170153"/>
          </a:xfrm>
          <a:prstGeom prst="rect">
            <a:avLst/>
          </a:prstGeom>
        </p:spPr>
      </p:pic>
      <p:pic>
        <p:nvPicPr>
          <p:cNvPr id="19" name="Obrázek 18" descr="inf-990000-0500_10_03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64288" y="4270674"/>
            <a:ext cx="1800347" cy="2587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0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88640"/>
            <a:ext cx="1595289" cy="2216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8" name="Text Box 1028"/>
          <p:cNvSpPr txBox="1">
            <a:spLocks noChangeArrowheads="1"/>
          </p:cNvSpPr>
          <p:nvPr/>
        </p:nvSpPr>
        <p:spPr bwMode="auto">
          <a:xfrm>
            <a:off x="395536" y="332656"/>
            <a:ext cx="2133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400" b="1" dirty="0" err="1" smtClean="0"/>
              <a:t>Biologia</a:t>
            </a:r>
            <a:r>
              <a:rPr lang="cs-CZ" sz="2400" b="1" dirty="0" smtClean="0"/>
              <a:t> (Bratislava)</a:t>
            </a:r>
            <a:endParaRPr lang="cs-CZ" sz="2400" b="1" dirty="0"/>
          </a:p>
        </p:txBody>
      </p:sp>
      <p:pic>
        <p:nvPicPr>
          <p:cNvPr id="26629" name="Picture 10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082" y="2492896"/>
            <a:ext cx="1581461" cy="2317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0" name="Picture 10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4365104"/>
            <a:ext cx="1600051" cy="220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31" name="Text Box 1031"/>
          <p:cNvSpPr txBox="1">
            <a:spLocks noChangeArrowheads="1"/>
          </p:cNvSpPr>
          <p:nvPr/>
        </p:nvSpPr>
        <p:spPr bwMode="auto">
          <a:xfrm>
            <a:off x="2195736" y="2924944"/>
            <a:ext cx="1828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400" b="1" dirty="0" err="1"/>
              <a:t>Ekológia</a:t>
            </a:r>
            <a:r>
              <a:rPr lang="cs-CZ" sz="2400" b="1" dirty="0"/>
              <a:t> </a:t>
            </a:r>
            <a:r>
              <a:rPr lang="cs-CZ" sz="2400" b="1" dirty="0" smtClean="0"/>
              <a:t>(Bratislava)</a:t>
            </a:r>
            <a:endParaRPr lang="cs-CZ" sz="2400" b="1" dirty="0"/>
          </a:p>
        </p:txBody>
      </p:sp>
      <p:sp>
        <p:nvSpPr>
          <p:cNvPr id="26632" name="Text Box 1032"/>
          <p:cNvSpPr txBox="1">
            <a:spLocks noChangeArrowheads="1"/>
          </p:cNvSpPr>
          <p:nvPr/>
        </p:nvSpPr>
        <p:spPr bwMode="auto">
          <a:xfrm>
            <a:off x="323528" y="5661248"/>
            <a:ext cx="2514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400" b="1" dirty="0"/>
              <a:t>Plant Protection Science</a:t>
            </a:r>
            <a:endParaRPr lang="cs-CZ" sz="2400" b="1" dirty="0"/>
          </a:p>
        </p:txBody>
      </p:sp>
      <p:graphicFrame>
        <p:nvGraphicFramePr>
          <p:cNvPr id="37889" name="Object 1025"/>
          <p:cNvGraphicFramePr>
            <a:graphicFrameLocks noChangeAspect="1"/>
          </p:cNvGraphicFramePr>
          <p:nvPr/>
        </p:nvGraphicFramePr>
        <p:xfrm>
          <a:off x="7092280" y="168369"/>
          <a:ext cx="1813719" cy="2588487"/>
        </p:xfrm>
        <a:graphic>
          <a:graphicData uri="http://schemas.openxmlformats.org/presentationml/2006/ole">
            <p:oleObj spid="_x0000_s4106" name="CorelPhotoPaint.Image.11" r:id="rId6" imgW="5449374" imgH="7777853" progId="">
              <p:embed/>
            </p:oleObj>
          </a:graphicData>
        </a:graphic>
      </p:graphicFrame>
      <p:sp>
        <p:nvSpPr>
          <p:cNvPr id="26635" name="Text Box 1035"/>
          <p:cNvSpPr txBox="1">
            <a:spLocks noChangeArrowheads="1"/>
          </p:cNvSpPr>
          <p:nvPr/>
        </p:nvSpPr>
        <p:spPr bwMode="auto">
          <a:xfrm>
            <a:off x="4932040" y="332656"/>
            <a:ext cx="1981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400" b="1" dirty="0" err="1"/>
              <a:t>Acta</a:t>
            </a:r>
            <a:r>
              <a:rPr lang="cs-CZ" sz="2400" b="1" dirty="0"/>
              <a:t> Musei </a:t>
            </a:r>
            <a:r>
              <a:rPr lang="cs-CZ" sz="2400" b="1" dirty="0" err="1" smtClean="0"/>
              <a:t>Moraviae</a:t>
            </a:r>
            <a:r>
              <a:rPr lang="cs-CZ" sz="2400" b="1" dirty="0" smtClean="0"/>
              <a:t>, </a:t>
            </a:r>
            <a:r>
              <a:rPr lang="cs-CZ" sz="2400" b="1" dirty="0" err="1" smtClean="0"/>
              <a:t>Scientiae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biologicae</a:t>
            </a:r>
            <a:endParaRPr lang="cs-CZ" sz="2400" b="1" dirty="0"/>
          </a:p>
        </p:txBody>
      </p:sp>
      <p:sp>
        <p:nvSpPr>
          <p:cNvPr id="26637" name="Text Box 1037"/>
          <p:cNvSpPr txBox="1">
            <a:spLocks noChangeArrowheads="1"/>
          </p:cNvSpPr>
          <p:nvPr/>
        </p:nvSpPr>
        <p:spPr bwMode="auto">
          <a:xfrm>
            <a:off x="6660232" y="3429000"/>
            <a:ext cx="21486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 b="1" dirty="0" err="1" smtClean="0"/>
              <a:t>Helminthologia</a:t>
            </a:r>
            <a:endParaRPr lang="cs-CZ" sz="2400" b="1" dirty="0"/>
          </a:p>
        </p:txBody>
      </p:sp>
      <p:pic>
        <p:nvPicPr>
          <p:cNvPr id="26638" name="Picture 103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312" y="4437112"/>
            <a:ext cx="1587500" cy="222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39" name="Text Box 1039"/>
          <p:cNvSpPr txBox="1">
            <a:spLocks noChangeArrowheads="1"/>
          </p:cNvSpPr>
          <p:nvPr/>
        </p:nvSpPr>
        <p:spPr bwMode="auto">
          <a:xfrm>
            <a:off x="4788024" y="5229200"/>
            <a:ext cx="2590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400" b="1" dirty="0" err="1"/>
              <a:t>Acta</a:t>
            </a:r>
            <a:r>
              <a:rPr lang="cs-CZ" sz="2400" b="1" dirty="0"/>
              <a:t> </a:t>
            </a:r>
            <a:r>
              <a:rPr lang="cs-CZ" sz="2400" b="1" dirty="0" err="1"/>
              <a:t>Entomologica</a:t>
            </a:r>
            <a:r>
              <a:rPr lang="cs-CZ" sz="2400" b="1" dirty="0"/>
              <a:t> Musei </a:t>
            </a:r>
            <a:r>
              <a:rPr lang="cs-CZ" sz="2400" b="1" dirty="0" err="1"/>
              <a:t>Nationalis</a:t>
            </a:r>
            <a:r>
              <a:rPr lang="cs-CZ" sz="2400" b="1" dirty="0"/>
              <a:t> </a:t>
            </a:r>
            <a:r>
              <a:rPr lang="cs-CZ" sz="2400" b="1" dirty="0" err="1"/>
              <a:t>Pragae</a:t>
            </a:r>
            <a:endParaRPr lang="cs-CZ" sz="2400" b="1" dirty="0"/>
          </a:p>
        </p:txBody>
      </p:sp>
      <p:pic>
        <p:nvPicPr>
          <p:cNvPr id="15" name="Obrázek 14" descr="1168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60032" y="2492896"/>
            <a:ext cx="1708267" cy="22553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Nejnovější čísl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04250"/>
            <a:ext cx="1872208" cy="2698398"/>
          </a:xfrm>
          <a:prstGeom prst="rect">
            <a:avLst/>
          </a:prstGeom>
          <a:noFill/>
        </p:spPr>
      </p:pic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2195736" y="2060848"/>
            <a:ext cx="14771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2800" b="1" dirty="0"/>
              <a:t>Vesmír 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6660232" y="2132856"/>
            <a:ext cx="83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800" b="1" dirty="0"/>
              <a:t>Živa</a:t>
            </a:r>
          </a:p>
        </p:txBody>
      </p:sp>
      <p:pic>
        <p:nvPicPr>
          <p:cNvPr id="8210" name="Picture 18" descr="Fungi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0659" y="3861048"/>
            <a:ext cx="1905263" cy="2770435"/>
          </a:xfrm>
          <a:prstGeom prst="rect">
            <a:avLst/>
          </a:prstGeom>
          <a:noFill/>
        </p:spPr>
      </p:pic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323528" y="5445224"/>
            <a:ext cx="2209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800" b="1" dirty="0"/>
              <a:t>National</a:t>
            </a:r>
          </a:p>
          <a:p>
            <a:pPr algn="ctr"/>
            <a:r>
              <a:rPr lang="en-GB" sz="2800" b="1" dirty="0"/>
              <a:t>Geographic</a:t>
            </a:r>
            <a:endParaRPr lang="cs-CZ" sz="2800" b="1" dirty="0"/>
          </a:p>
        </p:txBody>
      </p:sp>
      <p:pic>
        <p:nvPicPr>
          <p:cNvPr id="8212" name="Picture 20" descr="March 2005 Cover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3837634"/>
            <a:ext cx="2088232" cy="2653009"/>
          </a:xfrm>
          <a:prstGeom prst="rect">
            <a:avLst/>
          </a:prstGeom>
          <a:noFill/>
        </p:spPr>
      </p:pic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4788024" y="5157192"/>
            <a:ext cx="196024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2800" b="1" dirty="0"/>
              <a:t>Natural </a:t>
            </a:r>
          </a:p>
          <a:p>
            <a:pPr algn="ctr"/>
            <a:r>
              <a:rPr lang="en-GB" sz="2800" b="1" dirty="0" smtClean="0"/>
              <a:t>History</a:t>
            </a:r>
            <a:endParaRPr lang="cs-CZ" sz="2800" b="1" dirty="0" smtClean="0"/>
          </a:p>
          <a:p>
            <a:pPr algn="ctr"/>
            <a:r>
              <a:rPr lang="cs-CZ" sz="2800" b="1" dirty="0" smtClean="0"/>
              <a:t>(</a:t>
            </a:r>
            <a:r>
              <a:rPr lang="cs-CZ" sz="2800" b="1" dirty="0" err="1" smtClean="0"/>
              <a:t>magazine</a:t>
            </a:r>
            <a:r>
              <a:rPr lang="cs-CZ" sz="2800" b="1" dirty="0" smtClean="0"/>
              <a:t>)</a:t>
            </a:r>
            <a:endParaRPr lang="cs-CZ" sz="2800" b="1" dirty="0"/>
          </a:p>
        </p:txBody>
      </p:sp>
      <p:pic>
        <p:nvPicPr>
          <p:cNvPr id="8214" name="Picture 22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5976" y="1124744"/>
            <a:ext cx="2024187" cy="2862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Nadpis 1"/>
          <p:cNvSpPr txBox="1">
            <a:spLocks/>
          </p:cNvSpPr>
          <p:nvPr/>
        </p:nvSpPr>
        <p:spPr>
          <a:xfrm>
            <a:off x="0" y="0"/>
            <a:ext cx="8964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000" b="1" noProof="0" dirty="0" smtClean="0">
                <a:latin typeface="+mj-lt"/>
                <a:ea typeface="+mj-ea"/>
                <a:cs typeface="+mj-cs"/>
              </a:rPr>
              <a:t>Populárně vědecké časopisy </a:t>
            </a: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(příklady)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2051720" y="188640"/>
            <a:ext cx="44279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6000" b="1" noProof="0" dirty="0" smtClean="0">
                <a:latin typeface="+mj-lt"/>
                <a:ea typeface="+mj-ea"/>
                <a:cs typeface="+mj-cs"/>
              </a:rPr>
              <a:t>ISSN</a:t>
            </a:r>
            <a:endParaRPr kumimoji="0" lang="cs-CZ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Obrázek 2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5085184"/>
            <a:ext cx="4183988" cy="1224136"/>
          </a:xfrm>
          <a:prstGeom prst="rect">
            <a:avLst/>
          </a:prstGeom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95536" y="1412776"/>
            <a:ext cx="8748464" cy="385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international</a:t>
            </a:r>
            <a:r>
              <a:rPr kumimoji="0" lang="cs-CZ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standard</a:t>
            </a:r>
            <a:r>
              <a:rPr kumimoji="0" lang="cs-CZ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4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serial</a:t>
            </a:r>
            <a:r>
              <a:rPr kumimoji="0" lang="cs-CZ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4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number</a:t>
            </a:r>
            <a:endParaRPr kumimoji="0" lang="cs-CZ" sz="24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cs-CZ" sz="2400" dirty="0"/>
              <a:t>o</a:t>
            </a:r>
            <a:r>
              <a:rPr lang="cs-CZ" sz="2400" dirty="0" smtClean="0"/>
              <a:t>smimístné číslo k identifikaci periodických publikací (noviny, časopisy, magazíny, ročenky apod.), tištěných i elektronických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cs-CZ" sz="2400" dirty="0"/>
              <a:t>n</a:t>
            </a:r>
            <a:r>
              <a:rPr lang="cs-CZ" sz="2400" dirty="0" smtClean="0"/>
              <a:t>apř. ISSN 0317-8471, ISSN 1050-124X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cs-CZ" sz="2400" dirty="0"/>
              <a:t>n</a:t>
            </a:r>
            <a:r>
              <a:rPr lang="cs-CZ" sz="2400" dirty="0" smtClean="0"/>
              <a:t>enese žádnou další informaci, jen k identifikaci, je spojeno s názvem periodika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cs-CZ" sz="2400" dirty="0"/>
              <a:t>p</a:t>
            </a:r>
            <a:r>
              <a:rPr lang="cs-CZ" sz="2400" dirty="0" smtClean="0"/>
              <a:t>řidělováno národními centry podle mezinárodních norem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cs-CZ" sz="2400" dirty="0" smtClean="0"/>
              <a:t>www.</a:t>
            </a:r>
            <a:r>
              <a:rPr lang="cs-CZ" sz="2400" dirty="0" err="1" smtClean="0"/>
              <a:t>issn.org</a:t>
            </a:r>
            <a:endParaRPr lang="cs-CZ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cs-CZ" sz="24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848" y="0"/>
            <a:ext cx="8229600" cy="1143000"/>
          </a:xfrm>
        </p:spPr>
        <p:txBody>
          <a:bodyPr/>
          <a:lstStyle/>
          <a:p>
            <a:r>
              <a:rPr lang="cs-CZ" b="1" dirty="0" smtClean="0"/>
              <a:t>Prestižní přírodovědné časopisy</a:t>
            </a:r>
            <a:endParaRPr lang="cs-CZ" b="1" dirty="0"/>
          </a:p>
        </p:txBody>
      </p:sp>
      <p:sp>
        <p:nvSpPr>
          <p:cNvPr id="5" name="Text Box 7"/>
          <p:cNvSpPr txBox="1">
            <a:spLocks noGrp="1" noChangeArrowheads="1"/>
          </p:cNvSpPr>
          <p:nvPr>
            <p:ph idx="1"/>
          </p:nvPr>
        </p:nvSpPr>
        <p:spPr bwMode="auto">
          <a:xfrm>
            <a:off x="395536" y="980728"/>
            <a:ext cx="8748464" cy="179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cs-CZ" sz="2400" dirty="0" smtClean="0"/>
              <a:t>představují nejdůležitější objevy</a:t>
            </a:r>
            <a:endParaRPr lang="en-GB" sz="2400" dirty="0"/>
          </a:p>
          <a:p>
            <a:pPr>
              <a:buFontTx/>
              <a:buChar char="•"/>
            </a:pPr>
            <a:r>
              <a:rPr lang="cs-CZ" sz="2400" dirty="0" smtClean="0"/>
              <a:t>víceoborové v rámci přírodních věd (</a:t>
            </a:r>
            <a:r>
              <a:rPr lang="cs-CZ" sz="2400" i="1" dirty="0" err="1" smtClean="0"/>
              <a:t>multidisciplinary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sciences</a:t>
            </a:r>
            <a:r>
              <a:rPr lang="cs-CZ" sz="2400" dirty="0" smtClean="0"/>
              <a:t>)</a:t>
            </a:r>
            <a:endParaRPr lang="en-GB" sz="2400" dirty="0"/>
          </a:p>
          <a:p>
            <a:pPr>
              <a:buFontTx/>
              <a:buChar char="•"/>
            </a:pPr>
            <a:r>
              <a:rPr lang="cs-CZ" sz="2400" dirty="0" smtClean="0"/>
              <a:t>většinou krátké články</a:t>
            </a:r>
            <a:r>
              <a:rPr lang="en-GB" sz="2400" dirty="0" smtClean="0"/>
              <a:t> </a:t>
            </a:r>
            <a:r>
              <a:rPr lang="cs-CZ" sz="2400" dirty="0" smtClean="0"/>
              <a:t>(s</a:t>
            </a:r>
            <a:r>
              <a:rPr lang="en-GB" sz="2400" i="1" dirty="0" err="1" smtClean="0"/>
              <a:t>hort</a:t>
            </a:r>
            <a:r>
              <a:rPr lang="en-GB" sz="2400" i="1" dirty="0" smtClean="0"/>
              <a:t> communications</a:t>
            </a:r>
            <a:r>
              <a:rPr lang="cs-CZ" sz="2400" i="1" dirty="0" smtClean="0"/>
              <a:t>, </a:t>
            </a:r>
            <a:r>
              <a:rPr lang="en-GB" sz="2400" i="1" dirty="0" smtClean="0"/>
              <a:t>Letters</a:t>
            </a:r>
            <a:r>
              <a:rPr lang="cs-CZ" sz="2400" dirty="0" smtClean="0"/>
              <a:t>)</a:t>
            </a:r>
          </a:p>
          <a:p>
            <a:pPr>
              <a:buFontTx/>
              <a:buChar char="•"/>
            </a:pPr>
            <a:r>
              <a:rPr lang="cs-CZ" sz="2400" dirty="0"/>
              <a:t>v</a:t>
            </a:r>
            <a:r>
              <a:rPr lang="cs-CZ" sz="2400" dirty="0" smtClean="0"/>
              <a:t>ychází často (týdeníky nebo měsíčníky)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995936" y="3212976"/>
            <a:ext cx="4680520" cy="145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n-GB" sz="2400" b="1" dirty="0"/>
              <a:t>Nature</a:t>
            </a:r>
            <a:endParaRPr lang="en-GB" sz="2400" dirty="0"/>
          </a:p>
          <a:p>
            <a:pPr algn="ctr">
              <a:spcBef>
                <a:spcPts val="500"/>
              </a:spcBef>
              <a:spcAft>
                <a:spcPts val="500"/>
              </a:spcAft>
              <a:buFontTx/>
              <a:buChar char="-"/>
            </a:pPr>
            <a:r>
              <a:rPr lang="cs-CZ" sz="2400" dirty="0" smtClean="0"/>
              <a:t> nejprestižnější evropský časopis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cs-CZ" sz="2400" dirty="0" smtClean="0"/>
              <a:t>http://www.</a:t>
            </a:r>
            <a:r>
              <a:rPr lang="cs-CZ" sz="2400" dirty="0" err="1" smtClean="0"/>
              <a:t>nature.com</a:t>
            </a:r>
            <a:endParaRPr lang="en-GB" sz="2400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23928" y="5157192"/>
            <a:ext cx="4680520" cy="145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cs-CZ" sz="2400" b="1" dirty="0" smtClean="0"/>
              <a:t>Science</a:t>
            </a:r>
            <a:endParaRPr lang="en-GB" sz="2400" b="1" dirty="0"/>
          </a:p>
          <a:p>
            <a:pPr algn="ctr">
              <a:spcBef>
                <a:spcPts val="500"/>
              </a:spcBef>
              <a:spcAft>
                <a:spcPts val="500"/>
              </a:spcAft>
              <a:buFontTx/>
              <a:buChar char="-"/>
            </a:pPr>
            <a:r>
              <a:rPr lang="cs-CZ" sz="2400" dirty="0" smtClean="0"/>
              <a:t> nejprestižnější americký časopis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cs-CZ" sz="2400" dirty="0" smtClean="0"/>
              <a:t>http://www.</a:t>
            </a:r>
            <a:r>
              <a:rPr lang="cs-CZ" sz="2400" dirty="0" err="1" smtClean="0"/>
              <a:t>sciencemag.org</a:t>
            </a:r>
            <a:endParaRPr lang="en-GB" sz="2400" dirty="0"/>
          </a:p>
        </p:txBody>
      </p:sp>
      <p:pic>
        <p:nvPicPr>
          <p:cNvPr id="9" name="Obrázek 8" descr="cover_na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3068960"/>
            <a:ext cx="1728192" cy="2269692"/>
          </a:xfrm>
          <a:prstGeom prst="rect">
            <a:avLst/>
          </a:prstGeom>
        </p:spPr>
      </p:pic>
      <p:pic>
        <p:nvPicPr>
          <p:cNvPr id="5122" name="Picture 2" descr="Cover image expans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42196"/>
            <a:ext cx="1728192" cy="219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1115616" y="0"/>
            <a:ext cx="70567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dirty="0" smtClean="0">
                <a:latin typeface="+mj-lt"/>
                <a:ea typeface="+mj-ea"/>
                <a:cs typeface="+mj-cs"/>
              </a:rPr>
              <a:t>Zkratky názvů časopisů v citacích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95536" y="1340768"/>
            <a:ext cx="8748464" cy="445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List</a:t>
            </a:r>
            <a:r>
              <a:rPr kumimoji="0" lang="cs-CZ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4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cs-CZ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4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Title</a:t>
            </a:r>
            <a:r>
              <a:rPr kumimoji="0" lang="cs-CZ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Word </a:t>
            </a:r>
            <a:r>
              <a:rPr kumimoji="0" lang="cs-CZ" sz="24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Abbreviations</a:t>
            </a:r>
            <a:r>
              <a:rPr lang="cs-CZ" sz="2400" dirty="0"/>
              <a:t>: </a:t>
            </a:r>
            <a:r>
              <a:rPr lang="cs-CZ" sz="2400" dirty="0" smtClean="0"/>
              <a:t> 56,000 zkratek z 65 jazyků, doporučení pro vytváření zkratek do databáze ISSN </a:t>
            </a:r>
            <a:r>
              <a:rPr lang="cs-CZ" sz="2400" dirty="0" smtClean="0">
                <a:hlinkClick r:id="rId2"/>
              </a:rPr>
              <a:t>http</a:t>
            </a:r>
            <a:r>
              <a:rPr lang="cs-CZ" sz="2400" dirty="0">
                <a:hlinkClick r:id="rId2"/>
              </a:rPr>
              <a:t>://www.</a:t>
            </a:r>
            <a:r>
              <a:rPr lang="cs-CZ" sz="2400" dirty="0" err="1">
                <a:hlinkClick r:id="rId2"/>
              </a:rPr>
              <a:t>issn.org</a:t>
            </a:r>
            <a:r>
              <a:rPr lang="cs-CZ" sz="2400" dirty="0">
                <a:hlinkClick r:id="rId2"/>
              </a:rPr>
              <a:t>/</a:t>
            </a:r>
            <a:r>
              <a:rPr lang="cs-CZ" sz="2400" dirty="0" err="1">
                <a:hlinkClick r:id="rId2"/>
              </a:rPr>
              <a:t>services</a:t>
            </a:r>
            <a:r>
              <a:rPr lang="cs-CZ" sz="2400" dirty="0">
                <a:hlinkClick r:id="rId2"/>
              </a:rPr>
              <a:t>/online-</a:t>
            </a:r>
            <a:r>
              <a:rPr lang="cs-CZ" sz="2400" dirty="0" err="1">
                <a:hlinkClick r:id="rId2"/>
              </a:rPr>
              <a:t>services</a:t>
            </a:r>
            <a:r>
              <a:rPr lang="cs-CZ" sz="2400" dirty="0">
                <a:hlinkClick r:id="rId2"/>
              </a:rPr>
              <a:t>/</a:t>
            </a:r>
            <a:r>
              <a:rPr lang="cs-CZ" sz="2400" dirty="0" err="1">
                <a:hlinkClick r:id="rId2"/>
              </a:rPr>
              <a:t>access</a:t>
            </a:r>
            <a:r>
              <a:rPr lang="cs-CZ" sz="2400" dirty="0">
                <a:hlinkClick r:id="rId2"/>
              </a:rPr>
              <a:t>-to-</a:t>
            </a:r>
            <a:r>
              <a:rPr lang="cs-CZ" sz="2400" dirty="0" err="1">
                <a:hlinkClick r:id="rId2"/>
              </a:rPr>
              <a:t>the</a:t>
            </a:r>
            <a:r>
              <a:rPr lang="cs-CZ" sz="2400" dirty="0">
                <a:hlinkClick r:id="rId2"/>
              </a:rPr>
              <a:t>-</a:t>
            </a:r>
            <a:r>
              <a:rPr lang="cs-CZ" sz="2400" dirty="0" err="1">
                <a:hlinkClick r:id="rId2"/>
              </a:rPr>
              <a:t>ltwa</a:t>
            </a:r>
            <a:r>
              <a:rPr lang="cs-CZ" sz="2400" dirty="0" smtClean="0">
                <a:hlinkClick r:id="rId2"/>
              </a:rPr>
              <a:t>/</a:t>
            </a:r>
            <a:endParaRPr lang="cs-CZ" sz="2400" dirty="0" smtClean="0"/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cs-CZ" sz="2400" dirty="0" smtClean="0"/>
              <a:t> </a:t>
            </a:r>
            <a:r>
              <a:rPr lang="cs-CZ" sz="2400" i="1" dirty="0" err="1" smtClean="0"/>
              <a:t>Journal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Abbreviations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Sources</a:t>
            </a:r>
            <a:r>
              <a:rPr lang="cs-CZ" sz="2400" dirty="0" smtClean="0"/>
              <a:t>  - přehled zdrojů zkratek časopisů v jednotlivých odvětvích, </a:t>
            </a:r>
            <a:r>
              <a:rPr lang="cs-CZ" sz="2400" dirty="0" smtClean="0">
                <a:hlinkClick r:id="rId3"/>
              </a:rPr>
              <a:t>http://www.</a:t>
            </a:r>
            <a:r>
              <a:rPr lang="cs-CZ" sz="2400" dirty="0" err="1" smtClean="0">
                <a:hlinkClick r:id="rId3"/>
              </a:rPr>
              <a:t>abbreviations.com</a:t>
            </a:r>
            <a:r>
              <a:rPr lang="cs-CZ" sz="2400" dirty="0" smtClean="0">
                <a:hlinkClick r:id="rId3"/>
              </a:rPr>
              <a:t>/jas.</a:t>
            </a:r>
            <a:r>
              <a:rPr lang="cs-CZ" sz="2400" dirty="0" err="1" smtClean="0">
                <a:hlinkClick r:id="rId3"/>
              </a:rPr>
              <a:t>php</a:t>
            </a:r>
            <a:endParaRPr lang="cs-CZ" sz="2400" dirty="0" smtClean="0"/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cs-CZ" sz="2400" i="1" dirty="0" err="1" smtClean="0"/>
              <a:t>Caltech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Library</a:t>
            </a:r>
            <a:r>
              <a:rPr lang="cs-CZ" sz="2400" i="1" dirty="0" smtClean="0"/>
              <a:t> – </a:t>
            </a:r>
            <a:r>
              <a:rPr lang="cs-CZ" sz="2400" dirty="0" smtClean="0"/>
              <a:t>pouze zkratky </a:t>
            </a:r>
            <a:r>
              <a:rPr lang="cs-CZ" sz="2400" dirty="0" err="1" smtClean="0"/>
              <a:t>impaktovaných</a:t>
            </a:r>
            <a:r>
              <a:rPr lang="cs-CZ" sz="2400" dirty="0" smtClean="0"/>
              <a:t> časopisů: </a:t>
            </a:r>
            <a:r>
              <a:rPr lang="cs-CZ" sz="2400" dirty="0" smtClean="0">
                <a:hlinkClick r:id="rId4"/>
              </a:rPr>
              <a:t>http://library.caltech.edu/reference/abbreviations/</a:t>
            </a:r>
            <a:endParaRPr lang="cs-CZ" sz="2400" dirty="0" smtClean="0"/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cs-CZ" sz="2400" i="1" dirty="0" err="1" smtClean="0"/>
              <a:t>Library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of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British</a:t>
            </a:r>
            <a:r>
              <a:rPr lang="cs-CZ" sz="2400" i="1" dirty="0" smtClean="0"/>
              <a:t> Columbia – </a:t>
            </a:r>
            <a:r>
              <a:rPr lang="cs-CZ" sz="2400" dirty="0" smtClean="0">
                <a:hlinkClick r:id="rId5"/>
              </a:rPr>
              <a:t>http://woodward.library.ubc.ca/research-help/journal-abbreviations/</a:t>
            </a:r>
            <a:endParaRPr lang="cs-CZ" sz="2400" dirty="0" smtClean="0"/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endParaRPr kumimoji="0" lang="cs-CZ" sz="24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755576" y="0"/>
            <a:ext cx="79208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noProof="0" dirty="0" smtClean="0">
                <a:latin typeface="+mj-lt"/>
                <a:ea typeface="+mj-ea"/>
                <a:cs typeface="+mj-cs"/>
              </a:rPr>
              <a:t>Standardní průběh redakčního procesu ve vědeckých časopisech</a:t>
            </a:r>
            <a:endParaRPr kumimoji="0" lang="cs-CZ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79512" y="1196752"/>
            <a:ext cx="8748464" cy="731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cs-CZ" sz="2300" dirty="0" smtClean="0"/>
              <a:t>zvolení vhodného potenciálního časopisu pro publikaci (zkontrolovat </a:t>
            </a:r>
            <a:r>
              <a:rPr lang="cs-CZ" sz="2300" i="1" dirty="0" err="1"/>
              <a:t>A</a:t>
            </a:r>
            <a:r>
              <a:rPr lang="cs-CZ" sz="2300" i="1" dirty="0" err="1" smtClean="0"/>
              <a:t>ims</a:t>
            </a:r>
            <a:r>
              <a:rPr lang="cs-CZ" sz="2300" i="1" dirty="0" smtClean="0"/>
              <a:t> </a:t>
            </a:r>
            <a:r>
              <a:rPr lang="en-US" sz="2300" dirty="0" smtClean="0"/>
              <a:t>&amp;</a:t>
            </a:r>
            <a:r>
              <a:rPr lang="cs-CZ" sz="2300" i="1" dirty="0"/>
              <a:t> </a:t>
            </a:r>
            <a:r>
              <a:rPr lang="cs-CZ" sz="2300" i="1" dirty="0" err="1" smtClean="0"/>
              <a:t>Scope</a:t>
            </a:r>
            <a:r>
              <a:rPr lang="cs-CZ" sz="2300" dirty="0" smtClean="0"/>
              <a:t>, projít si pár posledních čísel)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cs-CZ" sz="2300" dirty="0" smtClean="0"/>
              <a:t>p</a:t>
            </a:r>
            <a:r>
              <a:rPr kumimoji="0" lang="cs-CZ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říprava</a:t>
            </a:r>
            <a:r>
              <a:rPr kumimoji="0" lang="cs-CZ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rukopisu autorem (podle</a:t>
            </a:r>
            <a:r>
              <a:rPr kumimoji="0" lang="cs-CZ" sz="23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3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Instructions</a:t>
            </a:r>
            <a:r>
              <a:rPr kumimoji="0" lang="cs-CZ" sz="23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3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</a:t>
            </a:r>
            <a:r>
              <a:rPr kumimoji="0" lang="cs-CZ" sz="23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3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Authors</a:t>
            </a:r>
            <a:r>
              <a:rPr kumimoji="0" lang="cs-CZ" sz="23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cs-CZ" sz="2300" dirty="0"/>
              <a:t>z</a:t>
            </a:r>
            <a:r>
              <a:rPr lang="cs-CZ" sz="2300" dirty="0" smtClean="0"/>
              <a:t>aslání rukopisu do redakce (</a:t>
            </a:r>
            <a:r>
              <a:rPr lang="cs-CZ" sz="2300" i="1" dirty="0" err="1" smtClean="0"/>
              <a:t>submission</a:t>
            </a:r>
            <a:r>
              <a:rPr lang="cs-CZ" sz="2300" dirty="0" smtClean="0"/>
              <a:t>, dnes nejčastěji elektronicky e-mailem/ nahráním do redakčního systému na webovém redakčním portále časopisu)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cs-CZ" sz="2300" dirty="0"/>
              <a:t>p</a:t>
            </a:r>
            <a:r>
              <a:rPr lang="cs-CZ" sz="2300" dirty="0" smtClean="0"/>
              <a:t>osouzení rukopisu redakcí (redaktoři + redakční rada, </a:t>
            </a:r>
            <a:r>
              <a:rPr lang="cs-CZ" sz="2300" i="1" dirty="0" err="1" smtClean="0"/>
              <a:t>editors</a:t>
            </a:r>
            <a:r>
              <a:rPr lang="cs-CZ" sz="2300" i="1" dirty="0" smtClean="0"/>
              <a:t> + </a:t>
            </a:r>
            <a:r>
              <a:rPr lang="cs-CZ" sz="2300" i="1" dirty="0" err="1" smtClean="0"/>
              <a:t>editorial</a:t>
            </a:r>
            <a:r>
              <a:rPr lang="cs-CZ" sz="2300" i="1" dirty="0" smtClean="0"/>
              <a:t> </a:t>
            </a:r>
            <a:r>
              <a:rPr lang="cs-CZ" sz="2300" i="1" dirty="0" err="1" smtClean="0"/>
              <a:t>board</a:t>
            </a:r>
            <a:r>
              <a:rPr lang="cs-CZ" sz="2300" dirty="0" smtClean="0"/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cs-CZ" sz="2300" dirty="0"/>
              <a:t>r</a:t>
            </a:r>
            <a:r>
              <a:rPr lang="cs-CZ" sz="2300" dirty="0" smtClean="0"/>
              <a:t>ecenzní řízení nezávislými odborníky (většinou 2 a většinou anonymně)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cs-CZ" sz="2300" dirty="0"/>
              <a:t>r</a:t>
            </a:r>
            <a:r>
              <a:rPr lang="cs-CZ" sz="2300" dirty="0" smtClean="0"/>
              <a:t>ozhodnutí o přijetí/odmítnutí článku (</a:t>
            </a:r>
            <a:r>
              <a:rPr lang="cs-CZ" sz="2300" i="1" dirty="0" err="1" smtClean="0"/>
              <a:t>accept</a:t>
            </a:r>
            <a:r>
              <a:rPr lang="cs-CZ" sz="2300" i="1" dirty="0" smtClean="0"/>
              <a:t>/</a:t>
            </a:r>
            <a:r>
              <a:rPr lang="cs-CZ" sz="2300" i="1" dirty="0" err="1" smtClean="0"/>
              <a:t>reject</a:t>
            </a:r>
            <a:r>
              <a:rPr lang="cs-CZ" sz="2300" dirty="0" smtClean="0"/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cs-CZ" sz="2300" dirty="0"/>
              <a:t>ú</a:t>
            </a:r>
            <a:r>
              <a:rPr lang="cs-CZ" sz="2300" dirty="0" smtClean="0"/>
              <a:t>prava rukopisu na základě připomínek recenzentů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cs-CZ" sz="2300" dirty="0"/>
              <a:t>r</a:t>
            </a:r>
            <a:r>
              <a:rPr lang="cs-CZ" sz="2300" dirty="0" smtClean="0"/>
              <a:t>edakční úprava, sazba, autorská korektura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cs-CZ" sz="2300" dirty="0" smtClean="0"/>
              <a:t>publikace (online, tiskem)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lang="cs-CZ" sz="23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lang="cs-CZ" sz="23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lang="cs-CZ" sz="23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cs-CZ" sz="23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251520" y="30480"/>
            <a:ext cx="79208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noProof="0" dirty="0" smtClean="0">
                <a:latin typeface="+mj-lt"/>
                <a:ea typeface="+mj-ea"/>
                <a:cs typeface="+mj-cs"/>
              </a:rPr>
              <a:t>Predátorští vydavatelé a časopisy</a:t>
            </a:r>
            <a:endParaRPr kumimoji="0" lang="cs-CZ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79512" y="980728"/>
            <a:ext cx="8748464" cy="319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cs-CZ" dirty="0" smtClean="0"/>
              <a:t>zneužití modelu </a:t>
            </a:r>
            <a:r>
              <a:rPr lang="cs-CZ" i="1" dirty="0" smtClean="0"/>
              <a:t>open-</a:t>
            </a:r>
            <a:r>
              <a:rPr lang="cs-CZ" i="1" dirty="0" err="1" smtClean="0"/>
              <a:t>access</a:t>
            </a:r>
            <a:r>
              <a:rPr lang="cs-CZ" i="1" dirty="0" smtClean="0"/>
              <a:t> </a:t>
            </a:r>
            <a:r>
              <a:rPr lang="cs-CZ" dirty="0" smtClean="0"/>
              <a:t>za účelem zisku na úkor vědecké kvality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cs-CZ" dirty="0" smtClean="0"/>
              <a:t>absence spolehlivého recenzního řízení – pokud autor zaplatí za publikaci, má obvykle jistotu, že text bude zveřejněn bez ohledu na jeho kvalitu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cs-CZ" dirty="0" smtClean="0"/>
              <a:t>umělé navyšování citačního ohlasu: za určitých okolností mohou predátorská periodika proniknout i do renomovaných databází typu Web </a:t>
            </a:r>
            <a:r>
              <a:rPr lang="cs-CZ" dirty="0" err="1" smtClean="0"/>
              <a:t>of</a:t>
            </a:r>
            <a:r>
              <a:rPr lang="cs-CZ" dirty="0" smtClean="0"/>
              <a:t> Science/</a:t>
            </a:r>
            <a:r>
              <a:rPr lang="cs-CZ" dirty="0" err="1" smtClean="0"/>
              <a:t>Scopus</a:t>
            </a:r>
            <a:endParaRPr lang="cs-CZ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cs-CZ" dirty="0" smtClean="0"/>
              <a:t>je nutno pečlivě zvážit, kde publikovat: používat rozum, poptat se kolegů, nereagovat na nevyžádané e-maily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lang="cs-CZ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lang="cs-CZ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cs-CZ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10242" name="Picture 2" descr="https://d2ufo47lrtsv5s.cloudfront.net/content/sci/342/6154/60/F2.medium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0460" y="3140968"/>
            <a:ext cx="5832648" cy="352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the-scientist.com/images/Opinion/2015/Pay%20and%20Get%20Published_scal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600" y="3356992"/>
            <a:ext cx="2826990" cy="323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450658" y="6457384"/>
            <a:ext cx="1661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err="1" smtClean="0"/>
              <a:t>Bohannon</a:t>
            </a:r>
            <a:r>
              <a:rPr lang="cs-CZ" i="1" dirty="0" smtClean="0"/>
              <a:t> 2013</a:t>
            </a:r>
            <a:endParaRPr lang="cs-CZ" i="1" dirty="0"/>
          </a:p>
        </p:txBody>
      </p:sp>
      <p:pic>
        <p:nvPicPr>
          <p:cNvPr id="10246" name="Picture 6" descr="http://2.bp.blogspot.com/-dkKTBAM8uWU/VoPD0r0El_I/AAAAAAAACd8/GYLRlnuj6xw/s1600/predat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5187" y="30480"/>
            <a:ext cx="1413317" cy="127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900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908720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cs-CZ" dirty="0" smtClean="0"/>
              <a:t>tzv</a:t>
            </a:r>
            <a:r>
              <a:rPr lang="cs-CZ" dirty="0"/>
              <a:t>. </a:t>
            </a:r>
            <a:r>
              <a:rPr lang="cs-CZ" dirty="0" err="1"/>
              <a:t>Beallův</a:t>
            </a:r>
            <a:r>
              <a:rPr lang="cs-CZ" dirty="0"/>
              <a:t> seznam: </a:t>
            </a:r>
            <a:r>
              <a:rPr lang="cs-CZ" dirty="0">
                <a:hlinkClick r:id="rId2"/>
              </a:rPr>
              <a:t>https://scholarlyoa.com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cs-CZ" dirty="0">
                <a:hlinkClick r:id="rId3"/>
              </a:rPr>
              <a:t>http://antipredator.vedazije.cz</a:t>
            </a:r>
            <a:r>
              <a:rPr lang="cs-CZ" dirty="0" smtClean="0">
                <a:hlinkClick r:id="rId3"/>
              </a:rPr>
              <a:t>/</a:t>
            </a:r>
            <a:endParaRPr lang="cs-CZ" dirty="0"/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cs-CZ" dirty="0">
                <a:hlinkClick r:id="rId4"/>
              </a:rPr>
              <a:t>http://thinkchecksubmit.org</a:t>
            </a:r>
            <a:r>
              <a:rPr lang="cs-CZ" dirty="0" smtClean="0">
                <a:hlinkClick r:id="rId4"/>
              </a:rPr>
              <a:t>/</a:t>
            </a:r>
            <a:endParaRPr lang="cs-CZ" dirty="0"/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cs-CZ" dirty="0"/>
              <a:t>e-mail spam: lákání autorů, výzvy k publikování, účasti na pochybných konferencích, pozvánky do fiktivních redakčních rad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cs-CZ" dirty="0"/>
              <a:t>používání názvů velmi podobných zavedeným časopisům, honosné nebo příliš obecné názvy </a:t>
            </a:r>
            <a:r>
              <a:rPr lang="cs-CZ" dirty="0" smtClean="0"/>
              <a:t>(např. „</a:t>
            </a:r>
            <a:r>
              <a:rPr lang="cs-CZ" dirty="0" err="1" smtClean="0"/>
              <a:t>World</a:t>
            </a:r>
            <a:r>
              <a:rPr lang="cs-CZ" dirty="0" smtClean="0"/>
              <a:t> </a:t>
            </a:r>
            <a:r>
              <a:rPr lang="cs-CZ" dirty="0" err="1"/>
              <a:t>Journal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xxx</a:t>
            </a:r>
            <a:r>
              <a:rPr lang="cs-CZ" dirty="0"/>
              <a:t>“, „International </a:t>
            </a:r>
            <a:r>
              <a:rPr lang="cs-CZ" dirty="0" err="1"/>
              <a:t>Journal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xxx</a:t>
            </a:r>
            <a:r>
              <a:rPr lang="cs-CZ" dirty="0"/>
              <a:t>“, </a:t>
            </a:r>
            <a:r>
              <a:rPr lang="cs-CZ" dirty="0" smtClean="0"/>
              <a:t>„International </a:t>
            </a:r>
            <a:r>
              <a:rPr lang="cs-CZ" dirty="0" err="1"/>
              <a:t>Journal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World</a:t>
            </a:r>
            <a:r>
              <a:rPr lang="cs-CZ" dirty="0"/>
              <a:t> </a:t>
            </a:r>
            <a:r>
              <a:rPr lang="cs-CZ" dirty="0" err="1" smtClean="0"/>
              <a:t>Research</a:t>
            </a:r>
            <a:r>
              <a:rPr lang="cs-CZ" dirty="0" smtClean="0"/>
              <a:t>“)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cs-CZ" dirty="0" smtClean="0"/>
              <a:t>absence recenzního řízení, fiktivní recenzní řízení a fiktivní redakční rady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cs-CZ" dirty="0" smtClean="0"/>
              <a:t>nápadně </a:t>
            </a:r>
            <a:r>
              <a:rPr lang="cs-CZ" dirty="0"/>
              <a:t>velký počet prací s mizivým dopadem na rozvoj vědeckého </a:t>
            </a:r>
            <a:r>
              <a:rPr lang="cs-CZ" dirty="0" smtClean="0"/>
              <a:t>poznání (větší </a:t>
            </a:r>
            <a:r>
              <a:rPr lang="cs-CZ" dirty="0"/>
              <a:t>míra </a:t>
            </a:r>
            <a:r>
              <a:rPr lang="cs-CZ" dirty="0" smtClean="0"/>
              <a:t>balastu)</a:t>
            </a:r>
            <a:endParaRPr lang="cs-CZ" dirty="0"/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cs-CZ" dirty="0"/>
              <a:t>n</a:t>
            </a:r>
            <a:r>
              <a:rPr lang="cs-CZ" dirty="0" smtClean="0"/>
              <a:t>ápadně </a:t>
            </a:r>
            <a:r>
              <a:rPr lang="cs-CZ" dirty="0"/>
              <a:t>snadný souhlas s otištěním zaslané </a:t>
            </a:r>
            <a:r>
              <a:rPr lang="cs-CZ" dirty="0" smtClean="0"/>
              <a:t>práce, </a:t>
            </a:r>
            <a:r>
              <a:rPr lang="cs-CZ" dirty="0"/>
              <a:t>orientace na zaplacení </a:t>
            </a:r>
            <a:r>
              <a:rPr lang="cs-CZ" dirty="0" smtClean="0"/>
              <a:t>poplatku, </a:t>
            </a:r>
            <a:r>
              <a:rPr lang="cs-CZ" dirty="0"/>
              <a:t>příslib extrémně rychlého recenzního řízení, či okamžitého publikování po </a:t>
            </a:r>
            <a:r>
              <a:rPr lang="cs-CZ" dirty="0" smtClean="0"/>
              <a:t>přijetí</a:t>
            </a:r>
            <a:endParaRPr lang="cs-CZ" dirty="0"/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cs-CZ" dirty="0"/>
              <a:t>n</a:t>
            </a:r>
            <a:r>
              <a:rPr lang="cs-CZ" dirty="0" smtClean="0"/>
              <a:t>edodržování </a:t>
            </a:r>
            <a:r>
              <a:rPr lang="cs-CZ" dirty="0"/>
              <a:t>publikačních </a:t>
            </a:r>
            <a:r>
              <a:rPr lang="cs-CZ" dirty="0" smtClean="0"/>
              <a:t>standardů</a:t>
            </a:r>
            <a:endParaRPr lang="cs-CZ" dirty="0"/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cs-CZ" dirty="0"/>
              <a:t>n</a:t>
            </a:r>
            <a:r>
              <a:rPr lang="cs-CZ" dirty="0" smtClean="0"/>
              <a:t>edostatečné </a:t>
            </a:r>
            <a:r>
              <a:rPr lang="cs-CZ" dirty="0"/>
              <a:t>kontaktní údaje, např. pouze prostřednictvím kontaktního </a:t>
            </a:r>
            <a:r>
              <a:rPr lang="cs-CZ" dirty="0" smtClean="0"/>
              <a:t>formuláře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cs-CZ" dirty="0" smtClean="0"/>
              <a:t>absence časopisu v prověřovaných databázích, např. </a:t>
            </a:r>
            <a:r>
              <a:rPr lang="en-US" dirty="0"/>
              <a:t>Directory of Open Access Journals</a:t>
            </a:r>
            <a:endParaRPr lang="cs-CZ" dirty="0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683568" y="30480"/>
            <a:ext cx="79208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cs-CZ" sz="3200" b="1" dirty="0" smtClean="0"/>
              <a:t>Jak </a:t>
            </a:r>
            <a:r>
              <a:rPr lang="cs-CZ" sz="3200" b="1" dirty="0"/>
              <a:t>rozeznat predátorský </a:t>
            </a:r>
            <a:r>
              <a:rPr lang="cs-CZ" sz="3200" b="1" dirty="0" smtClean="0"/>
              <a:t>časopis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xmlns="" val="11040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2476872"/>
          </a:xfrm>
        </p:spPr>
        <p:txBody>
          <a:bodyPr/>
          <a:lstStyle/>
          <a:p>
            <a:pPr>
              <a:buFontTx/>
              <a:buChar char="•"/>
            </a:pPr>
            <a:r>
              <a:rPr lang="cs-CZ" dirty="0" smtClean="0"/>
              <a:t>http://doaj.org/</a:t>
            </a:r>
          </a:p>
          <a:p>
            <a:pPr>
              <a:buFontTx/>
              <a:buChar char="•"/>
            </a:pPr>
            <a:r>
              <a:rPr lang="cs-CZ" dirty="0" smtClean="0"/>
              <a:t>vyhledavač plných textů v časopisech s volným přístupem</a:t>
            </a:r>
            <a:endParaRPr lang="en-GB" dirty="0" smtClean="0"/>
          </a:p>
          <a:p>
            <a:pPr>
              <a:buFontTx/>
              <a:buChar char="•"/>
            </a:pPr>
            <a:r>
              <a:rPr lang="en-GB" dirty="0" smtClean="0"/>
              <a:t> </a:t>
            </a:r>
            <a:r>
              <a:rPr lang="cs-CZ" dirty="0" smtClean="0"/>
              <a:t>9742 časopisů ze 133 zemí (728 biologických)</a:t>
            </a:r>
          </a:p>
          <a:p>
            <a:endParaRPr lang="cs-CZ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60648"/>
            <a:ext cx="38100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0997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1043608" y="188640"/>
            <a:ext cx="70567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800" b="1" dirty="0" smtClean="0">
                <a:latin typeface="+mj-lt"/>
                <a:ea typeface="+mj-ea"/>
                <a:cs typeface="+mj-cs"/>
              </a:rPr>
              <a:t>Domácí úkol</a:t>
            </a:r>
            <a:endParaRPr kumimoji="0" lang="cs-CZ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95536" y="1772816"/>
            <a:ext cx="8280920" cy="265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3200" dirty="0"/>
              <a:t>ke každé z Vašich 10 citací z předchozích lekcí zjistěte jméno databáze, ve které je uložen plný text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cs-CZ" sz="3200" dirty="0" smtClean="0"/>
              <a:t>n</a:t>
            </a:r>
            <a:r>
              <a:rPr kumimoji="0" lang="cs-CZ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ajděte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zkratky</a:t>
            </a:r>
            <a:r>
              <a:rPr kumimoji="0" lang="cs-CZ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ke všem časopisům ve Vašich 10 citacích</a:t>
            </a:r>
            <a:endParaRPr kumimoji="0" lang="cs-CZ" sz="32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251520" y="1916832"/>
          <a:ext cx="8610600" cy="4536504"/>
        </p:xfrm>
        <a:graphic>
          <a:graphicData uri="http://schemas.openxmlformats.org/presentationml/2006/ole">
            <p:oleObj spid="_x0000_s5125" name="list" r:id="rId3" imgW="1224720" imgH="331920" progId="Excel.Sheet.8">
              <p:embed/>
            </p:oleObj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err="1" smtClean="0"/>
              <a:t>Plnotextové</a:t>
            </a:r>
            <a:r>
              <a:rPr lang="cs-CZ" b="1" dirty="0" smtClean="0"/>
              <a:t> databáze přístupné z MU</a:t>
            </a:r>
            <a:br>
              <a:rPr lang="cs-CZ" b="1" dirty="0" smtClean="0"/>
            </a:br>
            <a:r>
              <a:rPr lang="cs-CZ" sz="3100" b="1" dirty="0" smtClean="0"/>
              <a:t>https://ezdroje.muni.cz</a:t>
            </a:r>
            <a:endParaRPr lang="cs-CZ" sz="3600" b="1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67544" y="4185084"/>
            <a:ext cx="403244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s-CZ" sz="2000" u="sng" dirty="0" err="1" smtClean="0"/>
              <a:t>Nature</a:t>
            </a:r>
            <a:r>
              <a:rPr lang="cs-CZ" sz="2000" u="sng" dirty="0" smtClean="0"/>
              <a:t>-</a:t>
            </a:r>
            <a:r>
              <a:rPr lang="cs-CZ" sz="2000" u="sng" dirty="0" err="1" smtClean="0"/>
              <a:t>journals</a:t>
            </a:r>
            <a:endParaRPr lang="en-GB" sz="2000" u="sng" dirty="0"/>
          </a:p>
          <a:p>
            <a:pPr>
              <a:buFontTx/>
              <a:buChar char="•"/>
            </a:pPr>
            <a:r>
              <a:rPr lang="en-GB" sz="2000" dirty="0"/>
              <a:t> </a:t>
            </a:r>
            <a:r>
              <a:rPr lang="cs-CZ" sz="2000" dirty="0" smtClean="0"/>
              <a:t>41 vybraných prestižních časopisů z oblasti biomedicíny, lékařství a přírodních věd z vydavatelství </a:t>
            </a:r>
            <a:r>
              <a:rPr lang="cs-CZ" sz="2000" dirty="0" err="1" smtClean="0"/>
              <a:t>Nature</a:t>
            </a:r>
            <a:r>
              <a:rPr lang="cs-CZ" sz="2000" dirty="0" smtClean="0"/>
              <a:t> </a:t>
            </a:r>
            <a:r>
              <a:rPr lang="cs-CZ" sz="2000" dirty="0" err="1" smtClean="0"/>
              <a:t>Publishing</a:t>
            </a:r>
            <a:r>
              <a:rPr lang="cs-CZ" sz="2000" dirty="0" smtClean="0"/>
              <a:t> Group</a:t>
            </a:r>
          </a:p>
          <a:p>
            <a:pPr>
              <a:buFontTx/>
              <a:buChar char="•"/>
            </a:pPr>
            <a:r>
              <a:rPr lang="cs-CZ" sz="2000" dirty="0"/>
              <a:t> </a:t>
            </a:r>
            <a:r>
              <a:rPr lang="cs-CZ" sz="2000" dirty="0" smtClean="0"/>
              <a:t>aktuální čísla + archiv 4 roky</a:t>
            </a:r>
          </a:p>
          <a:p>
            <a:pPr>
              <a:buFontTx/>
              <a:buChar char="•"/>
            </a:pPr>
            <a:r>
              <a:rPr lang="cs-CZ" sz="2000" dirty="0" smtClean="0">
                <a:hlinkClick r:id="rId4"/>
              </a:rPr>
              <a:t> http://www.</a:t>
            </a:r>
            <a:r>
              <a:rPr lang="cs-CZ" sz="2000" dirty="0" err="1" smtClean="0">
                <a:hlinkClick r:id="rId4"/>
              </a:rPr>
              <a:t>nature.com</a:t>
            </a:r>
            <a:endParaRPr lang="cs-CZ" sz="2000" dirty="0"/>
          </a:p>
        </p:txBody>
      </p:sp>
      <p:pic>
        <p:nvPicPr>
          <p:cNvPr id="12" name="Obrázek 11" descr="cover_nature.jpg"/>
          <p:cNvPicPr>
            <a:picLocks noChangeAspect="1"/>
          </p:cNvPicPr>
          <p:nvPr/>
        </p:nvPicPr>
        <p:blipFill>
          <a:blip r:embed="rId5" cstate="print"/>
          <a:srcRect b="75366"/>
          <a:stretch>
            <a:fillRect/>
          </a:stretch>
        </p:blipFill>
        <p:spPr>
          <a:xfrm>
            <a:off x="755576" y="2420888"/>
            <a:ext cx="3561123" cy="1152128"/>
          </a:xfrm>
          <a:prstGeom prst="rect">
            <a:avLst/>
          </a:prstGeom>
        </p:spPr>
      </p:pic>
      <p:sp>
        <p:nvSpPr>
          <p:cNvPr id="3" name="AutoShape 8" descr="Science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95684" y="2449968"/>
            <a:ext cx="4101460" cy="1092567"/>
          </a:xfrm>
          <a:prstGeom prst="rect">
            <a:avLst/>
          </a:prstGeom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682188" y="4293096"/>
            <a:ext cx="403244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s-CZ" sz="2000" u="sng" dirty="0" smtClean="0"/>
              <a:t>Časopis Science</a:t>
            </a:r>
            <a:endParaRPr lang="en-GB" sz="2000" u="sng" dirty="0"/>
          </a:p>
          <a:p>
            <a:pPr>
              <a:buFontTx/>
              <a:buChar char="•"/>
            </a:pPr>
            <a:r>
              <a:rPr lang="en-GB" sz="2000" dirty="0"/>
              <a:t> </a:t>
            </a:r>
            <a:r>
              <a:rPr lang="cs-CZ" sz="2000" dirty="0" smtClean="0"/>
              <a:t>předplatné od roku 1997</a:t>
            </a:r>
          </a:p>
          <a:p>
            <a:pPr>
              <a:buFontTx/>
              <a:buChar char="•"/>
            </a:pPr>
            <a:r>
              <a:rPr lang="cs-CZ" sz="2000" dirty="0" smtClean="0"/>
              <a:t> mimořádný přístup do archivu 1880-1996 (do 8. dubna 2016)</a:t>
            </a:r>
            <a:r>
              <a:rPr lang="cs-CZ" sz="2000" dirty="0" smtClean="0">
                <a:hlinkClick r:id="rId4"/>
              </a:rPr>
              <a:t> </a:t>
            </a:r>
            <a:r>
              <a:rPr lang="cs-CZ" sz="2000" dirty="0" smtClean="0">
                <a:hlinkClick r:id="rId7"/>
              </a:rPr>
              <a:t>http</a:t>
            </a:r>
            <a:r>
              <a:rPr lang="cs-CZ" sz="2000" dirty="0">
                <a:hlinkClick r:id="rId7"/>
              </a:rPr>
              <a:t>://</a:t>
            </a:r>
            <a:r>
              <a:rPr lang="cs-CZ" sz="2000" dirty="0" smtClean="0">
                <a:hlinkClick r:id="rId7"/>
              </a:rPr>
              <a:t>science.sciencemag.org/content/by/year</a:t>
            </a:r>
            <a:endParaRPr lang="cs-CZ" sz="2000" dirty="0" smtClean="0"/>
          </a:p>
          <a:p>
            <a:pPr>
              <a:buFontTx/>
              <a:buChar char="•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xmlns="" val="75588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323528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Prestižní časopisy </a:t>
            </a: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(další příklady)</a:t>
            </a:r>
            <a:endParaRPr kumimoji="0" lang="cs-CZ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1027"/>
          <p:cNvSpPr>
            <a:spLocks noChangeArrowheads="1"/>
          </p:cNvSpPr>
          <p:nvPr/>
        </p:nvSpPr>
        <p:spPr bwMode="auto">
          <a:xfrm>
            <a:off x="5239544" y="1132817"/>
            <a:ext cx="3790548" cy="1604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2400" b="1" dirty="0"/>
              <a:t>PNAS</a:t>
            </a:r>
            <a:endParaRPr lang="en-GB" sz="2400" dirty="0"/>
          </a:p>
          <a:p>
            <a:pPr algn="ctr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2400" dirty="0"/>
              <a:t>Proceedings of the National Academy of </a:t>
            </a:r>
            <a:r>
              <a:rPr lang="en-GB" sz="2400" dirty="0" smtClean="0"/>
              <a:t>Sciences</a:t>
            </a:r>
            <a:endParaRPr lang="cs-CZ" sz="2400" dirty="0" smtClean="0"/>
          </a:p>
          <a:p>
            <a:pPr algn="ctr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cs-CZ" sz="2400" dirty="0" smtClean="0"/>
              <a:t>www.</a:t>
            </a:r>
            <a:r>
              <a:rPr lang="cs-CZ" sz="2400" dirty="0" err="1" smtClean="0"/>
              <a:t>pnas.org</a:t>
            </a:r>
            <a:endParaRPr lang="cs-CZ" sz="2400" dirty="0" smtClean="0"/>
          </a:p>
        </p:txBody>
      </p:sp>
      <p:sp>
        <p:nvSpPr>
          <p:cNvPr id="9" name="Rectangle 1028"/>
          <p:cNvSpPr>
            <a:spLocks noChangeArrowheads="1"/>
          </p:cNvSpPr>
          <p:nvPr/>
        </p:nvSpPr>
        <p:spPr bwMode="auto">
          <a:xfrm>
            <a:off x="0" y="1052166"/>
            <a:ext cx="3793232" cy="1604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Bef>
                <a:spcPts val="500"/>
              </a:spcBef>
              <a:spcAft>
                <a:spcPts val="500"/>
              </a:spcAft>
            </a:pPr>
            <a:r>
              <a:rPr lang="cs-CZ" sz="2400" b="1" dirty="0" err="1" smtClean="0"/>
              <a:t>Nature</a:t>
            </a:r>
            <a:r>
              <a:rPr lang="cs-CZ" sz="2400" b="1" dirty="0" smtClean="0"/>
              <a:t> Communications</a:t>
            </a:r>
            <a:endParaRPr lang="en-GB" sz="2400" dirty="0"/>
          </a:p>
          <a:p>
            <a:pPr algn="ctr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2400" i="1" dirty="0"/>
              <a:t>open-access</a:t>
            </a:r>
            <a:r>
              <a:rPr lang="en-GB" sz="2400" dirty="0"/>
              <a:t> </a:t>
            </a:r>
            <a:r>
              <a:rPr lang="cs-CZ" sz="2400" dirty="0" smtClean="0"/>
              <a:t>časopis</a:t>
            </a:r>
          </a:p>
          <a:p>
            <a:pPr algn="ctr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2400" dirty="0"/>
              <a:t>http://www.nature.com/ncomms/index.html</a:t>
            </a:r>
          </a:p>
        </p:txBody>
      </p:sp>
      <p:sp>
        <p:nvSpPr>
          <p:cNvPr id="10" name="Rectangle 1029"/>
          <p:cNvSpPr>
            <a:spLocks noChangeArrowheads="1"/>
          </p:cNvSpPr>
          <p:nvPr/>
        </p:nvSpPr>
        <p:spPr bwMode="auto">
          <a:xfrm>
            <a:off x="6047802" y="5384010"/>
            <a:ext cx="2982290" cy="139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2400" b="1" dirty="0"/>
              <a:t>Current </a:t>
            </a:r>
            <a:r>
              <a:rPr lang="en-GB" sz="2400" b="1" dirty="0" smtClean="0"/>
              <a:t>Biology</a:t>
            </a:r>
            <a:endParaRPr lang="cs-CZ" sz="2400" dirty="0" smtClean="0"/>
          </a:p>
          <a:p>
            <a:pPr algn="r">
              <a:lnSpc>
                <a:spcPct val="70000"/>
              </a:lnSpc>
              <a:spcBef>
                <a:spcPts val="500"/>
              </a:spcBef>
              <a:spcAft>
                <a:spcPts val="500"/>
              </a:spcAft>
            </a:pPr>
            <a:r>
              <a:rPr lang="cs-CZ" sz="2400" dirty="0" smtClean="0"/>
              <a:t>britský časopis</a:t>
            </a:r>
          </a:p>
          <a:p>
            <a:pPr algn="r">
              <a:lnSpc>
                <a:spcPct val="7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2400" dirty="0"/>
              <a:t>http://www.cell.com/current-biology/home</a:t>
            </a:r>
          </a:p>
        </p:txBody>
      </p:sp>
      <p:pic>
        <p:nvPicPr>
          <p:cNvPr id="11" name="Obrázek 10" descr="12_cov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6519" y="978853"/>
            <a:ext cx="1452701" cy="1944216"/>
          </a:xfrm>
          <a:prstGeom prst="rect">
            <a:avLst/>
          </a:prstGeom>
        </p:spPr>
      </p:pic>
      <p:pic>
        <p:nvPicPr>
          <p:cNvPr id="12" name="Obrázek 11" descr="logo.png"/>
          <p:cNvPicPr>
            <a:picLocks noChangeAspect="1"/>
          </p:cNvPicPr>
          <p:nvPr/>
        </p:nvPicPr>
        <p:blipFill>
          <a:blip r:embed="rId3" cstate="print"/>
          <a:srcRect r="27526"/>
          <a:stretch>
            <a:fillRect/>
          </a:stretch>
        </p:blipFill>
        <p:spPr>
          <a:xfrm>
            <a:off x="323528" y="5936284"/>
            <a:ext cx="3600400" cy="628642"/>
          </a:xfrm>
          <a:prstGeom prst="rect">
            <a:avLst/>
          </a:prstGeom>
        </p:spPr>
      </p:pic>
      <p:pic>
        <p:nvPicPr>
          <p:cNvPr id="13" name="Obrázek 12" descr="60128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17734" y="3184403"/>
            <a:ext cx="1606332" cy="2088232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922" y="2680883"/>
            <a:ext cx="2553056" cy="933580"/>
          </a:xfrm>
          <a:prstGeom prst="rect">
            <a:avLst/>
          </a:prstGeom>
        </p:spPr>
      </p:pic>
      <p:sp>
        <p:nvSpPr>
          <p:cNvPr id="14" name="Rectangle 1028"/>
          <p:cNvSpPr>
            <a:spLocks noChangeArrowheads="1"/>
          </p:cNvSpPr>
          <p:nvPr/>
        </p:nvSpPr>
        <p:spPr bwMode="auto">
          <a:xfrm>
            <a:off x="227112" y="4447536"/>
            <a:ext cx="3793232" cy="127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2400" b="1" dirty="0" err="1"/>
              <a:t>PLoS</a:t>
            </a:r>
            <a:r>
              <a:rPr lang="en-GB" sz="2400" b="1" dirty="0"/>
              <a:t> Biology</a:t>
            </a:r>
            <a:endParaRPr lang="en-GB" sz="2400" dirty="0"/>
          </a:p>
          <a:p>
            <a:pPr algn="ctr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2400" i="1" dirty="0"/>
              <a:t>open-access</a:t>
            </a:r>
            <a:r>
              <a:rPr lang="en-GB" sz="2400" dirty="0"/>
              <a:t> </a:t>
            </a:r>
            <a:r>
              <a:rPr lang="cs-CZ" sz="2400" dirty="0" smtClean="0"/>
              <a:t>časopis</a:t>
            </a:r>
          </a:p>
          <a:p>
            <a:pPr algn="ctr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2400" dirty="0" smtClean="0"/>
              <a:t>http://www.plosbiology.org</a:t>
            </a:r>
            <a:endParaRPr lang="en-GB" sz="2400" dirty="0"/>
          </a:p>
        </p:txBody>
      </p:sp>
      <p:pic>
        <p:nvPicPr>
          <p:cNvPr id="6146" name="Picture 2" descr="BMC Biolog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9005" y="5109317"/>
            <a:ext cx="19050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028"/>
          <p:cNvSpPr>
            <a:spLocks noChangeArrowheads="1"/>
          </p:cNvSpPr>
          <p:nvPr/>
        </p:nvSpPr>
        <p:spPr bwMode="auto">
          <a:xfrm>
            <a:off x="3426874" y="3459555"/>
            <a:ext cx="3430528" cy="1604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Bef>
                <a:spcPts val="500"/>
              </a:spcBef>
              <a:spcAft>
                <a:spcPts val="500"/>
              </a:spcAft>
            </a:pPr>
            <a:r>
              <a:rPr lang="cs-CZ" sz="2400" b="1" dirty="0" smtClean="0"/>
              <a:t>BMC</a:t>
            </a:r>
            <a:r>
              <a:rPr lang="en-GB" sz="2400" b="1" dirty="0" smtClean="0"/>
              <a:t> </a:t>
            </a:r>
            <a:r>
              <a:rPr lang="en-GB" sz="2400" b="1" dirty="0"/>
              <a:t>Biology</a:t>
            </a:r>
            <a:endParaRPr lang="en-GB" sz="2400" dirty="0"/>
          </a:p>
          <a:p>
            <a:pPr algn="ctr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2400" i="1" dirty="0"/>
              <a:t>open-access</a:t>
            </a:r>
            <a:r>
              <a:rPr lang="en-GB" sz="2400" dirty="0"/>
              <a:t> </a:t>
            </a:r>
            <a:r>
              <a:rPr lang="cs-CZ" sz="2400" dirty="0" smtClean="0"/>
              <a:t>časopis</a:t>
            </a:r>
          </a:p>
          <a:p>
            <a:pPr algn="ctr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2400" dirty="0"/>
              <a:t>http://www.biomedcentral.com/bmcbiol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cs-CZ" b="1" dirty="0" smtClean="0"/>
              <a:t>Volný přístup (</a:t>
            </a:r>
            <a:r>
              <a:rPr lang="cs-CZ" b="1" i="1" dirty="0" smtClean="0"/>
              <a:t>open-</a:t>
            </a:r>
            <a:r>
              <a:rPr lang="cs-CZ" b="1" i="1" dirty="0" err="1" smtClean="0"/>
              <a:t>access</a:t>
            </a:r>
            <a:r>
              <a:rPr lang="cs-CZ" b="1" dirty="0" smtClean="0"/>
              <a:t>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112568"/>
          </a:xfrm>
        </p:spPr>
        <p:txBody>
          <a:bodyPr>
            <a:noAutofit/>
          </a:bodyPr>
          <a:lstStyle/>
          <a:p>
            <a:r>
              <a:rPr lang="cs-CZ" sz="2400" dirty="0" smtClean="0"/>
              <a:t>literatura elektronická, dostupná online, bez většiny copyrightových a licenčních omezení („</a:t>
            </a:r>
            <a:r>
              <a:rPr lang="cs-CZ" sz="2400" i="1" dirty="0" smtClean="0"/>
              <a:t>free </a:t>
            </a:r>
            <a:r>
              <a:rPr lang="cs-CZ" sz="2400" i="1" dirty="0" err="1" smtClean="0"/>
              <a:t>availability</a:t>
            </a:r>
            <a:r>
              <a:rPr lang="cs-CZ" sz="2400" i="1" dirty="0" smtClean="0"/>
              <a:t> + </a:t>
            </a:r>
            <a:r>
              <a:rPr lang="cs-CZ" sz="2400" i="1" dirty="0" err="1" smtClean="0"/>
              <a:t>unrestricted</a:t>
            </a:r>
            <a:r>
              <a:rPr lang="cs-CZ" sz="2400" i="1" dirty="0" smtClean="0"/>
              <a:t>/fair use“</a:t>
            </a:r>
            <a:r>
              <a:rPr lang="cs-CZ" sz="2400" dirty="0" smtClean="0"/>
              <a:t>) kromě autorských práv na celek článku a požadavku na správnou citaci zdroje</a:t>
            </a:r>
          </a:p>
          <a:p>
            <a:r>
              <a:rPr lang="cs-CZ" sz="2400" dirty="0" smtClean="0"/>
              <a:t>myšlenka: vědecké články autoři stejně odjakživa nepíšou pro peníze (nedostávají honorář), ale kvůli jejich dopadu</a:t>
            </a:r>
          </a:p>
          <a:p>
            <a:r>
              <a:rPr lang="cs-CZ" sz="2400" dirty="0" smtClean="0"/>
              <a:t>omezení: vojenský výzkum, patenty, částečně knihy</a:t>
            </a:r>
          </a:p>
          <a:p>
            <a:r>
              <a:rPr lang="cs-CZ" sz="2400" dirty="0" smtClean="0"/>
              <a:t>levnější náklady na publikaci, ta ale přesto něco stojí (platí autoři, granty, společnosti nebo vydávající instituce, ne však čtenáři)</a:t>
            </a:r>
          </a:p>
          <a:p>
            <a:r>
              <a:rPr lang="cs-CZ" sz="2400" i="1" dirty="0" smtClean="0"/>
              <a:t>non-profit/ </a:t>
            </a:r>
            <a:r>
              <a:rPr lang="cs-CZ" sz="2400" i="1" dirty="0" err="1" smtClean="0"/>
              <a:t>for</a:t>
            </a:r>
            <a:r>
              <a:rPr lang="cs-CZ" sz="2400" i="1" dirty="0" smtClean="0"/>
              <a:t> profit</a:t>
            </a:r>
          </a:p>
          <a:p>
            <a:r>
              <a:rPr lang="cs-CZ" sz="2400" dirty="0" smtClean="0"/>
              <a:t>recenzované časopisy </a:t>
            </a:r>
            <a:r>
              <a:rPr lang="cs-CZ" sz="2400" i="1" dirty="0" smtClean="0"/>
              <a:t>(peer-</a:t>
            </a:r>
            <a:r>
              <a:rPr lang="cs-CZ" sz="2400" i="1" dirty="0" err="1" smtClean="0"/>
              <a:t>reviewed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journals</a:t>
            </a:r>
            <a:r>
              <a:rPr lang="cs-CZ" sz="2400" dirty="0" smtClean="0"/>
              <a:t>)</a:t>
            </a:r>
            <a:r>
              <a:rPr lang="cs-CZ" sz="2400" i="1" dirty="0" smtClean="0"/>
              <a:t>/</a:t>
            </a:r>
            <a:r>
              <a:rPr lang="cs-CZ" sz="2400" dirty="0" smtClean="0"/>
              <a:t> nerecenzovaná úložiště (</a:t>
            </a:r>
            <a:r>
              <a:rPr lang="cs-CZ" sz="2400" i="1" dirty="0" err="1" smtClean="0"/>
              <a:t>repositories</a:t>
            </a:r>
            <a:r>
              <a:rPr lang="cs-CZ" sz="2400" dirty="0" smtClean="0"/>
              <a:t>)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xmlns="" val="58012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6647576" y="260688"/>
            <a:ext cx="2209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400" b="1" dirty="0"/>
              <a:t>Trends in </a:t>
            </a:r>
          </a:p>
          <a:p>
            <a:pPr algn="ctr"/>
            <a:r>
              <a:rPr lang="en-GB" sz="2400" b="1" dirty="0"/>
              <a:t>Ecology and </a:t>
            </a:r>
            <a:r>
              <a:rPr lang="en-GB" sz="2400" b="1" dirty="0" smtClean="0"/>
              <a:t>Evolution</a:t>
            </a:r>
            <a:endParaRPr lang="cs-CZ" sz="2400" b="1" dirty="0" smtClean="0"/>
          </a:p>
          <a:p>
            <a:pPr algn="ctr"/>
            <a:r>
              <a:rPr lang="cs-CZ" dirty="0"/>
              <a:t>http://www.cell.com/trends/ecology-evolution/home</a:t>
            </a:r>
            <a:endParaRPr lang="cs-CZ" dirty="0" smtClean="0"/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186760" y="1425550"/>
            <a:ext cx="388843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Annual Review of Ecology, Evolution, and </a:t>
            </a:r>
            <a:r>
              <a:rPr lang="en-GB" sz="2400" b="1" dirty="0" smtClean="0"/>
              <a:t>Systematics</a:t>
            </a:r>
            <a:endParaRPr lang="cs-CZ" sz="2400" b="1" dirty="0" smtClean="0"/>
          </a:p>
          <a:p>
            <a:pPr algn="ctr"/>
            <a:r>
              <a:rPr lang="cs-CZ" dirty="0"/>
              <a:t>http://www.annualreviews.org/journal/ecolsys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830512" y="3194293"/>
            <a:ext cx="281349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b="1" dirty="0" smtClean="0"/>
              <a:t>Ecology</a:t>
            </a:r>
            <a:endParaRPr lang="cs-CZ" sz="2400" b="1" dirty="0" smtClean="0"/>
          </a:p>
          <a:p>
            <a:r>
              <a:rPr lang="en-GB" dirty="0"/>
              <a:t>http://www.esajournals.org/toc/ecol/96/3</a:t>
            </a: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6571376" y="2522704"/>
            <a:ext cx="22860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400" b="1" dirty="0"/>
              <a:t>Journal of Animal </a:t>
            </a:r>
            <a:r>
              <a:rPr lang="en-GB" sz="2400" b="1" dirty="0" smtClean="0"/>
              <a:t>Ecology</a:t>
            </a:r>
            <a:endParaRPr lang="cs-CZ" sz="2400" b="1" dirty="0" smtClean="0"/>
          </a:p>
          <a:p>
            <a:pPr algn="ctr"/>
            <a:r>
              <a:rPr lang="en-GB" dirty="0"/>
              <a:t>http://www.journalofanimalecology.org/view/0/index.html</a:t>
            </a: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127694" y="5489878"/>
            <a:ext cx="2788122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American </a:t>
            </a:r>
            <a:r>
              <a:rPr lang="en-GB" sz="2400" b="1" dirty="0" smtClean="0"/>
              <a:t>Naturalist</a:t>
            </a:r>
            <a:endParaRPr lang="cs-CZ" sz="2400" b="1" dirty="0" smtClean="0"/>
          </a:p>
          <a:p>
            <a:pPr algn="ctr"/>
            <a:r>
              <a:rPr lang="en-GB" dirty="0"/>
              <a:t>http://www.press.uchicago.edu/ucp/journals/journal/an.html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916388" y="5020444"/>
            <a:ext cx="2031876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2400" b="1" dirty="0" err="1" smtClean="0"/>
              <a:t>Systematic</a:t>
            </a:r>
            <a:endParaRPr lang="cs-CZ" sz="2400" b="1" dirty="0"/>
          </a:p>
          <a:p>
            <a:r>
              <a:rPr lang="cs-CZ" sz="2400" b="1" dirty="0" smtClean="0"/>
              <a:t>Biology</a:t>
            </a:r>
          </a:p>
          <a:p>
            <a:r>
              <a:rPr lang="en-GB" dirty="0"/>
              <a:t>http://sysbio.oxfordjournals.org/content/current</a:t>
            </a:r>
          </a:p>
        </p:txBody>
      </p:sp>
      <p:pic>
        <p:nvPicPr>
          <p:cNvPr id="10" name="Obrázek 9" descr="cov150h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260648"/>
            <a:ext cx="1586468" cy="2087458"/>
          </a:xfrm>
          <a:prstGeom prst="rect">
            <a:avLst/>
          </a:prstGeom>
        </p:spPr>
      </p:pic>
      <p:pic>
        <p:nvPicPr>
          <p:cNvPr id="11" name="Obrázek 10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60648"/>
            <a:ext cx="3365429" cy="1172801"/>
          </a:xfrm>
          <a:prstGeom prst="rect">
            <a:avLst/>
          </a:prstGeom>
        </p:spPr>
      </p:pic>
      <p:pic>
        <p:nvPicPr>
          <p:cNvPr id="12" name="Obrázek 11" descr="00129658-95_3_cov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924944"/>
            <a:ext cx="1651000" cy="2095500"/>
          </a:xfrm>
          <a:prstGeom prst="rect">
            <a:avLst/>
          </a:prstGeom>
        </p:spPr>
      </p:pic>
      <p:pic>
        <p:nvPicPr>
          <p:cNvPr id="13" name="Obrázek 12" descr="JANE_FebCov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97182" y="2544800"/>
            <a:ext cx="1656184" cy="2148120"/>
          </a:xfrm>
          <a:prstGeom prst="rect">
            <a:avLst/>
          </a:prstGeom>
        </p:spPr>
      </p:pic>
      <p:pic>
        <p:nvPicPr>
          <p:cNvPr id="14" name="Obrázek 13" descr="anx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8282" y="4629501"/>
            <a:ext cx="1656184" cy="2153039"/>
          </a:xfrm>
          <a:prstGeom prst="rect">
            <a:avLst/>
          </a:prstGeom>
        </p:spPr>
      </p:pic>
      <p:pic>
        <p:nvPicPr>
          <p:cNvPr id="7170" name="Picture 2" descr="Systematic Biolog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3009" y="4328632"/>
            <a:ext cx="1903487" cy="250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0" name="Object 4"/>
          <p:cNvGraphicFramePr>
            <a:graphicFrameLocks noChangeAspect="1"/>
          </p:cNvGraphicFramePr>
          <p:nvPr>
            <p:extLst/>
          </p:nvPr>
        </p:nvGraphicFramePr>
        <p:xfrm>
          <a:off x="266700" y="1945392"/>
          <a:ext cx="8610600" cy="4536504"/>
        </p:xfrm>
        <a:graphic>
          <a:graphicData uri="http://schemas.openxmlformats.org/presentationml/2006/ole">
            <p:oleObj spid="_x0000_s6152" name="list" r:id="rId3" imgW="1224720" imgH="331920" progId="Excel.Sheet.8">
              <p:embed/>
            </p:oleObj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err="1" smtClean="0"/>
              <a:t>Plnotextové</a:t>
            </a:r>
            <a:r>
              <a:rPr lang="cs-CZ" b="1" dirty="0" smtClean="0"/>
              <a:t> databáze přístupné z MU</a:t>
            </a:r>
            <a:br>
              <a:rPr lang="cs-CZ" b="1" dirty="0" smtClean="0"/>
            </a:br>
            <a:r>
              <a:rPr lang="cs-CZ" sz="3100" b="1" dirty="0" smtClean="0"/>
              <a:t>https://ezdroje.muni.cz</a:t>
            </a:r>
            <a:endParaRPr lang="cs-CZ" sz="3600" b="1" dirty="0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96576" y="4213644"/>
            <a:ext cx="388843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2000" u="sng" dirty="0"/>
              <a:t>Oxford </a:t>
            </a:r>
            <a:r>
              <a:rPr lang="en-GB" sz="2000" u="sng" dirty="0" smtClean="0"/>
              <a:t>Journals</a:t>
            </a:r>
            <a:r>
              <a:rPr lang="cs-CZ" sz="2000" u="sng" dirty="0" smtClean="0"/>
              <a:t> – Science, Technology, </a:t>
            </a:r>
            <a:r>
              <a:rPr lang="cs-CZ" sz="2000" u="sng" dirty="0" err="1" smtClean="0"/>
              <a:t>Medicine</a:t>
            </a:r>
            <a:endParaRPr lang="en-GB" sz="2000" dirty="0"/>
          </a:p>
          <a:p>
            <a:pPr>
              <a:buFontTx/>
              <a:buChar char="•"/>
            </a:pPr>
            <a:r>
              <a:rPr lang="en-GB" sz="2000" dirty="0"/>
              <a:t> Oxford University </a:t>
            </a:r>
            <a:r>
              <a:rPr lang="cs-CZ" sz="2000" dirty="0" smtClean="0"/>
              <a:t>P</a:t>
            </a:r>
            <a:r>
              <a:rPr lang="en-GB" sz="2000" dirty="0" err="1" smtClean="0"/>
              <a:t>ress</a:t>
            </a:r>
            <a:endParaRPr lang="en-GB" sz="2000" dirty="0"/>
          </a:p>
          <a:p>
            <a:pPr>
              <a:buFontTx/>
              <a:buChar char="•"/>
            </a:pPr>
            <a:r>
              <a:rPr lang="en-GB" sz="2000" dirty="0"/>
              <a:t> </a:t>
            </a:r>
            <a:r>
              <a:rPr lang="en-GB" sz="2000" dirty="0" smtClean="0"/>
              <a:t>1</a:t>
            </a:r>
            <a:r>
              <a:rPr lang="cs-CZ" sz="2000" dirty="0" smtClean="0"/>
              <a:t>5</a:t>
            </a:r>
            <a:r>
              <a:rPr lang="en-GB" sz="2000" dirty="0" smtClean="0"/>
              <a:t>0 </a:t>
            </a:r>
            <a:r>
              <a:rPr lang="cs-CZ" sz="2000" dirty="0" smtClean="0"/>
              <a:t>časopisů od roku </a:t>
            </a:r>
            <a:r>
              <a:rPr lang="cs-CZ" sz="2000" dirty="0" smtClean="0"/>
              <a:t>1878 </a:t>
            </a:r>
            <a:r>
              <a:rPr lang="cs-CZ" sz="2000" dirty="0" smtClean="0"/>
              <a:t>do </a:t>
            </a:r>
            <a:r>
              <a:rPr lang="cs-CZ" sz="2000" dirty="0" smtClean="0"/>
              <a:t>1995</a:t>
            </a:r>
            <a:endParaRPr lang="cs-CZ" sz="2000" dirty="0" smtClean="0"/>
          </a:p>
          <a:p>
            <a:pPr>
              <a:buFontTx/>
              <a:buChar char="•"/>
            </a:pPr>
            <a:r>
              <a:rPr lang="cs-CZ" sz="2000" dirty="0" smtClean="0">
                <a:hlinkClick r:id="rId4"/>
              </a:rPr>
              <a:t>http://www.</a:t>
            </a:r>
            <a:r>
              <a:rPr lang="cs-CZ" sz="2000" dirty="0" err="1" smtClean="0">
                <a:hlinkClick r:id="rId4"/>
              </a:rPr>
              <a:t>oxfordjournals.org</a:t>
            </a:r>
            <a:endParaRPr lang="cs-CZ" sz="2000" dirty="0"/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/>
          </p:nvPr>
        </p:nvGraphicFramePr>
        <p:xfrm>
          <a:off x="467544" y="2492896"/>
          <a:ext cx="3822555" cy="986408"/>
        </p:xfrm>
        <a:graphic>
          <a:graphicData uri="http://schemas.openxmlformats.org/presentationml/2006/ole">
            <p:oleObj spid="_x0000_s6153" name="Photo Editor Photo" r:id="rId5" imgW="2362530" imgH="609524" progId="">
              <p:embed/>
            </p:oleObj>
          </a:graphicData>
        </a:graphic>
      </p:graphicFrame>
      <p:pic>
        <p:nvPicPr>
          <p:cNvPr id="11" name="Obrázek 10" descr="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82344" y="2255683"/>
            <a:ext cx="4191955" cy="1460833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4717272" y="4365104"/>
            <a:ext cx="38871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u="sng" dirty="0" err="1"/>
              <a:t>Annual</a:t>
            </a:r>
            <a:r>
              <a:rPr lang="cs-CZ" sz="2000" u="sng" dirty="0"/>
              <a:t> </a:t>
            </a:r>
            <a:r>
              <a:rPr lang="cs-CZ" sz="2000" u="sng" dirty="0" err="1"/>
              <a:t>Reviews</a:t>
            </a:r>
            <a:endParaRPr lang="en-GB" sz="2000" u="sng" dirty="0"/>
          </a:p>
          <a:p>
            <a:pPr>
              <a:buFontTx/>
              <a:buChar char="•"/>
            </a:pPr>
            <a:r>
              <a:rPr lang="en-GB" sz="2000" dirty="0"/>
              <a:t> </a:t>
            </a:r>
            <a:r>
              <a:rPr lang="cs-CZ" sz="2000" dirty="0"/>
              <a:t>26 prestižních časopisů z přírodních a medicínských věd</a:t>
            </a:r>
          </a:p>
          <a:p>
            <a:pPr>
              <a:buFontTx/>
              <a:buChar char="•"/>
            </a:pPr>
            <a:r>
              <a:rPr lang="cs-CZ" sz="2000" dirty="0"/>
              <a:t> od začátku vydávání do současnosti</a:t>
            </a:r>
          </a:p>
          <a:p>
            <a:pPr>
              <a:buFontTx/>
              <a:buChar char="•"/>
            </a:pPr>
            <a:r>
              <a:rPr lang="cs-CZ" sz="2000" dirty="0"/>
              <a:t> </a:t>
            </a:r>
            <a:r>
              <a:rPr lang="cs-CZ" sz="2000" dirty="0">
                <a:hlinkClick r:id="rId7"/>
              </a:rPr>
              <a:t>http://www.annualreviews.org/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xmlns="" val="413212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6647576" y="260688"/>
            <a:ext cx="2209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400" b="1" dirty="0"/>
              <a:t>Trends in </a:t>
            </a:r>
          </a:p>
          <a:p>
            <a:pPr algn="ctr"/>
            <a:r>
              <a:rPr lang="en-GB" sz="2400" b="1" dirty="0"/>
              <a:t>Ecology and </a:t>
            </a:r>
            <a:r>
              <a:rPr lang="en-GB" sz="2400" b="1" dirty="0" smtClean="0"/>
              <a:t>Evolution</a:t>
            </a:r>
            <a:endParaRPr lang="cs-CZ" sz="2400" b="1" dirty="0" smtClean="0"/>
          </a:p>
          <a:p>
            <a:pPr algn="ctr"/>
            <a:r>
              <a:rPr lang="cs-CZ" dirty="0"/>
              <a:t>http://www.cell.com/trends/ecology-evolution/home</a:t>
            </a:r>
            <a:endParaRPr lang="cs-CZ" dirty="0" smtClean="0"/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186760" y="1425550"/>
            <a:ext cx="388843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Annual Review of Ecology, Evolution, and </a:t>
            </a:r>
            <a:r>
              <a:rPr lang="en-GB" sz="2400" b="1" dirty="0" smtClean="0"/>
              <a:t>Systematics</a:t>
            </a:r>
            <a:endParaRPr lang="cs-CZ" sz="2400" b="1" dirty="0" smtClean="0"/>
          </a:p>
          <a:p>
            <a:pPr algn="ctr"/>
            <a:r>
              <a:rPr lang="cs-CZ" dirty="0"/>
              <a:t>http://www.annualreviews.org/journal/ecolsys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830512" y="3194293"/>
            <a:ext cx="281349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b="1" dirty="0" smtClean="0"/>
              <a:t>Ecology</a:t>
            </a:r>
            <a:endParaRPr lang="cs-CZ" sz="2400" b="1" dirty="0" smtClean="0"/>
          </a:p>
          <a:p>
            <a:r>
              <a:rPr lang="en-GB" dirty="0"/>
              <a:t>http://www.esajournals.org/toc/ecol/96/3</a:t>
            </a: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6571376" y="2522704"/>
            <a:ext cx="22860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400" b="1" dirty="0"/>
              <a:t>Journal of Animal </a:t>
            </a:r>
            <a:r>
              <a:rPr lang="en-GB" sz="2400" b="1" dirty="0" smtClean="0"/>
              <a:t>Ecology</a:t>
            </a:r>
            <a:endParaRPr lang="cs-CZ" sz="2400" b="1" dirty="0" smtClean="0"/>
          </a:p>
          <a:p>
            <a:pPr algn="ctr"/>
            <a:r>
              <a:rPr lang="en-GB" dirty="0"/>
              <a:t>http://www.journalofanimalecology.org/view/0/index.html</a:t>
            </a: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127694" y="5489878"/>
            <a:ext cx="2788122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American </a:t>
            </a:r>
            <a:r>
              <a:rPr lang="en-GB" sz="2400" b="1" dirty="0" smtClean="0"/>
              <a:t>Naturalist</a:t>
            </a:r>
            <a:endParaRPr lang="cs-CZ" sz="2400" b="1" dirty="0" smtClean="0"/>
          </a:p>
          <a:p>
            <a:pPr algn="ctr"/>
            <a:r>
              <a:rPr lang="en-GB" dirty="0"/>
              <a:t>http://www.press.uchicago.edu/ucp/journals/journal/an.html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916388" y="5020444"/>
            <a:ext cx="2031876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2400" b="1" dirty="0" err="1" smtClean="0"/>
              <a:t>Systematic</a:t>
            </a:r>
            <a:endParaRPr lang="cs-CZ" sz="2400" b="1" dirty="0"/>
          </a:p>
          <a:p>
            <a:r>
              <a:rPr lang="cs-CZ" sz="2400" b="1" dirty="0" smtClean="0"/>
              <a:t>Biology</a:t>
            </a:r>
          </a:p>
          <a:p>
            <a:r>
              <a:rPr lang="en-GB" dirty="0"/>
              <a:t>http://sysbio.oxfordjournals.org/content/current</a:t>
            </a:r>
          </a:p>
        </p:txBody>
      </p:sp>
      <p:pic>
        <p:nvPicPr>
          <p:cNvPr id="10" name="Obrázek 9" descr="cov150h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260648"/>
            <a:ext cx="1586468" cy="2087458"/>
          </a:xfrm>
          <a:prstGeom prst="rect">
            <a:avLst/>
          </a:prstGeom>
        </p:spPr>
      </p:pic>
      <p:pic>
        <p:nvPicPr>
          <p:cNvPr id="11" name="Obrázek 10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60648"/>
            <a:ext cx="3365429" cy="1172801"/>
          </a:xfrm>
          <a:prstGeom prst="rect">
            <a:avLst/>
          </a:prstGeom>
        </p:spPr>
      </p:pic>
      <p:pic>
        <p:nvPicPr>
          <p:cNvPr id="12" name="Obrázek 11" descr="00129658-95_3_cov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924944"/>
            <a:ext cx="1651000" cy="2095500"/>
          </a:xfrm>
          <a:prstGeom prst="rect">
            <a:avLst/>
          </a:prstGeom>
        </p:spPr>
      </p:pic>
      <p:pic>
        <p:nvPicPr>
          <p:cNvPr id="13" name="Obrázek 12" descr="JANE_FebCov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97182" y="2544800"/>
            <a:ext cx="1656184" cy="2148120"/>
          </a:xfrm>
          <a:prstGeom prst="rect">
            <a:avLst/>
          </a:prstGeom>
        </p:spPr>
      </p:pic>
      <p:pic>
        <p:nvPicPr>
          <p:cNvPr id="14" name="Obrázek 13" descr="anx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8282" y="4629501"/>
            <a:ext cx="1656184" cy="2153039"/>
          </a:xfrm>
          <a:prstGeom prst="rect">
            <a:avLst/>
          </a:prstGeom>
        </p:spPr>
      </p:pic>
      <p:pic>
        <p:nvPicPr>
          <p:cNvPr id="7170" name="Picture 2" descr="Systematic Biolog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3009" y="4328632"/>
            <a:ext cx="1903487" cy="250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9732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1028"/>
          <p:cNvSpPr txBox="1">
            <a:spLocks noChangeArrowheads="1"/>
          </p:cNvSpPr>
          <p:nvPr/>
        </p:nvSpPr>
        <p:spPr bwMode="auto">
          <a:xfrm>
            <a:off x="5181600" y="3200400"/>
            <a:ext cx="1905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400" b="1" dirty="0"/>
              <a:t>Fresh Water Biology</a:t>
            </a:r>
          </a:p>
        </p:txBody>
      </p:sp>
      <p:sp>
        <p:nvSpPr>
          <p:cNvPr id="21510" name="Text Box 1030"/>
          <p:cNvSpPr txBox="1">
            <a:spLocks noChangeArrowheads="1"/>
          </p:cNvSpPr>
          <p:nvPr/>
        </p:nvSpPr>
        <p:spPr bwMode="auto">
          <a:xfrm>
            <a:off x="1981200" y="1447800"/>
            <a:ext cx="2209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400" b="1" dirty="0"/>
              <a:t>Journal of </a:t>
            </a:r>
            <a:r>
              <a:rPr lang="en-GB" sz="2400" b="1" dirty="0" err="1"/>
              <a:t>Mammalogy</a:t>
            </a:r>
            <a:endParaRPr lang="en-GB" sz="2400" b="1" dirty="0"/>
          </a:p>
        </p:txBody>
      </p:sp>
      <p:sp>
        <p:nvSpPr>
          <p:cNvPr id="21511" name="Text Box 1031"/>
          <p:cNvSpPr txBox="1">
            <a:spLocks noChangeArrowheads="1"/>
          </p:cNvSpPr>
          <p:nvPr/>
        </p:nvSpPr>
        <p:spPr bwMode="auto">
          <a:xfrm>
            <a:off x="6084168" y="1412776"/>
            <a:ext cx="259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400" b="1" dirty="0" err="1"/>
              <a:t>Acta</a:t>
            </a:r>
            <a:r>
              <a:rPr lang="en-GB" sz="2400" b="1" dirty="0"/>
              <a:t> </a:t>
            </a:r>
            <a:r>
              <a:rPr lang="en-GB" sz="2400" b="1" dirty="0" err="1"/>
              <a:t>Chiropterologica</a:t>
            </a:r>
            <a:endParaRPr lang="en-GB" sz="2400" b="1" dirty="0"/>
          </a:p>
        </p:txBody>
      </p:sp>
      <p:sp>
        <p:nvSpPr>
          <p:cNvPr id="21512" name="Text Box 1032"/>
          <p:cNvSpPr txBox="1">
            <a:spLocks noChangeArrowheads="1"/>
          </p:cNvSpPr>
          <p:nvPr/>
        </p:nvSpPr>
        <p:spPr bwMode="auto">
          <a:xfrm>
            <a:off x="971600" y="3356992"/>
            <a:ext cx="21150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 dirty="0"/>
              <a:t>Aquatic Insects</a:t>
            </a:r>
          </a:p>
        </p:txBody>
      </p:sp>
      <p:pic>
        <p:nvPicPr>
          <p:cNvPr id="21516" name="Picture 10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531898"/>
            <a:ext cx="1449685" cy="205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20" name="Text Box 1040"/>
          <p:cNvSpPr txBox="1">
            <a:spLocks noChangeArrowheads="1"/>
          </p:cNvSpPr>
          <p:nvPr/>
        </p:nvSpPr>
        <p:spPr bwMode="auto">
          <a:xfrm>
            <a:off x="1979712" y="5157192"/>
            <a:ext cx="2209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400" b="1" dirty="0"/>
              <a:t>Journal of Zoology</a:t>
            </a:r>
          </a:p>
        </p:txBody>
      </p:sp>
      <p:sp>
        <p:nvSpPr>
          <p:cNvPr id="21522" name="Text Box 1042"/>
          <p:cNvSpPr txBox="1">
            <a:spLocks noChangeArrowheads="1"/>
          </p:cNvSpPr>
          <p:nvPr/>
        </p:nvSpPr>
        <p:spPr bwMode="auto">
          <a:xfrm>
            <a:off x="6948264" y="5517232"/>
            <a:ext cx="17494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 dirty="0" err="1"/>
              <a:t>Parasitology</a:t>
            </a:r>
            <a:endParaRPr lang="en-GB" sz="2400" b="1" dirty="0"/>
          </a:p>
        </p:txBody>
      </p:sp>
      <p:sp>
        <p:nvSpPr>
          <p:cNvPr id="16" name="Nadpis 1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000" b="1" noProof="0" dirty="0" smtClean="0">
                <a:latin typeface="+mj-lt"/>
                <a:ea typeface="+mj-ea"/>
                <a:cs typeface="+mj-cs"/>
              </a:rPr>
              <a:t>Speci</a:t>
            </a: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alizované časopisy </a:t>
            </a: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(příklady)</a:t>
            </a:r>
          </a:p>
        </p:txBody>
      </p:sp>
      <p:pic>
        <p:nvPicPr>
          <p:cNvPr id="17" name="Obrázek 16" descr="jmamms.gif"/>
          <p:cNvPicPr>
            <a:picLocks noChangeAspect="1"/>
          </p:cNvPicPr>
          <p:nvPr/>
        </p:nvPicPr>
        <p:blipFill>
          <a:blip r:embed="rId3" cstate="print"/>
          <a:srcRect l="50000" t="51849"/>
          <a:stretch>
            <a:fillRect/>
          </a:stretch>
        </p:blipFill>
        <p:spPr>
          <a:xfrm>
            <a:off x="323528" y="1052736"/>
            <a:ext cx="1784348" cy="2178855"/>
          </a:xfrm>
          <a:prstGeom prst="rect">
            <a:avLst/>
          </a:prstGeom>
        </p:spPr>
      </p:pic>
      <p:pic>
        <p:nvPicPr>
          <p:cNvPr id="18" name="Obrázek 17" descr="001_015_0200_cov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1052736"/>
            <a:ext cx="1290718" cy="1720957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2564904"/>
            <a:ext cx="1719436" cy="214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437112"/>
            <a:ext cx="1708324" cy="225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Obrázek 20" descr="PA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38017" y="4509120"/>
            <a:ext cx="1524875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</TotalTime>
  <Words>1213</Words>
  <Application>Microsoft Office PowerPoint</Application>
  <PresentationFormat>Předvádění na obrazovce (4:3)</PresentationFormat>
  <Paragraphs>207</Paragraphs>
  <Slides>25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Motiv sady Office</vt:lpstr>
      <vt:lpstr>list</vt:lpstr>
      <vt:lpstr>Photo Editor Photo</vt:lpstr>
      <vt:lpstr>CorelPhotoPaint.Image.11</vt:lpstr>
      <vt:lpstr>Informační zdroje v zoologii Zoological resources of information </vt:lpstr>
      <vt:lpstr>Prestižní přírodovědné časopisy</vt:lpstr>
      <vt:lpstr>Plnotextové databáze přístupné z MU https://ezdroje.muni.cz</vt:lpstr>
      <vt:lpstr>Snímek 4</vt:lpstr>
      <vt:lpstr>Volný přístup (open-access)</vt:lpstr>
      <vt:lpstr>Snímek 6</vt:lpstr>
      <vt:lpstr>Plnotextové databáze přístupné z MU https://ezdroje.muni.cz</vt:lpstr>
      <vt:lpstr>Snímek 8</vt:lpstr>
      <vt:lpstr>Snímek 9</vt:lpstr>
      <vt:lpstr>Plnotextové databáze přístupné z MU https://ezdroje.muni.cz</vt:lpstr>
      <vt:lpstr>Plnotextové databáze přístupné z MU https://ezdroje.muni.cz</vt:lpstr>
      <vt:lpstr>Plnotextové databáze přístupné z MU https://ezdroje.muni.cz</vt:lpstr>
      <vt:lpstr>Plnotextové databáze přístupné z MU https://ezdroje.muni.cz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Informační zdroje v zoologii Zoological resources of information</dc:title>
  <dc:creator>Malenovsky</dc:creator>
  <cp:lastModifiedBy>Igor Malenovský</cp:lastModifiedBy>
  <cp:revision>82</cp:revision>
  <cp:lastPrinted>2015-03-30T10:39:11Z</cp:lastPrinted>
  <dcterms:created xsi:type="dcterms:W3CDTF">2014-03-31T11:00:21Z</dcterms:created>
  <dcterms:modified xsi:type="dcterms:W3CDTF">2017-04-04T22:52:07Z</dcterms:modified>
</cp:coreProperties>
</file>