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4" r:id="rId5"/>
    <p:sldId id="263" r:id="rId6"/>
    <p:sldId id="266" r:id="rId7"/>
    <p:sldId id="265" r:id="rId8"/>
    <p:sldId id="267" r:id="rId9"/>
    <p:sldId id="258" r:id="rId10"/>
    <p:sldId id="260" r:id="rId11"/>
    <p:sldId id="25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6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606C-7940-4688-8377-801A4296201F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BB8CF-A248-4EFD-A947-1EF61A8A31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.malenovsky@volny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hyperlink" Target="http://is.muni.cz/thesis/" TargetMode="Externa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sci.muni.cz/uk/eiz/" TargetMode="External"/><Relationship Id="rId5" Type="http://schemas.openxmlformats.org/officeDocument/2006/relationships/hyperlink" Target="http://e-collection.library.ethz.ch/index.php?lang=en" TargetMode="External"/><Relationship Id="rId4" Type="http://schemas.openxmlformats.org/officeDocument/2006/relationships/hyperlink" Target="http://www.diva-portal.org/smash/search.js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otzool.sci.muni.cz/library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.muni.cz/knihovna/" TargetMode="External"/><Relationship Id="rId2" Type="http://schemas.openxmlformats.org/officeDocument/2006/relationships/hyperlink" Target="http://knihovna.sci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uk.muni.cz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zm.cz/vedeckaknihovna/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www.ivb.cz/knihovn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hyperlink" Target="https://katalog.mendelu.cz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://www.mzk.cz/" TargetMode="Externa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caslin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ka.uni-karlsruhe.de/kvk.html" TargetMode="External"/><Relationship Id="rId2" Type="http://schemas.openxmlformats.org/officeDocument/2006/relationships/hyperlink" Target="https://www.worldca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eb.a.ebscohost.com/ehost/search/selectdb?sid=00d1858d-261c-40f2-8e50-4838bf1060b8@sessionmgr4004&amp;vid=0&amp;hid=4106&amp;preview=false" TargetMode="External"/><Relationship Id="rId2" Type="http://schemas.openxmlformats.org/officeDocument/2006/relationships/hyperlink" Target="http://ebooks.cambridge.org/subject_tree.js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nlinelibrary.wiley.com/" TargetMode="External"/><Relationship Id="rId4" Type="http://schemas.openxmlformats.org/officeDocument/2006/relationships/hyperlink" Target="http://ebooks.springerlink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152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</a:t>
            </a:r>
            <a:r>
              <a:rPr lang="cs-CZ" dirty="0" err="1" smtClean="0">
                <a:solidFill>
                  <a:schemeClr val="tx1"/>
                </a:solidFill>
              </a:rPr>
              <a:t>Malenovský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800" dirty="0" err="1" smtClean="0">
                <a:solidFill>
                  <a:schemeClr val="tx1"/>
                </a:solidFill>
              </a:rPr>
              <a:t>Stano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Pekár</a:t>
            </a:r>
            <a:endParaRPr lang="cs-CZ" sz="2800" dirty="0">
              <a:solidFill>
                <a:schemeClr val="tx1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noProof="0" dirty="0">
                <a:latin typeface="+mj-lt"/>
                <a:ea typeface="+mj-ea"/>
                <a:cs typeface="+mj-cs"/>
              </a:rPr>
              <a:t>8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cs-CZ" sz="4800" b="1" dirty="0" smtClean="0">
                <a:latin typeface="+mj-lt"/>
                <a:ea typeface="+mj-ea"/>
                <a:cs typeface="+mj-cs"/>
              </a:rPr>
              <a:t>Knihovny a knihy</a:t>
            </a:r>
            <a:endParaRPr kumimoji="0" lang="cs-CZ" sz="4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419056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Biodiversity </a:t>
            </a:r>
            <a:r>
              <a:rPr lang="cs-CZ" sz="4000" b="1" dirty="0" err="1" smtClean="0"/>
              <a:t>Heritage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Library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 </a:t>
            </a:r>
            <a:r>
              <a:rPr lang="cs-CZ" sz="3100" b="1" dirty="0" smtClean="0"/>
              <a:t>http://www.biodiversitylibrary.org/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75344"/>
            <a:ext cx="8219256" cy="4525963"/>
          </a:xfrm>
        </p:spPr>
        <p:txBody>
          <a:bodyPr/>
          <a:lstStyle/>
          <a:p>
            <a:r>
              <a:rPr lang="cs-CZ" dirty="0" smtClean="0"/>
              <a:t>konsorcium prestižních zoologických a botanických knihoven digitalizujících starou taxonomickou literaturu (ca. před rokem 1950)</a:t>
            </a:r>
          </a:p>
          <a:p>
            <a:r>
              <a:rPr lang="cs-CZ" i="1" dirty="0" smtClean="0"/>
              <a:t>open-</a:t>
            </a:r>
            <a:r>
              <a:rPr lang="cs-CZ" i="1" dirty="0" err="1" smtClean="0"/>
              <a:t>access</a:t>
            </a:r>
            <a:r>
              <a:rPr lang="cs-CZ" dirty="0" smtClean="0"/>
              <a:t>, téměř 75.000 titulů (knihy i časopisy), možnost prohlížení online i stahování v </a:t>
            </a:r>
            <a:r>
              <a:rPr lang="cs-CZ" dirty="0" err="1" smtClean="0"/>
              <a:t>pdf</a:t>
            </a:r>
            <a:endParaRPr lang="cs-CZ" dirty="0"/>
          </a:p>
        </p:txBody>
      </p:sp>
      <p:pic>
        <p:nvPicPr>
          <p:cNvPr id="6" name="Obrázek 5" descr="200px-Biodiversity_Heritage_Library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260648"/>
            <a:ext cx="1524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640" y="134839"/>
            <a:ext cx="8640960" cy="1143000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Elektronická úložiště závěrečných prací</a:t>
            </a:r>
            <a:br>
              <a:rPr lang="cs-CZ" sz="4000" b="1" dirty="0" smtClean="0"/>
            </a:br>
            <a:r>
              <a:rPr lang="cs-CZ" sz="4000" b="1" dirty="0" smtClean="0"/>
              <a:t>příklady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9640" y="1556792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 smtClean="0"/>
              <a:t>Archiv závěrečných prací MU </a:t>
            </a:r>
            <a:r>
              <a:rPr lang="cs-CZ" sz="2800" dirty="0" smtClean="0"/>
              <a:t>(bakalářské, magisterské, disertační)</a:t>
            </a:r>
            <a:r>
              <a:rPr lang="cs-CZ" b="1" dirty="0" smtClean="0"/>
              <a:t> </a:t>
            </a:r>
            <a:r>
              <a:rPr lang="cs-CZ" sz="2400" dirty="0" smtClean="0">
                <a:hlinkClick r:id="rId3"/>
              </a:rPr>
              <a:t>http://is.muni.cz/thesis/</a:t>
            </a:r>
            <a:endParaRPr lang="cs-CZ" sz="2400" dirty="0" smtClean="0"/>
          </a:p>
          <a:p>
            <a:endParaRPr lang="cs-CZ" dirty="0" smtClean="0"/>
          </a:p>
          <a:p>
            <a:r>
              <a:rPr lang="cs-CZ" b="1" dirty="0" smtClean="0"/>
              <a:t>DIVA</a:t>
            </a:r>
            <a:r>
              <a:rPr lang="cs-CZ" dirty="0" smtClean="0"/>
              <a:t> </a:t>
            </a:r>
            <a:r>
              <a:rPr lang="cs-CZ" sz="2800" dirty="0" smtClean="0"/>
              <a:t>(vyhledávač vědeckých publikací a studentských prací uložených na 35 skandinávských univerzitách) </a:t>
            </a:r>
            <a:r>
              <a:rPr lang="cs-CZ" sz="2000" dirty="0" smtClean="0">
                <a:hlinkClick r:id="rId4"/>
              </a:rPr>
              <a:t>http://www.diva-</a:t>
            </a:r>
            <a:r>
              <a:rPr lang="cs-CZ" sz="2000" dirty="0" err="1" smtClean="0">
                <a:hlinkClick r:id="rId4"/>
              </a:rPr>
              <a:t>portal.org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smash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search.jsf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b="1" dirty="0" smtClean="0"/>
              <a:t>ETH-e </a:t>
            </a:r>
            <a:r>
              <a:rPr lang="cs-CZ" b="1" dirty="0" err="1" smtClean="0"/>
              <a:t>collection</a:t>
            </a:r>
            <a:r>
              <a:rPr lang="cs-CZ" b="1" dirty="0" smtClean="0"/>
              <a:t> </a:t>
            </a:r>
            <a:r>
              <a:rPr lang="cs-CZ" sz="2800" dirty="0" smtClean="0"/>
              <a:t>(veřejné úložiště univerzity v </a:t>
            </a:r>
            <a:r>
              <a:rPr lang="cs-CZ" sz="2800" dirty="0" err="1" smtClean="0"/>
              <a:t>Zürichu</a:t>
            </a:r>
            <a:r>
              <a:rPr lang="cs-CZ" sz="2800" dirty="0" smtClean="0"/>
              <a:t>) </a:t>
            </a:r>
            <a:r>
              <a:rPr lang="cs-CZ" sz="2000" dirty="0" smtClean="0">
                <a:hlinkClick r:id="rId5"/>
              </a:rPr>
              <a:t>http://e-</a:t>
            </a:r>
            <a:r>
              <a:rPr lang="cs-CZ" sz="2000" dirty="0" err="1" smtClean="0">
                <a:hlinkClick r:id="rId5"/>
              </a:rPr>
              <a:t>collection.library.ethz.ch</a:t>
            </a:r>
            <a:r>
              <a:rPr lang="cs-CZ" sz="2000" dirty="0" smtClean="0">
                <a:hlinkClick r:id="rId5"/>
              </a:rPr>
              <a:t>/index.</a:t>
            </a:r>
            <a:r>
              <a:rPr lang="cs-CZ" sz="2000" dirty="0" err="1" smtClean="0">
                <a:hlinkClick r:id="rId5"/>
              </a:rPr>
              <a:t>php</a:t>
            </a:r>
            <a:r>
              <a:rPr lang="cs-CZ" sz="2000" dirty="0" smtClean="0">
                <a:hlinkClick r:id="rId5"/>
              </a:rPr>
              <a:t>?</a:t>
            </a:r>
            <a:r>
              <a:rPr lang="cs-CZ" sz="2000" dirty="0" err="1" smtClean="0">
                <a:hlinkClick r:id="rId5"/>
              </a:rPr>
              <a:t>lang</a:t>
            </a:r>
            <a:r>
              <a:rPr lang="cs-CZ" sz="2000" dirty="0" smtClean="0">
                <a:hlinkClick r:id="rId5"/>
              </a:rPr>
              <a:t>=</a:t>
            </a:r>
            <a:r>
              <a:rPr lang="cs-CZ" sz="2000" dirty="0" err="1" smtClean="0">
                <a:hlinkClick r:id="rId5"/>
              </a:rPr>
              <a:t>en</a:t>
            </a:r>
            <a:endParaRPr lang="cs-CZ" sz="2800" dirty="0" smtClean="0"/>
          </a:p>
          <a:p>
            <a:endParaRPr lang="cs-CZ" b="1" dirty="0" smtClean="0"/>
          </a:p>
          <a:p>
            <a:endParaRPr lang="cs-CZ" sz="2000" dirty="0"/>
          </a:p>
        </p:txBody>
      </p:sp>
      <p:pic>
        <p:nvPicPr>
          <p:cNvPr id="4" name="Picture 1033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96336" y="1129308"/>
            <a:ext cx="14398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27" name="Object 3">
            <a:hlinkClick r:id="rId6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18303"/>
              </p:ext>
            </p:extLst>
          </p:nvPr>
        </p:nvGraphicFramePr>
        <p:xfrm>
          <a:off x="6444208" y="5932768"/>
          <a:ext cx="2699792" cy="925232"/>
        </p:xfrm>
        <a:graphic>
          <a:graphicData uri="http://schemas.openxmlformats.org/presentationml/2006/ole">
            <p:oleObj spid="_x0000_s1040" name="Photo Editor Photo" r:id="rId8" imgW="2000000" imgH="685714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yhledejte bibliografickou citaci k minimálně jedné odborné knize </a:t>
            </a:r>
            <a:r>
              <a:rPr lang="cs-CZ" dirty="0"/>
              <a:t>o</a:t>
            </a:r>
            <a:r>
              <a:rPr lang="cs-CZ" dirty="0" smtClean="0"/>
              <a:t> Vaší skupině a pomocí Souborného katalogu NKP ČR zjistěte, ve kterých tuzemských knihovnách je uložena, včetně jejich adres (případně ji zjistěte v knihovnách v blízkém zahraničí)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6973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Knihovny (</a:t>
            </a:r>
            <a:r>
              <a:rPr lang="cs-CZ" b="1" i="1" dirty="0" err="1" smtClean="0"/>
              <a:t>libraries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85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dirty="0" smtClean="0"/>
              <a:t>hlavní funkce knihoven: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ůjčování </a:t>
            </a:r>
            <a:r>
              <a:rPr lang="cs-CZ" dirty="0" smtClean="0"/>
              <a:t>knih, monografií, časopisů apod.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rezenční studium </a:t>
            </a:r>
            <a:r>
              <a:rPr lang="cs-CZ" dirty="0" smtClean="0"/>
              <a:t>časopisů, encyklopedií, knih a dalších monografií, fyzicky/elektronicky</a:t>
            </a:r>
          </a:p>
          <a:p>
            <a:pPr lvl="1"/>
            <a:r>
              <a:rPr lang="cs-CZ" b="1" dirty="0"/>
              <a:t>m</a:t>
            </a:r>
            <a:r>
              <a:rPr lang="cs-CZ" b="1" dirty="0" smtClean="0"/>
              <a:t>eziknihovní služba – </a:t>
            </a:r>
            <a:r>
              <a:rPr lang="cs-CZ" dirty="0" smtClean="0"/>
              <a:t>objednávání monografií či kopií článků z časopisů z dalších knihoven v ČR (zdarma/za malý poplatek) i zahraničí (za poplatek)</a:t>
            </a:r>
            <a:endParaRPr lang="en-GB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Knihovna Ústavu botaniky a zoologie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>
                <a:hlinkClick r:id="rId2"/>
              </a:rPr>
              <a:t>http://botzool.sci.muni.cz/library.php</a:t>
            </a:r>
            <a:endParaRPr lang="cs-CZ" sz="2800" dirty="0" smtClean="0"/>
          </a:p>
          <a:p>
            <a:r>
              <a:rPr lang="cs-CZ" sz="2800" dirty="0"/>
              <a:t>k</a:t>
            </a:r>
            <a:r>
              <a:rPr lang="cs-CZ" sz="2800" dirty="0" smtClean="0"/>
              <a:t>ampus A32, přízemí</a:t>
            </a:r>
          </a:p>
          <a:p>
            <a:r>
              <a:rPr lang="cs-CZ" sz="2800" dirty="0" smtClean="0"/>
              <a:t>dílčí knihovna </a:t>
            </a:r>
            <a:r>
              <a:rPr lang="cs-CZ" sz="2800" dirty="0" err="1" smtClean="0"/>
              <a:t>PřF</a:t>
            </a:r>
            <a:r>
              <a:rPr lang="cs-CZ" sz="2800" dirty="0" smtClean="0"/>
              <a:t> MU (90.000 jednotek)</a:t>
            </a:r>
          </a:p>
          <a:p>
            <a:r>
              <a:rPr lang="cs-CZ" sz="2800" dirty="0" smtClean="0"/>
              <a:t>časopisy včetně lokálních a muzejních periodik, knihy (včetně učebnic, regionálních faunistických děl apod.), závěrečné práce</a:t>
            </a:r>
          </a:p>
          <a:p>
            <a:r>
              <a:rPr lang="cs-CZ" sz="2800" dirty="0" smtClean="0"/>
              <a:t>Po 12.30-15.30, út-čt 9.00-15.30, pá 9.00-11.00, bezplatně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yhledávání: souborný elektronický katalog MU (zjistěte si dopředu signaturu) </a:t>
            </a:r>
          </a:p>
          <a:p>
            <a:endParaRPr lang="cs-CZ" sz="2800" dirty="0"/>
          </a:p>
        </p:txBody>
      </p:sp>
      <p:pic>
        <p:nvPicPr>
          <p:cNvPr id="4" name="Obrázek 3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43800" y="1124744"/>
            <a:ext cx="1800200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Ústřední knihovna </a:t>
            </a:r>
            <a:r>
              <a:rPr lang="cs-CZ" sz="4000" b="1" dirty="0" err="1" smtClean="0"/>
              <a:t>PřF</a:t>
            </a:r>
            <a:r>
              <a:rPr lang="cs-CZ" sz="4000" b="1" dirty="0" smtClean="0"/>
              <a:t> MU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7"/>
            <a:ext cx="8229600" cy="18002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hlinkClick r:id="rId2"/>
              </a:rPr>
              <a:t>http://knihovna.</a:t>
            </a:r>
            <a:r>
              <a:rPr lang="cs-CZ" sz="2800" dirty="0" err="1" smtClean="0">
                <a:hlinkClick r:id="rId2"/>
              </a:rPr>
              <a:t>sci.muni.cz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r>
              <a:rPr lang="cs-CZ" sz="2800" dirty="0" smtClean="0"/>
              <a:t>Kotlářská 2</a:t>
            </a:r>
          </a:p>
          <a:p>
            <a:r>
              <a:rPr lang="cs-CZ" sz="2800" dirty="0" smtClean="0"/>
              <a:t>Po-</a:t>
            </a:r>
            <a:r>
              <a:rPr lang="cs-CZ" sz="2800" dirty="0" err="1" smtClean="0"/>
              <a:t>čt</a:t>
            </a:r>
            <a:r>
              <a:rPr lang="cs-CZ" sz="2800" dirty="0" smtClean="0"/>
              <a:t> 9.00-18.00, </a:t>
            </a:r>
            <a:r>
              <a:rPr lang="cs-CZ" sz="2800" dirty="0" err="1" smtClean="0"/>
              <a:t>pá</a:t>
            </a:r>
            <a:r>
              <a:rPr lang="cs-CZ" sz="2800" dirty="0" smtClean="0"/>
              <a:t> 9.00-15.00</a:t>
            </a:r>
          </a:p>
          <a:p>
            <a:endParaRPr lang="cs-CZ" sz="2800" dirty="0"/>
          </a:p>
        </p:txBody>
      </p:sp>
      <p:pic>
        <p:nvPicPr>
          <p:cNvPr id="5" name="Picture 1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0"/>
            <a:ext cx="1979712" cy="197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79512" y="3068960"/>
            <a:ext cx="74523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Knihovna</a:t>
            </a:r>
            <a:r>
              <a:rPr kumimoji="0" lang="cs-CZ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univerzitního kampusu</a:t>
            </a:r>
            <a:endParaRPr kumimoji="0" lang="cs-CZ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Obrázek 6" descr="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1791" y="4077072"/>
            <a:ext cx="2070230" cy="1944216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67544" y="4365104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>
                <a:hlinkClick r:id="rId6"/>
              </a:rPr>
              <a:t>https://kuk.muni.cz</a:t>
            </a:r>
            <a:r>
              <a:rPr lang="cs-CZ" sz="2800" dirty="0" smtClean="0">
                <a:hlinkClick r:id="rId6"/>
              </a:rPr>
              <a:t>/</a:t>
            </a:r>
            <a:endParaRPr lang="cs-CZ" sz="28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215.000 svazků (z toho 34.000 </a:t>
            </a:r>
            <a:r>
              <a:rPr lang="cs-CZ" sz="2800" dirty="0" err="1" smtClean="0"/>
              <a:t>PřF</a:t>
            </a:r>
            <a:r>
              <a:rPr lang="cs-CZ" sz="2800" dirty="0" smtClean="0"/>
              <a:t> MU)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Po-čt 8.00-19.00, pá 8.00-18.00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/>
              <a:t>Souborný katalog knihoven MU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3600" dirty="0" smtClean="0"/>
              <a:t>https://aleph.muni.cz</a:t>
            </a:r>
            <a:endParaRPr lang="cs-CZ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96" y="2276872"/>
            <a:ext cx="914566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88" y="7737"/>
            <a:ext cx="843528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Další významné zoologické knihovny v Brně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03792"/>
            <a:ext cx="8229600" cy="5593559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Ústav biologie obratlovců AV ČR</a:t>
            </a:r>
          </a:p>
          <a:p>
            <a:pPr lvl="1"/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www.ivb.cz/knihovna.html</a:t>
            </a:r>
            <a:endParaRPr lang="cs-CZ" sz="1800" dirty="0" smtClean="0"/>
          </a:p>
          <a:p>
            <a:pPr lvl="1"/>
            <a:r>
              <a:rPr lang="cs-CZ" sz="1800" dirty="0" smtClean="0"/>
              <a:t>Květná 8, Brno-Stránice</a:t>
            </a:r>
          </a:p>
          <a:p>
            <a:r>
              <a:rPr lang="cs-CZ" sz="2000" b="1" dirty="0" smtClean="0"/>
              <a:t>Moravské zemské muzeum</a:t>
            </a:r>
          </a:p>
          <a:p>
            <a:pPr lvl="1"/>
            <a:r>
              <a:rPr lang="cs-CZ" sz="1800" dirty="0" smtClean="0">
                <a:hlinkClick r:id="rId3"/>
              </a:rPr>
              <a:t>http://www.</a:t>
            </a:r>
            <a:r>
              <a:rPr lang="cs-CZ" sz="1800" dirty="0" err="1" smtClean="0">
                <a:hlinkClick r:id="rId3"/>
              </a:rPr>
              <a:t>mzm.cz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err="1" smtClean="0">
                <a:hlinkClick r:id="rId3"/>
              </a:rPr>
              <a:t>vedeckaknihovna</a:t>
            </a:r>
            <a:r>
              <a:rPr lang="cs-CZ" sz="1800" dirty="0" smtClean="0">
                <a:hlinkClick r:id="rId3"/>
              </a:rPr>
              <a:t>/</a:t>
            </a:r>
            <a:endParaRPr lang="cs-CZ" sz="1800" dirty="0" smtClean="0"/>
          </a:p>
          <a:p>
            <a:pPr lvl="1"/>
            <a:r>
              <a:rPr lang="cs-CZ" sz="1800" dirty="0" smtClean="0"/>
              <a:t>Kapucínské nám. 8 + odborná oddělení (400.000 svazků, časopisy, knihy, separáty, jen 20 % v online katalogu!)</a:t>
            </a:r>
            <a:endParaRPr lang="cs-CZ" sz="1800" b="1" dirty="0"/>
          </a:p>
          <a:p>
            <a:r>
              <a:rPr lang="cs-CZ" sz="2000" b="1" dirty="0"/>
              <a:t>Moravská zemská knihovna</a:t>
            </a:r>
          </a:p>
          <a:p>
            <a:pPr lvl="1"/>
            <a:r>
              <a:rPr lang="cs-CZ" sz="1800" dirty="0">
                <a:hlinkClick r:id="rId4"/>
              </a:rPr>
              <a:t>http://www.mzk.cz/</a:t>
            </a:r>
            <a:endParaRPr lang="cs-CZ" sz="1800" dirty="0"/>
          </a:p>
          <a:p>
            <a:pPr lvl="1"/>
            <a:r>
              <a:rPr lang="cs-CZ" sz="1800" dirty="0"/>
              <a:t>Kounicova 65a</a:t>
            </a:r>
          </a:p>
          <a:p>
            <a:pPr lvl="1"/>
            <a:r>
              <a:rPr lang="cs-CZ" sz="1800" dirty="0"/>
              <a:t>založena 1808, </a:t>
            </a:r>
            <a:r>
              <a:rPr lang="cs-CZ" sz="1800" dirty="0" err="1"/>
              <a:t>zj</a:t>
            </a:r>
            <a:r>
              <a:rPr lang="cs-CZ" sz="1800" dirty="0"/>
              <a:t>. česká literatura po roce 1935, 4 miliony knih, 3 tisíce časopisů (druhá největší knihovna v ČR)</a:t>
            </a:r>
          </a:p>
          <a:p>
            <a:r>
              <a:rPr lang="cs-CZ" sz="2000" b="1" dirty="0" smtClean="0"/>
              <a:t>Mendelova univerzita</a:t>
            </a:r>
          </a:p>
          <a:p>
            <a:pPr lvl="1"/>
            <a:r>
              <a:rPr lang="cs-CZ" sz="1800" dirty="0">
                <a:hlinkClick r:id="rId5"/>
              </a:rPr>
              <a:t>https://katalog.mendelu.cz</a:t>
            </a:r>
            <a:r>
              <a:rPr lang="cs-CZ" sz="1800" dirty="0" smtClean="0">
                <a:hlinkClick r:id="rId5"/>
              </a:rPr>
              <a:t>/</a:t>
            </a:r>
            <a:endParaRPr lang="cs-CZ" sz="1800" dirty="0" smtClean="0"/>
          </a:p>
          <a:p>
            <a:pPr lvl="1"/>
            <a:r>
              <a:rPr lang="cs-CZ" sz="1800" dirty="0" smtClean="0"/>
              <a:t>Zemědělská 1, Brno-Černá Pole</a:t>
            </a:r>
          </a:p>
          <a:p>
            <a:pPr lvl="1"/>
            <a:endParaRPr lang="cs-CZ" sz="1800" dirty="0"/>
          </a:p>
        </p:txBody>
      </p:sp>
      <p:pic>
        <p:nvPicPr>
          <p:cNvPr id="4" name="Obrázek 3" descr="log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41060" y="2348880"/>
            <a:ext cx="1080120" cy="1066092"/>
          </a:xfrm>
          <a:prstGeom prst="rect">
            <a:avLst/>
          </a:prstGeom>
        </p:spPr>
      </p:pic>
      <p:pic>
        <p:nvPicPr>
          <p:cNvPr id="5" name="Obrázek 4" descr="top2.jpg"/>
          <p:cNvPicPr>
            <a:picLocks noChangeAspect="1"/>
          </p:cNvPicPr>
          <p:nvPr/>
        </p:nvPicPr>
        <p:blipFill>
          <a:blip r:embed="rId7" cstate="print"/>
          <a:srcRect l="2279" r="85589" b="6385"/>
          <a:stretch>
            <a:fillRect/>
          </a:stretch>
        </p:blipFill>
        <p:spPr>
          <a:xfrm>
            <a:off x="6133628" y="1030437"/>
            <a:ext cx="780159" cy="1116356"/>
          </a:xfrm>
          <a:prstGeom prst="rect">
            <a:avLst/>
          </a:prstGeom>
        </p:spPr>
      </p:pic>
      <p:pic>
        <p:nvPicPr>
          <p:cNvPr id="6" name="Obrázek 5" descr="log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47636" y="4942564"/>
            <a:ext cx="2244844" cy="697029"/>
          </a:xfrm>
          <a:prstGeom prst="rect">
            <a:avLst/>
          </a:prstGeom>
        </p:spPr>
      </p:pic>
      <p:pic>
        <p:nvPicPr>
          <p:cNvPr id="7" name="Obrázek 6" descr="image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12831" y="4797152"/>
            <a:ext cx="1610876" cy="987855"/>
          </a:xfrm>
          <a:prstGeom prst="rect">
            <a:avLst/>
          </a:prstGeom>
        </p:spPr>
      </p:pic>
      <p:pic>
        <p:nvPicPr>
          <p:cNvPr id="8" name="Obrázek 7" descr="bez názvu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579228" y="1052736"/>
            <a:ext cx="1469524" cy="11007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Souborný katalog ČR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Národní knihovna ČR, Klementinum, Praha, </a:t>
            </a:r>
            <a:r>
              <a:rPr lang="cs-CZ" sz="2800" dirty="0" smtClean="0">
                <a:hlinkClick r:id="rId2"/>
              </a:rPr>
              <a:t>http</a:t>
            </a:r>
            <a:r>
              <a:rPr lang="cs-CZ" sz="2800" dirty="0">
                <a:hlinkClick r:id="rId2"/>
              </a:rPr>
              <a:t>://www.caslin.cz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r>
              <a:rPr lang="cs-CZ" sz="2800" dirty="0" smtClean="0"/>
              <a:t>vyhledat dokument z jednoho uživatelského rozhraní a zjistit, která knihovna má dokument ve fondu</a:t>
            </a:r>
          </a:p>
        </p:txBody>
      </p:sp>
      <p:pic>
        <p:nvPicPr>
          <p:cNvPr id="5" name="Obrázek 4" descr="sk-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0"/>
            <a:ext cx="1698780" cy="1061737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19" y="3284984"/>
            <a:ext cx="885171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Mezinárodní knihovní katalogy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r>
              <a:rPr lang="cs-CZ" b="1" dirty="0" err="1" smtClean="0"/>
              <a:t>WorldCat</a:t>
            </a:r>
            <a:endParaRPr lang="cs-CZ" dirty="0"/>
          </a:p>
          <a:p>
            <a:pPr lvl="1"/>
            <a:r>
              <a:rPr lang="cs-CZ" dirty="0" smtClean="0">
                <a:hlinkClick r:id="rId2"/>
              </a:rPr>
              <a:t>https://www.worldcat.org/</a:t>
            </a:r>
            <a:endParaRPr lang="cs-CZ" dirty="0" smtClean="0"/>
          </a:p>
          <a:p>
            <a:pPr lvl="1"/>
            <a:r>
              <a:rPr lang="cs-CZ" dirty="0"/>
              <a:t>v</a:t>
            </a:r>
            <a:r>
              <a:rPr lang="cs-CZ" dirty="0" smtClean="0"/>
              <a:t>íc než 70.000 knihoven z 112 zemí celého světa</a:t>
            </a:r>
          </a:p>
          <a:p>
            <a:r>
              <a:rPr lang="cs-CZ" b="1" dirty="0" err="1" smtClean="0"/>
              <a:t>Karlsruher</a:t>
            </a:r>
            <a:r>
              <a:rPr lang="cs-CZ" b="1" dirty="0" smtClean="0"/>
              <a:t> </a:t>
            </a:r>
            <a:r>
              <a:rPr lang="cs-CZ" b="1" dirty="0" err="1" smtClean="0"/>
              <a:t>Virtueller</a:t>
            </a:r>
            <a:r>
              <a:rPr lang="cs-CZ" b="1" dirty="0" smtClean="0"/>
              <a:t> Katalog (KVK)</a:t>
            </a:r>
            <a:endParaRPr lang="cs-CZ" dirty="0" smtClean="0"/>
          </a:p>
          <a:p>
            <a:pPr lvl="1"/>
            <a:r>
              <a:rPr lang="cs-CZ" sz="2400" dirty="0" smtClean="0">
                <a:hlinkClick r:id="rId3"/>
              </a:rPr>
              <a:t>http://www.</a:t>
            </a:r>
            <a:r>
              <a:rPr lang="cs-CZ" sz="2400" dirty="0" err="1" smtClean="0">
                <a:hlinkClick r:id="rId3"/>
              </a:rPr>
              <a:t>ubka.uni</a:t>
            </a:r>
            <a:r>
              <a:rPr lang="cs-CZ" sz="2400" dirty="0" smtClean="0">
                <a:hlinkClick r:id="rId3"/>
              </a:rPr>
              <a:t>-</a:t>
            </a:r>
            <a:r>
              <a:rPr lang="cs-CZ" sz="2400" dirty="0" err="1" smtClean="0">
                <a:hlinkClick r:id="rId3"/>
              </a:rPr>
              <a:t>karlsruhe.de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kvk.html</a:t>
            </a:r>
            <a:endParaRPr lang="cs-CZ" sz="2400" dirty="0" smtClean="0"/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ejména (nejen) knihovny německy mluvících zemí</a:t>
            </a:r>
            <a:endParaRPr lang="cs-CZ" sz="3200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kvk_kit_logo_hea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5373216"/>
            <a:ext cx="7688580" cy="830580"/>
          </a:xfrm>
          <a:prstGeom prst="rect">
            <a:avLst/>
          </a:prstGeom>
        </p:spPr>
      </p:pic>
      <p:pic>
        <p:nvPicPr>
          <p:cNvPr id="5" name="Obrázek 4" descr="logo_wcmasthead_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92080" y="1844824"/>
            <a:ext cx="3494506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cs-CZ" b="1" dirty="0"/>
              <a:t>E</a:t>
            </a:r>
            <a:r>
              <a:rPr lang="cs-CZ" b="1" dirty="0" smtClean="0"/>
              <a:t>lektronické knihy dostupné z 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Cambridge </a:t>
            </a:r>
            <a:r>
              <a:rPr lang="cs-CZ" b="1" dirty="0" err="1" smtClean="0"/>
              <a:t>Books</a:t>
            </a:r>
            <a:r>
              <a:rPr lang="cs-CZ" b="1" dirty="0" smtClean="0"/>
              <a:t> online </a:t>
            </a:r>
          </a:p>
          <a:p>
            <a:pPr lvl="1"/>
            <a:r>
              <a:rPr lang="it-IT" dirty="0" smtClean="0">
                <a:hlinkClick r:id="rId2"/>
              </a:rPr>
              <a:t>http</a:t>
            </a:r>
            <a:r>
              <a:rPr lang="it-IT" dirty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ebooks.cambridge.org/subject_tree.js</a:t>
            </a:r>
            <a:r>
              <a:rPr lang="cs-CZ" dirty="0" smtClean="0">
                <a:hlinkClick r:id="rId2"/>
              </a:rPr>
              <a:t>f</a:t>
            </a:r>
            <a:endParaRPr lang="cs-CZ" dirty="0" smtClean="0"/>
          </a:p>
          <a:p>
            <a:pPr lvl="1"/>
            <a:r>
              <a:rPr lang="cs-CZ" dirty="0" smtClean="0"/>
              <a:t>zkušební přístup </a:t>
            </a:r>
            <a:r>
              <a:rPr lang="cs-CZ" dirty="0" smtClean="0">
                <a:solidFill>
                  <a:srgbClr val="FF0000"/>
                </a:solidFill>
              </a:rPr>
              <a:t>do 2. května 2016:</a:t>
            </a:r>
            <a:r>
              <a:rPr lang="cs-CZ" dirty="0" smtClean="0"/>
              <a:t> 30 tisíc knih (biologie ca. 1500) </a:t>
            </a:r>
            <a:endParaRPr lang="cs-CZ" b="1" dirty="0" smtClean="0"/>
          </a:p>
          <a:p>
            <a:r>
              <a:rPr lang="cs-CZ" b="1" dirty="0" smtClean="0"/>
              <a:t>EBSCO </a:t>
            </a:r>
            <a:r>
              <a:rPr lang="cs-CZ" b="1" dirty="0" err="1" smtClean="0"/>
              <a:t>eBooks</a:t>
            </a:r>
            <a:r>
              <a:rPr lang="cs-CZ" b="1" dirty="0" smtClean="0"/>
              <a:t> </a:t>
            </a:r>
            <a:r>
              <a:rPr lang="cs-CZ" b="1" dirty="0" err="1" smtClean="0"/>
              <a:t>Academic</a:t>
            </a:r>
            <a:r>
              <a:rPr lang="cs-CZ" b="1" dirty="0" smtClean="0"/>
              <a:t> </a:t>
            </a:r>
            <a:r>
              <a:rPr lang="cs-CZ" b="1" dirty="0" err="1" smtClean="0"/>
              <a:t>Collection</a:t>
            </a:r>
            <a:endParaRPr lang="cs-CZ" b="1" dirty="0" smtClean="0"/>
          </a:p>
          <a:p>
            <a:pPr lvl="1"/>
            <a:r>
              <a:rPr lang="cs-CZ" sz="2000" dirty="0">
                <a:hlinkClick r:id="rId3"/>
              </a:rPr>
              <a:t>http://</a:t>
            </a:r>
            <a:r>
              <a:rPr lang="cs-CZ" sz="2000" dirty="0" smtClean="0">
                <a:hlinkClick r:id="rId3"/>
              </a:rPr>
              <a:t>web.a.ebscohost.com/ehost/search/selectdb?sid=00d1858d-261c-40f2-8e50-4838bf1060b8%40sessionmgr4004&amp;vid=0&amp;hid=4106&amp;preview=false</a:t>
            </a:r>
            <a:endParaRPr lang="cs-CZ" sz="2000" dirty="0" smtClean="0"/>
          </a:p>
          <a:p>
            <a:pPr lvl="1"/>
            <a:r>
              <a:rPr lang="cs-CZ" dirty="0" smtClean="0"/>
              <a:t>133 tisíc knih z různých oborů a od různých vydavatelů </a:t>
            </a:r>
            <a:r>
              <a:rPr lang="en-US" dirty="0"/>
              <a:t>(Elsevier Science, Oxford Academic Press, MIT Press, Sage, </a:t>
            </a:r>
            <a:r>
              <a:rPr lang="en-US" dirty="0" smtClean="0"/>
              <a:t>Wiley</a:t>
            </a:r>
            <a:r>
              <a:rPr lang="cs-CZ" dirty="0" smtClean="0"/>
              <a:t> apod.)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ntegrováno do vyhledávacího systému DISCOVERY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tení online, u některých titulů výpůjčka off-line (na 7 dní) – nutno instalovat program Adobe Digital </a:t>
            </a:r>
            <a:r>
              <a:rPr lang="cs-CZ" dirty="0" err="1" smtClean="0"/>
              <a:t>Editions</a:t>
            </a:r>
            <a:endParaRPr lang="cs-CZ" dirty="0" smtClean="0"/>
          </a:p>
          <a:p>
            <a:r>
              <a:rPr lang="cs-CZ" b="1" dirty="0" err="1" smtClean="0"/>
              <a:t>Kluwer</a:t>
            </a:r>
            <a:r>
              <a:rPr lang="cs-CZ" b="1" dirty="0" smtClean="0"/>
              <a:t>/</a:t>
            </a:r>
            <a:r>
              <a:rPr lang="cs-CZ" b="1" dirty="0" err="1" smtClean="0"/>
              <a:t>Springer</a:t>
            </a:r>
            <a:r>
              <a:rPr lang="cs-CZ" b="1" dirty="0" smtClean="0"/>
              <a:t> </a:t>
            </a:r>
            <a:r>
              <a:rPr lang="cs-CZ" b="1" dirty="0" err="1" smtClean="0"/>
              <a:t>eContent</a:t>
            </a:r>
            <a:r>
              <a:rPr lang="cs-CZ" b="1" dirty="0" smtClean="0"/>
              <a:t> </a:t>
            </a:r>
            <a:r>
              <a:rPr lang="cs-CZ" sz="2000" dirty="0" smtClean="0">
                <a:hlinkClick r:id="rId4"/>
              </a:rPr>
              <a:t>http://ebooks.springerlink.com</a:t>
            </a:r>
            <a:endParaRPr lang="cs-CZ" sz="2400" dirty="0" smtClean="0"/>
          </a:p>
          <a:p>
            <a:pPr lvl="1"/>
            <a:r>
              <a:rPr lang="cs-CZ" dirty="0" smtClean="0"/>
              <a:t>68 volně dostupných titulů z medicíny a přírodních věd</a:t>
            </a:r>
          </a:p>
          <a:p>
            <a:r>
              <a:rPr lang="cs-CZ" b="1" dirty="0" err="1" smtClean="0"/>
              <a:t>Wiley</a:t>
            </a:r>
            <a:r>
              <a:rPr lang="cs-CZ" b="1" dirty="0" smtClean="0"/>
              <a:t> encyklopedie (e-</a:t>
            </a:r>
            <a:r>
              <a:rPr lang="cs-CZ" b="1" dirty="0" err="1" smtClean="0"/>
              <a:t>books</a:t>
            </a:r>
            <a:r>
              <a:rPr lang="cs-CZ" b="1" dirty="0" smtClean="0"/>
              <a:t>) </a:t>
            </a:r>
            <a:r>
              <a:rPr lang="cs-CZ" sz="2400" dirty="0" smtClean="0">
                <a:hlinkClick r:id="rId5"/>
              </a:rPr>
              <a:t>http://onlinelibrary.wiley.com/</a:t>
            </a:r>
            <a:r>
              <a:rPr lang="cs-CZ" sz="2400" dirty="0" smtClean="0"/>
              <a:t> </a:t>
            </a:r>
          </a:p>
          <a:p>
            <a:pPr lvl="1"/>
            <a:r>
              <a:rPr lang="cs-CZ" dirty="0" smtClean="0"/>
              <a:t>jen omezený výběr encyklopedií (molekulární biologie)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594</Words>
  <Application>Microsoft Office PowerPoint</Application>
  <PresentationFormat>Předvádění na obrazovce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Photo Editor Photo</vt:lpstr>
      <vt:lpstr>Informační zdroje v zoologii Zoological resources of information </vt:lpstr>
      <vt:lpstr>Knihovny (libraries)</vt:lpstr>
      <vt:lpstr>Knihovna Ústavu botaniky a zoologie</vt:lpstr>
      <vt:lpstr>Ústřední knihovna PřF MU</vt:lpstr>
      <vt:lpstr>Souborný katalog knihoven MU https://aleph.muni.cz</vt:lpstr>
      <vt:lpstr>Další významné zoologické knihovny v Brně</vt:lpstr>
      <vt:lpstr>Souborný katalog ČR</vt:lpstr>
      <vt:lpstr>Mezinárodní knihovní katalogy</vt:lpstr>
      <vt:lpstr>Elektronické knihy dostupné z MU</vt:lpstr>
      <vt:lpstr>Biodiversity Heritage Library  http://www.biodiversitylibrary.org/</vt:lpstr>
      <vt:lpstr>Elektronická úložiště závěrečných prací příklady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 Malenovský</cp:lastModifiedBy>
  <cp:revision>58</cp:revision>
  <dcterms:created xsi:type="dcterms:W3CDTF">2014-04-14T08:28:18Z</dcterms:created>
  <dcterms:modified xsi:type="dcterms:W3CDTF">2017-04-25T09:33:05Z</dcterms:modified>
</cp:coreProperties>
</file>