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4" r:id="rId6"/>
    <p:sldId id="265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6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52473-2219-46A3-BCD8-7E92CDE1B7F7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0EB10-C24C-46F1-B6C1-0AE19B2E9C7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lenovsky@volny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www.biblioscape.com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zotero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projectne.thomsonreuter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260648"/>
            <a:ext cx="6048672" cy="1470025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I</a:t>
            </a:r>
            <a:r>
              <a:rPr lang="cs-CZ" sz="3200" b="1" dirty="0" smtClean="0"/>
              <a:t>nformační zdroje v zoologii</a:t>
            </a:r>
            <a:br>
              <a:rPr lang="cs-CZ" sz="3200" b="1" dirty="0" smtClean="0"/>
            </a:br>
            <a:r>
              <a:rPr lang="cs-CZ" sz="2400" b="1" i="1" dirty="0" err="1" smtClean="0"/>
              <a:t>Zoological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resources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of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information</a:t>
            </a:r>
            <a:r>
              <a:rPr lang="cs-CZ" sz="2400" b="1" dirty="0" smtClean="0"/>
              <a:t> 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077072"/>
            <a:ext cx="6400800" cy="115212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Igor </a:t>
            </a:r>
            <a:r>
              <a:rPr lang="cs-CZ" dirty="0" err="1" smtClean="0">
                <a:solidFill>
                  <a:schemeClr val="tx1"/>
                </a:solidFill>
              </a:rPr>
              <a:t>Malenovský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800" dirty="0" err="1" smtClean="0">
                <a:solidFill>
                  <a:schemeClr val="tx1"/>
                </a:solidFill>
              </a:rPr>
              <a:t>Stano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Pekár</a:t>
            </a:r>
            <a:endParaRPr lang="cs-CZ" sz="2800" dirty="0">
              <a:solidFill>
                <a:schemeClr val="tx1"/>
              </a:solidFill>
            </a:endParaRPr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467544" y="332656"/>
            <a:ext cx="1224136" cy="1440160"/>
            <a:chOff x="102" y="191"/>
            <a:chExt cx="569" cy="62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 rot="4666">
              <a:off x="193" y="191"/>
              <a:ext cx="478" cy="41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3600" dirty="0">
                  <a:solidFill>
                    <a:schemeClr val="accent2"/>
                  </a:solidFill>
                  <a:sym typeface="Wingdings" pitchFamily="2" charset="2"/>
                </a:rPr>
                <a:t></a:t>
              </a:r>
              <a:endParaRPr lang="en-GB" dirty="0">
                <a:solidFill>
                  <a:schemeClr val="accent2"/>
                </a:solidFill>
              </a:endParaRPr>
            </a:p>
          </p:txBody>
        </p:sp>
        <p:sp>
          <p:nvSpPr>
            <p:cNvPr id="7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02" y="384"/>
              <a:ext cx="144" cy="4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cs-CZ" sz="3600" kern="10" dirty="0"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i</a:t>
              </a:r>
            </a:p>
          </p:txBody>
        </p:sp>
      </p:grpSp>
      <p:sp>
        <p:nvSpPr>
          <p:cNvPr id="8" name="Podnadpis 2"/>
          <p:cNvSpPr txBox="1">
            <a:spLocks/>
          </p:cNvSpPr>
          <p:nvPr/>
        </p:nvSpPr>
        <p:spPr>
          <a:xfrm>
            <a:off x="1403648" y="5373216"/>
            <a:ext cx="64008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Ústav botaniky a zoologie, </a:t>
            </a:r>
            <a:r>
              <a:rPr kumimoji="0" lang="cs-CZ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PřF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i="1" dirty="0" smtClean="0"/>
              <a:t>Kamenice 5, UKB Brno (A31-118)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malenovsky@sci.muni.cz</a:t>
            </a: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tel.</a:t>
            </a:r>
            <a:r>
              <a:rPr kumimoji="0" lang="cs-CZ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549 498 8094</a:t>
            </a:r>
            <a:endParaRPr kumimoji="0" lang="cs-CZ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916832"/>
            <a:ext cx="748883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800" b="1" dirty="0">
                <a:latin typeface="+mj-lt"/>
                <a:ea typeface="+mj-ea"/>
                <a:cs typeface="+mj-cs"/>
              </a:rPr>
              <a:t>9</a:t>
            </a:r>
            <a:r>
              <a:rPr kumimoji="0" lang="cs-CZ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cs-CZ" sz="4800" b="1" dirty="0" smtClean="0">
                <a:latin typeface="+mj-lt"/>
                <a:ea typeface="+mj-ea"/>
                <a:cs typeface="+mj-cs"/>
              </a:rPr>
              <a:t>Organizace literatury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b="1" dirty="0" smtClean="0">
                <a:latin typeface="+mj-lt"/>
                <a:ea typeface="+mj-ea"/>
                <a:cs typeface="+mj-cs"/>
              </a:rPr>
              <a:t>(</a:t>
            </a:r>
            <a:r>
              <a:rPr lang="cs-CZ" sz="3600" b="1" i="1" dirty="0" smtClean="0">
                <a:latin typeface="+mj-lt"/>
                <a:ea typeface="+mj-ea"/>
                <a:cs typeface="+mj-cs"/>
              </a:rPr>
              <a:t>Management </a:t>
            </a:r>
            <a:r>
              <a:rPr lang="cs-CZ" sz="3600" b="1" i="1" dirty="0" err="1" smtClean="0">
                <a:latin typeface="+mj-lt"/>
                <a:ea typeface="+mj-ea"/>
                <a:cs typeface="+mj-cs"/>
              </a:rPr>
              <a:t>of</a:t>
            </a:r>
            <a:r>
              <a:rPr lang="cs-CZ" sz="3600" b="1" i="1" dirty="0" smtClean="0">
                <a:latin typeface="+mj-lt"/>
                <a:ea typeface="+mj-ea"/>
                <a:cs typeface="+mj-cs"/>
              </a:rPr>
              <a:t> </a:t>
            </a:r>
            <a:r>
              <a:rPr lang="cs-CZ" sz="3600" b="1" i="1" dirty="0" err="1" smtClean="0">
                <a:latin typeface="+mj-lt"/>
                <a:ea typeface="+mj-ea"/>
                <a:cs typeface="+mj-cs"/>
              </a:rPr>
              <a:t>references</a:t>
            </a:r>
            <a:r>
              <a:rPr lang="cs-CZ" sz="3600" b="1" dirty="0" smtClean="0">
                <a:latin typeface="+mj-lt"/>
                <a:ea typeface="+mj-ea"/>
                <a:cs typeface="+mj-cs"/>
              </a:rPr>
              <a:t>)</a:t>
            </a:r>
            <a:endParaRPr kumimoji="0" lang="cs-CZ" sz="36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Možnosti uchovávání literatury a bibliografických záznamů</a:t>
            </a:r>
            <a:endParaRPr lang="en-GB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9552" y="2060848"/>
            <a:ext cx="813690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 na hromadě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dirty="0"/>
              <a:t> </a:t>
            </a:r>
            <a:r>
              <a:rPr lang="cs-CZ" sz="2800" dirty="0" smtClean="0"/>
              <a:t>záznamy na kartotéčních lístcích, uspořádání podle:</a:t>
            </a:r>
          </a:p>
          <a:p>
            <a:pPr lvl="1">
              <a:buFontTx/>
              <a:buChar char="•"/>
            </a:pPr>
            <a:r>
              <a:rPr lang="cs-CZ" sz="2800" dirty="0" smtClean="0"/>
              <a:t> pořadových čísel</a:t>
            </a:r>
            <a:endParaRPr lang="cs-CZ" sz="2800" dirty="0"/>
          </a:p>
          <a:p>
            <a:pPr lvl="1">
              <a:buFontTx/>
              <a:buChar char="•"/>
            </a:pPr>
            <a:r>
              <a:rPr lang="cs-CZ" sz="2800" dirty="0" smtClean="0"/>
              <a:t> podle abecedy (</a:t>
            </a:r>
            <a:r>
              <a:rPr lang="cs-CZ" sz="2800" dirty="0" err="1" smtClean="0"/>
              <a:t>přijmení</a:t>
            </a:r>
            <a:r>
              <a:rPr lang="cs-CZ" sz="2800" dirty="0" smtClean="0"/>
              <a:t> autorů)</a:t>
            </a:r>
          </a:p>
          <a:p>
            <a:pPr lvl="1">
              <a:buFontTx/>
              <a:buChar char="•"/>
            </a:pPr>
            <a:r>
              <a:rPr lang="en-GB" sz="2800" dirty="0" smtClean="0"/>
              <a:t> </a:t>
            </a:r>
            <a:r>
              <a:rPr lang="cs-CZ" sz="2800" dirty="0" smtClean="0"/>
              <a:t>podle témat</a:t>
            </a:r>
            <a:endParaRPr lang="en-GB" sz="2800" dirty="0" smtClean="0"/>
          </a:p>
          <a:p>
            <a:pPr>
              <a:buFontTx/>
              <a:buChar char="•"/>
            </a:pPr>
            <a:r>
              <a:rPr lang="en-GB" sz="2800" dirty="0" smtClean="0"/>
              <a:t> </a:t>
            </a:r>
            <a:r>
              <a:rPr lang="cs-CZ" sz="2800" dirty="0" smtClean="0"/>
              <a:t>záznamy v osobních elektronických databázích (takřka neomezené možnosti řazení a filtrování):</a:t>
            </a:r>
            <a:endParaRPr lang="cs-CZ" sz="2800" dirty="0"/>
          </a:p>
          <a:p>
            <a:pPr lvl="1">
              <a:buFontTx/>
              <a:buChar char="•"/>
            </a:pPr>
            <a:r>
              <a:rPr lang="cs-CZ" sz="2800" dirty="0" smtClean="0"/>
              <a:t> </a:t>
            </a:r>
            <a:r>
              <a:rPr lang="en-GB" sz="2800" dirty="0" smtClean="0"/>
              <a:t>Excel</a:t>
            </a:r>
            <a:r>
              <a:rPr lang="cs-CZ" sz="2800" dirty="0" smtClean="0"/>
              <a:t>, </a:t>
            </a:r>
            <a:r>
              <a:rPr lang="en-GB" sz="2800" dirty="0" smtClean="0"/>
              <a:t>Access</a:t>
            </a:r>
            <a:r>
              <a:rPr lang="cs-CZ" sz="2800" dirty="0" smtClean="0"/>
              <a:t>, </a:t>
            </a:r>
            <a:r>
              <a:rPr lang="cs-CZ" sz="2800" dirty="0" err="1" smtClean="0"/>
              <a:t>FileMaker</a:t>
            </a:r>
            <a:r>
              <a:rPr lang="cs-CZ" sz="2800" dirty="0" smtClean="0"/>
              <a:t> apod.</a:t>
            </a:r>
          </a:p>
          <a:p>
            <a:pPr lvl="1">
              <a:buFontTx/>
              <a:buChar char="•"/>
            </a:pPr>
            <a:r>
              <a:rPr lang="cs-CZ" sz="2800" dirty="0"/>
              <a:t> </a:t>
            </a:r>
            <a:r>
              <a:rPr lang="cs-CZ" sz="2800" dirty="0" smtClean="0"/>
              <a:t>speciální software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Aplikace pro citování a správu bibliografických záznamů</a:t>
            </a:r>
            <a:endParaRPr lang="cs-CZ" sz="4000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23528" y="1340768"/>
            <a:ext cx="849694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cs-CZ" sz="2800" dirty="0" smtClean="0"/>
              <a:t>ulehčují prohlížení a hledání v literatuře</a:t>
            </a:r>
            <a:endParaRPr lang="en-GB" sz="2800" dirty="0"/>
          </a:p>
          <a:p>
            <a:pPr>
              <a:buFontTx/>
              <a:buChar char="•"/>
            </a:pPr>
            <a:r>
              <a:rPr lang="cs-CZ" sz="2800" dirty="0" smtClean="0"/>
              <a:t>citace lze setřídit podle typů (např. </a:t>
            </a:r>
            <a:r>
              <a:rPr lang="en-GB" sz="2800" dirty="0" err="1" smtClean="0"/>
              <a:t>abstra</a:t>
            </a:r>
            <a:r>
              <a:rPr lang="cs-CZ" sz="2800" dirty="0" smtClean="0"/>
              <a:t>k</a:t>
            </a:r>
            <a:r>
              <a:rPr lang="en-GB" sz="2800" dirty="0" smtClean="0"/>
              <a:t>t</a:t>
            </a:r>
            <a:r>
              <a:rPr lang="cs-CZ" sz="2800" dirty="0" smtClean="0"/>
              <a:t>y</a:t>
            </a:r>
            <a:r>
              <a:rPr lang="en-GB" sz="2800" dirty="0" smtClean="0"/>
              <a:t>, </a:t>
            </a:r>
            <a:r>
              <a:rPr lang="cs-CZ" sz="2800" dirty="0" smtClean="0"/>
              <a:t>knihy, časopisy, webové stránky apod.</a:t>
            </a:r>
            <a:r>
              <a:rPr lang="en-GB" sz="2800" dirty="0" smtClean="0"/>
              <a:t>) </a:t>
            </a:r>
            <a:endParaRPr lang="en-GB" sz="2800" dirty="0"/>
          </a:p>
          <a:p>
            <a:pPr>
              <a:buFontTx/>
              <a:buChar char="•"/>
            </a:pPr>
            <a:r>
              <a:rPr lang="cs-CZ" sz="2800" dirty="0" smtClean="0"/>
              <a:t>kromě bibliografických údajů lze přidat i abstrakt a klíčová slova</a:t>
            </a:r>
            <a:endParaRPr lang="en-GB" sz="2800" dirty="0"/>
          </a:p>
          <a:p>
            <a:pPr>
              <a:buFontTx/>
              <a:buChar char="•"/>
            </a:pPr>
            <a:r>
              <a:rPr lang="cs-CZ" sz="2800" dirty="0" smtClean="0"/>
              <a:t>jednoduchý import dat z online databází (např. Web </a:t>
            </a:r>
            <a:r>
              <a:rPr lang="cs-CZ" sz="2800" dirty="0" err="1" smtClean="0"/>
              <a:t>of</a:t>
            </a:r>
            <a:r>
              <a:rPr lang="cs-CZ" sz="2800" dirty="0" smtClean="0"/>
              <a:t> Science, </a:t>
            </a:r>
            <a:r>
              <a:rPr lang="cs-CZ" sz="2800" dirty="0" err="1" smtClean="0"/>
              <a:t>Zoological</a:t>
            </a:r>
            <a:r>
              <a:rPr lang="cs-CZ" sz="2800" dirty="0" smtClean="0"/>
              <a:t> </a:t>
            </a:r>
            <a:r>
              <a:rPr lang="cs-CZ" sz="2800" dirty="0" err="1" smtClean="0"/>
              <a:t>Records</a:t>
            </a:r>
            <a:r>
              <a:rPr lang="cs-CZ" sz="2800" dirty="0" smtClean="0"/>
              <a:t>…)</a:t>
            </a:r>
            <a:endParaRPr lang="en-GB" sz="2800" dirty="0"/>
          </a:p>
          <a:p>
            <a:pPr>
              <a:buFontTx/>
              <a:buChar char="•"/>
            </a:pPr>
            <a:r>
              <a:rPr lang="cs-CZ" sz="2800" dirty="0" smtClean="0"/>
              <a:t>automatický export bibliografických údajů do seznamu literatury v rukopisu podle předem definovaného stylu</a:t>
            </a:r>
          </a:p>
          <a:p>
            <a:pPr>
              <a:buFontTx/>
              <a:buChar char="•"/>
            </a:pPr>
            <a:r>
              <a:rPr lang="cs-CZ" sz="2800" dirty="0"/>
              <a:t>m</a:t>
            </a:r>
            <a:r>
              <a:rPr lang="cs-CZ" sz="2800" dirty="0" smtClean="0"/>
              <a:t>ožnost jednoduchého sdílení osobní databáze s kolegy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Příklady programů a aplikací</a:t>
            </a:r>
            <a:r>
              <a:rPr lang="cs-CZ" sz="1300" b="1" dirty="0" smtClean="0"/>
              <a:t/>
            </a:r>
            <a:br>
              <a:rPr lang="cs-CZ" sz="1300" b="1" dirty="0" smtClean="0"/>
            </a:br>
            <a:r>
              <a:rPr lang="cs-CZ" sz="1300" b="1" dirty="0" smtClean="0"/>
              <a:t/>
            </a:r>
            <a:br>
              <a:rPr lang="cs-CZ" sz="1300" b="1" dirty="0" smtClean="0"/>
            </a:br>
            <a:r>
              <a:rPr lang="cs-CZ" sz="2200" b="1" dirty="0" smtClean="0"/>
              <a:t>http://en.wikipedia.org/wiki/Comparison_of_reference_management_software</a:t>
            </a:r>
            <a:endParaRPr lang="cs-CZ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182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GB" sz="2800" b="1" dirty="0" smtClean="0"/>
              <a:t>Reference </a:t>
            </a:r>
            <a:r>
              <a:rPr lang="en-GB" sz="2800" b="1" dirty="0"/>
              <a:t>Manager</a:t>
            </a:r>
            <a:r>
              <a:rPr lang="en-GB" sz="2800" dirty="0"/>
              <a:t> </a:t>
            </a:r>
          </a:p>
          <a:p>
            <a:pPr>
              <a:buFontTx/>
              <a:buChar char="•"/>
            </a:pPr>
            <a:r>
              <a:rPr lang="en-GB" sz="2800" b="1" dirty="0" err="1" smtClean="0"/>
              <a:t>EndNote</a:t>
            </a:r>
            <a:r>
              <a:rPr lang="cs-CZ" sz="2800" b="1" dirty="0" smtClean="0"/>
              <a:t> </a:t>
            </a:r>
            <a:r>
              <a:rPr lang="cs-CZ" sz="2800" dirty="0" smtClean="0"/>
              <a:t>(</a:t>
            </a:r>
            <a:r>
              <a:rPr lang="cs-CZ" sz="2800" dirty="0" err="1" smtClean="0"/>
              <a:t>EndNote</a:t>
            </a:r>
            <a:r>
              <a:rPr lang="cs-CZ" sz="2800" dirty="0" smtClean="0"/>
              <a:t> Basic zdarma</a:t>
            </a:r>
            <a:r>
              <a:rPr lang="cs-CZ" dirty="0" smtClean="0"/>
              <a:t>) </a:t>
            </a:r>
            <a:endParaRPr lang="en-GB" sz="2800" dirty="0"/>
          </a:p>
          <a:p>
            <a:pPr>
              <a:buFontTx/>
              <a:buChar char="•"/>
            </a:pPr>
            <a:r>
              <a:rPr lang="en-GB" sz="2800" b="1" dirty="0" err="1" smtClean="0"/>
              <a:t>Biblioscape</a:t>
            </a:r>
            <a:endParaRPr lang="en-GB" sz="2800" dirty="0" smtClean="0"/>
          </a:p>
          <a:p>
            <a:pPr>
              <a:buFontTx/>
              <a:buChar char="•"/>
            </a:pPr>
            <a:r>
              <a:rPr lang="cs-CZ" sz="2800" b="1" dirty="0" err="1" smtClean="0"/>
              <a:t>Mendeley</a:t>
            </a:r>
            <a:r>
              <a:rPr lang="cs-CZ" sz="2800" b="1" dirty="0" smtClean="0"/>
              <a:t> </a:t>
            </a:r>
            <a:r>
              <a:rPr lang="cs-CZ" sz="2800" dirty="0" smtClean="0"/>
              <a:t>(zdarma do 2 GB)</a:t>
            </a:r>
          </a:p>
          <a:p>
            <a:pPr>
              <a:buFontTx/>
              <a:buChar char="•"/>
            </a:pPr>
            <a:r>
              <a:rPr lang="cs-CZ" sz="2800" b="1" dirty="0" err="1" smtClean="0"/>
              <a:t>Zotero</a:t>
            </a:r>
            <a:r>
              <a:rPr lang="cs-CZ" sz="2800" dirty="0" smtClean="0"/>
              <a:t> (freeware)</a:t>
            </a:r>
          </a:p>
          <a:p>
            <a:pPr>
              <a:buFontTx/>
              <a:buChar char="•"/>
            </a:pPr>
            <a:r>
              <a:rPr lang="cs-CZ" sz="2800" dirty="0"/>
              <a:t>a</a:t>
            </a:r>
            <a:r>
              <a:rPr lang="cs-CZ" sz="2800" dirty="0" smtClean="0"/>
              <a:t> další… </a:t>
            </a:r>
            <a:endParaRPr lang="cs-CZ" sz="2800" b="1" dirty="0" smtClean="0"/>
          </a:p>
        </p:txBody>
      </p:sp>
      <p:pic>
        <p:nvPicPr>
          <p:cNvPr id="5" name="Picture 3" descr="EndNote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060848"/>
            <a:ext cx="1419225" cy="638175"/>
          </a:xfrm>
          <a:prstGeom prst="rect">
            <a:avLst/>
          </a:prstGeom>
          <a:noFill/>
        </p:spPr>
      </p:pic>
      <p:pic>
        <p:nvPicPr>
          <p:cNvPr id="7" name="Picture 5" descr="Reference Manage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556792"/>
            <a:ext cx="1419225" cy="638175"/>
          </a:xfrm>
          <a:prstGeom prst="rect">
            <a:avLst/>
          </a:prstGeom>
          <a:noFill/>
        </p:spPr>
      </p:pic>
      <p:pic>
        <p:nvPicPr>
          <p:cNvPr id="9" name="Picture 7" descr="logo_bsp4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6506" y="2681833"/>
            <a:ext cx="2381250" cy="571500"/>
          </a:xfrm>
          <a:prstGeom prst="rect">
            <a:avLst/>
          </a:prstGeom>
          <a:noFill/>
        </p:spPr>
      </p:pic>
      <p:pic>
        <p:nvPicPr>
          <p:cNvPr id="12" name="Obrázek 11" descr="logo-mendele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09657" y="3229547"/>
            <a:ext cx="2628900" cy="61722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3795021"/>
            <a:ext cx="2304256" cy="550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cs-CZ" b="1" dirty="0" err="1" smtClean="0"/>
              <a:t>Zotero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3"/>
            <a:ext cx="8640960" cy="3384376"/>
          </a:xfrm>
        </p:spPr>
        <p:txBody>
          <a:bodyPr>
            <a:normAutofit/>
          </a:bodyPr>
          <a:lstStyle/>
          <a:p>
            <a:r>
              <a:rPr lang="cs-CZ" sz="2400" dirty="0"/>
              <a:t>f</a:t>
            </a:r>
            <a:r>
              <a:rPr lang="cs-CZ" sz="2400" dirty="0" smtClean="0"/>
              <a:t>reeware dostupný z </a:t>
            </a:r>
            <a:r>
              <a:rPr lang="cs-CZ" sz="2400" dirty="0" smtClean="0">
                <a:hlinkClick r:id="rId2"/>
              </a:rPr>
              <a:t>https://www.zotero.org/</a:t>
            </a:r>
            <a:endParaRPr lang="cs-CZ" sz="2400" dirty="0" smtClean="0"/>
          </a:p>
          <a:p>
            <a:r>
              <a:rPr lang="cs-CZ" sz="2400" dirty="0"/>
              <a:t>i</a:t>
            </a:r>
            <a:r>
              <a:rPr lang="cs-CZ" sz="2400" dirty="0" smtClean="0"/>
              <a:t>deálně v kombinaci s prohlížečem </a:t>
            </a:r>
            <a:r>
              <a:rPr lang="cs-CZ" sz="2400" dirty="0" err="1" smtClean="0"/>
              <a:t>Mozilla</a:t>
            </a:r>
            <a:r>
              <a:rPr lang="cs-CZ" sz="2400" dirty="0" smtClean="0"/>
              <a:t> </a:t>
            </a:r>
            <a:r>
              <a:rPr lang="cs-CZ" sz="2400" dirty="0" err="1" smtClean="0"/>
              <a:t>Firefox</a:t>
            </a:r>
            <a:r>
              <a:rPr lang="cs-CZ" sz="2400" dirty="0" smtClean="0"/>
              <a:t>: automaticky rozpoznává obsah prohlížeče a umožňuje pohodlné stahování citací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ožnost synchronizace databáze mezi více počítači</a:t>
            </a:r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112197"/>
            <a:ext cx="7021445" cy="3745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cs-CZ" b="1" dirty="0" err="1" smtClean="0"/>
              <a:t>EndNote</a:t>
            </a:r>
            <a:r>
              <a:rPr lang="cs-CZ" b="1" dirty="0" smtClean="0"/>
              <a:t> Basic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w</a:t>
            </a:r>
            <a:r>
              <a:rPr lang="cs-CZ" sz="2400" dirty="0" smtClean="0"/>
              <a:t>ebová aplikace zdarma, dříve pod názvem </a:t>
            </a:r>
            <a:r>
              <a:rPr lang="cs-CZ" sz="2400" dirty="0" err="1" smtClean="0"/>
              <a:t>EndNote</a:t>
            </a:r>
            <a:r>
              <a:rPr lang="cs-CZ" sz="2400" dirty="0" smtClean="0"/>
              <a:t> Web</a:t>
            </a:r>
          </a:p>
          <a:p>
            <a:r>
              <a:rPr lang="cs-CZ" sz="2000" dirty="0" smtClean="0">
                <a:hlinkClick r:id="rId2"/>
              </a:rPr>
              <a:t>https://projectne.thomsonreuters.com/#/</a:t>
            </a:r>
            <a:r>
              <a:rPr lang="cs-CZ" sz="2000" dirty="0" smtClean="0">
                <a:hlinkClick r:id="rId2"/>
              </a:rPr>
              <a:t>login?app=endnote</a:t>
            </a:r>
            <a:endParaRPr lang="cs-CZ" sz="2000" dirty="0" smtClean="0"/>
          </a:p>
          <a:p>
            <a:r>
              <a:rPr lang="cs-CZ" sz="2400" dirty="0" smtClean="0"/>
              <a:t>kapacita</a:t>
            </a:r>
            <a:r>
              <a:rPr lang="cs-CZ" sz="2400" dirty="0" smtClean="0"/>
              <a:t>: až 50.000 citací, 2 GB příloh </a:t>
            </a:r>
          </a:p>
          <a:p>
            <a:r>
              <a:rPr lang="cs-CZ" sz="2400" dirty="0" smtClean="0"/>
              <a:t>mnoho stylů citací, hledání v různých databázích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 cstate="print"/>
          <a:srcRect r="786" b="33263"/>
          <a:stretch/>
        </p:blipFill>
        <p:spPr>
          <a:xfrm>
            <a:off x="70992" y="2780928"/>
            <a:ext cx="9073008" cy="3960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cs-CZ" b="1" dirty="0" smtClean="0"/>
              <a:t>Doporučený postup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525963"/>
          </a:xfrm>
        </p:spPr>
        <p:txBody>
          <a:bodyPr/>
          <a:lstStyle/>
          <a:p>
            <a:r>
              <a:rPr lang="en-GB" dirty="0" smtClean="0"/>
              <a:t>export </a:t>
            </a:r>
            <a:r>
              <a:rPr lang="cs-CZ" dirty="0" smtClean="0"/>
              <a:t>všech potřebných citací z online databází (Web </a:t>
            </a:r>
            <a:r>
              <a:rPr lang="cs-CZ" dirty="0" err="1" smtClean="0"/>
              <a:t>of</a:t>
            </a:r>
            <a:r>
              <a:rPr lang="cs-CZ" dirty="0" smtClean="0"/>
              <a:t> Science, </a:t>
            </a:r>
            <a:r>
              <a:rPr lang="cs-CZ" dirty="0" err="1" smtClean="0"/>
              <a:t>Zoological</a:t>
            </a:r>
            <a:r>
              <a:rPr lang="cs-CZ" dirty="0" smtClean="0"/>
              <a:t> </a:t>
            </a:r>
            <a:r>
              <a:rPr lang="cs-CZ" dirty="0" err="1" smtClean="0"/>
              <a:t>Records</a:t>
            </a:r>
            <a:r>
              <a:rPr lang="cs-CZ" dirty="0" smtClean="0"/>
              <a:t>,…)</a:t>
            </a:r>
            <a:endParaRPr lang="en-GB" dirty="0" smtClean="0"/>
          </a:p>
          <a:p>
            <a:pPr>
              <a:buFontTx/>
              <a:buChar char="•"/>
            </a:pPr>
            <a:r>
              <a:rPr lang="cs-CZ" dirty="0"/>
              <a:t>j</a:t>
            </a:r>
            <a:r>
              <a:rPr lang="cs-CZ" dirty="0" smtClean="0"/>
              <a:t>ejich </a:t>
            </a:r>
            <a:r>
              <a:rPr lang="en-GB" dirty="0" smtClean="0"/>
              <a:t>import </a:t>
            </a:r>
            <a:r>
              <a:rPr lang="cs-CZ" dirty="0" smtClean="0"/>
              <a:t>do Vaší osobní databáze </a:t>
            </a:r>
            <a:endParaRPr lang="en-GB" dirty="0" smtClean="0"/>
          </a:p>
          <a:p>
            <a:pPr>
              <a:buFontTx/>
              <a:buChar char="•"/>
            </a:pPr>
            <a:r>
              <a:rPr lang="cs-CZ" dirty="0"/>
              <a:t>v</a:t>
            </a:r>
            <a:r>
              <a:rPr lang="cs-CZ" dirty="0" smtClean="0"/>
              <a:t>yřazení duplicitních záznamů</a:t>
            </a:r>
          </a:p>
          <a:p>
            <a:pPr>
              <a:buFontTx/>
              <a:buChar char="•"/>
            </a:pPr>
            <a:r>
              <a:rPr lang="cs-CZ" dirty="0"/>
              <a:t>p</a:t>
            </a:r>
            <a:r>
              <a:rPr lang="cs-CZ" dirty="0" smtClean="0"/>
              <a:t>růběžné ruční doplnění chybějících citací</a:t>
            </a:r>
          </a:p>
          <a:p>
            <a:pPr>
              <a:buFontTx/>
              <a:buChar char="•"/>
            </a:pPr>
            <a:r>
              <a:rPr lang="cs-CZ" dirty="0"/>
              <a:t>p</a:t>
            </a:r>
            <a:r>
              <a:rPr lang="cs-CZ" dirty="0" smtClean="0"/>
              <a:t>ravidelné zálohování Vaší databáze</a:t>
            </a:r>
            <a:endParaRPr lang="en-GB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Tipy</a:t>
            </a:r>
            <a:endParaRPr lang="cs-CZ" b="1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34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dirty="0" smtClean="0"/>
              <a:t>Čím víc záznamů nashromáždíte</a:t>
            </a:r>
            <a:r>
              <a:rPr lang="en-GB" dirty="0" smtClean="0"/>
              <a:t>, </a:t>
            </a:r>
            <a:r>
              <a:rPr lang="cs-CZ" dirty="0" smtClean="0"/>
              <a:t>tím budete mít lepší výběr</a:t>
            </a:r>
            <a:endParaRPr lang="en-GB" dirty="0"/>
          </a:p>
          <a:p>
            <a:r>
              <a:rPr lang="cs-CZ" dirty="0" smtClean="0"/>
              <a:t>Vaše databáze nikdy nebude úplná</a:t>
            </a:r>
            <a:endParaRPr lang="en-GB" dirty="0"/>
          </a:p>
          <a:p>
            <a:r>
              <a:rPr lang="cs-CZ" dirty="0" smtClean="0"/>
              <a:t>Čím dříve začnete, tím více času si ušetříte do budoucna</a:t>
            </a:r>
            <a:endParaRPr lang="en-GB" dirty="0"/>
          </a:p>
          <a:p>
            <a:r>
              <a:rPr lang="cs-CZ" dirty="0" smtClean="0"/>
              <a:t>Správnost záznamů kontrolujte průběžně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Domácí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1. </a:t>
            </a:r>
            <a:r>
              <a:rPr lang="cs-CZ" dirty="0" smtClean="0"/>
              <a:t>Najděte si software pro organizaci literatury</a:t>
            </a:r>
            <a:r>
              <a:rPr lang="en-GB" dirty="0" smtClean="0"/>
              <a:t> (</a:t>
            </a:r>
            <a:r>
              <a:rPr lang="cs-CZ" dirty="0" smtClean="0"/>
              <a:t>stáhněte si ho a </a:t>
            </a:r>
            <a:r>
              <a:rPr lang="cs-CZ" dirty="0" smtClean="0"/>
              <a:t>nainstalujte</a:t>
            </a:r>
            <a:r>
              <a:rPr lang="en-GB" dirty="0" smtClean="0"/>
              <a:t>).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2. </a:t>
            </a:r>
            <a:r>
              <a:rPr lang="cs-CZ" dirty="0" smtClean="0"/>
              <a:t>Vytvořte si vlastní databázi k Vašemu tématu.</a:t>
            </a:r>
          </a:p>
          <a:p>
            <a:endParaRPr lang="cs-CZ" dirty="0"/>
          </a:p>
          <a:p>
            <a:r>
              <a:rPr lang="cs-CZ" dirty="0" smtClean="0"/>
              <a:t>3. Exportujte Vaši databázi do formátu RIS a přiložte tento soubor k zápočtové práci.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378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Informační zdroje v zoologii Zoological resources of information </vt:lpstr>
      <vt:lpstr>Možnosti uchovávání literatury a bibliografických záznamů</vt:lpstr>
      <vt:lpstr>Aplikace pro citování a správu bibliografických záznamů</vt:lpstr>
      <vt:lpstr>Příklady programů a aplikací  http://en.wikipedia.org/wiki/Comparison_of_reference_management_software</vt:lpstr>
      <vt:lpstr>Zotero</vt:lpstr>
      <vt:lpstr>EndNote Basic</vt:lpstr>
      <vt:lpstr>Doporučený postup</vt:lpstr>
      <vt:lpstr>Tipy</vt:lpstr>
      <vt:lpstr>Domácí úkol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 v zoologii Zoological resources of information</dc:title>
  <dc:creator>Malenovsky</dc:creator>
  <cp:lastModifiedBy>Igor Malenovský</cp:lastModifiedBy>
  <cp:revision>65</cp:revision>
  <dcterms:created xsi:type="dcterms:W3CDTF">2014-04-28T08:15:06Z</dcterms:created>
  <dcterms:modified xsi:type="dcterms:W3CDTF">2017-04-25T14:09:21Z</dcterms:modified>
</cp:coreProperties>
</file>