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58" r:id="rId4"/>
    <p:sldId id="259" r:id="rId5"/>
    <p:sldId id="260" r:id="rId6"/>
    <p:sldId id="262" r:id="rId7"/>
    <p:sldId id="264" r:id="rId8"/>
    <p:sldId id="261" r:id="rId9"/>
    <p:sldId id="265" r:id="rId10"/>
    <p:sldId id="266" r:id="rId11"/>
    <p:sldId id="267" r:id="rId12"/>
    <p:sldId id="268" r:id="rId13"/>
    <p:sldId id="263" r:id="rId14"/>
    <p:sldId id="27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6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D525-CBA9-4A58-B0CC-4CD7EDBCB10E}" type="datetimeFigureOut">
              <a:rPr lang="cs-CZ" smtClean="0"/>
              <a:pPr/>
              <a:t>2.5.2017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D4E6-D3E5-4BBE-9683-A8B167D619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D525-CBA9-4A58-B0CC-4CD7EDBCB10E}" type="datetimeFigureOut">
              <a:rPr lang="cs-CZ" smtClean="0"/>
              <a:pPr/>
              <a:t>2.5.2017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D4E6-D3E5-4BBE-9683-A8B167D619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D525-CBA9-4A58-B0CC-4CD7EDBCB10E}" type="datetimeFigureOut">
              <a:rPr lang="cs-CZ" smtClean="0"/>
              <a:pPr/>
              <a:t>2.5.2017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D4E6-D3E5-4BBE-9683-A8B167D619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D525-CBA9-4A58-B0CC-4CD7EDBCB10E}" type="datetimeFigureOut">
              <a:rPr lang="cs-CZ" smtClean="0"/>
              <a:pPr/>
              <a:t>2.5.2017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D4E6-D3E5-4BBE-9683-A8B167D619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D525-CBA9-4A58-B0CC-4CD7EDBCB10E}" type="datetimeFigureOut">
              <a:rPr lang="cs-CZ" smtClean="0"/>
              <a:pPr/>
              <a:t>2.5.2017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D4E6-D3E5-4BBE-9683-A8B167D619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D525-CBA9-4A58-B0CC-4CD7EDBCB10E}" type="datetimeFigureOut">
              <a:rPr lang="cs-CZ" smtClean="0"/>
              <a:pPr/>
              <a:t>2.5.2017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D4E6-D3E5-4BBE-9683-A8B167D619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D525-CBA9-4A58-B0CC-4CD7EDBCB10E}" type="datetimeFigureOut">
              <a:rPr lang="cs-CZ" smtClean="0"/>
              <a:pPr/>
              <a:t>2.5.2017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D4E6-D3E5-4BBE-9683-A8B167D619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D525-CBA9-4A58-B0CC-4CD7EDBCB10E}" type="datetimeFigureOut">
              <a:rPr lang="cs-CZ" smtClean="0"/>
              <a:pPr/>
              <a:t>2.5.2017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D4E6-D3E5-4BBE-9683-A8B167D619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D525-CBA9-4A58-B0CC-4CD7EDBCB10E}" type="datetimeFigureOut">
              <a:rPr lang="cs-CZ" smtClean="0"/>
              <a:pPr/>
              <a:t>2.5.2017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D4E6-D3E5-4BBE-9683-A8B167D619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D525-CBA9-4A58-B0CC-4CD7EDBCB10E}" type="datetimeFigureOut">
              <a:rPr lang="cs-CZ" smtClean="0"/>
              <a:pPr/>
              <a:t>2.5.2017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D4E6-D3E5-4BBE-9683-A8B167D619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D525-CBA9-4A58-B0CC-4CD7EDBCB10E}" type="datetimeFigureOut">
              <a:rPr lang="cs-CZ" smtClean="0"/>
              <a:pPr/>
              <a:t>2.5.2017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D4E6-D3E5-4BBE-9683-A8B167D619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3D525-CBA9-4A58-B0CC-4CD7EDBCB10E}" type="datetimeFigureOut">
              <a:rPr lang="cs-CZ" smtClean="0"/>
              <a:pPr/>
              <a:t>2.5.2017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1D4E6-D3E5-4BBE-9683-A8B167D619E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.malenovsky@volny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3.xls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4.xls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ademia.edu/" TargetMode="External"/><Relationship Id="rId2" Type="http://schemas.openxmlformats.org/officeDocument/2006/relationships/hyperlink" Target="http://www.researchgate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ndeley.co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zoo.ivb.cz/" TargetMode="External"/><Relationship Id="rId2" Type="http://schemas.openxmlformats.org/officeDocument/2006/relationships/hyperlink" Target="http://www.zoospol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pe.cz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ts.sk/" TargetMode="Externa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cas.cz/cls/" TargetMode="External"/><Relationship Id="rId5" Type="http://schemas.openxmlformats.org/officeDocument/2006/relationships/oleObject" Target="../embeddings/oleObject1.bin"/><Relationship Id="rId4" Type="http://schemas.openxmlformats.org/officeDocument/2006/relationships/hyperlink" Target="http://www.limnospol.cz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tospol.cz/" TargetMode="External"/><Relationship Id="rId2" Type="http://schemas.openxmlformats.org/officeDocument/2006/relationships/hyperlink" Target="http://www.parazitologie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pidoptera-som.cz/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://www.herp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arachnology.cz/ca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on.org/" TargetMode="Externa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hyperlink" Target="http://www.cso.cz/" TargetMode="External"/><Relationship Id="rId4" Type="http://schemas.openxmlformats.org/officeDocument/2006/relationships/hyperlink" Target="http://www.birdlife.cz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://www.biol.lu.se/oikosforening/english.htm" TargetMode="External"/><Relationship Id="rId3" Type="http://schemas.openxmlformats.org/officeDocument/2006/relationships/oleObject" Target="../embeddings/List_aplikace_Microsoft_Office_Excel_97-20031.xls"/><Relationship Id="rId7" Type="http://schemas.openxmlformats.org/officeDocument/2006/relationships/hyperlink" Target="http://www.animalbehavior.org/" TargetMode="External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11" Type="http://schemas.openxmlformats.org/officeDocument/2006/relationships/hyperlink" Target="http://www.abdn.ac.uk/mammal/" TargetMode="External"/><Relationship Id="rId5" Type="http://schemas.openxmlformats.org/officeDocument/2006/relationships/hyperlink" Target="http://www.britishecologicalsociety.org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://www.esa.org/pao/" TargetMode="External"/><Relationship Id="rId9" Type="http://schemas.openxmlformats.org/officeDocument/2006/relationships/hyperlink" Target="http://www.evolutionsociety.org/" TargetMode="External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0"/>
            <a:ext cx="6048672" cy="1470025"/>
          </a:xfrm>
        </p:spPr>
        <p:txBody>
          <a:bodyPr>
            <a:noAutofit/>
          </a:bodyPr>
          <a:lstStyle/>
          <a:p>
            <a:pPr algn="l"/>
            <a:r>
              <a:rPr lang="cs-CZ" sz="3200" b="1" dirty="0"/>
              <a:t>I</a:t>
            </a:r>
            <a:r>
              <a:rPr lang="cs-CZ" sz="3200" b="1" dirty="0" smtClean="0"/>
              <a:t>nformační zdroje v zoologii</a:t>
            </a:r>
            <a:br>
              <a:rPr lang="cs-CZ" sz="3200" b="1" dirty="0" smtClean="0"/>
            </a:br>
            <a:r>
              <a:rPr lang="cs-CZ" sz="2400" b="1" i="1" dirty="0" err="1" smtClean="0"/>
              <a:t>Zoological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resources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of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information</a:t>
            </a:r>
            <a:r>
              <a:rPr lang="cs-CZ" sz="2400" b="1" dirty="0" smtClean="0"/>
              <a:t> </a:t>
            </a:r>
            <a:endParaRPr lang="cs-CZ" sz="32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4581128"/>
            <a:ext cx="6400800" cy="115212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Igor </a:t>
            </a:r>
            <a:r>
              <a:rPr lang="cs-CZ" dirty="0" smtClean="0">
                <a:solidFill>
                  <a:schemeClr val="tx1"/>
                </a:solidFill>
              </a:rPr>
              <a:t>Malenovský</a:t>
            </a:r>
            <a:endParaRPr lang="cs-CZ" dirty="0" smtClean="0">
              <a:solidFill>
                <a:schemeClr val="tx1"/>
              </a:solidFill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467544" y="332656"/>
            <a:ext cx="1224136" cy="1440160"/>
            <a:chOff x="102" y="191"/>
            <a:chExt cx="569" cy="625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 rot="4666">
              <a:off x="193" y="191"/>
              <a:ext cx="478" cy="4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schemeClr val="accent2"/>
                  </a:solidFill>
                  <a:sym typeface="Wingdings" pitchFamily="2" charset="2"/>
                </a:rPr>
                <a:t>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2" y="384"/>
              <a:ext cx="144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 dirty="0"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i</a:t>
              </a:r>
            </a:p>
          </p:txBody>
        </p:sp>
      </p:grpSp>
      <p:sp>
        <p:nvSpPr>
          <p:cNvPr id="8" name="Podnadpis 2"/>
          <p:cNvSpPr txBox="1">
            <a:spLocks/>
          </p:cNvSpPr>
          <p:nvPr/>
        </p:nvSpPr>
        <p:spPr>
          <a:xfrm>
            <a:off x="1403648" y="5373216"/>
            <a:ext cx="64008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Ústav botaniky a zoologie, </a:t>
            </a:r>
            <a:r>
              <a:rPr kumimoji="0" lang="cs-CZ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PřF</a:t>
            </a:r>
            <a:r>
              <a:rPr kumimoji="0" 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800" i="1" dirty="0" smtClean="0"/>
              <a:t>Kamenice 5, UKB Brno (A31-118)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malenovsky@</a:t>
            </a:r>
            <a:r>
              <a:rPr kumimoji="0" lang="cs-CZ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sci.muni.cz</a:t>
            </a:r>
            <a:r>
              <a:rPr kumimoji="0" 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tel.</a:t>
            </a:r>
            <a:r>
              <a:rPr kumimoji="0" lang="cs-CZ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549 498 8094</a:t>
            </a:r>
            <a:endParaRPr kumimoji="0" lang="cs-CZ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899592" y="1916832"/>
            <a:ext cx="748883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800" b="1" noProof="0" dirty="0" smtClean="0">
                <a:latin typeface="+mj-lt"/>
                <a:ea typeface="+mj-ea"/>
                <a:cs typeface="+mj-cs"/>
              </a:rPr>
              <a:t>10</a:t>
            </a:r>
            <a:r>
              <a:rPr kumimoji="0" lang="cs-CZ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lang="cs-CZ" sz="4800" b="1" noProof="0" dirty="0" smtClean="0">
                <a:latin typeface="+mj-lt"/>
                <a:ea typeface="+mj-ea"/>
                <a:cs typeface="+mj-cs"/>
              </a:rPr>
              <a:t>Vědecké společnosti, konference a sociální sítě</a:t>
            </a:r>
            <a:endParaRPr lang="cs-CZ" sz="48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dirty="0" smtClean="0">
                <a:latin typeface="+mj-lt"/>
                <a:ea typeface="+mj-ea"/>
                <a:cs typeface="+mj-cs"/>
              </a:rPr>
              <a:t>(</a:t>
            </a:r>
            <a:r>
              <a:rPr lang="cs-CZ" sz="3600" b="1" i="1" dirty="0" err="1" smtClean="0">
                <a:latin typeface="+mj-lt"/>
                <a:ea typeface="+mj-ea"/>
                <a:cs typeface="+mj-cs"/>
              </a:rPr>
              <a:t>Scientific</a:t>
            </a:r>
            <a:r>
              <a:rPr lang="cs-CZ" sz="3600" b="1" i="1" dirty="0" smtClean="0">
                <a:latin typeface="+mj-lt"/>
                <a:ea typeface="+mj-ea"/>
                <a:cs typeface="+mj-cs"/>
              </a:rPr>
              <a:t> </a:t>
            </a:r>
            <a:r>
              <a:rPr lang="cs-CZ" sz="3600" b="1" i="1" dirty="0" err="1" smtClean="0">
                <a:latin typeface="+mj-lt"/>
                <a:ea typeface="+mj-ea"/>
                <a:cs typeface="+mj-cs"/>
              </a:rPr>
              <a:t>societies</a:t>
            </a:r>
            <a:r>
              <a:rPr lang="cs-CZ" sz="3600" b="1" i="1" dirty="0" smtClean="0">
                <a:latin typeface="+mj-lt"/>
                <a:ea typeface="+mj-ea"/>
                <a:cs typeface="+mj-cs"/>
              </a:rPr>
              <a:t>, </a:t>
            </a:r>
            <a:r>
              <a:rPr lang="cs-CZ" sz="3600" b="1" i="1" dirty="0" err="1" smtClean="0">
                <a:latin typeface="+mj-lt"/>
                <a:ea typeface="+mj-ea"/>
                <a:cs typeface="+mj-cs"/>
              </a:rPr>
              <a:t>meetings</a:t>
            </a:r>
            <a:r>
              <a:rPr lang="cs-CZ" sz="3600" b="1" i="1" dirty="0" smtClean="0">
                <a:latin typeface="+mj-lt"/>
                <a:ea typeface="+mj-ea"/>
                <a:cs typeface="+mj-cs"/>
              </a:rPr>
              <a:t> </a:t>
            </a:r>
            <a:r>
              <a:rPr lang="cs-CZ" sz="3600" b="1" i="1" dirty="0" err="1" smtClean="0">
                <a:latin typeface="+mj-lt"/>
                <a:ea typeface="+mj-ea"/>
                <a:cs typeface="+mj-cs"/>
              </a:rPr>
              <a:t>and</a:t>
            </a:r>
            <a:r>
              <a:rPr lang="cs-CZ" sz="3600" b="1" i="1" dirty="0" smtClean="0">
                <a:latin typeface="+mj-lt"/>
                <a:ea typeface="+mj-ea"/>
                <a:cs typeface="+mj-cs"/>
              </a:rPr>
              <a:t> </a:t>
            </a:r>
            <a:r>
              <a:rPr lang="cs-CZ" sz="3600" b="1" i="1" dirty="0" err="1" smtClean="0">
                <a:latin typeface="+mj-lt"/>
                <a:ea typeface="+mj-ea"/>
                <a:cs typeface="+mj-cs"/>
              </a:rPr>
              <a:t>networks</a:t>
            </a:r>
            <a:r>
              <a:rPr lang="cs-CZ" sz="3600" b="1" dirty="0" smtClean="0">
                <a:latin typeface="+mj-lt"/>
                <a:ea typeface="+mj-ea"/>
                <a:cs typeface="+mj-cs"/>
              </a:rPr>
              <a:t>)</a:t>
            </a:r>
            <a:endParaRPr kumimoji="0" lang="cs-CZ" sz="3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10" name="Object 18"/>
          <p:cNvGraphicFramePr>
            <a:graphicFrameLocks noChangeAspect="1"/>
          </p:cNvGraphicFramePr>
          <p:nvPr/>
        </p:nvGraphicFramePr>
        <p:xfrm>
          <a:off x="467544" y="1052736"/>
          <a:ext cx="8305800" cy="5334000"/>
        </p:xfrm>
        <a:graphic>
          <a:graphicData uri="http://schemas.openxmlformats.org/presentationml/2006/ole">
            <p:oleObj spid="_x0000_s6149" name="list" r:id="rId3" imgW="1224720" imgH="492840" progId="Excel.Sheet.8">
              <p:embed/>
            </p:oleObj>
          </a:graphicData>
        </a:graphic>
      </p:graphicFrame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83568" y="1196752"/>
            <a:ext cx="24484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Willi</a:t>
            </a:r>
            <a:r>
              <a:rPr lang="cs-CZ" dirty="0" smtClean="0"/>
              <a:t> </a:t>
            </a:r>
            <a:r>
              <a:rPr lang="cs-CZ" dirty="0" err="1" smtClean="0"/>
              <a:t>Hennig</a:t>
            </a:r>
            <a:r>
              <a:rPr lang="cs-CZ" dirty="0" smtClean="0"/>
              <a:t> Society</a:t>
            </a:r>
            <a:endParaRPr lang="cs-CZ" dirty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800600" y="1219200"/>
            <a:ext cx="38244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err="1" smtClean="0"/>
              <a:t>Gesellschaft</a:t>
            </a:r>
            <a:r>
              <a:rPr lang="cs-CZ" dirty="0" smtClean="0"/>
              <a:t> </a:t>
            </a:r>
            <a:r>
              <a:rPr lang="cs-CZ" dirty="0" err="1" smtClean="0"/>
              <a:t>für</a:t>
            </a:r>
            <a:r>
              <a:rPr lang="cs-CZ" dirty="0" smtClean="0"/>
              <a:t> </a:t>
            </a:r>
            <a:r>
              <a:rPr lang="cs-CZ" dirty="0" err="1" smtClean="0"/>
              <a:t>Biologische</a:t>
            </a:r>
            <a:r>
              <a:rPr lang="cs-CZ" dirty="0" smtClean="0"/>
              <a:t> Systematik</a:t>
            </a:r>
            <a:endParaRPr lang="cs-CZ" dirty="0"/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611561" y="29969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dirty="0" err="1" smtClean="0"/>
              <a:t>Entomological</a:t>
            </a:r>
            <a:r>
              <a:rPr lang="cs-CZ" dirty="0" smtClean="0"/>
              <a:t> Society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America</a:t>
            </a:r>
            <a:endParaRPr lang="cs-CZ" dirty="0"/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2483768" y="2420888"/>
            <a:ext cx="21135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 dirty="0" smtClean="0"/>
              <a:t>http://www.</a:t>
            </a:r>
            <a:r>
              <a:rPr lang="cs-CZ" sz="1400" dirty="0" err="1" smtClean="0"/>
              <a:t>cladistics.org</a:t>
            </a:r>
            <a:r>
              <a:rPr lang="cs-CZ" sz="1400" dirty="0" smtClean="0"/>
              <a:t>/</a:t>
            </a:r>
            <a:endParaRPr lang="cs-CZ" sz="1400" dirty="0"/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6444208" y="2420888"/>
            <a:ext cx="2176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 dirty="0" smtClean="0"/>
              <a:t>http://www.</a:t>
            </a:r>
            <a:r>
              <a:rPr lang="cs-CZ" sz="1400" dirty="0" err="1" smtClean="0"/>
              <a:t>gfbs</a:t>
            </a:r>
            <a:r>
              <a:rPr lang="cs-CZ" sz="1400" dirty="0" smtClean="0"/>
              <a:t>-</a:t>
            </a:r>
            <a:r>
              <a:rPr lang="cs-CZ" sz="1400" dirty="0" err="1" smtClean="0"/>
              <a:t>home.de</a:t>
            </a:r>
            <a:r>
              <a:rPr lang="cs-CZ" sz="1400" dirty="0" smtClean="0"/>
              <a:t>/</a:t>
            </a:r>
            <a:endParaRPr lang="cs-CZ" sz="1400" dirty="0"/>
          </a:p>
        </p:txBody>
      </p:sp>
      <p:pic>
        <p:nvPicPr>
          <p:cNvPr id="23" name="Obrázek 22" descr="home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1268760"/>
            <a:ext cx="1080120" cy="1080120"/>
          </a:xfrm>
          <a:prstGeom prst="rect">
            <a:avLst/>
          </a:prstGeom>
        </p:spPr>
      </p:pic>
      <p:pic>
        <p:nvPicPr>
          <p:cNvPr id="24" name="Obrázek 23" descr="logo_clai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1628800"/>
            <a:ext cx="3810000" cy="524252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048" y="2996952"/>
            <a:ext cx="1574552" cy="155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bdélník 24"/>
          <p:cNvSpPr/>
          <p:nvPr/>
        </p:nvSpPr>
        <p:spPr>
          <a:xfrm>
            <a:off x="611560" y="4077072"/>
            <a:ext cx="21907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http://www.</a:t>
            </a:r>
            <a:r>
              <a:rPr lang="cs-CZ" sz="1600" dirty="0" err="1" smtClean="0"/>
              <a:t>entsoc.org</a:t>
            </a:r>
            <a:r>
              <a:rPr lang="cs-CZ" sz="1600" dirty="0" smtClean="0"/>
              <a:t>/</a:t>
            </a:r>
            <a:endParaRPr lang="cs-CZ" sz="1600" dirty="0"/>
          </a:p>
        </p:txBody>
      </p:sp>
      <p:sp>
        <p:nvSpPr>
          <p:cNvPr id="26" name="Nadpis 1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dirty="0" smtClean="0">
                <a:latin typeface="+mj-lt"/>
                <a:ea typeface="+mj-ea"/>
                <a:cs typeface="+mj-cs"/>
              </a:rPr>
              <a:t>Příklady m</a:t>
            </a:r>
            <a:r>
              <a:rPr kumimoji="0" lang="cs-CZ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ezinárodních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vědeckých společností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5292080" y="5229200"/>
            <a:ext cx="2818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a</a:t>
            </a:r>
            <a:r>
              <a:rPr lang="cs-CZ" sz="2800" dirty="0" smtClean="0"/>
              <a:t> mnoho dalších…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0" name="Object 1024"/>
          <p:cNvGraphicFramePr>
            <a:graphicFrameLocks noChangeAspect="1"/>
          </p:cNvGraphicFramePr>
          <p:nvPr/>
        </p:nvGraphicFramePr>
        <p:xfrm>
          <a:off x="304800" y="1219200"/>
          <a:ext cx="8534400" cy="5181600"/>
        </p:xfrm>
        <a:graphic>
          <a:graphicData uri="http://schemas.openxmlformats.org/presentationml/2006/ole">
            <p:oleObj spid="_x0000_s7173" name="list" r:id="rId3" imgW="1451160" imgH="393840" progId="Excel.Sheet.8">
              <p:embed/>
            </p:oleObj>
          </a:graphicData>
        </a:graphic>
      </p:graphicFrame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905000" y="1447800"/>
            <a:ext cx="27432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b="1" dirty="0"/>
              <a:t>European Bat </a:t>
            </a:r>
          </a:p>
          <a:p>
            <a:pPr algn="ctr"/>
            <a:r>
              <a:rPr lang="en-GB" b="1" dirty="0"/>
              <a:t>Research Symposium</a:t>
            </a:r>
            <a:endParaRPr lang="en-GB" dirty="0"/>
          </a:p>
          <a:p>
            <a:endParaRPr lang="en-GB" dirty="0"/>
          </a:p>
          <a:p>
            <a:pPr>
              <a:buFontTx/>
              <a:buChar char="•"/>
            </a:pPr>
            <a:r>
              <a:rPr lang="en-GB" sz="2000" dirty="0"/>
              <a:t> </a:t>
            </a:r>
            <a:r>
              <a:rPr lang="cs-CZ" sz="2000" dirty="0" smtClean="0"/>
              <a:t>tříletá perioda</a:t>
            </a:r>
            <a:endParaRPr lang="en-GB" dirty="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81000" y="3962400"/>
            <a:ext cx="24384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b="1" dirty="0"/>
              <a:t>International Congress of </a:t>
            </a:r>
            <a:r>
              <a:rPr lang="en-GB" b="1" dirty="0" smtClean="0"/>
              <a:t>Entomology</a:t>
            </a:r>
            <a:endParaRPr lang="cs-CZ" b="1" dirty="0" smtClean="0"/>
          </a:p>
          <a:p>
            <a:pPr algn="ctr"/>
            <a:endParaRPr lang="en-GB" dirty="0"/>
          </a:p>
          <a:p>
            <a:pPr>
              <a:buFontTx/>
              <a:buChar char="•"/>
            </a:pPr>
            <a:r>
              <a:rPr lang="en-GB" sz="2000" dirty="0" smtClean="0"/>
              <a:t> </a:t>
            </a:r>
            <a:r>
              <a:rPr lang="cs-CZ" sz="2000" dirty="0" smtClean="0"/>
              <a:t>čtyřletá perioda</a:t>
            </a:r>
            <a:endParaRPr lang="en-GB" dirty="0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797152"/>
            <a:ext cx="20193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447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5486400"/>
            <a:ext cx="41148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4784725" y="3927475"/>
            <a:ext cx="39020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b="1" dirty="0"/>
              <a:t>Symposium for Freshwater Sciences</a:t>
            </a:r>
            <a:endParaRPr lang="en-GB" dirty="0"/>
          </a:p>
          <a:p>
            <a:endParaRPr lang="en-GB" dirty="0"/>
          </a:p>
          <a:p>
            <a:pPr>
              <a:buFontTx/>
              <a:buChar char="•"/>
            </a:pPr>
            <a:r>
              <a:rPr lang="en-GB" sz="2000" dirty="0"/>
              <a:t> </a:t>
            </a:r>
            <a:r>
              <a:rPr lang="cs-CZ" sz="2000" dirty="0" smtClean="0"/>
              <a:t>dvouletá perioda</a:t>
            </a:r>
            <a:endParaRPr lang="en-GB" sz="2000" dirty="0"/>
          </a:p>
        </p:txBody>
      </p:sp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1447800"/>
            <a:ext cx="4038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4648200" y="2209800"/>
            <a:ext cx="38862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b="1" dirty="0"/>
              <a:t>International Symposium on Fish Parasites</a:t>
            </a:r>
          </a:p>
          <a:p>
            <a:pPr algn="ctr"/>
            <a:endParaRPr lang="en-GB" dirty="0"/>
          </a:p>
          <a:p>
            <a:pPr>
              <a:buFontTx/>
              <a:buChar char="•"/>
            </a:pPr>
            <a:r>
              <a:rPr lang="en-GB" sz="2000" dirty="0"/>
              <a:t> </a:t>
            </a:r>
            <a:r>
              <a:rPr lang="cs-CZ" sz="2000" dirty="0" smtClean="0"/>
              <a:t>čtyřletá perioda</a:t>
            </a:r>
            <a:endParaRPr lang="en-GB" sz="2000" dirty="0"/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dirty="0" smtClean="0">
                <a:latin typeface="+mj-lt"/>
                <a:ea typeface="+mj-ea"/>
                <a:cs typeface="+mj-cs"/>
              </a:rPr>
              <a:t>Příklady m</a:t>
            </a:r>
            <a:r>
              <a:rPr kumimoji="0" lang="cs-CZ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ezinárodních</a:t>
            </a: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konferencí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4" name="Object 0"/>
          <p:cNvGraphicFramePr>
            <a:graphicFrameLocks noChangeAspect="1"/>
          </p:cNvGraphicFramePr>
          <p:nvPr/>
        </p:nvGraphicFramePr>
        <p:xfrm>
          <a:off x="304800" y="1219200"/>
          <a:ext cx="8534400" cy="5181600"/>
        </p:xfrm>
        <a:graphic>
          <a:graphicData uri="http://schemas.openxmlformats.org/presentationml/2006/ole">
            <p:oleObj spid="_x0000_s8197" name="list" r:id="rId3" imgW="1451160" imgH="393840" progId="Excel.Sheet.8">
              <p:embed/>
            </p:oleObj>
          </a:graphicData>
        </a:graphic>
      </p:graphicFrame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="1" dirty="0"/>
              <a:t>Annual meeting of ABS</a:t>
            </a:r>
          </a:p>
          <a:p>
            <a:endParaRPr lang="en-GB" b="1" dirty="0"/>
          </a:p>
          <a:p>
            <a:pPr>
              <a:buFontTx/>
              <a:buChar char="•"/>
            </a:pPr>
            <a:r>
              <a:rPr lang="en-GB" sz="2000" dirty="0"/>
              <a:t> </a:t>
            </a:r>
            <a:r>
              <a:rPr lang="cs-CZ" sz="2000" dirty="0" smtClean="0"/>
              <a:t>každoroční</a:t>
            </a:r>
            <a:endParaRPr lang="en-GB" b="1" dirty="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724400" y="1524000"/>
            <a:ext cx="3429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="1" dirty="0"/>
              <a:t>International </a:t>
            </a:r>
            <a:r>
              <a:rPr lang="en-GB" b="1" dirty="0" err="1"/>
              <a:t>Behavioral</a:t>
            </a:r>
            <a:r>
              <a:rPr lang="en-GB" b="1" dirty="0"/>
              <a:t> Ecology Congress</a:t>
            </a:r>
          </a:p>
          <a:p>
            <a:endParaRPr lang="en-GB" b="1" dirty="0"/>
          </a:p>
          <a:p>
            <a:pPr>
              <a:buFontTx/>
              <a:buChar char="•"/>
            </a:pPr>
            <a:r>
              <a:rPr lang="en-GB" sz="2000" dirty="0"/>
              <a:t> </a:t>
            </a:r>
            <a:r>
              <a:rPr lang="cs-CZ" sz="2000" dirty="0" smtClean="0"/>
              <a:t>dvouletá perioda</a:t>
            </a:r>
            <a:endParaRPr lang="cs-CZ" b="1" dirty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0857" y="1916832"/>
            <a:ext cx="2204943" cy="179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2895600"/>
            <a:ext cx="21812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533400" y="3962400"/>
            <a:ext cx="3429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="1" dirty="0"/>
              <a:t>International Congress of Zoology</a:t>
            </a:r>
          </a:p>
          <a:p>
            <a:endParaRPr lang="en-GB" b="1" dirty="0"/>
          </a:p>
          <a:p>
            <a:pPr>
              <a:buFontTx/>
              <a:buChar char="•"/>
            </a:pPr>
            <a:r>
              <a:rPr lang="en-GB" sz="2000" dirty="0"/>
              <a:t> </a:t>
            </a:r>
            <a:r>
              <a:rPr lang="cs-CZ" sz="2000" dirty="0" smtClean="0"/>
              <a:t>čtyřletá perioda</a:t>
            </a:r>
            <a:endParaRPr lang="en-GB" b="1" dirty="0"/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69542" y="4797152"/>
            <a:ext cx="1650058" cy="137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5718" y="4725144"/>
            <a:ext cx="2107758" cy="150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4724400" y="3962400"/>
            <a:ext cx="3429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="1" dirty="0"/>
              <a:t>International Congress of </a:t>
            </a:r>
            <a:r>
              <a:rPr lang="en-GB" b="1" dirty="0" err="1"/>
              <a:t>Arachnology</a:t>
            </a:r>
            <a:endParaRPr lang="en-GB" b="1" dirty="0"/>
          </a:p>
          <a:p>
            <a:endParaRPr lang="en-GB" b="1" dirty="0"/>
          </a:p>
          <a:p>
            <a:pPr>
              <a:buFontTx/>
              <a:buChar char="•"/>
            </a:pPr>
            <a:r>
              <a:rPr lang="en-GB" sz="2000" dirty="0"/>
              <a:t> </a:t>
            </a:r>
            <a:r>
              <a:rPr lang="cs-CZ" sz="2000" dirty="0" smtClean="0"/>
              <a:t>tříletá perioda</a:t>
            </a:r>
            <a:endParaRPr lang="en-GB" b="1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dirty="0" smtClean="0">
                <a:latin typeface="+mj-lt"/>
                <a:ea typeface="+mj-ea"/>
                <a:cs typeface="+mj-cs"/>
              </a:rPr>
              <a:t>Příklady m</a:t>
            </a:r>
            <a:r>
              <a:rPr kumimoji="0" lang="cs-CZ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ezinárodních</a:t>
            </a: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konferencí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36104"/>
          </a:xfrm>
        </p:spPr>
        <p:txBody>
          <a:bodyPr>
            <a:normAutofit/>
          </a:bodyPr>
          <a:lstStyle/>
          <a:p>
            <a:r>
              <a:rPr lang="cs-CZ" b="1" dirty="0" smtClean="0"/>
              <a:t>Vědecké sociální sítě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980728"/>
            <a:ext cx="8424936" cy="6768752"/>
          </a:xfrm>
        </p:spPr>
        <p:txBody>
          <a:bodyPr>
            <a:noAutofit/>
          </a:bodyPr>
          <a:lstStyle/>
          <a:p>
            <a:r>
              <a:rPr lang="cs-CZ" sz="2400" b="1" dirty="0" err="1" smtClean="0"/>
              <a:t>ResearchGate</a:t>
            </a:r>
            <a:r>
              <a:rPr lang="cs-CZ" sz="2400" b="1" dirty="0" smtClean="0"/>
              <a:t> </a:t>
            </a:r>
            <a:r>
              <a:rPr lang="cs-CZ" sz="2400" dirty="0" smtClean="0"/>
              <a:t>(</a:t>
            </a:r>
            <a:r>
              <a:rPr lang="cs-CZ" sz="2400" dirty="0" smtClean="0">
                <a:hlinkClick r:id="rId2"/>
              </a:rPr>
              <a:t>http://www.</a:t>
            </a:r>
            <a:r>
              <a:rPr lang="cs-CZ" sz="2400" dirty="0" err="1" smtClean="0">
                <a:hlinkClick r:id="rId2"/>
              </a:rPr>
              <a:t>researchgate.net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i="1" dirty="0" smtClean="0"/>
              <a:t>)</a:t>
            </a:r>
          </a:p>
          <a:p>
            <a:pPr lvl="1"/>
            <a:r>
              <a:rPr lang="cs-CZ" sz="2400" dirty="0"/>
              <a:t>z</a:t>
            </a:r>
            <a:r>
              <a:rPr lang="cs-CZ" sz="2400" dirty="0" smtClean="0"/>
              <a:t>aložena 2008, dnes přes 9 milionů uživatelů</a:t>
            </a:r>
          </a:p>
          <a:p>
            <a:pPr lvl="1"/>
            <a:r>
              <a:rPr lang="cs-CZ" sz="2400" dirty="0" smtClean="0"/>
              <a:t>sdílení publikací a sledování jejich dopadu (počet citací a stáhnutí)</a:t>
            </a:r>
          </a:p>
          <a:p>
            <a:pPr lvl="1"/>
            <a:r>
              <a:rPr lang="cs-CZ" sz="2400" dirty="0" smtClean="0"/>
              <a:t>sledování aktivit vybraných kolegů</a:t>
            </a:r>
          </a:p>
          <a:p>
            <a:pPr lvl="1"/>
            <a:r>
              <a:rPr lang="cs-CZ" sz="2400" dirty="0" smtClean="0"/>
              <a:t>fóra otázek a odpovědí</a:t>
            </a:r>
          </a:p>
          <a:p>
            <a:pPr lvl="1"/>
            <a:r>
              <a:rPr lang="cs-CZ" sz="2400" dirty="0" smtClean="0"/>
              <a:t>hledání potenciálních spolupracovníků</a:t>
            </a:r>
          </a:p>
          <a:p>
            <a:pPr lvl="1"/>
            <a:r>
              <a:rPr lang="cs-CZ" sz="2400" dirty="0"/>
              <a:t>n</a:t>
            </a:r>
            <a:r>
              <a:rPr lang="cs-CZ" sz="2400" dirty="0" smtClean="0"/>
              <a:t>abídky pracovních příležitostí</a:t>
            </a:r>
          </a:p>
          <a:p>
            <a:r>
              <a:rPr lang="cs-CZ" sz="2400" b="1" dirty="0" smtClean="0"/>
              <a:t>Academia.</a:t>
            </a:r>
            <a:r>
              <a:rPr lang="cs-CZ" sz="2400" b="1" dirty="0" err="1" smtClean="0"/>
              <a:t>edu</a:t>
            </a:r>
            <a:r>
              <a:rPr lang="cs-CZ" sz="2400" b="1" dirty="0" smtClean="0"/>
              <a:t> </a:t>
            </a:r>
            <a:r>
              <a:rPr lang="cs-CZ" sz="2400" dirty="0" smtClean="0"/>
              <a:t>(</a:t>
            </a:r>
            <a:r>
              <a:rPr lang="cs-CZ" sz="2400" dirty="0" smtClean="0">
                <a:hlinkClick r:id="rId3"/>
              </a:rPr>
              <a:t>http://www.academia.</a:t>
            </a:r>
            <a:r>
              <a:rPr lang="cs-CZ" sz="2400" dirty="0" err="1" smtClean="0">
                <a:hlinkClick r:id="rId3"/>
              </a:rPr>
              <a:t>edu</a:t>
            </a:r>
            <a:r>
              <a:rPr lang="cs-CZ" sz="2400" dirty="0" smtClean="0">
                <a:hlinkClick r:id="rId3"/>
              </a:rPr>
              <a:t>/</a:t>
            </a:r>
            <a:r>
              <a:rPr lang="cs-CZ" sz="2400" dirty="0" smtClean="0"/>
              <a:t>)</a:t>
            </a:r>
            <a:endParaRPr lang="cs-CZ" sz="2400" i="1" dirty="0" smtClean="0"/>
          </a:p>
          <a:p>
            <a:pPr lvl="1"/>
            <a:r>
              <a:rPr lang="cs-CZ" sz="2400" dirty="0" smtClean="0"/>
              <a:t>založena 2008, dnes přes 9 milionů uživatelů</a:t>
            </a:r>
          </a:p>
          <a:p>
            <a:r>
              <a:rPr lang="cs-CZ" sz="2400" b="1" dirty="0" err="1" smtClean="0"/>
              <a:t>Mendeley</a:t>
            </a:r>
            <a:r>
              <a:rPr lang="cs-CZ" sz="2400" b="1" dirty="0" smtClean="0"/>
              <a:t> </a:t>
            </a:r>
            <a:r>
              <a:rPr lang="cs-CZ" sz="2400" dirty="0" smtClean="0"/>
              <a:t>(</a:t>
            </a:r>
            <a:r>
              <a:rPr lang="cs-CZ" sz="2400" dirty="0" smtClean="0">
                <a:hlinkClick r:id="rId4"/>
              </a:rPr>
              <a:t>http://www.</a:t>
            </a:r>
            <a:r>
              <a:rPr lang="cs-CZ" sz="2400" dirty="0" err="1" smtClean="0">
                <a:hlinkClick r:id="rId4"/>
              </a:rPr>
              <a:t>mendeley.com</a:t>
            </a:r>
            <a:r>
              <a:rPr lang="cs-CZ" sz="2400" dirty="0" smtClean="0">
                <a:hlinkClick r:id="rId4"/>
              </a:rPr>
              <a:t>/</a:t>
            </a:r>
            <a:r>
              <a:rPr lang="cs-CZ" sz="2400" dirty="0" smtClean="0"/>
              <a:t>)</a:t>
            </a:r>
            <a:endParaRPr lang="cs-CZ" sz="2400" i="1" dirty="0" smtClean="0"/>
          </a:p>
          <a:p>
            <a:pPr lvl="1"/>
            <a:r>
              <a:rPr lang="cs-CZ" sz="2400" dirty="0" err="1"/>
              <a:t>f</a:t>
            </a:r>
            <a:r>
              <a:rPr lang="cs-CZ" sz="2400" dirty="0" err="1" smtClean="0"/>
              <a:t>reewareový</a:t>
            </a:r>
            <a:r>
              <a:rPr lang="cs-CZ" sz="2400" dirty="0" smtClean="0"/>
              <a:t> program pro organizaci citací, sdílení literatury a sociální síť</a:t>
            </a:r>
          </a:p>
          <a:p>
            <a:pPr lvl="1"/>
            <a:endParaRPr lang="cs-CZ" sz="2400" b="1" dirty="0"/>
          </a:p>
          <a:p>
            <a:pPr lvl="1"/>
            <a:endParaRPr lang="cs-CZ" sz="2400" i="1" dirty="0" smtClean="0"/>
          </a:p>
          <a:p>
            <a:pPr lvl="1"/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Domácí úkol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Napište název odborné společnosti, které byste chtěli být členem. Zjistěte členský příspěvek a výhody, které by Vám z členství plynuly.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r>
              <a:rPr lang="cs-CZ" b="1" dirty="0" smtClean="0"/>
              <a:t>Smysl vědeckých společností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</a:t>
            </a:r>
            <a:r>
              <a:rPr lang="cs-CZ" dirty="0" smtClean="0"/>
              <a:t>odpořit kontakt, výměnu informací a spolupráci mezi odborníky (profesionálními vědci i laiky)</a:t>
            </a:r>
          </a:p>
          <a:p>
            <a:r>
              <a:rPr lang="cs-CZ" dirty="0"/>
              <a:t>o</a:t>
            </a:r>
            <a:r>
              <a:rPr lang="cs-CZ" dirty="0" smtClean="0"/>
              <a:t>rganizace pravidelných konferencí a seminářů</a:t>
            </a:r>
          </a:p>
          <a:p>
            <a:r>
              <a:rPr lang="cs-CZ" dirty="0"/>
              <a:t>v</a:t>
            </a:r>
            <a:r>
              <a:rPr lang="cs-CZ" dirty="0" smtClean="0"/>
              <a:t>ydávání publikací (časopisy, sborníky, knihy), webové stránky</a:t>
            </a:r>
          </a:p>
          <a:p>
            <a:r>
              <a:rPr lang="cs-CZ" dirty="0" smtClean="0"/>
              <a:t>popularizace oboru pro veřejnost, školy, sdělovací prostředky apod.</a:t>
            </a:r>
          </a:p>
          <a:p>
            <a:r>
              <a:rPr lang="cs-CZ" dirty="0" smtClean="0"/>
              <a:t>vliv na legislativu, územní rozhodování apod.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cs-CZ" b="1" dirty="0" smtClean="0"/>
              <a:t>České vědecké společnosti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496944" cy="4525963"/>
          </a:xfrm>
        </p:spPr>
        <p:txBody>
          <a:bodyPr>
            <a:normAutofit fontScale="92500"/>
          </a:bodyPr>
          <a:lstStyle/>
          <a:p>
            <a:r>
              <a:rPr lang="cs-CZ" b="1" dirty="0" smtClean="0"/>
              <a:t>Česká zoologická společnost</a:t>
            </a:r>
          </a:p>
          <a:p>
            <a:pPr lvl="1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zoospol.cz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lvl="1"/>
            <a:r>
              <a:rPr lang="cs-CZ" dirty="0"/>
              <a:t>z</a:t>
            </a:r>
            <a:r>
              <a:rPr lang="cs-CZ" dirty="0" smtClean="0"/>
              <a:t>aložena 1927, dnes ca. 240 členů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šechny obory zoologie</a:t>
            </a:r>
          </a:p>
          <a:p>
            <a:pPr lvl="1"/>
            <a:r>
              <a:rPr lang="cs-CZ" dirty="0" smtClean="0"/>
              <a:t>organizace každoroční největší oborové česko-slovenské konference Zoologické dny (</a:t>
            </a:r>
            <a:r>
              <a:rPr lang="cs-CZ" dirty="0" smtClean="0">
                <a:hlinkClick r:id="rId3"/>
              </a:rPr>
              <a:t>http://zoo.</a:t>
            </a:r>
            <a:r>
              <a:rPr lang="cs-CZ" dirty="0" err="1" smtClean="0">
                <a:hlinkClick r:id="rId3"/>
              </a:rPr>
              <a:t>ivb.cz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časopis </a:t>
            </a:r>
            <a:r>
              <a:rPr lang="cs-CZ" i="1" dirty="0" err="1" smtClean="0"/>
              <a:t>Acta</a:t>
            </a:r>
            <a:r>
              <a:rPr lang="cs-CZ" i="1" dirty="0" smtClean="0"/>
              <a:t> </a:t>
            </a:r>
            <a:r>
              <a:rPr lang="cs-CZ" i="1" dirty="0" err="1" smtClean="0"/>
              <a:t>Societatis</a:t>
            </a:r>
            <a:r>
              <a:rPr lang="cs-CZ" i="1" dirty="0" smtClean="0"/>
              <a:t> </a:t>
            </a:r>
            <a:r>
              <a:rPr lang="cs-CZ" i="1" dirty="0" err="1" smtClean="0"/>
              <a:t>Zoologicae</a:t>
            </a:r>
            <a:r>
              <a:rPr lang="cs-CZ" i="1" dirty="0" smtClean="0"/>
              <a:t> </a:t>
            </a:r>
            <a:r>
              <a:rPr lang="cs-CZ" i="1" dirty="0" err="1" smtClean="0"/>
              <a:t>Bohemicae</a:t>
            </a:r>
            <a:endParaRPr lang="cs-CZ" i="1" dirty="0" smtClean="0"/>
          </a:p>
          <a:p>
            <a:pPr lvl="1"/>
            <a:r>
              <a:rPr lang="cs-CZ" dirty="0"/>
              <a:t>v</a:t>
            </a:r>
            <a:r>
              <a:rPr lang="cs-CZ" dirty="0" smtClean="0"/>
              <a:t>lastní knihovna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ktivní sekce: Ichtyologická sekce a Sekce půdní zoologie</a:t>
            </a:r>
            <a:endParaRPr lang="cs-CZ" dirty="0"/>
          </a:p>
        </p:txBody>
      </p:sp>
      <p:pic>
        <p:nvPicPr>
          <p:cNvPr id="4" name="Obrázek 3" descr="logo.png"/>
          <p:cNvPicPr>
            <a:picLocks noChangeAspect="1"/>
          </p:cNvPicPr>
          <p:nvPr/>
        </p:nvPicPr>
        <p:blipFill>
          <a:blip r:embed="rId4" cstate="print"/>
          <a:srcRect r="76119"/>
          <a:stretch>
            <a:fillRect/>
          </a:stretch>
        </p:blipFill>
        <p:spPr>
          <a:xfrm>
            <a:off x="6228184" y="1124744"/>
            <a:ext cx="1521039" cy="1368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525963"/>
          </a:xfrm>
        </p:spPr>
        <p:txBody>
          <a:bodyPr>
            <a:normAutofit/>
          </a:bodyPr>
          <a:lstStyle/>
          <a:p>
            <a:r>
              <a:rPr lang="cs-CZ" b="1" dirty="0" smtClean="0"/>
              <a:t>Česká společnost pro ekologii</a:t>
            </a:r>
          </a:p>
          <a:p>
            <a:pPr lvl="1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cspe.cz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lvl="1"/>
            <a:r>
              <a:rPr lang="cs-CZ" dirty="0" smtClean="0"/>
              <a:t>založena 2008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rganizace konferencí celé společnosti v dvouleté periodě a dalších specializovaných konferencí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odpora vzdělávání: létající semináře a exkurze</a:t>
            </a:r>
          </a:p>
          <a:p>
            <a:pPr lvl="1"/>
            <a:r>
              <a:rPr lang="cs-CZ" dirty="0"/>
              <a:t>e</a:t>
            </a:r>
            <a:r>
              <a:rPr lang="cs-CZ" dirty="0" smtClean="0"/>
              <a:t>xpertní stanoviska k celospolečenským kauzám</a:t>
            </a:r>
          </a:p>
        </p:txBody>
      </p:sp>
      <p:pic>
        <p:nvPicPr>
          <p:cNvPr id="5" name="Obrázek 4" descr="cspe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268760"/>
            <a:ext cx="2067469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332656"/>
            <a:ext cx="8496944" cy="6048672"/>
          </a:xfrm>
        </p:spPr>
        <p:txBody>
          <a:bodyPr>
            <a:normAutofit/>
          </a:bodyPr>
          <a:lstStyle/>
          <a:p>
            <a:r>
              <a:rPr lang="cs-CZ" b="1" dirty="0" smtClean="0"/>
              <a:t>Česká a slovenská etologická společnost</a:t>
            </a:r>
          </a:p>
          <a:p>
            <a:pPr lvl="1"/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csets.sk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pPr lvl="1"/>
            <a:r>
              <a:rPr lang="cs-CZ" dirty="0" smtClean="0"/>
              <a:t>založena 1993</a:t>
            </a:r>
          </a:p>
          <a:p>
            <a:pPr lvl="1"/>
            <a:r>
              <a:rPr lang="cs-CZ" dirty="0" smtClean="0"/>
              <a:t>organizace každoročních konferencí</a:t>
            </a:r>
          </a:p>
          <a:p>
            <a:endParaRPr lang="cs-CZ" b="1" dirty="0" smtClean="0"/>
          </a:p>
          <a:p>
            <a:r>
              <a:rPr lang="cs-CZ" b="1" dirty="0" smtClean="0"/>
              <a:t>Česká limnologická společnost</a:t>
            </a:r>
          </a:p>
          <a:p>
            <a:pPr lvl="1"/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limnospol.cz</a:t>
            </a:r>
            <a:endParaRPr lang="cs-CZ" dirty="0" smtClean="0"/>
          </a:p>
          <a:p>
            <a:pPr lvl="1"/>
            <a:r>
              <a:rPr lang="cs-CZ" dirty="0" smtClean="0"/>
              <a:t>založena 1966, dnes 212 členů</a:t>
            </a:r>
          </a:p>
          <a:p>
            <a:pPr lvl="1"/>
            <a:r>
              <a:rPr lang="cs-CZ" dirty="0" smtClean="0"/>
              <a:t>3 pobočky a 2 odborné skupiny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rganizace konferencí v tříleté periodě</a:t>
            </a:r>
          </a:p>
          <a:p>
            <a:endParaRPr lang="cs-CZ" b="1" dirty="0" smtClean="0"/>
          </a:p>
          <a:p>
            <a:pPr lvl="1"/>
            <a:endParaRPr lang="cs-CZ" dirty="0" smtClean="0"/>
          </a:p>
          <a:p>
            <a:endParaRPr lang="cs-CZ" b="1" dirty="0" smtClean="0"/>
          </a:p>
        </p:txBody>
      </p:sp>
      <p:graphicFrame>
        <p:nvGraphicFramePr>
          <p:cNvPr id="1027" name="Object 3">
            <a:hlinkClick r:id="rId3"/>
          </p:cNvPr>
          <p:cNvGraphicFramePr>
            <a:graphicFrameLocks noChangeAspect="1"/>
          </p:cNvGraphicFramePr>
          <p:nvPr/>
        </p:nvGraphicFramePr>
        <p:xfrm>
          <a:off x="7740352" y="332655"/>
          <a:ext cx="1403648" cy="1479747"/>
        </p:xfrm>
        <a:graphic>
          <a:graphicData uri="http://schemas.openxmlformats.org/presentationml/2006/ole">
            <p:oleObj spid="_x0000_s1034" name="Photo Editor Photo" r:id="rId5" imgW="1047619" imgH="1133633" progId="">
              <p:embed/>
            </p:oleObj>
          </a:graphicData>
        </a:graphic>
      </p:graphicFrame>
      <p:graphicFrame>
        <p:nvGraphicFramePr>
          <p:cNvPr id="1029" name="Object 5">
            <a:hlinkClick r:id="rId6"/>
          </p:cNvPr>
          <p:cNvGraphicFramePr>
            <a:graphicFrameLocks noChangeAspect="1"/>
          </p:cNvGraphicFramePr>
          <p:nvPr/>
        </p:nvGraphicFramePr>
        <p:xfrm>
          <a:off x="6876256" y="3645024"/>
          <a:ext cx="1446212" cy="1439863"/>
        </p:xfrm>
        <a:graphic>
          <a:graphicData uri="http://schemas.openxmlformats.org/presentationml/2006/ole">
            <p:oleObj spid="_x0000_s1035" name="Photo Editor Photo" r:id="rId7" imgW="2752381" imgH="274285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332656"/>
            <a:ext cx="8496944" cy="6048672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/>
              <a:t>Česká parazitologická společnost</a:t>
            </a:r>
          </a:p>
          <a:p>
            <a:pPr lvl="1"/>
            <a:r>
              <a:rPr lang="cs-CZ" dirty="0" smtClean="0">
                <a:hlinkClick r:id="rId2"/>
              </a:rPr>
              <a:t>http://www.parazitologie.</a:t>
            </a:r>
            <a:r>
              <a:rPr lang="cs-CZ" dirty="0" err="1" smtClean="0">
                <a:hlinkClick r:id="rId2"/>
              </a:rPr>
              <a:t>cz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lvl="1"/>
            <a:r>
              <a:rPr lang="cs-CZ" dirty="0" smtClean="0"/>
              <a:t>založena 1959, dnes 180 členů</a:t>
            </a:r>
          </a:p>
          <a:p>
            <a:pPr lvl="1"/>
            <a:r>
              <a:rPr lang="cs-CZ" dirty="0" smtClean="0"/>
              <a:t>3 sekce (helmintologická, </a:t>
            </a:r>
            <a:r>
              <a:rPr lang="cs-CZ" dirty="0" err="1" smtClean="0"/>
              <a:t>protozoologická</a:t>
            </a:r>
            <a:r>
              <a:rPr lang="cs-CZ" dirty="0" smtClean="0"/>
              <a:t>, lékařské parazitologie)</a:t>
            </a:r>
          </a:p>
          <a:p>
            <a:pPr lvl="1"/>
            <a:r>
              <a:rPr lang="cs-CZ" dirty="0" smtClean="0"/>
              <a:t>organizace konferencí a seminářů</a:t>
            </a:r>
          </a:p>
          <a:p>
            <a:pPr lvl="1"/>
            <a:endParaRPr lang="cs-CZ" dirty="0" smtClean="0"/>
          </a:p>
          <a:p>
            <a:r>
              <a:rPr lang="cs-CZ" b="1" dirty="0" smtClean="0"/>
              <a:t>Česká společnost entomologická</a:t>
            </a:r>
          </a:p>
          <a:p>
            <a:pPr lvl="1"/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entospol.cz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pPr lvl="1"/>
            <a:r>
              <a:rPr lang="cs-CZ" dirty="0" smtClean="0"/>
              <a:t>založena 1904, nyní 825 členů</a:t>
            </a:r>
          </a:p>
          <a:p>
            <a:pPr lvl="1"/>
            <a:r>
              <a:rPr lang="cs-CZ" dirty="0"/>
              <a:t>č</a:t>
            </a:r>
            <a:r>
              <a:rPr lang="cs-CZ" dirty="0" smtClean="0"/>
              <a:t>asopis </a:t>
            </a:r>
            <a:r>
              <a:rPr lang="cs-CZ" i="1" dirty="0" err="1" smtClean="0"/>
              <a:t>Klapalekiana</a:t>
            </a:r>
            <a:endParaRPr lang="cs-CZ" dirty="0" smtClean="0"/>
          </a:p>
          <a:p>
            <a:pPr lvl="1"/>
            <a:r>
              <a:rPr lang="cs-CZ" dirty="0" smtClean="0"/>
              <a:t>organizace exkurzí (Entomologické dny), výměnných dnů a přednášek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tanoviska a vyjádření ke společenským kauzám</a:t>
            </a:r>
          </a:p>
          <a:p>
            <a:pPr lvl="1"/>
            <a:endParaRPr lang="cs-CZ" dirty="0" smtClean="0"/>
          </a:p>
          <a:p>
            <a:endParaRPr lang="cs-CZ" b="1" dirty="0" smtClean="0"/>
          </a:p>
          <a:p>
            <a:pPr lvl="1"/>
            <a:endParaRPr lang="cs-CZ" dirty="0" smtClean="0"/>
          </a:p>
          <a:p>
            <a:endParaRPr lang="cs-CZ" b="1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573016"/>
            <a:ext cx="248427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>
            <a:hlinkClick r:id="rId2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260648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332656"/>
            <a:ext cx="7776864" cy="6048672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/>
              <a:t>Česká herpetologická společnost</a:t>
            </a:r>
          </a:p>
          <a:p>
            <a:pPr lvl="1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herp.cz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lvl="1"/>
            <a:r>
              <a:rPr lang="cs-CZ" dirty="0"/>
              <a:t>o</a:t>
            </a:r>
            <a:r>
              <a:rPr lang="cs-CZ" dirty="0" smtClean="0"/>
              <a:t>samostatnění z ČZS 1992, dnes ca. 85 členů</a:t>
            </a:r>
          </a:p>
          <a:p>
            <a:pPr lvl="1"/>
            <a:r>
              <a:rPr lang="cs-CZ" dirty="0" smtClean="0"/>
              <a:t>konference</a:t>
            </a:r>
            <a:endParaRPr lang="cs-CZ" dirty="0"/>
          </a:p>
          <a:p>
            <a:r>
              <a:rPr lang="cs-CZ" b="1" dirty="0" smtClean="0"/>
              <a:t>Společnost pro ochranu motýlů</a:t>
            </a:r>
          </a:p>
          <a:p>
            <a:pPr lvl="1"/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lepidoptera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som.cz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pPr lvl="1"/>
            <a:r>
              <a:rPr lang="cs-CZ" dirty="0"/>
              <a:t>o</a:t>
            </a:r>
            <a:r>
              <a:rPr lang="cs-CZ" dirty="0" smtClean="0"/>
              <a:t>chrana a mapování motýlů ČR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rojekty a publikace</a:t>
            </a:r>
          </a:p>
          <a:p>
            <a:r>
              <a:rPr lang="cs-CZ" b="1" dirty="0" smtClean="0"/>
              <a:t>Česká </a:t>
            </a:r>
            <a:r>
              <a:rPr lang="cs-CZ" b="1" dirty="0" err="1" smtClean="0"/>
              <a:t>arachnologická</a:t>
            </a:r>
            <a:r>
              <a:rPr lang="cs-CZ" b="1" dirty="0" smtClean="0"/>
              <a:t> společnost</a:t>
            </a:r>
          </a:p>
          <a:p>
            <a:pPr lvl="1"/>
            <a:r>
              <a:rPr lang="cs-CZ" dirty="0" smtClean="0">
                <a:hlinkClick r:id="rId4"/>
              </a:rPr>
              <a:t>http://arachnology.cz/cas/</a:t>
            </a:r>
            <a:endParaRPr lang="cs-CZ" dirty="0" smtClean="0"/>
          </a:p>
          <a:p>
            <a:pPr lvl="1"/>
            <a:r>
              <a:rPr lang="cs-CZ" dirty="0"/>
              <a:t>o</a:t>
            </a:r>
            <a:r>
              <a:rPr lang="cs-CZ" dirty="0" smtClean="0"/>
              <a:t>samostatněna od ČSE v roce 2008, dnes 106 členů</a:t>
            </a:r>
          </a:p>
          <a:p>
            <a:pPr lvl="1"/>
            <a:r>
              <a:rPr lang="cs-CZ" dirty="0" smtClean="0"/>
              <a:t>každoroční semináře</a:t>
            </a:r>
          </a:p>
          <a:p>
            <a:pPr lvl="1"/>
            <a:r>
              <a:rPr lang="cs-CZ" dirty="0" smtClean="0"/>
              <a:t>Zpravodaj, bibliografie a nálezová databáze pavoukovců ČR</a:t>
            </a:r>
          </a:p>
          <a:p>
            <a:pPr lvl="1"/>
            <a:endParaRPr lang="cs-CZ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3155" y="0"/>
            <a:ext cx="1530845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deadhead.png"/>
          <p:cNvPicPr>
            <a:picLocks noChangeAspect="1"/>
          </p:cNvPicPr>
          <p:nvPr/>
        </p:nvPicPr>
        <p:blipFill>
          <a:blip r:embed="rId6" cstate="print"/>
          <a:srcRect l="76775" r="8263" b="31006"/>
          <a:stretch>
            <a:fillRect/>
          </a:stretch>
        </p:blipFill>
        <p:spPr>
          <a:xfrm>
            <a:off x="6156176" y="2060848"/>
            <a:ext cx="1368152" cy="1046241"/>
          </a:xfrm>
          <a:prstGeom prst="rect">
            <a:avLst/>
          </a:prstGeom>
        </p:spPr>
      </p:pic>
      <p:pic>
        <p:nvPicPr>
          <p:cNvPr id="7" name="Obrázek 6" descr="logo_cz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24328" y="3789040"/>
            <a:ext cx="1440160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332656"/>
            <a:ext cx="8496944" cy="6048672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/>
              <a:t>Česká společnost pro ochranu netopýrů</a:t>
            </a:r>
          </a:p>
          <a:p>
            <a:pPr lvl="1"/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ceson.org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pPr lvl="1"/>
            <a:r>
              <a:rPr lang="cs-CZ" dirty="0" smtClean="0"/>
              <a:t>založena 1991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kce pro veřejnost</a:t>
            </a:r>
          </a:p>
          <a:p>
            <a:pPr lvl="1"/>
            <a:r>
              <a:rPr lang="cs-CZ" dirty="0"/>
              <a:t>m</a:t>
            </a:r>
            <a:r>
              <a:rPr lang="cs-CZ" dirty="0" smtClean="0"/>
              <a:t>onitoring netopýrů</a:t>
            </a:r>
          </a:p>
          <a:p>
            <a:pPr lvl="1"/>
            <a:r>
              <a:rPr lang="cs-CZ" dirty="0"/>
              <a:t>č</a:t>
            </a:r>
            <a:r>
              <a:rPr lang="cs-CZ" dirty="0" smtClean="0"/>
              <a:t>asopis </a:t>
            </a:r>
            <a:r>
              <a:rPr lang="cs-CZ" dirty="0" err="1" smtClean="0"/>
              <a:t>Vespertilio</a:t>
            </a:r>
            <a:endParaRPr lang="cs-CZ" dirty="0" smtClean="0"/>
          </a:p>
          <a:p>
            <a:endParaRPr lang="cs-CZ" b="1" dirty="0" smtClean="0"/>
          </a:p>
          <a:p>
            <a:r>
              <a:rPr lang="cs-CZ" b="1" dirty="0" smtClean="0"/>
              <a:t>Česká společnost ornitologická</a:t>
            </a:r>
          </a:p>
          <a:p>
            <a:pPr lvl="1"/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birdlife.cz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pPr lvl="1"/>
            <a:r>
              <a:rPr lang="cs-CZ" dirty="0" smtClean="0"/>
              <a:t>založena 1926, dnes ca. 2230 členů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lastní i mezinárodní projekty výzkumu a další akce se zapojením veřejnosti (kroužkování, sčítání, mapování apod.)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opularizuje a propaguje ochranu ptáků (exkurze, legislativa apod.)</a:t>
            </a:r>
          </a:p>
          <a:p>
            <a:pPr lvl="1"/>
            <a:r>
              <a:rPr lang="cs-CZ" dirty="0" smtClean="0"/>
              <a:t>časopisy </a:t>
            </a:r>
            <a:r>
              <a:rPr lang="cs-CZ" dirty="0" err="1" smtClean="0"/>
              <a:t>Sylvia</a:t>
            </a:r>
            <a:r>
              <a:rPr lang="cs-CZ" dirty="0" smtClean="0"/>
              <a:t>, Ptačí svět a další</a:t>
            </a:r>
          </a:p>
          <a:p>
            <a:pPr lvl="1"/>
            <a:r>
              <a:rPr lang="cs-CZ" dirty="0" smtClean="0"/>
              <a:t>regionální pobočky</a:t>
            </a:r>
          </a:p>
          <a:p>
            <a:pPr lvl="1"/>
            <a:endParaRPr lang="cs-CZ" dirty="0" smtClean="0"/>
          </a:p>
        </p:txBody>
      </p:sp>
      <p:graphicFrame>
        <p:nvGraphicFramePr>
          <p:cNvPr id="1028" name="Object 4">
            <a:hlinkClick r:id="rId5"/>
          </p:cNvPr>
          <p:cNvGraphicFramePr>
            <a:graphicFrameLocks noChangeAspect="1"/>
          </p:cNvGraphicFramePr>
          <p:nvPr/>
        </p:nvGraphicFramePr>
        <p:xfrm>
          <a:off x="7380312" y="2564904"/>
          <a:ext cx="1394073" cy="1394073"/>
        </p:xfrm>
        <a:graphic>
          <a:graphicData uri="http://schemas.openxmlformats.org/presentationml/2006/ole">
            <p:oleObj spid="_x0000_s2057" name="Photo Editor Photo" r:id="rId6" imgW="961905" imgH="961905" progId="">
              <p:embed/>
            </p:oleObj>
          </a:graphicData>
        </a:graphic>
      </p:graphicFrame>
      <p:graphicFrame>
        <p:nvGraphicFramePr>
          <p:cNvPr id="2052" name="Object 4">
            <a:hlinkClick r:id="rId3"/>
          </p:cNvPr>
          <p:cNvGraphicFramePr>
            <a:graphicFrameLocks noChangeAspect="1"/>
          </p:cNvGraphicFramePr>
          <p:nvPr/>
        </p:nvGraphicFramePr>
        <p:xfrm>
          <a:off x="6889988" y="476672"/>
          <a:ext cx="1736958" cy="1368152"/>
        </p:xfrm>
        <a:graphic>
          <a:graphicData uri="http://schemas.openxmlformats.org/presentationml/2006/ole">
            <p:oleObj spid="_x0000_s2058" name="Photo Editor Photo" r:id="rId7" imgW="1390844" imgH="109552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10" name="Object 18"/>
          <p:cNvGraphicFramePr>
            <a:graphicFrameLocks noChangeAspect="1"/>
          </p:cNvGraphicFramePr>
          <p:nvPr/>
        </p:nvGraphicFramePr>
        <p:xfrm>
          <a:off x="467544" y="1052736"/>
          <a:ext cx="8305800" cy="5334000"/>
        </p:xfrm>
        <a:graphic>
          <a:graphicData uri="http://schemas.openxmlformats.org/presentationml/2006/ole">
            <p:oleObj spid="_x0000_s5125" name="list" r:id="rId3" imgW="1224720" imgH="492840" progId="Excel.Sheet.8">
              <p:embed/>
            </p:oleObj>
          </a:graphicData>
        </a:graphic>
      </p:graphicFrame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23900" y="1219200"/>
            <a:ext cx="15621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Ecological </a:t>
            </a:r>
          </a:p>
          <a:p>
            <a:r>
              <a:rPr lang="en-GB"/>
              <a:t>Society </a:t>
            </a:r>
          </a:p>
          <a:p>
            <a:r>
              <a:rPr lang="en-GB"/>
              <a:t>of America</a:t>
            </a:r>
            <a:endParaRPr lang="cs-CZ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800600" y="1219200"/>
            <a:ext cx="15605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British </a:t>
            </a:r>
          </a:p>
          <a:p>
            <a:r>
              <a:rPr lang="cs-CZ"/>
              <a:t>Ecological </a:t>
            </a:r>
          </a:p>
          <a:p>
            <a:r>
              <a:rPr lang="cs-CZ"/>
              <a:t>Society</a:t>
            </a:r>
          </a:p>
        </p:txBody>
      </p:sp>
      <p:sp>
        <p:nvSpPr>
          <p:cNvPr id="8196" name="WordArt 4">
            <a:hlinkClick r:id="rId4"/>
          </p:cNvPr>
          <p:cNvSpPr>
            <a:spLocks noChangeArrowheads="1" noChangeShapeType="1" noTextEdit="1"/>
          </p:cNvSpPr>
          <p:nvPr/>
        </p:nvSpPr>
        <p:spPr bwMode="auto">
          <a:xfrm>
            <a:off x="2971800" y="1371600"/>
            <a:ext cx="149542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esa</a:t>
            </a:r>
          </a:p>
        </p:txBody>
      </p:sp>
      <p:pic>
        <p:nvPicPr>
          <p:cNvPr id="8197" name="Picture 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1219200"/>
            <a:ext cx="19970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4724400"/>
            <a:ext cx="108743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85800" y="4648200"/>
            <a:ext cx="13763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Animal </a:t>
            </a:r>
          </a:p>
          <a:p>
            <a:r>
              <a:rPr lang="en-GB"/>
              <a:t>Behavior </a:t>
            </a:r>
          </a:p>
          <a:p>
            <a:r>
              <a:rPr lang="en-GB"/>
              <a:t>Society</a:t>
            </a:r>
          </a:p>
        </p:txBody>
      </p:sp>
      <p:pic>
        <p:nvPicPr>
          <p:cNvPr id="8200" name="Picture 8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00600" y="3048000"/>
            <a:ext cx="252412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3" name="Picture 11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29400" y="4800600"/>
            <a:ext cx="2028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5" name="Picture 13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" y="2971800"/>
            <a:ext cx="1763713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3617075" y="2971800"/>
            <a:ext cx="9533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cs-CZ" dirty="0" err="1"/>
              <a:t>Swedish</a:t>
            </a:r>
            <a:endParaRPr lang="cs-CZ" dirty="0"/>
          </a:p>
          <a:p>
            <a:pPr algn="r"/>
            <a:r>
              <a:rPr lang="cs-CZ" dirty="0" smtClean="0"/>
              <a:t>Society</a:t>
            </a:r>
          </a:p>
          <a:p>
            <a:pPr algn="r"/>
            <a:r>
              <a:rPr lang="cs-CZ" dirty="0" err="1" smtClean="0"/>
              <a:t>Oikos</a:t>
            </a:r>
            <a:endParaRPr lang="cs-CZ" dirty="0" smtClean="0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7391400" y="2971800"/>
            <a:ext cx="13843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cs-CZ"/>
              <a:t>Society</a:t>
            </a:r>
          </a:p>
          <a:p>
            <a:pPr algn="r"/>
            <a:r>
              <a:rPr lang="cs-CZ"/>
              <a:t>for the </a:t>
            </a:r>
          </a:p>
          <a:p>
            <a:pPr algn="r"/>
            <a:r>
              <a:rPr lang="cs-CZ"/>
              <a:t>study of</a:t>
            </a:r>
          </a:p>
          <a:p>
            <a:pPr algn="r"/>
            <a:r>
              <a:rPr lang="cs-CZ"/>
              <a:t>Evolution</a:t>
            </a: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4800600" y="4724400"/>
            <a:ext cx="12827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The</a:t>
            </a:r>
          </a:p>
          <a:p>
            <a:r>
              <a:rPr lang="cs-CZ"/>
              <a:t>Mammal</a:t>
            </a:r>
          </a:p>
          <a:p>
            <a:r>
              <a:rPr lang="cs-CZ"/>
              <a:t>Society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3419872" y="2420888"/>
            <a:ext cx="11355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 dirty="0" smtClean="0"/>
              <a:t>www.esa.</a:t>
            </a:r>
            <a:r>
              <a:rPr lang="cs-CZ" sz="1400" dirty="0" err="1" smtClean="0"/>
              <a:t>org</a:t>
            </a:r>
            <a:endParaRPr lang="cs-CZ" sz="1400" dirty="0"/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6096000" y="2438400"/>
            <a:ext cx="2586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www.britishecologicalsociety.org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4708525" y="4278313"/>
            <a:ext cx="2071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www.evolutionsociety.org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669925" y="4202113"/>
            <a:ext cx="2303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www.biol.lu.se/oikosforening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1907704" y="5877272"/>
            <a:ext cx="26693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 dirty="0" smtClean="0"/>
              <a:t>http://animalbehaviorsociety.org/</a:t>
            </a:r>
            <a:endParaRPr lang="cs-CZ" sz="1400" dirty="0"/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6228184" y="5949280"/>
            <a:ext cx="2314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 dirty="0" smtClean="0"/>
              <a:t>http://www.</a:t>
            </a:r>
            <a:r>
              <a:rPr lang="cs-CZ" sz="1400" dirty="0" err="1" smtClean="0"/>
              <a:t>mammal.org.uk</a:t>
            </a:r>
            <a:r>
              <a:rPr lang="cs-CZ" sz="1400" dirty="0" smtClean="0"/>
              <a:t>/</a:t>
            </a:r>
            <a:endParaRPr lang="cs-CZ" sz="1400" dirty="0"/>
          </a:p>
        </p:txBody>
      </p:sp>
      <p:sp>
        <p:nvSpPr>
          <p:cNvPr id="22" name="Nadpis 1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dirty="0" smtClean="0">
                <a:latin typeface="+mj-lt"/>
                <a:ea typeface="+mj-ea"/>
                <a:cs typeface="+mj-cs"/>
              </a:rPr>
              <a:t>Příklady m</a:t>
            </a:r>
            <a:r>
              <a:rPr kumimoji="0" lang="cs-CZ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ezinárodních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vědeckých společností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644</Words>
  <Application>Microsoft Office PowerPoint</Application>
  <PresentationFormat>Předvádění na obrazovce (4:3)</PresentationFormat>
  <Paragraphs>159</Paragraphs>
  <Slides>14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Motiv sady Office</vt:lpstr>
      <vt:lpstr>Photo Editor Photo</vt:lpstr>
      <vt:lpstr>list</vt:lpstr>
      <vt:lpstr>Informační zdroje v zoologii Zoological resources of information </vt:lpstr>
      <vt:lpstr>Smysl vědeckých společností</vt:lpstr>
      <vt:lpstr>České vědecké společnosti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Vědecké sociální sítě</vt:lpstr>
      <vt:lpstr>Domácí úkol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zdroje v zoologii Zoological resources of information</dc:title>
  <dc:creator>Malenovsky</dc:creator>
  <cp:lastModifiedBy>Igor Malenovský</cp:lastModifiedBy>
  <cp:revision>45</cp:revision>
  <dcterms:created xsi:type="dcterms:W3CDTF">2014-05-05T10:56:31Z</dcterms:created>
  <dcterms:modified xsi:type="dcterms:W3CDTF">2017-05-02T14:10:47Z</dcterms:modified>
</cp:coreProperties>
</file>