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5" r:id="rId4"/>
    <p:sldId id="274" r:id="rId5"/>
    <p:sldId id="273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737C"/>
    <a:srgbClr val="C4CDD6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5B706-8451-429D-B7D8-58975788A2AC}" type="datetimeFigureOut">
              <a:rPr lang="cs-CZ" smtClean="0"/>
              <a:pPr/>
              <a:t>24.2.2017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456A2-7AD4-4D76-8719-31A06F51C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4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324606" y="3717032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4795058" y="3717032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 userDrawn="1"/>
        </p:nvSpPr>
        <p:spPr>
          <a:xfrm>
            <a:off x="5889246" y="3717032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924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65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9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8" name="Obdélník 17"/>
          <p:cNvSpPr/>
          <p:nvPr userDrawn="1"/>
        </p:nvSpPr>
        <p:spPr>
          <a:xfrm>
            <a:off x="1324606" y="4257926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 userDrawn="1"/>
        </p:nvSpPr>
        <p:spPr>
          <a:xfrm>
            <a:off x="4795058" y="4257926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 userDrawn="1"/>
        </p:nvSpPr>
        <p:spPr>
          <a:xfrm>
            <a:off x="5889246" y="4257926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3794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8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60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86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73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1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3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13"/>
          <a:stretch/>
        </p:blipFill>
        <p:spPr>
          <a:xfrm>
            <a:off x="-1" y="-1"/>
            <a:ext cx="9143997" cy="79433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92"/>
          <a:stretch/>
        </p:blipFill>
        <p:spPr>
          <a:xfrm>
            <a:off x="2843808" y="167538"/>
            <a:ext cx="6300188" cy="48461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794338"/>
            <a:ext cx="9144000" cy="574499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82"/>
          <a:stretch/>
        </p:blipFill>
        <p:spPr>
          <a:xfrm>
            <a:off x="0" y="6539334"/>
            <a:ext cx="9144000" cy="31866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059832" y="192706"/>
            <a:ext cx="5904656" cy="434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440" y="6587054"/>
            <a:ext cx="514400" cy="22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chemeClr val="accent6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72" y="6587054"/>
            <a:ext cx="48936" cy="22688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2" y="6590152"/>
            <a:ext cx="192509" cy="21817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87054"/>
            <a:ext cx="182397" cy="226885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43" y="6589442"/>
            <a:ext cx="185633" cy="220169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587054"/>
            <a:ext cx="191295" cy="226885"/>
          </a:xfrm>
          <a:prstGeom prst="rect">
            <a:avLst/>
          </a:prstGeom>
        </p:spPr>
      </p:pic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  <p:pic>
        <p:nvPicPr>
          <p:cNvPr id="20" name="Obrázek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584368"/>
            <a:ext cx="48936" cy="22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Týmový projekt 2017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Institut biostatistiky a analýz, Brno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616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Vyzkoušet si řešení reálných problémů analýzy medicínských a environmentálních dat</a:t>
            </a:r>
          </a:p>
          <a:p>
            <a:endParaRPr lang="cs-CZ" dirty="0"/>
          </a:p>
          <a:p>
            <a:r>
              <a:rPr lang="cs-CZ" dirty="0" smtClean="0"/>
              <a:t>Týmová spolupráce (3členné týmy)</a:t>
            </a:r>
          </a:p>
          <a:p>
            <a:endParaRPr lang="cs-CZ" dirty="0"/>
          </a:p>
          <a:p>
            <a:r>
              <a:rPr lang="cs-CZ" dirty="0" smtClean="0"/>
              <a:t>Praktické procvičení:</a:t>
            </a:r>
          </a:p>
          <a:p>
            <a:pPr lvl="1"/>
            <a:r>
              <a:rPr lang="cs-CZ" dirty="0" smtClean="0"/>
              <a:t>Práce s daty</a:t>
            </a:r>
          </a:p>
          <a:p>
            <a:pPr lvl="1"/>
            <a:r>
              <a:rPr lang="cs-CZ" dirty="0" smtClean="0"/>
              <a:t>Základní popisná statistika a testy</a:t>
            </a:r>
          </a:p>
          <a:p>
            <a:pPr lvl="1"/>
            <a:r>
              <a:rPr lang="cs-CZ" dirty="0" smtClean="0"/>
              <a:t>Prezentace výsledků</a:t>
            </a:r>
          </a:p>
          <a:p>
            <a:pPr lvl="1"/>
            <a:r>
              <a:rPr lang="cs-CZ" dirty="0" smtClean="0"/>
              <a:t>Týmová spolupráce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06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týmové spolupráce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Jeden za všechny, všichni za jednoho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  <p:pic>
        <p:nvPicPr>
          <p:cNvPr id="7" name="Obrázek 6" descr="tymova spolupr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604" y="1844824"/>
            <a:ext cx="615668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0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plán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145435"/>
          </a:xfrm>
        </p:spPr>
        <p:txBody>
          <a:bodyPr/>
          <a:lstStyle/>
          <a:p>
            <a:r>
              <a:rPr lang="cs-CZ" dirty="0" smtClean="0"/>
              <a:t>23.2.2017 – představení a rozebrání témat</a:t>
            </a:r>
          </a:p>
          <a:p>
            <a:r>
              <a:rPr lang="cs-CZ" dirty="0" smtClean="0"/>
              <a:t>30.3.2017 – první kontrolní setkání</a:t>
            </a:r>
          </a:p>
          <a:p>
            <a:r>
              <a:rPr lang="cs-CZ" dirty="0" smtClean="0"/>
              <a:t>27.4.2017 – druhé kontrolní setkání</a:t>
            </a:r>
          </a:p>
          <a:p>
            <a:r>
              <a:rPr lang="cs-CZ" dirty="0"/>
              <a:t>4</a:t>
            </a:r>
            <a:r>
              <a:rPr lang="cs-CZ" dirty="0" smtClean="0"/>
              <a:t>.5.2017 – zaslání finální zprávy</a:t>
            </a:r>
          </a:p>
          <a:p>
            <a:r>
              <a:rPr lang="cs-CZ" dirty="0" smtClean="0"/>
              <a:t>18.5.2017 – obhajoba závěrečné zprávy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0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setkání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Prezentace dosavadní práce (cca 15 minut + diskuse)</a:t>
            </a:r>
          </a:p>
          <a:p>
            <a:endParaRPr lang="cs-CZ" dirty="0"/>
          </a:p>
          <a:p>
            <a:r>
              <a:rPr lang="cs-CZ" dirty="0" smtClean="0"/>
              <a:t>První setkání 30.3.</a:t>
            </a:r>
          </a:p>
          <a:p>
            <a:pPr lvl="1"/>
            <a:r>
              <a:rPr lang="cs-CZ" dirty="0" smtClean="0"/>
              <a:t>Orientace v problematice</a:t>
            </a:r>
          </a:p>
          <a:p>
            <a:pPr lvl="1"/>
            <a:r>
              <a:rPr lang="cs-CZ" dirty="0" smtClean="0"/>
              <a:t>Problémy nalezené v datech a návrh jejich řešení</a:t>
            </a:r>
          </a:p>
          <a:p>
            <a:pPr lvl="1"/>
            <a:r>
              <a:rPr lang="cs-CZ" dirty="0" smtClean="0"/>
              <a:t>Plán analýzy a formulace hypotéz</a:t>
            </a:r>
          </a:p>
          <a:p>
            <a:pPr lvl="1"/>
            <a:r>
              <a:rPr lang="cs-CZ" dirty="0" smtClean="0"/>
              <a:t>Popis souboru</a:t>
            </a:r>
          </a:p>
          <a:p>
            <a:pPr lvl="1"/>
            <a:endParaRPr lang="cs-CZ" dirty="0"/>
          </a:p>
          <a:p>
            <a:r>
              <a:rPr lang="cs-CZ" dirty="0" smtClean="0"/>
              <a:t>Druhé setkání 27.4.</a:t>
            </a:r>
          </a:p>
          <a:p>
            <a:pPr lvl="1"/>
            <a:r>
              <a:rPr lang="cs-CZ" dirty="0" smtClean="0"/>
              <a:t>Statistické testování hypotéz</a:t>
            </a:r>
          </a:p>
          <a:p>
            <a:pPr lvl="1"/>
            <a:r>
              <a:rPr lang="cs-CZ" dirty="0" smtClean="0"/>
              <a:t>Předběžné závěry práce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7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4.5. </a:t>
            </a:r>
            <a:r>
              <a:rPr lang="cs-CZ" sz="2800" dirty="0"/>
              <a:t>– odevzdání závěrečné </a:t>
            </a:r>
            <a:r>
              <a:rPr lang="cs-CZ" sz="2800" dirty="0" smtClean="0"/>
              <a:t>zprávy</a:t>
            </a:r>
            <a:endParaRPr lang="en-US" sz="2800" dirty="0" smtClean="0"/>
          </a:p>
          <a:p>
            <a:pPr lvl="1"/>
            <a:r>
              <a:rPr lang="cs-CZ" sz="2400" dirty="0" smtClean="0"/>
              <a:t>Odevzdává se .</a:t>
            </a:r>
            <a:r>
              <a:rPr lang="cs-CZ" sz="2400" dirty="0" err="1" smtClean="0"/>
              <a:t>pdf</a:t>
            </a:r>
            <a:r>
              <a:rPr lang="cs-CZ" sz="2400" dirty="0" smtClean="0"/>
              <a:t> (nebo .</a:t>
            </a:r>
            <a:r>
              <a:rPr lang="cs-CZ" sz="2400" dirty="0" err="1" smtClean="0"/>
              <a:t>docx</a:t>
            </a:r>
            <a:r>
              <a:rPr lang="cs-CZ" sz="2400" dirty="0" smtClean="0"/>
              <a:t>) mailem na adresu </a:t>
            </a:r>
            <a:r>
              <a:rPr lang="cs-CZ" sz="2400" dirty="0" err="1" smtClean="0"/>
              <a:t>harustiakova</a:t>
            </a:r>
            <a:r>
              <a:rPr lang="en-US" sz="2400" dirty="0" smtClean="0"/>
              <a:t>@</a:t>
            </a:r>
            <a:r>
              <a:rPr lang="cs-CZ" sz="2400" dirty="0" smtClean="0"/>
              <a:t>iba.muni.cz</a:t>
            </a:r>
          </a:p>
          <a:p>
            <a:pPr lvl="1"/>
            <a:r>
              <a:rPr lang="en-US" sz="2400" dirty="0" err="1" smtClean="0"/>
              <a:t>Rozsah</a:t>
            </a:r>
            <a:r>
              <a:rPr lang="en-US" sz="2400" dirty="0" smtClean="0"/>
              <a:t> – 10 a</a:t>
            </a:r>
            <a:r>
              <a:rPr lang="cs-CZ" sz="2400" dirty="0" smtClean="0"/>
              <a:t>ž 20 stran</a:t>
            </a:r>
          </a:p>
          <a:p>
            <a:pPr lvl="1"/>
            <a:r>
              <a:rPr lang="cs-CZ" sz="2400" dirty="0" smtClean="0"/>
              <a:t>Struktura</a:t>
            </a:r>
          </a:p>
          <a:p>
            <a:pPr lvl="2"/>
            <a:r>
              <a:rPr lang="cs-CZ" sz="2000" dirty="0" smtClean="0"/>
              <a:t>Zadání </a:t>
            </a:r>
            <a:r>
              <a:rPr lang="cs-CZ" sz="2000" dirty="0"/>
              <a:t>a cíle</a:t>
            </a:r>
          </a:p>
          <a:p>
            <a:pPr lvl="2"/>
            <a:r>
              <a:rPr lang="cs-CZ" sz="2000" dirty="0" smtClean="0"/>
              <a:t>Teoretické pozadí</a:t>
            </a:r>
          </a:p>
          <a:p>
            <a:pPr lvl="2"/>
            <a:r>
              <a:rPr lang="cs-CZ" sz="2000" dirty="0" smtClean="0"/>
              <a:t>Čištění </a:t>
            </a:r>
            <a:r>
              <a:rPr lang="cs-CZ" sz="2000" dirty="0"/>
              <a:t>a definice </a:t>
            </a:r>
            <a:r>
              <a:rPr lang="cs-CZ" sz="2000" dirty="0" smtClean="0"/>
              <a:t>souboru</a:t>
            </a:r>
          </a:p>
          <a:p>
            <a:pPr lvl="2"/>
            <a:r>
              <a:rPr lang="cs-CZ" sz="2000" dirty="0" smtClean="0"/>
              <a:t>Problémy dat</a:t>
            </a:r>
            <a:endParaRPr lang="cs-CZ" sz="2000" dirty="0"/>
          </a:p>
          <a:p>
            <a:pPr lvl="2"/>
            <a:r>
              <a:rPr lang="cs-CZ" sz="2000" dirty="0" smtClean="0"/>
              <a:t>Řešení </a:t>
            </a:r>
            <a:r>
              <a:rPr lang="cs-CZ" sz="2000" dirty="0"/>
              <a:t>cílů</a:t>
            </a:r>
          </a:p>
          <a:p>
            <a:pPr lvl="2"/>
            <a:r>
              <a:rPr lang="cs-CZ" sz="2000" dirty="0" smtClean="0"/>
              <a:t>Závěr</a:t>
            </a:r>
            <a:endParaRPr lang="cs-CZ" sz="2000" dirty="0"/>
          </a:p>
          <a:p>
            <a:pPr lvl="2"/>
            <a:endParaRPr lang="en-US" sz="2000" dirty="0" smtClean="0"/>
          </a:p>
          <a:p>
            <a:r>
              <a:rPr lang="cs-CZ" sz="2800" dirty="0" smtClean="0"/>
              <a:t>18.5</a:t>
            </a:r>
            <a:r>
              <a:rPr lang="cs-CZ" sz="2800" dirty="0"/>
              <a:t>. – </a:t>
            </a:r>
            <a:r>
              <a:rPr lang="cs-CZ" sz="2800" dirty="0" smtClean="0"/>
              <a:t>obhajoba</a:t>
            </a:r>
          </a:p>
          <a:p>
            <a:pPr lvl="1"/>
            <a:r>
              <a:rPr lang="cs-CZ" sz="2400" dirty="0" smtClean="0"/>
              <a:t>Prezentace </a:t>
            </a:r>
            <a:r>
              <a:rPr lang="cs-CZ" sz="2400" dirty="0"/>
              <a:t>- 15 minut prezentace + diskuse</a:t>
            </a:r>
            <a:endParaRPr lang="en-US" sz="2400" dirty="0"/>
          </a:p>
          <a:p>
            <a:pPr lvl="1"/>
            <a:r>
              <a:rPr lang="cs-CZ" sz="2400" dirty="0" smtClean="0"/>
              <a:t>Posudek vedoucího, posudek oponentského týmu (oponenti vylosováni)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8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projekty 2017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4543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/>
              <a:t>Michal Svoboda: Fenotypy ve vztahu k plicním funkcím u pacientů s CHOPN </a:t>
            </a:r>
            <a:endParaRPr lang="cs-CZ" sz="2400" dirty="0" smtClean="0"/>
          </a:p>
          <a:p>
            <a:pPr marL="400050" lvl="1" indent="0">
              <a:buNone/>
            </a:pPr>
            <a:r>
              <a:rPr lang="cs-CZ" sz="2000" dirty="0" smtClean="0"/>
              <a:t>	svoboda</a:t>
            </a:r>
            <a:r>
              <a:rPr lang="en-US" sz="2000" dirty="0" smtClean="0"/>
              <a:t>@iba.muni.cz</a:t>
            </a:r>
            <a:endParaRPr lang="cs-CZ" sz="2000" dirty="0" smtClean="0"/>
          </a:p>
          <a:p>
            <a:pPr marL="857250" lvl="1" indent="-457200">
              <a:buFont typeface="+mj-lt"/>
              <a:buAutoNum type="arabicPeriod"/>
            </a:pP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Jiří </a:t>
            </a:r>
            <a:r>
              <a:rPr lang="cs-CZ" sz="2400" dirty="0"/>
              <a:t>Šilar: Vliv rizikových faktorů na výskyt zdravotních komplikací u pacientů s domácí umělou </a:t>
            </a:r>
            <a:r>
              <a:rPr lang="cs-CZ" sz="2400" dirty="0" smtClean="0"/>
              <a:t>výživou</a:t>
            </a:r>
          </a:p>
          <a:p>
            <a:pPr marL="400050" lvl="1" indent="0">
              <a:buNone/>
            </a:pPr>
            <a:r>
              <a:rPr lang="en-US" sz="2000" dirty="0" smtClean="0"/>
              <a:t>	silar@iba.muni.cz</a:t>
            </a:r>
          </a:p>
          <a:p>
            <a:pPr marL="857250" lvl="1" indent="-457200">
              <a:buFont typeface="+mj-lt"/>
              <a:buAutoNum type="arabicPeriod"/>
            </a:pP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Jan </a:t>
            </a:r>
            <a:r>
              <a:rPr lang="cs-CZ" sz="2400" dirty="0"/>
              <a:t>Švancara</a:t>
            </a:r>
            <a:r>
              <a:rPr lang="cs-CZ" sz="2400" dirty="0" smtClean="0"/>
              <a:t>: ELSPAC</a:t>
            </a:r>
            <a:r>
              <a:rPr lang="cs-CZ" sz="2400" dirty="0"/>
              <a:t>, subjektivně reportované zdraví v longitudinální </a:t>
            </a:r>
            <a:r>
              <a:rPr lang="cs-CZ" sz="2400" dirty="0" smtClean="0"/>
              <a:t>perspektivě</a:t>
            </a:r>
          </a:p>
          <a:p>
            <a:pPr marL="400050" lvl="1" indent="0">
              <a:buNone/>
            </a:pPr>
            <a:r>
              <a:rPr lang="en-US" sz="2000" dirty="0" smtClean="0"/>
              <a:t>	svancara@iba.muni.cz</a:t>
            </a:r>
            <a:endParaRPr lang="cs-CZ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6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244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Motiv systému Office</vt:lpstr>
      <vt:lpstr>Týmový projekt 2017</vt:lpstr>
      <vt:lpstr>Cíle týmového projektu</vt:lpstr>
      <vt:lpstr>Principy týmové spolupráce</vt:lpstr>
      <vt:lpstr>Časový plán</vt:lpstr>
      <vt:lpstr>Kontrolní setkání</vt:lpstr>
      <vt:lpstr>Ukončení týmového projektu</vt:lpstr>
      <vt:lpstr>Týmové projekty 2017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</dc:creator>
  <cp:lastModifiedBy>Danka</cp:lastModifiedBy>
  <cp:revision>96</cp:revision>
  <dcterms:created xsi:type="dcterms:W3CDTF">2011-01-19T10:31:11Z</dcterms:created>
  <dcterms:modified xsi:type="dcterms:W3CDTF">2017-02-24T07:47:35Z</dcterms:modified>
</cp:coreProperties>
</file>