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72" r:id="rId3"/>
    <p:sldId id="275" r:id="rId4"/>
    <p:sldId id="274" r:id="rId5"/>
    <p:sldId id="273" r:id="rId6"/>
    <p:sldId id="269" r:id="rId7"/>
    <p:sldId id="270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737C"/>
    <a:srgbClr val="C4CDD6"/>
    <a:srgbClr val="ECC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29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E5B706-8451-429D-B7D8-58975788A2AC}" type="datetimeFigureOut">
              <a:rPr lang="cs-CZ" smtClean="0"/>
              <a:pPr/>
              <a:t>24.2.2017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C456A2-7AD4-4D76-8719-31A06F51C7C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3048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000"/>
          <a:stretch/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24606" y="2130425"/>
            <a:ext cx="7133594" cy="1470025"/>
          </a:xfrm>
          <a:noFill/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886200"/>
            <a:ext cx="7128792" cy="206308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2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5AF0B12-711B-485B-A0C6-A879160A7C26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5336"/>
            <a:ext cx="4248472" cy="915392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4719" y="6202100"/>
            <a:ext cx="313200" cy="320238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7768" y="6200280"/>
            <a:ext cx="313200" cy="323877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2149" y="6199094"/>
            <a:ext cx="304739" cy="326250"/>
          </a:xfrm>
          <a:prstGeom prst="rect">
            <a:avLst/>
          </a:prstGeom>
        </p:spPr>
      </p:pic>
      <p:sp>
        <p:nvSpPr>
          <p:cNvPr id="13" name="Obdélník 12"/>
          <p:cNvSpPr/>
          <p:nvPr userDrawn="1"/>
        </p:nvSpPr>
        <p:spPr>
          <a:xfrm>
            <a:off x="1324606" y="3717032"/>
            <a:ext cx="3456384" cy="720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 userDrawn="1"/>
        </p:nvSpPr>
        <p:spPr>
          <a:xfrm>
            <a:off x="4795058" y="3717032"/>
            <a:ext cx="1080120" cy="720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/>
          <p:cNvSpPr/>
          <p:nvPr userDrawn="1"/>
        </p:nvSpPr>
        <p:spPr>
          <a:xfrm>
            <a:off x="5889246" y="3717032"/>
            <a:ext cx="2592288" cy="72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0924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0B12-711B-485B-A0C6-A879160A7C2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444208" y="6597352"/>
            <a:ext cx="1944216" cy="26813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accent6"/>
                </a:solidFill>
              </a:defRPr>
            </a:lvl1pPr>
          </a:lstStyle>
          <a:p>
            <a:r>
              <a:rPr lang="cs-CZ" dirty="0" smtClean="0"/>
              <a:t>09. 11. 2011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6657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0B12-711B-485B-A0C6-A879160A7C2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444208" y="6597352"/>
            <a:ext cx="1944216" cy="26813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accent6"/>
                </a:solidFill>
              </a:defRPr>
            </a:lvl1pPr>
          </a:lstStyle>
          <a:p>
            <a:r>
              <a:rPr lang="cs-CZ" dirty="0" smtClean="0"/>
              <a:t>09. 11. 2011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2594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0B12-711B-485B-A0C6-A879160A7C2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444208" y="6597352"/>
            <a:ext cx="1944216" cy="26813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accent6"/>
                </a:solidFill>
              </a:defRPr>
            </a:lvl1pPr>
          </a:lstStyle>
          <a:p>
            <a:r>
              <a:rPr lang="cs-CZ" dirty="0" smtClean="0"/>
              <a:t>09. 11. 2011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42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Obrázek 2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000"/>
          <a:stretch/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pic>
        <p:nvPicPr>
          <p:cNvPr id="14" name="Obrázek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5336"/>
            <a:ext cx="4248472" cy="915392"/>
          </a:xfrm>
          <a:prstGeom prst="rect">
            <a:avLst/>
          </a:prstGeom>
        </p:spPr>
      </p:pic>
      <p:pic>
        <p:nvPicPr>
          <p:cNvPr id="15" name="Obrázek 1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4719" y="6202100"/>
            <a:ext cx="313200" cy="320238"/>
          </a:xfrm>
          <a:prstGeom prst="rect">
            <a:avLst/>
          </a:prstGeom>
        </p:spPr>
      </p:pic>
      <p:pic>
        <p:nvPicPr>
          <p:cNvPr id="16" name="Obrázek 15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7768" y="6200280"/>
            <a:ext cx="313200" cy="323877"/>
          </a:xfrm>
          <a:prstGeom prst="rect">
            <a:avLst/>
          </a:prstGeom>
        </p:spPr>
      </p:pic>
      <p:pic>
        <p:nvPicPr>
          <p:cNvPr id="17" name="Obrázek 1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2149" y="6199094"/>
            <a:ext cx="304739" cy="326250"/>
          </a:xfrm>
          <a:prstGeom prst="rect">
            <a:avLst/>
          </a:prstGeom>
        </p:spPr>
      </p:pic>
      <p:sp>
        <p:nvSpPr>
          <p:cNvPr id="18" name="Obdélník 17"/>
          <p:cNvSpPr/>
          <p:nvPr userDrawn="1"/>
        </p:nvSpPr>
        <p:spPr>
          <a:xfrm>
            <a:off x="1324606" y="4257926"/>
            <a:ext cx="3456384" cy="720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/>
          <p:cNvSpPr/>
          <p:nvPr userDrawn="1"/>
        </p:nvSpPr>
        <p:spPr>
          <a:xfrm>
            <a:off x="4795058" y="4257926"/>
            <a:ext cx="1080120" cy="720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bdélník 19"/>
          <p:cNvSpPr/>
          <p:nvPr userDrawn="1"/>
        </p:nvSpPr>
        <p:spPr>
          <a:xfrm>
            <a:off x="5889246" y="4257926"/>
            <a:ext cx="2592288" cy="72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4606" y="4406900"/>
            <a:ext cx="7170106" cy="1362075"/>
          </a:xfr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24606" y="2906713"/>
            <a:ext cx="7170106" cy="1242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637944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0B12-711B-485B-A0C6-A879160A7C2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datum 3"/>
          <p:cNvSpPr>
            <a:spLocks noGrp="1"/>
          </p:cNvSpPr>
          <p:nvPr>
            <p:ph type="dt" sz="half" idx="13"/>
          </p:nvPr>
        </p:nvSpPr>
        <p:spPr>
          <a:xfrm>
            <a:off x="6444208" y="6597352"/>
            <a:ext cx="1944216" cy="26813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accent6"/>
                </a:solidFill>
              </a:defRPr>
            </a:lvl1pPr>
          </a:lstStyle>
          <a:p>
            <a:r>
              <a:rPr lang="cs-CZ" dirty="0" smtClean="0"/>
              <a:t>09. 11. 2011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1880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0B12-711B-485B-A0C6-A879160A7C2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Zástupný symbol pro datum 3"/>
          <p:cNvSpPr>
            <a:spLocks noGrp="1"/>
          </p:cNvSpPr>
          <p:nvPr>
            <p:ph type="dt" sz="half" idx="15"/>
          </p:nvPr>
        </p:nvSpPr>
        <p:spPr>
          <a:xfrm>
            <a:off x="6444208" y="6597352"/>
            <a:ext cx="1944216" cy="26813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accent6"/>
                </a:solidFill>
              </a:defRPr>
            </a:lvl1pPr>
          </a:lstStyle>
          <a:p>
            <a:r>
              <a:rPr lang="cs-CZ" dirty="0" smtClean="0"/>
              <a:t>09. 11. 2011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3605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0B12-711B-485B-A0C6-A879160A7C2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444208" y="6597352"/>
            <a:ext cx="1944216" cy="26813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accent6"/>
                </a:solidFill>
              </a:defRPr>
            </a:lvl1pPr>
          </a:lstStyle>
          <a:p>
            <a:r>
              <a:rPr lang="cs-CZ" dirty="0" smtClean="0"/>
              <a:t>09. 11. 2011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1862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0B12-711B-485B-A0C6-A879160A7C2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444208" y="6597352"/>
            <a:ext cx="1944216" cy="26813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accent6"/>
                </a:solidFill>
              </a:defRPr>
            </a:lvl1pPr>
          </a:lstStyle>
          <a:p>
            <a:r>
              <a:rPr lang="cs-CZ" dirty="0" smtClean="0"/>
              <a:t>09. 11. 2011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4735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0B12-711B-485B-A0C6-A879160A7C2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datum 3"/>
          <p:cNvSpPr>
            <a:spLocks noGrp="1"/>
          </p:cNvSpPr>
          <p:nvPr>
            <p:ph type="dt" sz="half" idx="13"/>
          </p:nvPr>
        </p:nvSpPr>
        <p:spPr>
          <a:xfrm>
            <a:off x="6444208" y="6597352"/>
            <a:ext cx="1944216" cy="26813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accent6"/>
                </a:solidFill>
              </a:defRPr>
            </a:lvl1pPr>
          </a:lstStyle>
          <a:p>
            <a:r>
              <a:rPr lang="cs-CZ" dirty="0" smtClean="0"/>
              <a:t>09. 11. 2011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1173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0B12-711B-485B-A0C6-A879160A7C2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datum 3"/>
          <p:cNvSpPr txBox="1">
            <a:spLocks/>
          </p:cNvSpPr>
          <p:nvPr userDrawn="1"/>
        </p:nvSpPr>
        <p:spPr>
          <a:xfrm>
            <a:off x="6444208" y="6597352"/>
            <a:ext cx="1944216" cy="268139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r" defTabSz="914400" rtl="0" eaLnBrk="1" latinLnBrk="0" hangingPunct="1">
              <a:defRPr sz="9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mtClean="0"/>
              <a:t>09. 11. 2011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8337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jpe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513"/>
          <a:stretch/>
        </p:blipFill>
        <p:spPr>
          <a:xfrm>
            <a:off x="-1" y="-1"/>
            <a:ext cx="9143997" cy="794339"/>
          </a:xfrm>
          <a:prstGeom prst="rect">
            <a:avLst/>
          </a:prstGeom>
        </p:spPr>
      </p:pic>
      <p:pic>
        <p:nvPicPr>
          <p:cNvPr id="14" name="Obrázek 13"/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192"/>
          <a:stretch/>
        </p:blipFill>
        <p:spPr>
          <a:xfrm>
            <a:off x="2843808" y="167538"/>
            <a:ext cx="6300188" cy="484619"/>
          </a:xfrm>
          <a:prstGeom prst="rect">
            <a:avLst/>
          </a:prstGeom>
        </p:spPr>
      </p:pic>
      <p:pic>
        <p:nvPicPr>
          <p:cNvPr id="13" name="Obrázek 12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" y="794338"/>
            <a:ext cx="9144000" cy="5744996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 userDrawn="1"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482"/>
          <a:stretch/>
        </p:blipFill>
        <p:spPr>
          <a:xfrm>
            <a:off x="0" y="6539334"/>
            <a:ext cx="9144000" cy="318666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059832" y="192706"/>
            <a:ext cx="5904656" cy="43424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980728"/>
            <a:ext cx="8229600" cy="51454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532440" y="6587054"/>
            <a:ext cx="514400" cy="2263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1">
                <a:solidFill>
                  <a:schemeClr val="accent6"/>
                </a:solidFill>
              </a:defRPr>
            </a:lvl1pPr>
          </a:lstStyle>
          <a:p>
            <a:fld id="{55AF0B12-711B-485B-A0C6-A879160A7C26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15" name="Obrázek 14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672" y="6587054"/>
            <a:ext cx="48936" cy="226885"/>
          </a:xfrm>
          <a:prstGeom prst="rect">
            <a:avLst/>
          </a:prstGeom>
        </p:spPr>
      </p:pic>
      <p:pic>
        <p:nvPicPr>
          <p:cNvPr id="16" name="Obrázek 15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912" y="6590152"/>
            <a:ext cx="192509" cy="218176"/>
          </a:xfrm>
          <a:prstGeom prst="rect">
            <a:avLst/>
          </a:prstGeom>
        </p:spPr>
      </p:pic>
      <p:pic>
        <p:nvPicPr>
          <p:cNvPr id="17" name="Obrázek 16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587054"/>
            <a:ext cx="182397" cy="226885"/>
          </a:xfrm>
          <a:prstGeom prst="rect">
            <a:avLst/>
          </a:prstGeom>
        </p:spPr>
      </p:pic>
      <p:pic>
        <p:nvPicPr>
          <p:cNvPr id="18" name="Obrázek 17"/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43" y="6589442"/>
            <a:ext cx="185633" cy="220169"/>
          </a:xfrm>
          <a:prstGeom prst="rect">
            <a:avLst/>
          </a:prstGeom>
        </p:spPr>
      </p:pic>
      <p:pic>
        <p:nvPicPr>
          <p:cNvPr id="19" name="Obrázek 18"/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587054"/>
            <a:ext cx="191295" cy="226885"/>
          </a:xfrm>
          <a:prstGeom prst="rect">
            <a:avLst/>
          </a:prstGeom>
        </p:spPr>
      </p:pic>
      <p:sp>
        <p:nvSpPr>
          <p:cNvPr id="21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444208" y="6597352"/>
            <a:ext cx="1944216" cy="26813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accent6"/>
                </a:solidFill>
              </a:defRPr>
            </a:lvl1pPr>
          </a:lstStyle>
          <a:p>
            <a:r>
              <a:rPr lang="cs-CZ" dirty="0" smtClean="0"/>
              <a:t>09. 11. 2011</a:t>
            </a:r>
            <a:endParaRPr lang="cs-CZ" dirty="0"/>
          </a:p>
        </p:txBody>
      </p:sp>
      <p:pic>
        <p:nvPicPr>
          <p:cNvPr id="20" name="Obrázek 19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424" y="6584368"/>
            <a:ext cx="48936" cy="226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631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2000" b="1" kern="1200">
          <a:solidFill>
            <a:schemeClr val="tx1"/>
          </a:solidFill>
          <a:latin typeface="Trebuchet MS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–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»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3200" dirty="0" smtClean="0"/>
              <a:t>Týmový projekt 2017</a:t>
            </a:r>
            <a:endParaRPr lang="cs-CZ" sz="3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smtClean="0"/>
              <a:t>Institut biostatistiky a analýz, Brno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06161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týmového projektu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Vyzkoušet si řešení reálných problémů analýzy medicínských a environmentálních dat</a:t>
            </a:r>
          </a:p>
          <a:p>
            <a:endParaRPr lang="cs-CZ" dirty="0"/>
          </a:p>
          <a:p>
            <a:r>
              <a:rPr lang="cs-CZ" dirty="0" smtClean="0"/>
              <a:t>Týmová spolupráce (3členné týmy)</a:t>
            </a:r>
          </a:p>
          <a:p>
            <a:endParaRPr lang="cs-CZ" dirty="0"/>
          </a:p>
          <a:p>
            <a:r>
              <a:rPr lang="cs-CZ" dirty="0" smtClean="0"/>
              <a:t>Praktické procvičení:</a:t>
            </a:r>
          </a:p>
          <a:p>
            <a:pPr lvl="1"/>
            <a:r>
              <a:rPr lang="cs-CZ" dirty="0" smtClean="0"/>
              <a:t>Práce s daty</a:t>
            </a:r>
          </a:p>
          <a:p>
            <a:pPr lvl="1"/>
            <a:r>
              <a:rPr lang="cs-CZ" dirty="0" smtClean="0"/>
              <a:t>Základní popisná statistika a testy</a:t>
            </a:r>
          </a:p>
          <a:p>
            <a:pPr lvl="1"/>
            <a:r>
              <a:rPr lang="cs-CZ" dirty="0" smtClean="0"/>
              <a:t>Prezentace výsledků</a:t>
            </a:r>
          </a:p>
          <a:p>
            <a:pPr lvl="1"/>
            <a:r>
              <a:rPr lang="cs-CZ" dirty="0" smtClean="0"/>
              <a:t>Týmová spolupráce 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0B12-711B-485B-A0C6-A879160A7C26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cs-CZ" smtClean="0"/>
              <a:t>09. 11. 2011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5065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Principy týmové spolupráce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Jeden za všechny, všichni za jednoho</a:t>
            </a:r>
          </a:p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0B12-711B-485B-A0C6-A879160A7C26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cs-CZ" smtClean="0"/>
              <a:t>09. 11. 2011</a:t>
            </a:r>
            <a:endParaRPr lang="cs-CZ" dirty="0"/>
          </a:p>
        </p:txBody>
      </p:sp>
      <p:pic>
        <p:nvPicPr>
          <p:cNvPr id="7" name="Obrázek 6" descr="tymova spoluprac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7604" y="1844824"/>
            <a:ext cx="6156684" cy="410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506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Časový plán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686800" cy="5145435"/>
          </a:xfrm>
        </p:spPr>
        <p:txBody>
          <a:bodyPr/>
          <a:lstStyle/>
          <a:p>
            <a:r>
              <a:rPr lang="cs-CZ" dirty="0" smtClean="0"/>
              <a:t>23.2.2017 – představení a rozebrání témat</a:t>
            </a:r>
          </a:p>
          <a:p>
            <a:r>
              <a:rPr lang="cs-CZ" dirty="0" smtClean="0"/>
              <a:t>30.3.2017 – první kontrolní setkání</a:t>
            </a:r>
          </a:p>
          <a:p>
            <a:r>
              <a:rPr lang="cs-CZ" dirty="0" smtClean="0"/>
              <a:t>27.4.2017 – druhé kontrolní setkání</a:t>
            </a:r>
          </a:p>
          <a:p>
            <a:r>
              <a:rPr lang="cs-CZ" dirty="0"/>
              <a:t>4</a:t>
            </a:r>
            <a:r>
              <a:rPr lang="cs-CZ" dirty="0" smtClean="0"/>
              <a:t>.5.2017 – zaslání finální zprávy</a:t>
            </a:r>
          </a:p>
          <a:p>
            <a:r>
              <a:rPr lang="cs-CZ" dirty="0" smtClean="0"/>
              <a:t>18.5.2017 – obhajoba závěrečné zprávy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0B12-711B-485B-A0C6-A879160A7C26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cs-CZ" smtClean="0"/>
              <a:t>09. 11. 2011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002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Kontrolní setkání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Prezentace dosavadní práce (cca 15 minut + diskuse)</a:t>
            </a:r>
          </a:p>
          <a:p>
            <a:endParaRPr lang="cs-CZ" dirty="0"/>
          </a:p>
          <a:p>
            <a:r>
              <a:rPr lang="cs-CZ" dirty="0" smtClean="0"/>
              <a:t>První setkání 30.3.</a:t>
            </a:r>
          </a:p>
          <a:p>
            <a:pPr lvl="1"/>
            <a:r>
              <a:rPr lang="cs-CZ" dirty="0" smtClean="0"/>
              <a:t>Orientace v problematice</a:t>
            </a:r>
          </a:p>
          <a:p>
            <a:pPr lvl="1"/>
            <a:r>
              <a:rPr lang="cs-CZ" dirty="0" smtClean="0"/>
              <a:t>Problémy nalezené v datech a návrh jejich řešení</a:t>
            </a:r>
          </a:p>
          <a:p>
            <a:pPr lvl="1"/>
            <a:r>
              <a:rPr lang="cs-CZ" dirty="0" smtClean="0"/>
              <a:t>Plán analýzy a formulace hypotéz</a:t>
            </a:r>
          </a:p>
          <a:p>
            <a:pPr lvl="1"/>
            <a:r>
              <a:rPr lang="cs-CZ" dirty="0" smtClean="0"/>
              <a:t>Popis souboru</a:t>
            </a:r>
          </a:p>
          <a:p>
            <a:pPr lvl="1"/>
            <a:endParaRPr lang="cs-CZ" dirty="0"/>
          </a:p>
          <a:p>
            <a:r>
              <a:rPr lang="cs-CZ" dirty="0" smtClean="0"/>
              <a:t>Druhé setkání 27.4.</a:t>
            </a:r>
          </a:p>
          <a:p>
            <a:pPr lvl="1"/>
            <a:r>
              <a:rPr lang="cs-CZ" dirty="0" smtClean="0"/>
              <a:t>Statistické testování hypotéz</a:t>
            </a:r>
          </a:p>
          <a:p>
            <a:pPr lvl="1"/>
            <a:r>
              <a:rPr lang="cs-CZ" dirty="0" smtClean="0"/>
              <a:t>Předběžné závěry práce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0B12-711B-485B-A0C6-A879160A7C26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cs-CZ" smtClean="0"/>
              <a:t>09. 11. 2011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3670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Ukončení týmového projektu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435280" cy="5145435"/>
          </a:xfrm>
        </p:spPr>
        <p:txBody>
          <a:bodyPr>
            <a:normAutofit fontScale="92500" lnSpcReduction="20000"/>
          </a:bodyPr>
          <a:lstStyle/>
          <a:p>
            <a:r>
              <a:rPr lang="cs-CZ" sz="2800" dirty="0" smtClean="0"/>
              <a:t>4.5. </a:t>
            </a:r>
            <a:r>
              <a:rPr lang="cs-CZ" sz="2800" dirty="0"/>
              <a:t>– odevzdání závěrečné </a:t>
            </a:r>
            <a:r>
              <a:rPr lang="cs-CZ" sz="2800" dirty="0" smtClean="0"/>
              <a:t>zprávy</a:t>
            </a:r>
            <a:endParaRPr lang="en-US" sz="2800" dirty="0" smtClean="0"/>
          </a:p>
          <a:p>
            <a:pPr lvl="1"/>
            <a:r>
              <a:rPr lang="cs-CZ" sz="2400" dirty="0" smtClean="0"/>
              <a:t>Odevzdává se .</a:t>
            </a:r>
            <a:r>
              <a:rPr lang="cs-CZ" sz="2400" dirty="0" err="1" smtClean="0"/>
              <a:t>pdf</a:t>
            </a:r>
            <a:r>
              <a:rPr lang="cs-CZ" sz="2400" dirty="0" smtClean="0"/>
              <a:t> (nebo .</a:t>
            </a:r>
            <a:r>
              <a:rPr lang="cs-CZ" sz="2400" dirty="0" err="1" smtClean="0"/>
              <a:t>docx</a:t>
            </a:r>
            <a:r>
              <a:rPr lang="cs-CZ" sz="2400" dirty="0" smtClean="0"/>
              <a:t>) mailem na adresu </a:t>
            </a:r>
            <a:r>
              <a:rPr lang="cs-CZ" sz="2400" dirty="0" err="1" smtClean="0"/>
              <a:t>harustiakova</a:t>
            </a:r>
            <a:r>
              <a:rPr lang="en-US" sz="2400" dirty="0" smtClean="0"/>
              <a:t>@</a:t>
            </a:r>
            <a:r>
              <a:rPr lang="cs-CZ" sz="2400" dirty="0" smtClean="0"/>
              <a:t>iba.muni.cz</a:t>
            </a:r>
          </a:p>
          <a:p>
            <a:pPr lvl="1"/>
            <a:r>
              <a:rPr lang="en-US" sz="2400" dirty="0" err="1" smtClean="0"/>
              <a:t>Rozsah</a:t>
            </a:r>
            <a:r>
              <a:rPr lang="en-US" sz="2400" dirty="0" smtClean="0"/>
              <a:t> – 10 a</a:t>
            </a:r>
            <a:r>
              <a:rPr lang="cs-CZ" sz="2400" dirty="0" smtClean="0"/>
              <a:t>ž 20 stran</a:t>
            </a:r>
          </a:p>
          <a:p>
            <a:pPr lvl="1"/>
            <a:r>
              <a:rPr lang="cs-CZ" sz="2400" dirty="0" smtClean="0"/>
              <a:t>Struktura</a:t>
            </a:r>
          </a:p>
          <a:p>
            <a:pPr lvl="2"/>
            <a:r>
              <a:rPr lang="cs-CZ" sz="2000" dirty="0" smtClean="0"/>
              <a:t>Zadání </a:t>
            </a:r>
            <a:r>
              <a:rPr lang="cs-CZ" sz="2000" dirty="0"/>
              <a:t>a cíle</a:t>
            </a:r>
          </a:p>
          <a:p>
            <a:pPr lvl="2"/>
            <a:r>
              <a:rPr lang="cs-CZ" sz="2000" dirty="0" smtClean="0"/>
              <a:t>Teoretické pozadí</a:t>
            </a:r>
          </a:p>
          <a:p>
            <a:pPr lvl="2"/>
            <a:r>
              <a:rPr lang="cs-CZ" sz="2000" dirty="0" smtClean="0"/>
              <a:t>Čištění </a:t>
            </a:r>
            <a:r>
              <a:rPr lang="cs-CZ" sz="2000" dirty="0"/>
              <a:t>a definice </a:t>
            </a:r>
            <a:r>
              <a:rPr lang="cs-CZ" sz="2000" dirty="0" smtClean="0"/>
              <a:t>souboru</a:t>
            </a:r>
          </a:p>
          <a:p>
            <a:pPr lvl="2"/>
            <a:r>
              <a:rPr lang="cs-CZ" sz="2000" dirty="0" smtClean="0"/>
              <a:t>Problémy dat</a:t>
            </a:r>
            <a:endParaRPr lang="cs-CZ" sz="2000" dirty="0"/>
          </a:p>
          <a:p>
            <a:pPr lvl="2"/>
            <a:r>
              <a:rPr lang="cs-CZ" sz="2000" dirty="0" smtClean="0"/>
              <a:t>Řešení </a:t>
            </a:r>
            <a:r>
              <a:rPr lang="cs-CZ" sz="2000" dirty="0"/>
              <a:t>cílů</a:t>
            </a:r>
          </a:p>
          <a:p>
            <a:pPr lvl="2"/>
            <a:r>
              <a:rPr lang="cs-CZ" sz="2000" dirty="0" smtClean="0"/>
              <a:t>Závěr</a:t>
            </a:r>
            <a:endParaRPr lang="cs-CZ" sz="2000" dirty="0"/>
          </a:p>
          <a:p>
            <a:pPr lvl="2"/>
            <a:endParaRPr lang="en-US" sz="2000" dirty="0" smtClean="0"/>
          </a:p>
          <a:p>
            <a:r>
              <a:rPr lang="cs-CZ" sz="2800" dirty="0" smtClean="0"/>
              <a:t>18.5</a:t>
            </a:r>
            <a:r>
              <a:rPr lang="cs-CZ" sz="2800" dirty="0"/>
              <a:t>. – </a:t>
            </a:r>
            <a:r>
              <a:rPr lang="cs-CZ" sz="2800" dirty="0" smtClean="0"/>
              <a:t>obhajoba</a:t>
            </a:r>
          </a:p>
          <a:p>
            <a:pPr lvl="1"/>
            <a:r>
              <a:rPr lang="cs-CZ" sz="2400" dirty="0" smtClean="0"/>
              <a:t>Prezentace </a:t>
            </a:r>
            <a:r>
              <a:rPr lang="cs-CZ" sz="2400" dirty="0"/>
              <a:t>- 15 minut prezentace + diskuse</a:t>
            </a:r>
            <a:endParaRPr lang="en-US" sz="2400" dirty="0"/>
          </a:p>
          <a:p>
            <a:pPr lvl="1"/>
            <a:r>
              <a:rPr lang="cs-CZ" sz="2400" dirty="0" smtClean="0"/>
              <a:t>Posudek vedoucího, posudek oponentského týmu (oponenti vylosováni)</a:t>
            </a:r>
            <a:endParaRPr lang="cs-CZ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0B12-711B-485B-A0C6-A879160A7C26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cs-CZ" smtClean="0"/>
              <a:t>09. 11. 2011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885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Týmové projekty 2017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45435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2400" dirty="0"/>
              <a:t>Michal Svoboda: Fenotypy ve vztahu k plicním funkcím u pacientů s CHOPN </a:t>
            </a:r>
            <a:endParaRPr lang="cs-CZ" sz="2400" dirty="0" smtClean="0"/>
          </a:p>
          <a:p>
            <a:pPr marL="400050" lvl="1" indent="0">
              <a:buNone/>
            </a:pPr>
            <a:r>
              <a:rPr lang="cs-CZ" sz="2000" dirty="0" smtClean="0"/>
              <a:t>	svoboda</a:t>
            </a:r>
            <a:r>
              <a:rPr lang="en-US" sz="2000" dirty="0" smtClean="0"/>
              <a:t>@iba.muni.cz</a:t>
            </a:r>
            <a:endParaRPr lang="cs-CZ" sz="2000" dirty="0" smtClean="0"/>
          </a:p>
          <a:p>
            <a:pPr marL="857250" lvl="1" indent="-457200">
              <a:buFont typeface="+mj-lt"/>
              <a:buAutoNum type="arabicPeriod"/>
            </a:pPr>
            <a:endParaRPr lang="cs-CZ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/>
              <a:t>Jiří </a:t>
            </a:r>
            <a:r>
              <a:rPr lang="cs-CZ" sz="2400" dirty="0"/>
              <a:t>Šilar: Vliv rizikových faktorů na výskyt zdravotních komplikací u pacientů s domácí umělou </a:t>
            </a:r>
            <a:r>
              <a:rPr lang="cs-CZ" sz="2400" dirty="0" smtClean="0"/>
              <a:t>výživou</a:t>
            </a:r>
          </a:p>
          <a:p>
            <a:pPr marL="400050" lvl="1" indent="0">
              <a:buNone/>
            </a:pPr>
            <a:r>
              <a:rPr lang="en-US" sz="2000" dirty="0" smtClean="0"/>
              <a:t>	silar@iba.muni.cz</a:t>
            </a:r>
          </a:p>
          <a:p>
            <a:pPr marL="857250" lvl="1" indent="-457200">
              <a:buFont typeface="+mj-lt"/>
              <a:buAutoNum type="arabicPeriod"/>
            </a:pPr>
            <a:endParaRPr lang="cs-CZ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/>
              <a:t>Jan </a:t>
            </a:r>
            <a:r>
              <a:rPr lang="cs-CZ" sz="2400" dirty="0"/>
              <a:t>Švancara</a:t>
            </a:r>
            <a:r>
              <a:rPr lang="cs-CZ" sz="2400" dirty="0" smtClean="0"/>
              <a:t>: ELSPAC</a:t>
            </a:r>
            <a:r>
              <a:rPr lang="cs-CZ" sz="2400" dirty="0"/>
              <a:t>, subjektivně reportované zdraví v longitudinální </a:t>
            </a:r>
            <a:r>
              <a:rPr lang="cs-CZ" sz="2400" dirty="0" smtClean="0"/>
              <a:t>perspektivě</a:t>
            </a:r>
          </a:p>
          <a:p>
            <a:pPr marL="400050" lvl="1" indent="0">
              <a:buNone/>
            </a:pPr>
            <a:r>
              <a:rPr lang="en-US" sz="2000" dirty="0" smtClean="0"/>
              <a:t>	svancara@iba.muni.cz</a:t>
            </a:r>
            <a:endParaRPr lang="cs-CZ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0B12-711B-485B-A0C6-A879160A7C26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cs-CZ" smtClean="0"/>
              <a:t>09. 11. 2011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760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iba-colours">
      <a:dk1>
        <a:sysClr val="windowText" lastClr="000000"/>
      </a:dk1>
      <a:lt1>
        <a:sysClr val="window" lastClr="FFFFFF"/>
      </a:lt1>
      <a:dk2>
        <a:srgbClr val="1F497D"/>
      </a:dk2>
      <a:lt2>
        <a:srgbClr val="F0EEE7"/>
      </a:lt2>
      <a:accent1>
        <a:srgbClr val="B36C2D"/>
      </a:accent1>
      <a:accent2>
        <a:srgbClr val="005DA8"/>
      </a:accent2>
      <a:accent3>
        <a:srgbClr val="608DC4"/>
      </a:accent3>
      <a:accent4>
        <a:srgbClr val="B6C4E2"/>
      </a:accent4>
      <a:accent5>
        <a:srgbClr val="CBC4B6"/>
      </a:accent5>
      <a:accent6>
        <a:srgbClr val="87837E"/>
      </a:accent6>
      <a:hlink>
        <a:srgbClr val="B36C2D"/>
      </a:hlink>
      <a:folHlink>
        <a:srgbClr val="608DC4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631</TotalTime>
  <Words>244</Words>
  <Application>Microsoft Office PowerPoint</Application>
  <PresentationFormat>Předvádění na obrazovce (4:3)</PresentationFormat>
  <Paragraphs>70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Trebuchet MS</vt:lpstr>
      <vt:lpstr>Wingdings</vt:lpstr>
      <vt:lpstr>Motiv systému Office</vt:lpstr>
      <vt:lpstr>Týmový projekt 2017</vt:lpstr>
      <vt:lpstr>Cíle týmového projektu</vt:lpstr>
      <vt:lpstr>Principy týmové spolupráce</vt:lpstr>
      <vt:lpstr>Časový plán</vt:lpstr>
      <vt:lpstr>Kontrolní setkání</vt:lpstr>
      <vt:lpstr>Ukončení týmového projektu</vt:lpstr>
      <vt:lpstr>Týmové projekty 2017</vt:lpstr>
    </vt:vector>
  </TitlesOfParts>
  <Company>ATC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radim</dc:creator>
  <cp:lastModifiedBy>Danka</cp:lastModifiedBy>
  <cp:revision>96</cp:revision>
  <dcterms:created xsi:type="dcterms:W3CDTF">2011-01-19T10:31:11Z</dcterms:created>
  <dcterms:modified xsi:type="dcterms:W3CDTF">2017-02-24T07:47:35Z</dcterms:modified>
</cp:coreProperties>
</file>