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5" r:id="rId2"/>
    <p:sldId id="267" r:id="rId3"/>
    <p:sldId id="268" r:id="rId4"/>
    <p:sldId id="271" r:id="rId5"/>
    <p:sldId id="272" r:id="rId6"/>
    <p:sldId id="275" r:id="rId7"/>
    <p:sldId id="278" r:id="rId8"/>
    <p:sldId id="273" r:id="rId9"/>
    <p:sldId id="274" r:id="rId10"/>
    <p:sldId id="280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>
      <p:cViewPr varScale="1">
        <p:scale>
          <a:sx n="107" d="100"/>
          <a:sy n="107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45D59-6A99-4423-A831-2CBF908BB27C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D5A9-4CDC-4BB9-9E01-F1DB83ECC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0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6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25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48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60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5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74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6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61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88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02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E2BC-8990-4A53-8715-FD1B8299AAF0}" type="datetimeFigureOut">
              <a:rPr lang="cs-CZ" smtClean="0"/>
              <a:t>22.9.2014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0934-6763-4DCF-9F82-5D6811BF7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92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8640960" cy="305177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Určování pohlaví a věku z kosterního materiálu. </a:t>
            </a:r>
            <a:r>
              <a:rPr lang="cs-CZ" b="1" dirty="0" err="1" smtClean="0"/>
              <a:t>Morfoskopické</a:t>
            </a:r>
            <a:r>
              <a:rPr lang="cs-CZ" b="1" dirty="0" smtClean="0"/>
              <a:t> a morfometrické metody. 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712968" cy="1752600"/>
          </a:xfrm>
        </p:spPr>
        <p:txBody>
          <a:bodyPr/>
          <a:lstStyle/>
          <a:p>
            <a:pPr algn="l"/>
            <a:r>
              <a:rPr lang="cs-CZ" b="1" dirty="0" smtClean="0"/>
              <a:t>Bi4340c Biologie člověka - cvičení (podzim 2014)</a:t>
            </a:r>
          </a:p>
          <a:p>
            <a:pPr algn="l"/>
            <a:r>
              <a:rPr lang="cs-CZ" dirty="0" smtClean="0"/>
              <a:t>24. 9. 2014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Bi4340c Biologie člověka - cvičení (podzim 2014)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7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96" y="82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Vývoj (mineralizace) </a:t>
            </a:r>
            <a:r>
              <a:rPr lang="cs-CZ" dirty="0" smtClean="0"/>
              <a:t>chrupu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2" y="1082466"/>
            <a:ext cx="60486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Při odhadu věku na základě stupně vývoje zubů je nutné posuzovat</a:t>
            </a:r>
            <a:r>
              <a:rPr lang="cs-CZ" altLang="cs-CZ" sz="2400" dirty="0" smtClean="0">
                <a:solidFill>
                  <a:schemeClr val="tx1"/>
                </a:solidFill>
              </a:rPr>
              <a:t>: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1. stupeň vývoje </a:t>
            </a:r>
            <a:r>
              <a:rPr lang="cs-CZ" altLang="cs-CZ" sz="2400" dirty="0" err="1">
                <a:solidFill>
                  <a:schemeClr val="tx1"/>
                </a:solidFill>
              </a:rPr>
              <a:t>oklusální</a:t>
            </a:r>
            <a:r>
              <a:rPr lang="cs-CZ" altLang="cs-CZ" sz="2400" dirty="0">
                <a:solidFill>
                  <a:schemeClr val="tx1"/>
                </a:solidFill>
              </a:rPr>
              <a:t> (</a:t>
            </a:r>
            <a:r>
              <a:rPr lang="cs-CZ" altLang="cs-CZ" sz="2400" dirty="0" err="1">
                <a:solidFill>
                  <a:schemeClr val="tx1"/>
                </a:solidFill>
              </a:rPr>
              <a:t>skusné</a:t>
            </a:r>
            <a:r>
              <a:rPr lang="cs-CZ" altLang="cs-CZ" sz="2400" dirty="0">
                <a:solidFill>
                  <a:schemeClr val="tx1"/>
                </a:solidFill>
              </a:rPr>
              <a:t>) plochy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2. stupeň rozvoje korunky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3. stupeň vývoje krčku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4. počátek růstu kořene; u molárů počínají kořeny nejprve růst divergentně (do stran); kořenové kanálky jsou široce rozevřené; pozor na kořeny mléčných zubů, které naznačují určitý stupeň </a:t>
            </a:r>
            <a:r>
              <a:rPr lang="cs-CZ" altLang="cs-CZ" sz="2400" dirty="0" err="1">
                <a:solidFill>
                  <a:schemeClr val="tx1"/>
                </a:solidFill>
              </a:rPr>
              <a:t>resorbce</a:t>
            </a:r>
            <a:r>
              <a:rPr lang="cs-CZ" altLang="cs-CZ" sz="2400" dirty="0">
                <a:solidFill>
                  <a:schemeClr val="tx1"/>
                </a:solidFill>
              </a:rPr>
              <a:t> a vypadají pro nezkušené oko podobně jako teprve založené.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5. konec růstu zubu; kořenový kanálek se nachází apikálně (u kořenovému hrotu) a je až na malý otvor pro nerv uzavřený</a:t>
            </a:r>
          </a:p>
        </p:txBody>
      </p:sp>
      <p:pic>
        <p:nvPicPr>
          <p:cNvPr id="6" name="Picture 5" descr="vekD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986" r="-3302"/>
          <a:stretch/>
        </p:blipFill>
        <p:spPr bwMode="auto">
          <a:xfrm>
            <a:off x="6347561" y="0"/>
            <a:ext cx="280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7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Vývoj (mineralizace) </a:t>
            </a:r>
            <a:r>
              <a:rPr lang="cs-CZ" dirty="0" smtClean="0"/>
              <a:t>chrupu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7" name="Picture 4" descr="vek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0572"/>
            <a:ext cx="78314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Indikátory biologického věku - dospělí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88" y="1348693"/>
            <a:ext cx="8928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Komplexní hodnocení věku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Celkový tělesný stav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Projevy stárnutí: úbytek organické složky, porušení kloubních ploch, redukce spongiózní husté trámčiny, slábnutí kompakty, usazování solí v hyalinních chrupavkách, </a:t>
            </a:r>
            <a:r>
              <a:rPr lang="cs-CZ" sz="2400" dirty="0" err="1" smtClean="0"/>
              <a:t>osteonů</a:t>
            </a:r>
            <a:endParaRPr lang="cs-CZ" sz="24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u="sng" dirty="0" smtClean="0"/>
              <a:t>Kombinovaná </a:t>
            </a:r>
            <a:r>
              <a:rPr lang="cs-CZ" altLang="cs-CZ" sz="2400" u="sng" dirty="0"/>
              <a:t>metoda </a:t>
            </a:r>
            <a:r>
              <a:rPr lang="cs-CZ" altLang="cs-CZ" sz="2400" u="sng" dirty="0" err="1"/>
              <a:t>Nemeskériho</a:t>
            </a:r>
            <a:r>
              <a:rPr lang="cs-CZ" altLang="cs-CZ" sz="2400" u="sng" dirty="0"/>
              <a:t> et al.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cs-CZ" altLang="cs-CZ" sz="2400" dirty="0" smtClean="0"/>
              <a:t>facies </a:t>
            </a:r>
            <a:r>
              <a:rPr lang="cs-CZ" altLang="cs-CZ" sz="2400" dirty="0" err="1"/>
              <a:t>symphysialis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ossis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pubis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symfyseální</a:t>
            </a:r>
            <a:r>
              <a:rPr lang="cs-CZ" altLang="cs-CZ" sz="2400" dirty="0"/>
              <a:t> styčná plocha</a:t>
            </a:r>
            <a:r>
              <a:rPr lang="cs-CZ" altLang="cs-CZ" sz="2400" dirty="0" smtClean="0"/>
              <a:t>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cs-CZ" altLang="cs-CZ" sz="2400" dirty="0" smtClean="0"/>
              <a:t>struktura </a:t>
            </a:r>
            <a:r>
              <a:rPr lang="cs-CZ" altLang="cs-CZ" sz="2400" dirty="0"/>
              <a:t>spongiózy proximální epifýzy humeru a femuru </a:t>
            </a:r>
            <a:r>
              <a:rPr lang="cs-CZ" altLang="cs-CZ" sz="2400" dirty="0" smtClean="0"/>
              <a:t>a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cs-CZ" altLang="cs-CZ" sz="2400" dirty="0" smtClean="0"/>
              <a:t>stupeň  </a:t>
            </a:r>
            <a:r>
              <a:rPr lang="cs-CZ" altLang="cs-CZ" sz="2400" dirty="0"/>
              <a:t>obliterace endokraniálních </a:t>
            </a:r>
            <a:r>
              <a:rPr lang="cs-CZ" altLang="cs-CZ" sz="2400" dirty="0" smtClean="0"/>
              <a:t>švů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7396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457200" indent="-457200">
              <a:spcBef>
                <a:spcPct val="50000"/>
              </a:spcBef>
            </a:pPr>
            <a:r>
              <a:rPr lang="cs-CZ" altLang="cs-CZ" dirty="0" smtClean="0"/>
              <a:t>1. facies </a:t>
            </a:r>
            <a:r>
              <a:rPr lang="cs-CZ" altLang="cs-CZ" dirty="0" err="1"/>
              <a:t>symphysialis</a:t>
            </a:r>
            <a:r>
              <a:rPr lang="cs-CZ" altLang="cs-CZ" dirty="0"/>
              <a:t> </a:t>
            </a:r>
            <a:r>
              <a:rPr lang="cs-CZ" altLang="cs-CZ" dirty="0" err="1"/>
              <a:t>ossis</a:t>
            </a:r>
            <a:r>
              <a:rPr lang="cs-CZ" altLang="cs-CZ" dirty="0"/>
              <a:t> </a:t>
            </a:r>
            <a:r>
              <a:rPr lang="cs-CZ" altLang="cs-CZ" dirty="0" err="1"/>
              <a:t>pubis</a:t>
            </a:r>
            <a:r>
              <a:rPr lang="cs-CZ" altLang="cs-CZ" dirty="0"/>
              <a:t> </a:t>
            </a:r>
            <a:r>
              <a:rPr lang="cs-CZ" altLang="cs-CZ" dirty="0" smtClean="0"/>
              <a:t>(</a:t>
            </a:r>
            <a:r>
              <a:rPr lang="cs-CZ" altLang="cs-CZ" dirty="0" err="1"/>
              <a:t>symfyseální</a:t>
            </a:r>
            <a:r>
              <a:rPr lang="cs-CZ" altLang="cs-CZ" dirty="0"/>
              <a:t> styčná plocha)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10" descr="vekDo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35" y="1874836"/>
            <a:ext cx="5256584" cy="403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2. struktura </a:t>
            </a:r>
            <a:r>
              <a:rPr lang="cs-CZ" altLang="cs-CZ" dirty="0"/>
              <a:t>spongiózy proximální epifýzy humeru a femuru </a:t>
            </a:r>
            <a:r>
              <a:rPr lang="cs-CZ" altLang="cs-CZ" dirty="0" smtClean="0"/>
              <a:t>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7" descr="vekDo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6208712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vekDo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25500"/>
            <a:ext cx="2368550" cy="60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>3. stupeň  </a:t>
            </a:r>
            <a:r>
              <a:rPr lang="cs-CZ" altLang="cs-CZ" dirty="0"/>
              <a:t>obliterace endokraniálních švů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9" descr="vekDo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256584" cy="48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1268760"/>
            <a:ext cx="86818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b="1" dirty="0" smtClean="0"/>
              <a:t>stupeň uzavření </a:t>
            </a:r>
            <a:r>
              <a:rPr lang="cs-CZ" altLang="cs-CZ" sz="1600" b="1" dirty="0" err="1" smtClean="0"/>
              <a:t>ektokraniálních</a:t>
            </a:r>
            <a:r>
              <a:rPr lang="cs-CZ" altLang="cs-CZ" sz="1600" b="1" dirty="0" smtClean="0"/>
              <a:t> švů</a:t>
            </a:r>
            <a:r>
              <a:rPr lang="cs-CZ" altLang="cs-CZ" sz="1600" dirty="0" smtClean="0"/>
              <a:t>. Je velice variabilní, proto možnost chyby je vysoká a tudíž se jedná o nepřesnou metodu. Většinou se skutečný věk </a:t>
            </a:r>
          </a:p>
          <a:p>
            <a:r>
              <a:rPr lang="cs-CZ" altLang="cs-CZ" sz="1600" dirty="0" smtClean="0"/>
              <a:t>  podhodnocuje.</a:t>
            </a:r>
          </a:p>
          <a:p>
            <a:endParaRPr lang="cs-CZ" altLang="cs-CZ" sz="1600" dirty="0" smtClean="0"/>
          </a:p>
          <a:p>
            <a:pPr>
              <a:buFontTx/>
              <a:buChar char="•"/>
            </a:pPr>
            <a:r>
              <a:rPr lang="cs-CZ" altLang="cs-CZ" sz="1600" dirty="0" smtClean="0"/>
              <a:t> </a:t>
            </a:r>
            <a:r>
              <a:rPr lang="cs-CZ" altLang="cs-CZ" sz="1600" b="1" dirty="0" smtClean="0"/>
              <a:t>stupeň obroušení zubů</a:t>
            </a:r>
            <a:r>
              <a:rPr lang="cs-CZ" altLang="cs-CZ" sz="1600" dirty="0" smtClean="0"/>
              <a:t>. Tento znak je závislý na druhu konzumované potravy a  je též ovlivněn individuální variabilitou skloviny. Tato metoda je poměrně přesná a je možné ji používat. Schémata </a:t>
            </a:r>
            <a:r>
              <a:rPr lang="cs-CZ" altLang="cs-CZ" sz="1600" dirty="0" err="1" smtClean="0"/>
              <a:t>obrusu</a:t>
            </a:r>
            <a:r>
              <a:rPr lang="cs-CZ" altLang="cs-CZ" sz="1600" dirty="0" smtClean="0"/>
              <a:t> zubů vypracoval </a:t>
            </a:r>
            <a:r>
              <a:rPr lang="cs-CZ" altLang="cs-CZ" sz="1600" dirty="0" err="1" smtClean="0"/>
              <a:t>Lovejoy</a:t>
            </a:r>
            <a:r>
              <a:rPr lang="cs-CZ" altLang="cs-CZ" sz="1600" dirty="0" smtClean="0"/>
              <a:t> a </a:t>
            </a:r>
            <a:r>
              <a:rPr lang="cs-CZ" altLang="cs-CZ" sz="1600" dirty="0" err="1" smtClean="0"/>
              <a:t>Miles</a:t>
            </a:r>
            <a:r>
              <a:rPr lang="cs-CZ" altLang="cs-CZ" sz="1600" dirty="0" smtClean="0"/>
              <a:t>. Naši  Komínek, </a:t>
            </a:r>
            <a:r>
              <a:rPr lang="cs-CZ" altLang="cs-CZ" sz="1600" dirty="0" err="1" smtClean="0"/>
              <a:t>Andrik</a:t>
            </a:r>
            <a:r>
              <a:rPr lang="cs-CZ" altLang="cs-CZ" sz="1600" dirty="0" smtClean="0"/>
              <a:t> a Bílý.</a:t>
            </a:r>
          </a:p>
          <a:p>
            <a:endParaRPr lang="cs-CZ" altLang="cs-CZ" sz="1600" dirty="0"/>
          </a:p>
          <a:p>
            <a:pPr>
              <a:buFontTx/>
              <a:buChar char="•"/>
            </a:pPr>
            <a:r>
              <a:rPr lang="cs-CZ" altLang="cs-CZ" sz="1600" dirty="0"/>
              <a:t> </a:t>
            </a:r>
            <a:r>
              <a:rPr lang="cs-CZ" altLang="cs-CZ" sz="1600" b="1" dirty="0"/>
              <a:t>reliéf facies </a:t>
            </a:r>
            <a:r>
              <a:rPr lang="cs-CZ" altLang="cs-CZ" sz="1600" b="1" dirty="0" err="1"/>
              <a:t>symphysialis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ossis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pubis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McKern</a:t>
            </a:r>
            <a:r>
              <a:rPr lang="cs-CZ" altLang="cs-CZ" sz="1600" dirty="0"/>
              <a:t> 1973, </a:t>
            </a:r>
            <a:r>
              <a:rPr lang="cs-CZ" altLang="cs-CZ" sz="1600" dirty="0" err="1"/>
              <a:t>McKern</a:t>
            </a:r>
            <a:r>
              <a:rPr lang="cs-CZ" altLang="cs-CZ" sz="1600" dirty="0"/>
              <a:t> a Stewart 1957, </a:t>
            </a:r>
          </a:p>
          <a:p>
            <a:r>
              <a:rPr lang="cs-CZ" altLang="cs-CZ" sz="1600" dirty="0"/>
              <a:t>  </a:t>
            </a:r>
            <a:r>
              <a:rPr lang="cs-CZ" altLang="cs-CZ" sz="1600" dirty="0" err="1"/>
              <a:t>Todd</a:t>
            </a:r>
            <a:r>
              <a:rPr lang="cs-CZ" altLang="cs-CZ" sz="1600" dirty="0"/>
              <a:t> 1920)</a:t>
            </a:r>
          </a:p>
          <a:p>
            <a:pPr>
              <a:buFontTx/>
              <a:buChar char="-"/>
            </a:pPr>
            <a:endParaRPr lang="cs-CZ" altLang="cs-CZ" sz="1600" dirty="0"/>
          </a:p>
          <a:p>
            <a:pPr>
              <a:buFontTx/>
              <a:buChar char="•"/>
            </a:pPr>
            <a:r>
              <a:rPr lang="cs-CZ" altLang="cs-CZ" sz="1600" b="1" dirty="0"/>
              <a:t> degenerativní změny</a:t>
            </a:r>
            <a:r>
              <a:rPr lang="cs-CZ" altLang="cs-CZ" sz="1600" dirty="0"/>
              <a:t>. Známky opotřebování na páteři a velkých kloubech </a:t>
            </a:r>
          </a:p>
          <a:p>
            <a:r>
              <a:rPr lang="cs-CZ" altLang="cs-CZ" sz="1600" dirty="0"/>
              <a:t> ukazují na pokročilý věk. Zatížení ovšem může být ovlivněno činností nebo  </a:t>
            </a:r>
          </a:p>
          <a:p>
            <a:r>
              <a:rPr lang="cs-CZ" altLang="cs-CZ" sz="1600" dirty="0"/>
              <a:t> pohlavím.</a:t>
            </a:r>
          </a:p>
          <a:p>
            <a:endParaRPr lang="cs-CZ" altLang="cs-CZ" sz="1600" dirty="0"/>
          </a:p>
          <a:p>
            <a:pPr>
              <a:buFontTx/>
              <a:buChar char="•"/>
            </a:pPr>
            <a:r>
              <a:rPr lang="cs-CZ" altLang="cs-CZ" sz="1600" b="1" dirty="0"/>
              <a:t> zkostnatění chrupavčitých částí kostry</a:t>
            </a:r>
            <a:r>
              <a:rPr lang="cs-CZ" altLang="cs-CZ" sz="1600" dirty="0"/>
              <a:t>. Zkostnatění žeberních chrupavek </a:t>
            </a:r>
          </a:p>
          <a:p>
            <a:r>
              <a:rPr lang="cs-CZ" altLang="cs-CZ" sz="1600" dirty="0"/>
              <a:t> ukazuje na pokročilý věk. Určení např. podle stavu chrupavky štítné, chrupavky prstenčité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Indikátory biologického věku - dospělí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 smtClean="0"/>
              <a:t>Stupeň </a:t>
            </a:r>
            <a:r>
              <a:rPr lang="cs-CZ" altLang="cs-CZ" b="1" dirty="0"/>
              <a:t>uzavření </a:t>
            </a:r>
            <a:r>
              <a:rPr lang="cs-CZ" altLang="cs-CZ" b="1" dirty="0" err="1"/>
              <a:t>ektokraniálních</a:t>
            </a:r>
            <a:r>
              <a:rPr lang="cs-CZ" altLang="cs-CZ" b="1" dirty="0"/>
              <a:t> švů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vekDos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768752" cy="49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 smtClean="0"/>
              <a:t>Stupeň </a:t>
            </a:r>
            <a:r>
              <a:rPr lang="cs-CZ" altLang="cs-CZ" b="1" dirty="0"/>
              <a:t>obroušení zubů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5" descr="vekDos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60835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ekDos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71" y="1412776"/>
            <a:ext cx="423401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 smtClean="0"/>
              <a:t>Reliéf </a:t>
            </a:r>
            <a:r>
              <a:rPr lang="cs-CZ" altLang="cs-CZ" b="1" dirty="0"/>
              <a:t>facies </a:t>
            </a:r>
            <a:r>
              <a:rPr lang="cs-CZ" altLang="cs-CZ" b="1" dirty="0" err="1"/>
              <a:t>symphysialis</a:t>
            </a:r>
            <a:r>
              <a:rPr lang="cs-CZ" altLang="cs-CZ" b="1" dirty="0"/>
              <a:t> </a:t>
            </a:r>
            <a:r>
              <a:rPr lang="cs-CZ" altLang="cs-CZ" b="1" dirty="0" err="1"/>
              <a:t>ossis</a:t>
            </a:r>
            <a:r>
              <a:rPr lang="cs-CZ" altLang="cs-CZ" b="1" dirty="0"/>
              <a:t> </a:t>
            </a:r>
            <a:r>
              <a:rPr lang="cs-CZ" altLang="cs-CZ" b="1" dirty="0" err="1"/>
              <a:t>pubis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6" descr="vekDos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264275" cy="3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0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cs-CZ" b="1" dirty="0"/>
              <a:t>Určování </a:t>
            </a:r>
            <a:r>
              <a:rPr lang="cs-CZ" b="1" dirty="0" smtClean="0"/>
              <a:t>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Růst organismu</a:t>
            </a:r>
          </a:p>
          <a:p>
            <a:r>
              <a:rPr lang="cs-CZ" dirty="0" smtClean="0"/>
              <a:t>Zrání organismu</a:t>
            </a:r>
          </a:p>
          <a:p>
            <a:r>
              <a:rPr lang="cs-CZ" dirty="0" smtClean="0"/>
              <a:t>Stárnutí organismu</a:t>
            </a:r>
          </a:p>
          <a:p>
            <a:r>
              <a:rPr lang="cs-CZ" dirty="0" smtClean="0"/>
              <a:t>Smrt organismu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6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Histologická metoda určení věku</a:t>
            </a:r>
            <a:endParaRPr lang="cs-CZ" b="1" dirty="0"/>
          </a:p>
        </p:txBody>
      </p:sp>
      <p:pic>
        <p:nvPicPr>
          <p:cNvPr id="5" name="Picture 5" descr="vekDos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9" b="55105"/>
          <a:stretch/>
        </p:blipFill>
        <p:spPr bwMode="auto">
          <a:xfrm>
            <a:off x="2627788" y="3356992"/>
            <a:ext cx="3765813" cy="244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628800"/>
            <a:ext cx="61609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Hodnotíme : A 		Abrazi</a:t>
            </a:r>
          </a:p>
          <a:p>
            <a:pPr lvl="3"/>
            <a:r>
              <a:rPr lang="cs-CZ" dirty="0" smtClean="0"/>
              <a:t>  G		Úpon gingivy</a:t>
            </a:r>
          </a:p>
          <a:p>
            <a:pPr lvl="3"/>
            <a:r>
              <a:rPr lang="cs-CZ" dirty="0"/>
              <a:t> </a:t>
            </a:r>
            <a:r>
              <a:rPr lang="cs-CZ" dirty="0" smtClean="0"/>
              <a:t> D 		Sekundární dentin</a:t>
            </a:r>
          </a:p>
          <a:p>
            <a:pPr lvl="3"/>
            <a:r>
              <a:rPr lang="cs-CZ" dirty="0"/>
              <a:t> </a:t>
            </a:r>
            <a:r>
              <a:rPr lang="cs-CZ" dirty="0" smtClean="0"/>
              <a:t> C		Sekundární cement</a:t>
            </a:r>
          </a:p>
          <a:p>
            <a:pPr lvl="3"/>
            <a:r>
              <a:rPr lang="cs-CZ" dirty="0"/>
              <a:t> </a:t>
            </a:r>
            <a:r>
              <a:rPr lang="cs-CZ" dirty="0" smtClean="0"/>
              <a:t> T 		Transparence kořenového dentinu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36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cs-CZ" dirty="0" smtClean="0"/>
              <a:t>Určování pohlaví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268760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Vytváření pohlavních znaků na kostře v období dospívání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Plynulý přechod rozvoje znaku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/>
              <a:t>Mezipopulační</a:t>
            </a:r>
            <a:r>
              <a:rPr lang="cs-CZ" sz="2800" dirty="0" smtClean="0"/>
              <a:t> rozdíly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/>
              <a:t>Morfoskopické</a:t>
            </a:r>
            <a:r>
              <a:rPr lang="cs-CZ" sz="2800" dirty="0" smtClean="0"/>
              <a:t> znaky – </a:t>
            </a:r>
            <a:r>
              <a:rPr lang="cs-CZ" sz="2800" dirty="0" err="1" smtClean="0"/>
              <a:t>aspektivní</a:t>
            </a:r>
            <a:r>
              <a:rPr lang="cs-CZ" sz="2800" dirty="0" smtClean="0"/>
              <a:t> hodnocení, spolehlivost znaku, index sexuality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Morfometrické znaky – minimální a maximální hodnota znaku u každého pohlaví, minimální pásmo překryvu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Zásady hodnocení: použití všech dostupných znaků, nepřenositelnost mezi populacemi, používání znaků s nejmenším překryvem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073"/>
            <a:ext cx="8229600" cy="968655"/>
          </a:xfrm>
        </p:spPr>
        <p:txBody>
          <a:bodyPr/>
          <a:lstStyle/>
          <a:p>
            <a:r>
              <a:rPr lang="cs-CZ" dirty="0" smtClean="0"/>
              <a:t>Lebka</a:t>
            </a:r>
            <a:endParaRPr lang="cs-CZ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1244" y="764704"/>
            <a:ext cx="4300756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b="1" dirty="0">
                <a:solidFill>
                  <a:schemeClr val="tx1"/>
                </a:solidFill>
                <a:cs typeface="Arial" charset="0"/>
              </a:rPr>
              <a:t>Mužská lebka vzhledem k ženské	</a:t>
            </a:r>
            <a:endParaRPr lang="cs-CZ" altLang="cs-CZ" sz="1300" dirty="0">
              <a:solidFill>
                <a:schemeClr val="tx1"/>
              </a:solidFill>
              <a:cs typeface="Arial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arcus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superciliares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vystouplé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2.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margo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supraorbitalis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(horní okraj očnice) je zaoblené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3. glabela vyklenutá (ploška mezi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arcus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superciliares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)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4. nosní kořen se zářezem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5. čelo ubíhá šikmo dozadu a plynule přechází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v temeno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6. na týlní kosti silná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protuberantia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occipitalis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externa</a:t>
            </a:r>
            <a:endParaRPr lang="cs-CZ" altLang="cs-CZ" sz="1300" dirty="0">
              <a:solidFill>
                <a:schemeClr val="tx1"/>
              </a:solidFill>
              <a:cs typeface="Arial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7. na lícní kosti vytvořen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processus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marginalis</a:t>
            </a:r>
            <a:endParaRPr lang="cs-CZ" altLang="cs-CZ" sz="1300" dirty="0">
              <a:solidFill>
                <a:schemeClr val="tx1"/>
              </a:solidFill>
              <a:cs typeface="Arial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8. zuby vsunuty do alveol kolmo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9. těžší než ženská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10.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processus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mastoideus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se dotýká podložky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11.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planum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nuchale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má silný svalový reliéf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12.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crista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supramastoidea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silně vyvinutá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13. os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zygomaticum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silná velká, se silným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 svalovým reliéfem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14. tvar očnice je hranatá a nízká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15. mandibula: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protuberantia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mentalis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silná,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  vystouplá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16. úhel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tupý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17. oblast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gonia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silný svalový reliéf, vybočen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 do stran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18.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caput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velká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19. corpus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vysoký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32040" y="777179"/>
            <a:ext cx="421196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b="1" dirty="0">
                <a:solidFill>
                  <a:schemeClr val="tx1"/>
                </a:solidFill>
                <a:cs typeface="Arial" charset="0"/>
              </a:rPr>
              <a:t>Ženská lebka vzhledem k mužské</a:t>
            </a:r>
            <a:endParaRPr lang="cs-CZ" altLang="cs-CZ" sz="1300" dirty="0">
              <a:solidFill>
                <a:schemeClr val="tx1"/>
              </a:solidFill>
              <a:cs typeface="Arial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arcus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superciliares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slabé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2.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margo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supraorbitalis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ostré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3. glabela plochá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4. nosní kořen plynulý přechod v čelo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5. čelo je kolmější než u muže, silná tubera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frontalia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(hrboly kosti čelní)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6.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protuberantia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occipitalis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externa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slabá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nebo chybí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7.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processus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marginalis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chybí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8. zuby vsunuty do alveolů šikmo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9. lehčí než mužská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10.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processusu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mastoideus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se nedotýká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 podložky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11.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planum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nuchale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má slabý reliéf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12.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crista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supramastoidea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slabá až chybí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13. os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zygomaticum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malá, se slabým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     svalovým reliéfem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14. očnice spíše vysoká a kulatá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15.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protuberantia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mentalis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slabá zaoblená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16. úhel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se blíží 90 stupňům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17. oblast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gonia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hladká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18.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caput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malá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19. corpus </a:t>
            </a:r>
            <a:r>
              <a:rPr lang="cs-CZ" altLang="cs-CZ" sz="1300" dirty="0" err="1">
                <a:solidFill>
                  <a:schemeClr val="tx1"/>
                </a:solidFill>
                <a:cs typeface="Arial" charset="0"/>
              </a:rPr>
              <a:t>mandibulae</a:t>
            </a:r>
            <a:r>
              <a:rPr lang="cs-CZ" altLang="cs-CZ" sz="1300" dirty="0">
                <a:solidFill>
                  <a:schemeClr val="tx1"/>
                </a:solidFill>
                <a:cs typeface="Arial" charset="0"/>
              </a:rPr>
              <a:t> je nízký</a:t>
            </a:r>
          </a:p>
        </p:txBody>
      </p:sp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5" name="Picture 6" descr="pohlavi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20" y="404664"/>
            <a:ext cx="6121400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ohlav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9623"/>
            <a:ext cx="5903913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Znaky pro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morfoskopické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určení pohlaví na lebce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Acsádi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a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Nemeskéri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1970,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Ferembach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et al. 1979</a:t>
            </a:r>
          </a:p>
        </p:txBody>
      </p:sp>
      <p:graphicFrame>
        <p:nvGraphicFramePr>
          <p:cNvPr id="6" name="Group 14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45567517"/>
              </p:ext>
            </p:extLst>
          </p:nvPr>
        </p:nvGraphicFramePr>
        <p:xfrm>
          <a:off x="179513" y="338554"/>
          <a:ext cx="8496944" cy="6477002"/>
        </p:xfrm>
        <a:graphic>
          <a:graphicData uri="http://schemas.openxmlformats.org/drawingml/2006/table">
            <a:tbl>
              <a:tblPr/>
              <a:tblGrid>
                <a:gridCol w="1368152"/>
                <a:gridCol w="363364"/>
                <a:gridCol w="1279525"/>
                <a:gridCol w="1279525"/>
                <a:gridCol w="1686098"/>
                <a:gridCol w="1152128"/>
                <a:gridCol w="1368152"/>
              </a:tblGrid>
              <a:tr h="57470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znak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váha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hyper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femininní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-2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femininní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-1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indiferentní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maskulinní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+1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hyper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maskulinní +2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glabella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slabá (0)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lehce vyvinutá (1)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 (2)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vyvinutá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(3 - 4)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(5 - 6)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arcus</a:t>
                      </a: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superciliaris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slabý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lehce vyvinutý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vyvinutý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tubera frontalia a parietalia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vyvinutá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vyvinutá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chybějící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inclinatio frontale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vertikální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téměř vertikální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mírně skloněné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lehce ubíhající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ubíhající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processus mastoideus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malý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malý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velký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relief planum nuchale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chybí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slabě patrný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vyvinutý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silně vyvinutý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protuberantia occipitalis externa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chybí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slabě vyvinutá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vyvinutá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hákovitá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os zygomaticum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hladká bez sval. reliéfu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nízká, slabý sval. reliéf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středně vysoká nepravidelný povrch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vysoká nepravidelný povrch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vysoká velmi silný svalový reliéf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crista supramastoidea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slabá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margo supraorbitalis, tvar očnice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ostré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kulatý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ostré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kulatý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přechodný tvar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lehce zaoblené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čtyřboký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zaoblené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čtyřboký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mandibula celkově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gracilní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gracilní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středně gracilní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robustní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silně robustní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mentum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malé, kulaté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malé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bilaterální protuberantia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angulus mandibulae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hladký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mírný reliéf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 reliéf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dobře patrný reliéf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silný reliéf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margo inferior pod M2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tenké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tenké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silné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silné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Pánev</a:t>
            </a:r>
            <a:endParaRPr lang="cs-CZ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520" y="1196752"/>
            <a:ext cx="432048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chemeClr val="tx1"/>
                </a:solidFill>
                <a:cs typeface="Arial" charset="0"/>
              </a:rPr>
              <a:t>Mužská 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pánev vzhledem k ženské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1. vyšší a užší	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2.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cristae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iliacae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jsou více esovitě zakřivené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3.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fossa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iliaca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vyšší a užší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4.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foramen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obturatum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oválný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5.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angulus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pubicus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ostrý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6.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incisura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major je užší, má tvar J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7. na horním rameni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incisura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major se nachází úzký žlábek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sulcus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paraglenoidalis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, nebo je bez žlábku    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8. corpus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ossis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ischii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širší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9. spina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zploštělá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10. horizontální větev kosti stydké,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superior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ossis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pubis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na průřezu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prizmatická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11.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arc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composeé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jednoduchý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12. facies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auricularis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má dolní rameno kratší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než horní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13.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crista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phallica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ischiopubicus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před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symphýsou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jakoby přeštípnutý a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vybočený</a:t>
            </a:r>
            <a:r>
              <a:rPr lang="cs-CZ" altLang="cs-CZ" sz="1600" dirty="0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860032" y="1196752"/>
            <a:ext cx="4176712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600" b="1" dirty="0" smtClean="0">
                <a:solidFill>
                  <a:schemeClr val="tx1"/>
                </a:solidFill>
                <a:cs typeface="Arial" charset="0"/>
              </a:rPr>
              <a:t>Ženská 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pánev vzhledem k mužské</a:t>
            </a:r>
            <a:endParaRPr lang="cs-CZ" altLang="cs-CZ" sz="1600" dirty="0">
              <a:solidFill>
                <a:schemeClr val="tx1"/>
              </a:solidFill>
              <a:cs typeface="Arial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1. nižší a širší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2.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cristae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iliacae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jsou méně esovitě zakřivené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3.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fossa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iliaca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plošší a širší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4.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foramen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obturatum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trojúhelníkovitý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5.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angulus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pubicus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tupý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6.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incisura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major je široká, má tvar U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7. na horním rameni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incisura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major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se nachází široký žlábek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sulcus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preauricularis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.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Uvnitř se nacházejí malé jamky – poporodní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změny. Tyto se  mohou nacházet též v oblasti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spony stydké nebo na ala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sacralia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ossis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sacri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8. corpus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ossis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ischii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užší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9. spina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ischiadica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hrotitá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10. horizontální větev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superior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ossis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pubis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je na průřezu střechovitá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11.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arc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composeé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zdvojený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12. facies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auricualris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má obě ramena stejně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dlouhá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13.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crista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phallica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ramus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ischiopubicus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je před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     </a:t>
            </a:r>
            <a:r>
              <a:rPr lang="cs-CZ" altLang="cs-CZ" sz="1400" dirty="0" err="1">
                <a:solidFill>
                  <a:schemeClr val="tx1"/>
                </a:solidFill>
                <a:cs typeface="Arial" charset="0"/>
              </a:rPr>
              <a:t>symphýsou</a:t>
            </a:r>
            <a:r>
              <a:rPr lang="cs-CZ" altLang="cs-CZ" sz="1400" dirty="0">
                <a:solidFill>
                  <a:schemeClr val="tx1"/>
                </a:solidFill>
                <a:cs typeface="Arial" charset="0"/>
              </a:rPr>
              <a:t> ostrý a rovný</a:t>
            </a:r>
          </a:p>
        </p:txBody>
      </p:sp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Pánev</a:t>
            </a:r>
            <a:endParaRPr lang="cs-CZ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2952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04" y="1448271"/>
            <a:ext cx="3024188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57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10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36098226"/>
              </p:ext>
            </p:extLst>
          </p:nvPr>
        </p:nvGraphicFramePr>
        <p:xfrm>
          <a:off x="323528" y="476672"/>
          <a:ext cx="8275638" cy="5883277"/>
        </p:xfrm>
        <a:graphic>
          <a:graphicData uri="http://schemas.openxmlformats.org/drawingml/2006/table">
            <a:tbl>
              <a:tblPr/>
              <a:tblGrid>
                <a:gridCol w="1181100"/>
                <a:gridCol w="538163"/>
                <a:gridCol w="1309687"/>
                <a:gridCol w="1314450"/>
                <a:gridCol w="1273175"/>
                <a:gridCol w="1327150"/>
                <a:gridCol w="1331913"/>
              </a:tblGrid>
              <a:tr h="5746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znak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váha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hyper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femininní -2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femininní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-1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indiferentní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maskulinní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+1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hyper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maskulinní +2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sulcus praeauricularis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hluboký, dobře ohraničený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plošší, slaběji ohraničený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naznačený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pouze stopově patrný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chybějící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incisura ischiadica major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tvar velmi širokého U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tvar širokého U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přechodný tvar mezi U a V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tvar V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tvar V velmi úzký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angulus pubicus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zakončen tupým úhlem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tupý až pravý úhel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přibližně pravoúhlý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ostrý úhel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ostrý úhel, tvar 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arc composee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dvě kružnice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dvě kružnice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jedna kružnice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jedna kružnice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foramen obturatum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trojhranný se špičatými okraji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trojhranný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neklasifikovatelný tvar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oválný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oválný úzký tvar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os coxae celkově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nízká, široká s vybíhajícími ala ossis ilii, slabý svalový reliéf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slabší projev ženských znaků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přechodná forma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slabší projev mužských znaků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vysoká úzká se silným svalovým reliéfem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corpus ossis ischii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úzká se slabým tuber ischiadicum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úzká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 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široká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široká se silně vyvinutým tuber ischiadicum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crista iliaca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slabě esovitě prohnutá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slabě esovitě prohnutá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středně esovitě prohnutá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zřetelně esovitě prohnutá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naprosto jasný, výrazný tvar S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fossa iliaca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široká a mělká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široká a mělká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středně široká a hluboká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úzká a hluboká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hluboká a úzká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pelvis major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široká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široká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střední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úzká</a:t>
                      </a:r>
                      <a:endParaRPr kumimoji="0" lang="cs-CZ" alt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457200"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914400"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371600"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1828800"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alt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velmi úzká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658" y="28713"/>
            <a:ext cx="88566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Znaky pro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morfoskopické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určení pohlaví na pánvi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Acsádi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a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Nemeskéri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1970, </a:t>
            </a:r>
            <a:r>
              <a:rPr lang="cs-CZ" altLang="cs-CZ" sz="1600" b="1" dirty="0" err="1">
                <a:solidFill>
                  <a:schemeClr val="tx1"/>
                </a:solidFill>
                <a:cs typeface="Arial" charset="0"/>
              </a:rPr>
              <a:t>Ferembach</a:t>
            </a:r>
            <a:r>
              <a:rPr lang="cs-CZ" altLang="cs-CZ" sz="1600" b="1" dirty="0">
                <a:solidFill>
                  <a:schemeClr val="tx1"/>
                </a:solidFill>
                <a:cs typeface="Arial" charset="0"/>
              </a:rPr>
              <a:t> et al. 1979</a:t>
            </a:r>
          </a:p>
        </p:txBody>
      </p:sp>
    </p:spTree>
    <p:extLst>
      <p:ext uri="{BB962C8B-B14F-4D97-AF65-F5344CB8AC3E}">
        <p14:creationId xmlns:p14="http://schemas.microsoft.com/office/powerpoint/2010/main" val="119979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Chronologický 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altLang="cs-CZ" dirty="0" smtClean="0"/>
              <a:t>etnické </a:t>
            </a:r>
            <a:r>
              <a:rPr lang="cs-CZ" altLang="cs-CZ" dirty="0"/>
              <a:t>a </a:t>
            </a:r>
            <a:r>
              <a:rPr lang="cs-CZ" altLang="cs-CZ" dirty="0" smtClean="0"/>
              <a:t>diachronní </a:t>
            </a:r>
            <a:r>
              <a:rPr lang="cs-CZ" altLang="cs-CZ" dirty="0"/>
              <a:t>rozdíly v tempu stárnutí, </a:t>
            </a:r>
            <a:endParaRPr lang="cs-CZ" altLang="cs-CZ" dirty="0" smtClean="0"/>
          </a:p>
          <a:p>
            <a:r>
              <a:rPr lang="cs-CZ" altLang="cs-CZ" dirty="0" smtClean="0"/>
              <a:t>vnější faktory: výživa</a:t>
            </a:r>
            <a:r>
              <a:rPr lang="cs-CZ" altLang="cs-CZ" dirty="0"/>
              <a:t>, vliv životního prostředí, pracovní zatížení a zdravotní stav jedince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9600" y="3284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Biologický věk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0" y="4149080"/>
            <a:ext cx="9144000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kalendářní věk</a:t>
            </a:r>
          </a:p>
          <a:p>
            <a:r>
              <a:rPr lang="cs-CZ" dirty="0" smtClean="0"/>
              <a:t>počet let života od narození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3218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36104"/>
          </a:xfrm>
        </p:spPr>
        <p:txBody>
          <a:bodyPr/>
          <a:lstStyle/>
          <a:p>
            <a:r>
              <a:rPr lang="cs-CZ" dirty="0" smtClean="0"/>
              <a:t>Etapy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544616"/>
          </a:xfrm>
        </p:spPr>
        <p:txBody>
          <a:bodyPr>
            <a:noAutofit/>
          </a:bodyPr>
          <a:lstStyle/>
          <a:p>
            <a:r>
              <a:rPr lang="cs-CZ" sz="1500" dirty="0" smtClean="0"/>
              <a:t>Dospělost – vytvoření spojení kosti klínové a kosti týlní (vymizení </a:t>
            </a:r>
            <a:r>
              <a:rPr lang="cs-CZ" sz="1500" dirty="0" err="1" smtClean="0"/>
              <a:t>synchondorsis</a:t>
            </a:r>
            <a:r>
              <a:rPr lang="cs-CZ" sz="1500" dirty="0" smtClean="0"/>
              <a:t> </a:t>
            </a:r>
            <a:r>
              <a:rPr lang="cs-CZ" sz="1500" dirty="0" err="1" smtClean="0"/>
              <a:t>sphenooccipitalis</a:t>
            </a:r>
            <a:r>
              <a:rPr lang="cs-CZ" sz="1500" dirty="0" smtClean="0"/>
              <a:t>) , 17 – 23 let</a:t>
            </a:r>
          </a:p>
          <a:p>
            <a:r>
              <a:rPr lang="cs-CZ" sz="1500" dirty="0" smtClean="0"/>
              <a:t>Věkové třídy</a:t>
            </a:r>
          </a:p>
          <a:p>
            <a:pPr>
              <a:buNone/>
            </a:pPr>
            <a:r>
              <a:rPr lang="cs-CZ" altLang="cs-CZ" sz="1500" dirty="0"/>
              <a:t>Martin ve vydání z roku 1928 rozdělil jedince podle věku na několik stádií</a:t>
            </a:r>
            <a:r>
              <a:rPr lang="cs-CZ" altLang="cs-CZ" sz="1500" dirty="0" smtClean="0"/>
              <a:t>:</a:t>
            </a:r>
            <a:endParaRPr lang="cs-CZ" altLang="cs-CZ" sz="1500" dirty="0"/>
          </a:p>
          <a:p>
            <a:pPr>
              <a:buNone/>
            </a:pPr>
            <a:r>
              <a:rPr lang="cs-CZ" altLang="cs-CZ" sz="1500" b="1" dirty="0" err="1"/>
              <a:t>Infans</a:t>
            </a:r>
            <a:r>
              <a:rPr lang="cs-CZ" altLang="cs-CZ" sz="1500" b="1" dirty="0"/>
              <a:t> I	 0 - 6 let (do prořezání prvního trvalého moláru)</a:t>
            </a:r>
          </a:p>
          <a:p>
            <a:pPr>
              <a:buNone/>
            </a:pPr>
            <a:r>
              <a:rPr lang="cs-CZ" altLang="cs-CZ" sz="1500" b="1" dirty="0" err="1"/>
              <a:t>Infans</a:t>
            </a:r>
            <a:r>
              <a:rPr lang="cs-CZ" altLang="cs-CZ" sz="1500" b="1" dirty="0"/>
              <a:t> II  	 7 - 12 (od prořezání prvního do prořezání druhého trvalého moláru)</a:t>
            </a:r>
          </a:p>
          <a:p>
            <a:pPr>
              <a:buNone/>
            </a:pPr>
            <a:r>
              <a:rPr lang="cs-CZ" altLang="cs-CZ" sz="1500" b="1" dirty="0" err="1"/>
              <a:t>Juvenis</a:t>
            </a:r>
            <a:r>
              <a:rPr lang="cs-CZ" altLang="cs-CZ" sz="1500" b="1" dirty="0"/>
              <a:t>	13 - 20 let (od prořezání druhého trvalého moláru do </a:t>
            </a:r>
            <a:r>
              <a:rPr lang="cs-CZ" altLang="cs-CZ" sz="1500" b="1" dirty="0" smtClean="0"/>
              <a:t>uzavření </a:t>
            </a:r>
            <a:r>
              <a:rPr lang="cs-CZ" altLang="cs-CZ" sz="1500" b="1" dirty="0" err="1" smtClean="0"/>
              <a:t>synchondrosis</a:t>
            </a:r>
            <a:r>
              <a:rPr lang="cs-CZ" altLang="cs-CZ" sz="1500" b="1" dirty="0" smtClean="0"/>
              <a:t> </a:t>
            </a:r>
            <a:r>
              <a:rPr lang="cs-CZ" altLang="cs-CZ" sz="1500" b="1" dirty="0" err="1"/>
              <a:t>sphenooccipitalis</a:t>
            </a:r>
            <a:r>
              <a:rPr lang="cs-CZ" altLang="cs-CZ" sz="1500" b="1" dirty="0"/>
              <a:t>)</a:t>
            </a:r>
          </a:p>
          <a:p>
            <a:pPr>
              <a:buNone/>
            </a:pPr>
            <a:r>
              <a:rPr lang="cs-CZ" altLang="cs-CZ" sz="1500" b="1" dirty="0" err="1"/>
              <a:t>Adultus</a:t>
            </a:r>
            <a:r>
              <a:rPr lang="cs-CZ" altLang="cs-CZ" sz="1500" b="1" dirty="0"/>
              <a:t>	20 - 40 (od </a:t>
            </a:r>
            <a:r>
              <a:rPr lang="cs-CZ" altLang="cs-CZ" sz="1500" b="1" dirty="0" smtClean="0"/>
              <a:t>poč. </a:t>
            </a:r>
            <a:r>
              <a:rPr lang="cs-CZ" altLang="cs-CZ" sz="1500" b="1" dirty="0"/>
              <a:t>obliterace </a:t>
            </a:r>
            <a:r>
              <a:rPr lang="cs-CZ" altLang="cs-CZ" sz="1500" b="1" dirty="0" smtClean="0"/>
              <a:t>leb. </a:t>
            </a:r>
            <a:r>
              <a:rPr lang="cs-CZ" altLang="cs-CZ" sz="1500" b="1" dirty="0"/>
              <a:t>švů a </a:t>
            </a:r>
            <a:r>
              <a:rPr lang="cs-CZ" altLang="cs-CZ" sz="1500" b="1" dirty="0" smtClean="0"/>
              <a:t>abraze </a:t>
            </a:r>
            <a:r>
              <a:rPr lang="cs-CZ" altLang="cs-CZ" sz="1500" b="1" dirty="0" err="1" smtClean="0"/>
              <a:t>oclusální</a:t>
            </a:r>
            <a:r>
              <a:rPr lang="cs-CZ" altLang="cs-CZ" sz="1500" b="1" dirty="0" smtClean="0"/>
              <a:t> plochy </a:t>
            </a:r>
            <a:r>
              <a:rPr lang="cs-CZ" altLang="cs-CZ" sz="1500" b="1" dirty="0"/>
              <a:t>zubů, </a:t>
            </a:r>
            <a:r>
              <a:rPr lang="cs-CZ" altLang="cs-CZ" sz="1500" b="1" dirty="0" smtClean="0"/>
              <a:t>poč. </a:t>
            </a:r>
            <a:r>
              <a:rPr lang="cs-CZ" altLang="cs-CZ" sz="1500" b="1" dirty="0"/>
              <a:t>uzavírání růstových štěrbin)</a:t>
            </a:r>
          </a:p>
          <a:p>
            <a:pPr>
              <a:buNone/>
            </a:pPr>
            <a:r>
              <a:rPr lang="cs-CZ" altLang="cs-CZ" sz="1500" b="1" dirty="0" err="1"/>
              <a:t>Maturus</a:t>
            </a:r>
            <a:r>
              <a:rPr lang="cs-CZ" altLang="cs-CZ" sz="1500" b="1" dirty="0"/>
              <a:t>	40 - 60 (osifikace pokročilá, lebeční švy ještě nejsou zcela obliterované)</a:t>
            </a:r>
          </a:p>
          <a:p>
            <a:pPr>
              <a:buNone/>
            </a:pPr>
            <a:r>
              <a:rPr lang="cs-CZ" altLang="cs-CZ" sz="1500" b="1" dirty="0" err="1"/>
              <a:t>Senilis</a:t>
            </a:r>
            <a:r>
              <a:rPr lang="cs-CZ" altLang="cs-CZ" sz="1500" b="1" dirty="0"/>
              <a:t> 	60 - více (obliterace lebky ve vysokém stádiu, eventuálně uzavírání </a:t>
            </a:r>
            <a:r>
              <a:rPr lang="cs-CZ" altLang="cs-CZ" sz="1500" b="1" dirty="0" smtClean="0"/>
              <a:t>a </a:t>
            </a:r>
            <a:r>
              <a:rPr lang="cs-CZ" altLang="cs-CZ" sz="1500" b="1" dirty="0" err="1" smtClean="0"/>
              <a:t>resorbce</a:t>
            </a:r>
            <a:r>
              <a:rPr lang="cs-CZ" altLang="cs-CZ" sz="1500" b="1" dirty="0" smtClean="0"/>
              <a:t> </a:t>
            </a:r>
            <a:r>
              <a:rPr lang="cs-CZ" altLang="cs-CZ" sz="1500" b="1" dirty="0"/>
              <a:t>alveolů v důsledku ztráty zubů)</a:t>
            </a:r>
          </a:p>
          <a:p>
            <a:pPr marL="0" indent="0">
              <a:buNone/>
            </a:pPr>
            <a:r>
              <a:rPr lang="cs-CZ" altLang="cs-CZ" sz="1500" dirty="0" smtClean="0"/>
              <a:t>Toto </a:t>
            </a:r>
            <a:r>
              <a:rPr lang="cs-CZ" altLang="cs-CZ" sz="1500" dirty="0"/>
              <a:t>rozdělení se zdálo v pozdější době hrubé, zejména pro nedospělce a děti, kde lze věk určit s vysokou přesností, a samozřejmě i metody </a:t>
            </a:r>
            <a:r>
              <a:rPr lang="cs-CZ" altLang="cs-CZ" sz="1500" dirty="0" smtClean="0"/>
              <a:t>určení </a:t>
            </a:r>
            <a:r>
              <a:rPr lang="cs-CZ" altLang="cs-CZ" sz="1500" dirty="0"/>
              <a:t>věku dospělých se zpřesnily, bylo toto rozdělení modifikováno, zjemněno (např. Stloukal 1999). </a:t>
            </a:r>
          </a:p>
          <a:p>
            <a:pPr>
              <a:buNone/>
            </a:pPr>
            <a:r>
              <a:rPr lang="cs-CZ" altLang="cs-CZ" sz="1500" b="1" dirty="0" err="1" smtClean="0"/>
              <a:t>Infans</a:t>
            </a:r>
            <a:r>
              <a:rPr lang="cs-CZ" altLang="cs-CZ" sz="1500" b="1" dirty="0" smtClean="0"/>
              <a:t> </a:t>
            </a:r>
            <a:r>
              <a:rPr lang="cs-CZ" altLang="cs-CZ" sz="1500" b="1" dirty="0"/>
              <a:t>I		0 - 0,5 let</a:t>
            </a:r>
          </a:p>
          <a:p>
            <a:pPr>
              <a:buNone/>
            </a:pPr>
            <a:r>
              <a:rPr lang="cs-CZ" altLang="cs-CZ" sz="1500" b="1" dirty="0" err="1"/>
              <a:t>Infans</a:t>
            </a:r>
            <a:r>
              <a:rPr lang="cs-CZ" altLang="cs-CZ" sz="1500" b="1" dirty="0"/>
              <a:t> II		0,5 </a:t>
            </a:r>
            <a:r>
              <a:rPr lang="cs-CZ" altLang="cs-CZ" sz="1500" dirty="0"/>
              <a:t>-</a:t>
            </a:r>
            <a:r>
              <a:rPr lang="cs-CZ" altLang="cs-CZ" sz="1500" b="1" dirty="0"/>
              <a:t> 6 let </a:t>
            </a:r>
          </a:p>
          <a:p>
            <a:pPr>
              <a:buNone/>
            </a:pPr>
            <a:r>
              <a:rPr lang="cs-CZ" altLang="cs-CZ" sz="1500" b="1" dirty="0" err="1"/>
              <a:t>Infans</a:t>
            </a:r>
            <a:r>
              <a:rPr lang="cs-CZ" altLang="cs-CZ" sz="1500" b="1" dirty="0"/>
              <a:t> III		7 - 13 let</a:t>
            </a:r>
          </a:p>
          <a:p>
            <a:pPr>
              <a:buNone/>
            </a:pPr>
            <a:r>
              <a:rPr lang="cs-CZ" altLang="cs-CZ" sz="1500" b="1" dirty="0" err="1"/>
              <a:t>Juvenis</a:t>
            </a:r>
            <a:r>
              <a:rPr lang="cs-CZ" altLang="cs-CZ" sz="1500" b="1" dirty="0"/>
              <a:t>		14 - 19 let</a:t>
            </a:r>
          </a:p>
          <a:p>
            <a:pPr>
              <a:buNone/>
            </a:pPr>
            <a:r>
              <a:rPr lang="cs-CZ" altLang="cs-CZ" sz="1500" b="1" dirty="0" err="1"/>
              <a:t>Adultus</a:t>
            </a:r>
            <a:r>
              <a:rPr lang="cs-CZ" altLang="cs-CZ" sz="1500" b="1" dirty="0"/>
              <a:t> I		20 - 29 let</a:t>
            </a:r>
          </a:p>
          <a:p>
            <a:pPr>
              <a:buNone/>
            </a:pPr>
            <a:r>
              <a:rPr lang="cs-CZ" altLang="cs-CZ" sz="1500" b="1" dirty="0" err="1"/>
              <a:t>Adultus</a:t>
            </a:r>
            <a:r>
              <a:rPr lang="cs-CZ" altLang="cs-CZ" sz="1500" b="1" dirty="0"/>
              <a:t> II	</a:t>
            </a:r>
            <a:r>
              <a:rPr lang="cs-CZ" altLang="cs-CZ" sz="1500" b="1" dirty="0" smtClean="0"/>
              <a:t>	30 </a:t>
            </a:r>
            <a:r>
              <a:rPr lang="cs-CZ" altLang="cs-CZ" sz="1500" b="1" dirty="0"/>
              <a:t>- 39 let </a:t>
            </a:r>
          </a:p>
          <a:p>
            <a:pPr>
              <a:buNone/>
            </a:pPr>
            <a:r>
              <a:rPr lang="cs-CZ" altLang="cs-CZ" sz="1500" b="1" dirty="0" err="1"/>
              <a:t>Maturus</a:t>
            </a:r>
            <a:r>
              <a:rPr lang="cs-CZ" altLang="cs-CZ" sz="1500" b="1" dirty="0"/>
              <a:t> I	</a:t>
            </a:r>
            <a:r>
              <a:rPr lang="cs-CZ" altLang="cs-CZ" sz="1500" b="1" dirty="0" smtClean="0"/>
              <a:t>	40 </a:t>
            </a:r>
            <a:r>
              <a:rPr lang="cs-CZ" altLang="cs-CZ" sz="1500" b="1" dirty="0"/>
              <a:t>- 49 let</a:t>
            </a:r>
          </a:p>
          <a:p>
            <a:pPr>
              <a:buNone/>
            </a:pPr>
            <a:r>
              <a:rPr lang="cs-CZ" altLang="cs-CZ" sz="1500" b="1" dirty="0" err="1"/>
              <a:t>Maturus</a:t>
            </a:r>
            <a:r>
              <a:rPr lang="cs-CZ" altLang="cs-CZ" sz="1500" b="1" dirty="0"/>
              <a:t> II	</a:t>
            </a:r>
            <a:r>
              <a:rPr lang="cs-CZ" altLang="cs-CZ" sz="1500" b="1" dirty="0" smtClean="0"/>
              <a:t>	50 </a:t>
            </a:r>
            <a:r>
              <a:rPr lang="cs-CZ" altLang="cs-CZ" sz="1500" b="1" dirty="0"/>
              <a:t>- 59 </a:t>
            </a:r>
            <a:r>
              <a:rPr lang="cs-CZ" altLang="cs-CZ" sz="1500" b="1" dirty="0" smtClean="0"/>
              <a:t>let</a:t>
            </a:r>
            <a:endParaRPr lang="cs-CZ" sz="15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8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biologického 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dirty="0" smtClean="0"/>
              <a:t>Plod</a:t>
            </a:r>
          </a:p>
          <a:p>
            <a:r>
              <a:rPr lang="cs-CZ" dirty="0" smtClean="0"/>
              <a:t>Novorozenec</a:t>
            </a:r>
          </a:p>
          <a:p>
            <a:r>
              <a:rPr lang="cs-CZ" dirty="0" err="1" smtClean="0"/>
              <a:t>Nepospělec</a:t>
            </a:r>
            <a:endParaRPr lang="cs-CZ" dirty="0" smtClean="0"/>
          </a:p>
          <a:p>
            <a:r>
              <a:rPr lang="cs-CZ" dirty="0" smtClean="0"/>
              <a:t>Dospělí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8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biologického věku - 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38" y="1268760"/>
            <a:ext cx="9144000" cy="820688"/>
          </a:xfrm>
        </p:spPr>
        <p:txBody>
          <a:bodyPr/>
          <a:lstStyle/>
          <a:p>
            <a:r>
              <a:rPr lang="cs-CZ" dirty="0" smtClean="0"/>
              <a:t>Délka a šířka dlouhých kostí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4208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Indikátory biologického věku - novorozenec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-26631" y="3429000"/>
            <a:ext cx="91440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Pouze 6 osifikačních center </a:t>
            </a:r>
          </a:p>
          <a:p>
            <a:r>
              <a:rPr lang="cs-CZ" dirty="0" smtClean="0"/>
              <a:t>Míry skeletu</a:t>
            </a:r>
          </a:p>
          <a:p>
            <a:r>
              <a:rPr lang="cs-CZ" altLang="cs-CZ" dirty="0" smtClean="0"/>
              <a:t>zkostnatělý spoj </a:t>
            </a:r>
            <a:r>
              <a:rPr lang="cs-CZ" altLang="cs-CZ" dirty="0" err="1"/>
              <a:t>anulus</a:t>
            </a:r>
            <a:r>
              <a:rPr lang="cs-CZ" altLang="cs-CZ" dirty="0"/>
              <a:t> </a:t>
            </a:r>
            <a:r>
              <a:rPr lang="cs-CZ" altLang="cs-CZ" dirty="0" err="1"/>
              <a:t>tympanicus</a:t>
            </a:r>
            <a:r>
              <a:rPr lang="cs-CZ" altLang="cs-CZ" dirty="0"/>
              <a:t> (prstenec kosti bubínkové) a kosti skalní, alespoň částečně vyvinuté korunky 2. moláru, přítomnosti osifikačních (zkostnatělých) jader distální epifýzy femuru, proximální epifýzy </a:t>
            </a:r>
            <a:r>
              <a:rPr lang="cs-CZ" altLang="cs-CZ" dirty="0" err="1"/>
              <a:t>tibie</a:t>
            </a:r>
            <a:r>
              <a:rPr lang="cs-CZ" altLang="cs-CZ" dirty="0"/>
              <a:t> a </a:t>
            </a:r>
            <a:r>
              <a:rPr lang="cs-CZ" altLang="cs-CZ" dirty="0" err="1"/>
              <a:t>talu</a:t>
            </a:r>
            <a:r>
              <a:rPr lang="cs-CZ" altLang="cs-CZ" dirty="0"/>
              <a:t> a </a:t>
            </a:r>
            <a:r>
              <a:rPr lang="cs-CZ" altLang="cs-CZ" dirty="0" err="1" smtClean="0"/>
              <a:t>calcanea</a:t>
            </a:r>
            <a:endParaRPr lang="cs-CZ" altLang="cs-CZ" b="1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7696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Indikátory biologického věku - nedospělí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900808"/>
          </a:xfrm>
        </p:spPr>
        <p:txBody>
          <a:bodyPr>
            <a:normAutofit/>
          </a:bodyPr>
          <a:lstStyle/>
          <a:p>
            <a:r>
              <a:rPr lang="cs-CZ" dirty="0" smtClean="0"/>
              <a:t>Přirůstání epifýz</a:t>
            </a:r>
          </a:p>
          <a:p>
            <a:r>
              <a:rPr lang="cs-CZ" dirty="0" smtClean="0"/>
              <a:t>Vývoj (mineralizace) chrupu</a:t>
            </a:r>
          </a:p>
          <a:p>
            <a:r>
              <a:rPr lang="cs-CZ" dirty="0"/>
              <a:t>Délky a šířky kostí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6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Přirůstání </a:t>
            </a:r>
            <a:r>
              <a:rPr lang="cs-CZ" dirty="0" smtClean="0"/>
              <a:t>epifýz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5373216"/>
            <a:ext cx="87137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</a:rPr>
              <a:t>Schéma uzavírání růstových štěrbin na kostře (</a:t>
            </a:r>
            <a:r>
              <a:rPr lang="cs-CZ" altLang="cs-CZ" dirty="0" err="1">
                <a:solidFill>
                  <a:schemeClr val="tx1"/>
                </a:solidFill>
              </a:rPr>
              <a:t>Brothwell</a:t>
            </a:r>
            <a:r>
              <a:rPr lang="cs-CZ" altLang="cs-CZ" dirty="0">
                <a:solidFill>
                  <a:schemeClr val="tx1"/>
                </a:solidFill>
              </a:rPr>
              <a:t> 1972, </a:t>
            </a:r>
            <a:r>
              <a:rPr lang="cs-CZ" altLang="cs-CZ" dirty="0" err="1">
                <a:solidFill>
                  <a:schemeClr val="tx1"/>
                </a:solidFill>
              </a:rPr>
              <a:t>Haret</a:t>
            </a:r>
            <a:r>
              <a:rPr lang="cs-CZ" altLang="cs-CZ" dirty="0">
                <a:solidFill>
                  <a:schemeClr val="tx1"/>
                </a:solidFill>
              </a:rPr>
              <a:t> et al. 1927, </a:t>
            </a:r>
            <a:r>
              <a:rPr lang="cs-CZ" altLang="cs-CZ" dirty="0" err="1">
                <a:solidFill>
                  <a:schemeClr val="tx1"/>
                </a:solidFill>
              </a:rPr>
              <a:t>Rauber</a:t>
            </a:r>
            <a:r>
              <a:rPr lang="cs-CZ" altLang="cs-CZ" dirty="0">
                <a:solidFill>
                  <a:schemeClr val="tx1"/>
                </a:solidFill>
              </a:rPr>
              <a:t> a </a:t>
            </a:r>
            <a:r>
              <a:rPr lang="cs-CZ" altLang="cs-CZ" dirty="0" err="1">
                <a:solidFill>
                  <a:schemeClr val="tx1"/>
                </a:solidFill>
              </a:rPr>
              <a:t>Kopsch</a:t>
            </a:r>
            <a:r>
              <a:rPr lang="cs-CZ" altLang="cs-CZ" dirty="0">
                <a:solidFill>
                  <a:schemeClr val="tx1"/>
                </a:solidFill>
              </a:rPr>
              <a:t> 1952, </a:t>
            </a:r>
            <a:r>
              <a:rPr lang="cs-CZ" altLang="cs-CZ" dirty="0" err="1">
                <a:solidFill>
                  <a:schemeClr val="tx1"/>
                </a:solidFill>
              </a:rPr>
              <a:t>Wolff</a:t>
            </a:r>
            <a:r>
              <a:rPr lang="cs-CZ" altLang="cs-CZ" dirty="0">
                <a:solidFill>
                  <a:schemeClr val="tx1"/>
                </a:solidFill>
              </a:rPr>
              <a:t> -</a:t>
            </a:r>
            <a:r>
              <a:rPr lang="cs-CZ" altLang="cs-CZ" dirty="0" err="1">
                <a:solidFill>
                  <a:schemeClr val="tx1"/>
                </a:solidFill>
              </a:rPr>
              <a:t>Heidegger</a:t>
            </a:r>
            <a:r>
              <a:rPr lang="cs-CZ" altLang="cs-CZ" dirty="0">
                <a:solidFill>
                  <a:schemeClr val="tx1"/>
                </a:solidFill>
              </a:rPr>
              <a:t> 1954), na tomto schématu jsou vyobrazeny všechny štěrbiny a věk jejich osifikace: </a:t>
            </a:r>
          </a:p>
        </p:txBody>
      </p:sp>
      <p:pic>
        <p:nvPicPr>
          <p:cNvPr id="6" name="Picture 5" descr="vekD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47253"/>
            <a:ext cx="45772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8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Vývoj (mineralizace) </a:t>
            </a:r>
            <a:r>
              <a:rPr lang="cs-CZ" dirty="0" smtClean="0"/>
              <a:t>chrupu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Bi4340c Biologie člověka - cvičení (podzim 2014)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1017603"/>
            <a:ext cx="8784976" cy="534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 anchor="ctr"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b="1" dirty="0"/>
              <a:t>Schéma časového prořezání mléčného chrupu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1. střední dolní řezák	        6 – 7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2. střední horní řezák	        8 – 9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3. boční řezák horní i dolní	8 – 12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4. první stolička dolní i horní	12 – 15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5. špičák horní i dolní	        16 – 24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6. druhá stolička horní i dolní  20 – 30 měsíc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dirty="0"/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b="1" dirty="0"/>
              <a:t>Schéma časového prořezávání trvalých zubů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pořadí		zub		      doba prořezávání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1.		první stolička		5. – 7.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2.		střední řezák		5. – 7.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3.		boční řezák		7. – 9.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4.		první premolár		9. – 11.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5.		špičák			10. – 14.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6.		druhý premolár	11. – 14.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7.		druhá stolička		11. – 15. rok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cs-CZ" altLang="cs-CZ" dirty="0"/>
              <a:t>8.		třetí stolička		17. – 40. rok</a:t>
            </a: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32180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1687</Words>
  <Application>Microsoft Office PowerPoint</Application>
  <PresentationFormat>Předvádění na obrazovce (4:3)</PresentationFormat>
  <Paragraphs>441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Určování pohlaví a věku z kosterního materiálu. Morfoskopické a morfometrické metody.  </vt:lpstr>
      <vt:lpstr>Určování věku</vt:lpstr>
      <vt:lpstr>Chronologický věk</vt:lpstr>
      <vt:lpstr>Etapy života</vt:lpstr>
      <vt:lpstr>Indikátory biologického věku</vt:lpstr>
      <vt:lpstr>Indikátory biologického věku - plod</vt:lpstr>
      <vt:lpstr>Indikátory biologického věku - nedospělí</vt:lpstr>
      <vt:lpstr>Přirůstání epifýz</vt:lpstr>
      <vt:lpstr>Vývoj (mineralizace) chrupu</vt:lpstr>
      <vt:lpstr>Vývoj (mineralizace) chrupu</vt:lpstr>
      <vt:lpstr>Vývoj (mineralizace) chrupu</vt:lpstr>
      <vt:lpstr>Indikátory biologického věku - dospělí</vt:lpstr>
      <vt:lpstr>1. facies symphysialis ossis pubis (symfyseální styčná plocha)</vt:lpstr>
      <vt:lpstr>2. struktura spongiózy proximální epifýzy humeru a femuru a</vt:lpstr>
      <vt:lpstr>3. stupeň  obliterace endokraniálních švů </vt:lpstr>
      <vt:lpstr>Indikátory biologického věku - dospělí</vt:lpstr>
      <vt:lpstr>Stupeň uzavření ektokraniálních švů</vt:lpstr>
      <vt:lpstr>Stupeň obroušení zubů</vt:lpstr>
      <vt:lpstr>Reliéf facies symphysialis ossis pubis</vt:lpstr>
      <vt:lpstr>Histologická metoda určení věku</vt:lpstr>
      <vt:lpstr>Určování pohlaví </vt:lpstr>
      <vt:lpstr>Lebka</vt:lpstr>
      <vt:lpstr>Prezentace aplikace PowerPoint</vt:lpstr>
      <vt:lpstr>Prezentace aplikace PowerPoint</vt:lpstr>
      <vt:lpstr>Pánev</vt:lpstr>
      <vt:lpstr>Pánev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Určování věku a pohlaví u kosterního materiálu</dc:title>
  <dc:creator>Student</dc:creator>
  <cp:lastModifiedBy>Student</cp:lastModifiedBy>
  <cp:revision>15</cp:revision>
  <dcterms:created xsi:type="dcterms:W3CDTF">2014-09-17T08:20:21Z</dcterms:created>
  <dcterms:modified xsi:type="dcterms:W3CDTF">2014-09-22T08:59:51Z</dcterms:modified>
</cp:coreProperties>
</file>