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F0669-6862-4E9F-9D54-F7CA67ECFA4F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52632-DB96-4820-BFCB-4B17EE6125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255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52632-DB96-4820-BFCB-4B17EE6125E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144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78A2-BF42-4C79-BCC9-0F1219647E78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366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78A2-BF42-4C79-BCC9-0F1219647E78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907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78A2-BF42-4C79-BCC9-0F1219647E78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98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78A2-BF42-4C79-BCC9-0F1219647E78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51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78A2-BF42-4C79-BCC9-0F1219647E78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737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78A2-BF42-4C79-BCC9-0F1219647E78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881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78A2-BF42-4C79-BCC9-0F1219647E78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623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78A2-BF42-4C79-BCC9-0F1219647E78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2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78A2-BF42-4C79-BCC9-0F1219647E78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864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78A2-BF42-4C79-BCC9-0F1219647E78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33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78A2-BF42-4C79-BCC9-0F1219647E78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254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178A2-BF42-4C79-BCC9-0F1219647E78}" type="datetimeFigureOut">
              <a:rPr lang="cs-CZ" smtClean="0"/>
              <a:t>23.2.2017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423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Speciální metody fyziologie živočichů </a:t>
            </a:r>
            <a:r>
              <a:rPr lang="cs-CZ" dirty="0" err="1" smtClean="0"/>
              <a:t>Bi</a:t>
            </a:r>
            <a:r>
              <a:rPr lang="cs-CZ" dirty="0" smtClean="0"/>
              <a:t> 5611c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Přednášejí učitelé OFIŽ</a:t>
            </a:r>
          </a:p>
          <a:p>
            <a:r>
              <a:rPr lang="cs-CZ" dirty="0" smtClean="0">
                <a:solidFill>
                  <a:srgbClr val="7030A0"/>
                </a:solidFill>
              </a:rPr>
              <a:t>Kontaktní osoba: Monika Dušková </a:t>
            </a:r>
            <a:endParaRPr lang="cs-CZ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93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Informace o předmětu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sz="2400" dirty="0" smtClean="0"/>
              <a:t>Poskytnout studentům 2. ročníku studijního směru experimentální biologie živočichů a imunologie </a:t>
            </a:r>
            <a:r>
              <a:rPr lang="cs-CZ" sz="2400" dirty="0" smtClean="0">
                <a:solidFill>
                  <a:srgbClr val="7030A0"/>
                </a:solidFill>
              </a:rPr>
              <a:t>informace o výzkumných zaměřeních a pracovních skupinách našeho oddělení </a:t>
            </a:r>
            <a:r>
              <a:rPr lang="cs-CZ" sz="2400" dirty="0" smtClean="0"/>
              <a:t>Fyziologie a imunologie  živočichů.</a:t>
            </a:r>
          </a:p>
          <a:p>
            <a:endParaRPr lang="cs-CZ" sz="2400" dirty="0" smtClean="0"/>
          </a:p>
          <a:p>
            <a:r>
              <a:rPr lang="cs-CZ" sz="2400" dirty="0" smtClean="0"/>
              <a:t>Na základě získaných informací si studenti </a:t>
            </a:r>
            <a:r>
              <a:rPr lang="cs-CZ" sz="2400" dirty="0" smtClean="0">
                <a:solidFill>
                  <a:srgbClr val="7030A0"/>
                </a:solidFill>
              </a:rPr>
              <a:t>zvolí téma své bakalářské práce</a:t>
            </a:r>
          </a:p>
          <a:p>
            <a:endParaRPr lang="cs-CZ" sz="2400" dirty="0" smtClean="0">
              <a:solidFill>
                <a:srgbClr val="7030A0"/>
              </a:solidFill>
            </a:endParaRPr>
          </a:p>
          <a:p>
            <a:r>
              <a:rPr lang="cs-CZ" sz="2400" dirty="0" smtClean="0"/>
              <a:t>Výuka povinná formou přednášek</a:t>
            </a:r>
          </a:p>
          <a:p>
            <a:endParaRPr lang="cs-CZ" sz="2400" dirty="0" smtClean="0"/>
          </a:p>
          <a:p>
            <a:r>
              <a:rPr lang="cs-CZ" sz="2400" dirty="0" smtClean="0"/>
              <a:t>Podmínky pro získání zápočtu: </a:t>
            </a:r>
          </a:p>
          <a:p>
            <a:pPr marL="0" indent="0">
              <a:buNone/>
            </a:pPr>
            <a:r>
              <a:rPr lang="cs-CZ" sz="2400" dirty="0" smtClean="0"/>
              <a:t>1. účast na výuce (jedna absence je tolerována)</a:t>
            </a:r>
          </a:p>
          <a:p>
            <a:pPr marL="0" indent="0">
              <a:buNone/>
            </a:pPr>
            <a:r>
              <a:rPr lang="cs-CZ" sz="2400" dirty="0" smtClean="0"/>
              <a:t>2. zápočtová písemka formou testu s více možnými odpověďmi</a:t>
            </a:r>
          </a:p>
          <a:p>
            <a:pPr marL="0" lvl="1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3. vypracování </a:t>
            </a:r>
            <a:r>
              <a:rPr lang="cs-CZ" altLang="cs-CZ" sz="2400" dirty="0">
                <a:solidFill>
                  <a:srgbClr val="FF0000"/>
                </a:solidFill>
              </a:rPr>
              <a:t>Seminární práce - </a:t>
            </a:r>
            <a:r>
              <a:rPr lang="cs-CZ" sz="2400" dirty="0" smtClean="0">
                <a:solidFill>
                  <a:srgbClr val="FF0000"/>
                </a:solidFill>
              </a:rPr>
              <a:t>literární </a:t>
            </a:r>
            <a:r>
              <a:rPr lang="cs-CZ" sz="2400" dirty="0">
                <a:solidFill>
                  <a:srgbClr val="FF0000"/>
                </a:solidFill>
              </a:rPr>
              <a:t>rešerše </a:t>
            </a:r>
            <a:r>
              <a:rPr lang="cs-CZ" sz="2400" dirty="0" smtClean="0">
                <a:solidFill>
                  <a:srgbClr val="FF0000"/>
                </a:solidFill>
              </a:rPr>
              <a:t>s návrhem výzkumného  projektu na </a:t>
            </a:r>
            <a:r>
              <a:rPr lang="cs-CZ" sz="2400" dirty="0">
                <a:solidFill>
                  <a:srgbClr val="FF0000"/>
                </a:solidFill>
              </a:rPr>
              <a:t>téma: Výzkumný projekt mého potenciálního zaměření. </a:t>
            </a:r>
            <a:endParaRPr lang="cs-CZ" altLang="cs-CZ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dirty="0" smtClean="0"/>
              <a:t>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2922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07976" y="476672"/>
            <a:ext cx="7467600" cy="762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 spc="-10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 algn="ctr" fontAlgn="auto">
              <a:spcAft>
                <a:spcPts val="0"/>
              </a:spcAft>
            </a:pPr>
            <a:r>
              <a:rPr lang="cs-CZ" altLang="cs-CZ" dirty="0">
                <a:solidFill>
                  <a:schemeClr val="tx1"/>
                </a:solidFill>
              </a:rPr>
              <a:t>Seminární</a:t>
            </a:r>
            <a:r>
              <a:rPr lang="cs-CZ" altLang="cs-CZ" dirty="0" smtClean="0"/>
              <a:t> </a:t>
            </a:r>
            <a:r>
              <a:rPr lang="cs-CZ" altLang="cs-CZ" dirty="0">
                <a:solidFill>
                  <a:schemeClr val="tx1"/>
                </a:solidFill>
              </a:rPr>
              <a:t>práce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55576" y="1484784"/>
            <a:ext cx="7772400" cy="4572000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Smysl: učit se formulovat, zvykat si na vědecký text, příprava na psaní bakalářky a na specializaci</a:t>
            </a:r>
          </a:p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Volba tématu je na Vás podle prezentací nebo nabízených </a:t>
            </a:r>
            <a:r>
              <a:rPr lang="cs-CZ" altLang="cs-CZ" dirty="0" smtClean="0"/>
              <a:t>směrů (preferenčně) nebo možnost volby jakéhokoliv jiného tématu (již vybrané téma </a:t>
            </a:r>
            <a:r>
              <a:rPr lang="cs-CZ" altLang="cs-CZ" dirty="0" err="1" smtClean="0"/>
              <a:t>bc</a:t>
            </a:r>
            <a:r>
              <a:rPr lang="cs-CZ" altLang="cs-CZ" dirty="0" smtClean="0"/>
              <a:t> práce, </a:t>
            </a:r>
            <a:r>
              <a:rPr lang="cs-CZ" altLang="cs-CZ" dirty="0" err="1" smtClean="0"/>
              <a:t>SOČka</a:t>
            </a:r>
            <a:r>
              <a:rPr lang="cs-CZ" altLang="cs-CZ" dirty="0" smtClean="0"/>
              <a:t> apod.)</a:t>
            </a:r>
            <a:endParaRPr lang="cs-CZ" altLang="cs-CZ" dirty="0" smtClean="0"/>
          </a:p>
          <a:p>
            <a:pPr lvl="1" fontAlgn="auto">
              <a:spcAft>
                <a:spcPts val="0"/>
              </a:spcAft>
            </a:pPr>
            <a:r>
              <a:rPr lang="cs-CZ" altLang="cs-CZ" dirty="0" smtClean="0">
                <a:solidFill>
                  <a:srgbClr val="FF0000"/>
                </a:solidFill>
              </a:rPr>
              <a:t>POZOR: nedává žádný nárok na přijetí do dané laboratoře nebo na Vámi zvolené téma!</a:t>
            </a:r>
          </a:p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Na 4 strany </a:t>
            </a:r>
            <a:r>
              <a:rPr lang="cs-CZ" sz="2800" dirty="0"/>
              <a:t>, </a:t>
            </a:r>
            <a:r>
              <a:rPr lang="cs-CZ" dirty="0"/>
              <a:t>font 12, řádkování 1,5. </a:t>
            </a:r>
            <a:r>
              <a:rPr lang="cs-CZ" dirty="0" smtClean="0"/>
              <a:t>V</a:t>
            </a:r>
            <a:r>
              <a:rPr lang="cs-CZ" altLang="cs-CZ" dirty="0" smtClean="0"/>
              <a:t>četně </a:t>
            </a:r>
            <a:r>
              <a:rPr lang="cs-CZ" altLang="cs-CZ" dirty="0"/>
              <a:t>použité literatury </a:t>
            </a:r>
            <a:r>
              <a:rPr lang="cs-CZ" altLang="cs-CZ" dirty="0" smtClean="0"/>
              <a:t>(pouze anglické</a:t>
            </a:r>
            <a:r>
              <a:rPr lang="cs-CZ" altLang="cs-CZ" dirty="0"/>
              <a:t>, </a:t>
            </a:r>
            <a:r>
              <a:rPr lang="cs-CZ" altLang="cs-CZ" dirty="0" smtClean="0"/>
              <a:t>recenzované časopisy) </a:t>
            </a:r>
          </a:p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Z domu přes VPN (virtuální privátní síť MU) – vidíte texty předplacených časopisů</a:t>
            </a:r>
          </a:p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Inspirovat se literaturou a zamyslet </a:t>
            </a:r>
            <a:r>
              <a:rPr lang="cs-CZ" altLang="cs-CZ" dirty="0"/>
              <a:t>se nad konkrétní otázkou řešitelnou konkrétními </a:t>
            </a:r>
            <a:r>
              <a:rPr lang="cs-CZ" altLang="cs-CZ" dirty="0" smtClean="0"/>
              <a:t>a proveditelnými metodami </a:t>
            </a:r>
            <a:r>
              <a:rPr lang="cs-CZ" altLang="cs-CZ" dirty="0"/>
              <a:t>v rámci dalšího studia. </a:t>
            </a:r>
            <a:endParaRPr lang="cs-CZ" altLang="cs-CZ" dirty="0" smtClean="0"/>
          </a:p>
          <a:p>
            <a:pPr lvl="1" fontAlgn="auto">
              <a:spcAft>
                <a:spcPts val="0"/>
              </a:spcAft>
            </a:pPr>
            <a:endParaRPr lang="cs-CZ" altLang="cs-CZ" dirty="0" smtClean="0"/>
          </a:p>
          <a:p>
            <a:pPr lvl="1" fontAlgn="auto">
              <a:spcAft>
                <a:spcPts val="0"/>
              </a:spcAft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55158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11560" y="162880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4914" lvl="1" indent="0" fontAlgn="auto">
              <a:spcAft>
                <a:spcPts val="0"/>
              </a:spcAft>
              <a:buNone/>
            </a:pPr>
            <a:r>
              <a:rPr lang="cs-CZ" altLang="cs-CZ" dirty="0" smtClean="0"/>
              <a:t>Struktura: </a:t>
            </a:r>
          </a:p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1) Úvod </a:t>
            </a:r>
            <a:r>
              <a:rPr lang="cs-CZ" altLang="cs-CZ" dirty="0"/>
              <a:t>do problematiky a popis současného </a:t>
            </a:r>
            <a:r>
              <a:rPr lang="cs-CZ" altLang="cs-CZ" dirty="0" smtClean="0"/>
              <a:t>stavu (2 strany). </a:t>
            </a:r>
          </a:p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2) Definice problému a navržení řešení, </a:t>
            </a:r>
            <a:r>
              <a:rPr lang="cs-CZ" altLang="cs-CZ" dirty="0"/>
              <a:t>cíl </a:t>
            </a:r>
            <a:r>
              <a:rPr lang="cs-CZ" altLang="cs-CZ" dirty="0" smtClean="0"/>
              <a:t>práce 3) metoda řešení a </a:t>
            </a:r>
            <a:r>
              <a:rPr lang="cs-CZ" altLang="cs-CZ" dirty="0"/>
              <a:t>očekávaný </a:t>
            </a:r>
            <a:r>
              <a:rPr lang="cs-CZ" altLang="cs-CZ" dirty="0" smtClean="0"/>
              <a:t>výsledek 4) Jaký </a:t>
            </a:r>
            <a:r>
              <a:rPr lang="cs-CZ" altLang="cs-CZ" dirty="0"/>
              <a:t>závěr z předpokládaného výsledku </a:t>
            </a:r>
            <a:r>
              <a:rPr lang="cs-CZ" altLang="cs-CZ" dirty="0" smtClean="0"/>
              <a:t>plyne (vše na 1 stránku) </a:t>
            </a:r>
          </a:p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5) Literatura (1 strana)</a:t>
            </a:r>
          </a:p>
          <a:p>
            <a:pPr lvl="1" fontAlgn="auto">
              <a:spcAft>
                <a:spcPts val="0"/>
              </a:spcAft>
            </a:pPr>
            <a:endParaRPr lang="cs-CZ" altLang="cs-CZ" dirty="0" smtClean="0"/>
          </a:p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Do 21.5.2017 poslat do </a:t>
            </a:r>
            <a:r>
              <a:rPr lang="cs-CZ" altLang="cs-CZ" dirty="0" err="1" smtClean="0"/>
              <a:t>Odevzdávárny</a:t>
            </a:r>
            <a:endParaRPr lang="cs-CZ" altLang="cs-CZ" dirty="0" smtClean="0"/>
          </a:p>
          <a:p>
            <a:pPr lvl="1" fontAlgn="auto">
              <a:spcAft>
                <a:spcPts val="0"/>
              </a:spcAft>
            </a:pPr>
            <a:endParaRPr lang="cs-CZ" altLang="cs-CZ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63960" y="650289"/>
            <a:ext cx="7467600" cy="762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 spc="-10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 algn="ctr" fontAlgn="auto">
              <a:spcAft>
                <a:spcPts val="0"/>
              </a:spcAft>
            </a:pPr>
            <a:r>
              <a:rPr lang="cs-CZ" altLang="cs-CZ" dirty="0">
                <a:solidFill>
                  <a:schemeClr val="tx1"/>
                </a:solidFill>
              </a:rPr>
              <a:t>Seminární</a:t>
            </a:r>
            <a:r>
              <a:rPr lang="cs-CZ" altLang="cs-CZ" dirty="0" smtClean="0"/>
              <a:t> </a:t>
            </a:r>
            <a:r>
              <a:rPr lang="cs-CZ" altLang="cs-CZ" dirty="0">
                <a:solidFill>
                  <a:schemeClr val="tx1"/>
                </a:solidFill>
              </a:rPr>
              <a:t>práce</a:t>
            </a:r>
          </a:p>
        </p:txBody>
      </p:sp>
    </p:spTree>
    <p:extLst>
      <p:ext uri="{BB962C8B-B14F-4D97-AF65-F5344CB8AC3E}">
        <p14:creationId xmlns:p14="http://schemas.microsoft.com/office/powerpoint/2010/main" val="357732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38599"/>
            <a:ext cx="7056784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51755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287</Words>
  <Application>Microsoft Office PowerPoint</Application>
  <PresentationFormat>Předvádění na obrazovce (4:3)</PresentationFormat>
  <Paragraphs>30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Speciální metody fyziologie živočichů Bi 5611c</vt:lpstr>
      <vt:lpstr>Informace o předmětu </vt:lpstr>
      <vt:lpstr>Prezentace aplikace PowerPoint</vt:lpstr>
      <vt:lpstr>Prezentace aplikace PowerPoint</vt:lpstr>
      <vt:lpstr>Prezentace aplikace PowerPoint</vt:lpstr>
    </vt:vector>
  </TitlesOfParts>
  <Company>UEB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Speciální metody fyziologie živočichů Bi 5611c</dc:title>
  <dc:creator>Dušková</dc:creator>
  <cp:lastModifiedBy>Dušková</cp:lastModifiedBy>
  <cp:revision>12</cp:revision>
  <dcterms:created xsi:type="dcterms:W3CDTF">2017-02-22T08:45:08Z</dcterms:created>
  <dcterms:modified xsi:type="dcterms:W3CDTF">2017-02-23T09:56:57Z</dcterms:modified>
</cp:coreProperties>
</file>