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69" r:id="rId3"/>
    <p:sldId id="268" r:id="rId4"/>
    <p:sldId id="263" r:id="rId5"/>
    <p:sldId id="264" r:id="rId6"/>
    <p:sldId id="266" r:id="rId7"/>
    <p:sldId id="265" r:id="rId8"/>
    <p:sldId id="257" r:id="rId9"/>
    <p:sldId id="267" r:id="rId10"/>
    <p:sldId id="259" r:id="rId11"/>
    <p:sldId id="260" r:id="rId12"/>
    <p:sldId id="262" r:id="rId13"/>
    <p:sldId id="261" r:id="rId1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1C83BB-0695-413C-92C2-A5FF87402D55}" type="datetimeFigureOut">
              <a:rPr lang="cs-CZ" smtClean="0"/>
              <a:t>31.3.2017</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B48CB8-983A-43A8-8212-2F612B5C7AAD}" type="slidenum">
              <a:rPr lang="cs-CZ" smtClean="0"/>
              <a:t>‹#›</a:t>
            </a:fld>
            <a:endParaRPr lang="cs-CZ"/>
          </a:p>
        </p:txBody>
      </p:sp>
    </p:spTree>
    <p:extLst>
      <p:ext uri="{BB962C8B-B14F-4D97-AF65-F5344CB8AC3E}">
        <p14:creationId xmlns:p14="http://schemas.microsoft.com/office/powerpoint/2010/main" val="4142094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cs-CZ" smtClean="0"/>
              <a:t>Kliknutím lze upravit styl.</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EA863B6E-BD20-407C-AB87-000830704311}" type="datetimeFigureOut">
              <a:rPr lang="cs-CZ" smtClean="0"/>
              <a:t>31.3.2017</a:t>
            </a:fld>
            <a:endParaRPr lang="cs-CZ"/>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cs-CZ"/>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02C4EF3-332D-4A56-BEDC-F60CD0D337B5}" type="slidenum">
              <a:rPr lang="cs-CZ" smtClean="0"/>
              <a:t>‹#›</a:t>
            </a:fld>
            <a:endParaRPr lang="cs-CZ"/>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EA863B6E-BD20-407C-AB87-000830704311}" type="datetimeFigureOut">
              <a:rPr lang="cs-CZ" smtClean="0"/>
              <a:t>31.3.2017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02C4EF3-332D-4A56-BEDC-F60CD0D337B5}"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cs-CZ" smtClean="0"/>
              <a:t>Kliknutím lze upravit styl.</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EA863B6E-BD20-407C-AB87-000830704311}" type="datetimeFigureOut">
              <a:rPr lang="cs-CZ" smtClean="0"/>
              <a:t>31.3.2017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02C4EF3-332D-4A56-BEDC-F60CD0D337B5}"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A863B6E-BD20-407C-AB87-000830704311}" type="datetimeFigureOut">
              <a:rPr lang="cs-CZ" smtClean="0"/>
              <a:t>31.3.2017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02C4EF3-332D-4A56-BEDC-F60CD0D337B5}"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EA863B6E-BD20-407C-AB87-000830704311}" type="datetimeFigureOut">
              <a:rPr lang="cs-CZ" smtClean="0"/>
              <a:t>31.3.2017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02C4EF3-332D-4A56-BEDC-F60CD0D337B5}"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5" name="Date Placeholder 4"/>
          <p:cNvSpPr>
            <a:spLocks noGrp="1"/>
          </p:cNvSpPr>
          <p:nvPr>
            <p:ph type="dt" sz="half" idx="10"/>
          </p:nvPr>
        </p:nvSpPr>
        <p:spPr/>
        <p:txBody>
          <a:bodyPr/>
          <a:lstStyle/>
          <a:p>
            <a:fld id="{EA863B6E-BD20-407C-AB87-000830704311}" type="datetimeFigureOut">
              <a:rPr lang="cs-CZ" smtClean="0"/>
              <a:t>31.3.2017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02C4EF3-332D-4A56-BEDC-F60CD0D337B5}" type="slidenum">
              <a:rPr lang="cs-CZ" smtClean="0"/>
              <a:t>‹#›</a:t>
            </a:fld>
            <a:endParaRPr lang="cs-CZ"/>
          </a:p>
        </p:txBody>
      </p:sp>
      <p:sp>
        <p:nvSpPr>
          <p:cNvPr id="9" name="Content Placeholder 8"/>
          <p:cNvSpPr>
            <a:spLocks noGrp="1"/>
          </p:cNvSpPr>
          <p:nvPr>
            <p:ph sz="quarter" idx="13"/>
          </p:nvPr>
        </p:nvSpPr>
        <p:spPr>
          <a:xfrm>
            <a:off x="1042416" y="2313432"/>
            <a:ext cx="3419856" cy="349300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EA863B6E-BD20-407C-AB87-000830704311}" type="datetimeFigureOut">
              <a:rPr lang="cs-CZ" smtClean="0"/>
              <a:t>31.3.2017</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E02C4EF3-332D-4A56-BEDC-F60CD0D337B5}"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EA863B6E-BD20-407C-AB87-000830704311}" type="datetimeFigureOut">
              <a:rPr lang="cs-CZ" smtClean="0"/>
              <a:t>31.3.2017</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E02C4EF3-332D-4A56-BEDC-F60CD0D337B5}"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863B6E-BD20-407C-AB87-000830704311}" type="datetimeFigureOut">
              <a:rPr lang="cs-CZ" smtClean="0"/>
              <a:t>31.3.2017</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E02C4EF3-332D-4A56-BEDC-F60CD0D337B5}"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A863B6E-BD20-407C-AB87-000830704311}" type="datetimeFigureOut">
              <a:rPr lang="cs-CZ" smtClean="0"/>
              <a:t>31.3.2017</a:t>
            </a:fld>
            <a:endParaRPr lang="cs-CZ"/>
          </a:p>
        </p:txBody>
      </p:sp>
      <p:sp>
        <p:nvSpPr>
          <p:cNvPr id="7" name="Slide Number Placeholder 6"/>
          <p:cNvSpPr>
            <a:spLocks noGrp="1"/>
          </p:cNvSpPr>
          <p:nvPr>
            <p:ph type="sldNum" sz="quarter" idx="12"/>
          </p:nvPr>
        </p:nvSpPr>
        <p:spPr/>
        <p:txBody>
          <a:bodyPr/>
          <a:lstStyle/>
          <a:p>
            <a:fld id="{E02C4EF3-332D-4A56-BEDC-F60CD0D337B5}" type="slidenum">
              <a:rPr lang="cs-CZ" smtClean="0"/>
              <a:t>‹#›</a:t>
            </a:fld>
            <a:endParaRPr lang="cs-CZ"/>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cs-CZ"/>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cs-CZ" smtClean="0"/>
              <a:t>Kliknutím lze upravit styl.</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cs-CZ" smtClean="0"/>
              <a:t>Kliknutím lze upravit styl.</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EA863B6E-BD20-407C-AB87-000830704311}" type="datetimeFigureOut">
              <a:rPr lang="cs-CZ" smtClean="0"/>
              <a:t>31.3.2017</a:t>
            </a:fld>
            <a:endParaRPr lang="cs-CZ"/>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cs-CZ"/>
          </a:p>
        </p:txBody>
      </p:sp>
      <p:sp>
        <p:nvSpPr>
          <p:cNvPr id="7" name="Slide Number Placeholder 6"/>
          <p:cNvSpPr>
            <a:spLocks noGrp="1"/>
          </p:cNvSpPr>
          <p:nvPr>
            <p:ph type="sldNum" sz="quarter" idx="12"/>
          </p:nvPr>
        </p:nvSpPr>
        <p:spPr/>
        <p:txBody>
          <a:bodyPr/>
          <a:lstStyle/>
          <a:p>
            <a:fld id="{E02C4EF3-332D-4A56-BEDC-F60CD0D337B5}"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EA863B6E-BD20-407C-AB87-000830704311}" type="datetimeFigureOut">
              <a:rPr lang="cs-CZ" smtClean="0"/>
              <a:t>31.3.2017</a:t>
            </a:fld>
            <a:endParaRPr lang="cs-CZ"/>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cs-CZ"/>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02C4EF3-332D-4A56-BEDC-F60CD0D337B5}"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722076" y="3035853"/>
            <a:ext cx="3313355" cy="1702160"/>
          </a:xfrm>
        </p:spPr>
        <p:txBody>
          <a:bodyPr>
            <a:normAutofit fontScale="90000"/>
          </a:bodyPr>
          <a:lstStyle/>
          <a:p>
            <a:r>
              <a:rPr lang="cs-CZ" dirty="0" smtClean="0"/>
              <a:t>Fotosyntetické pigmenty - metody jejich stanovení a vliv světelných podmínek na jejich obsah</a:t>
            </a:r>
            <a:endParaRPr lang="cs-CZ" dirty="0"/>
          </a:p>
        </p:txBody>
      </p:sp>
      <p:sp>
        <p:nvSpPr>
          <p:cNvPr id="3" name="Podnadpis 2"/>
          <p:cNvSpPr>
            <a:spLocks noGrp="1"/>
          </p:cNvSpPr>
          <p:nvPr>
            <p:ph type="subTitle" idx="1"/>
          </p:nvPr>
        </p:nvSpPr>
        <p:spPr>
          <a:xfrm>
            <a:off x="4716016" y="4869160"/>
            <a:ext cx="3672408" cy="1260629"/>
          </a:xfrm>
        </p:spPr>
        <p:txBody>
          <a:bodyPr/>
          <a:lstStyle/>
          <a:p>
            <a:r>
              <a:rPr lang="cs-CZ" dirty="0" smtClean="0"/>
              <a:t>Mgr. Hana </a:t>
            </a:r>
            <a:r>
              <a:rPr lang="cs-CZ" dirty="0" err="1" smtClean="0"/>
              <a:t>Cempírková</a:t>
            </a:r>
            <a:r>
              <a:rPr lang="cs-CZ" dirty="0" smtClean="0"/>
              <a:t>, Ph.D.</a:t>
            </a:r>
            <a:endParaRPr lang="cs-CZ" dirty="0"/>
          </a:p>
        </p:txBody>
      </p:sp>
    </p:spTree>
    <p:extLst>
      <p:ext uri="{BB962C8B-B14F-4D97-AF65-F5344CB8AC3E}">
        <p14:creationId xmlns:p14="http://schemas.microsoft.com/office/powerpoint/2010/main" val="6359511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Příprava standardů pigmentů - TLC</a:t>
            </a:r>
            <a:endParaRPr lang="cs-CZ"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550319" y="2530475"/>
            <a:ext cx="3762375" cy="3095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262561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HPLC</a:t>
            </a:r>
            <a:endParaRPr lang="cs-CZ"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27958" y="1610828"/>
            <a:ext cx="6908749" cy="38183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ovéPole 3"/>
          <p:cNvSpPr txBox="1"/>
          <p:nvPr/>
        </p:nvSpPr>
        <p:spPr>
          <a:xfrm>
            <a:off x="6876256" y="6409420"/>
            <a:ext cx="1803635" cy="369332"/>
          </a:xfrm>
          <a:prstGeom prst="rect">
            <a:avLst/>
          </a:prstGeom>
          <a:noFill/>
        </p:spPr>
        <p:txBody>
          <a:bodyPr wrap="none" rtlCol="0">
            <a:spAutoFit/>
          </a:bodyPr>
          <a:lstStyle/>
          <a:p>
            <a:r>
              <a:rPr lang="cs-CZ" dirty="0" smtClean="0"/>
              <a:t>www.waters.com</a:t>
            </a:r>
            <a:endParaRPr lang="cs-CZ" dirty="0"/>
          </a:p>
        </p:txBody>
      </p:sp>
      <p:sp>
        <p:nvSpPr>
          <p:cNvPr id="5" name="Nadpis 1"/>
          <p:cNvSpPr txBox="1">
            <a:spLocks/>
          </p:cNvSpPr>
          <p:nvPr/>
        </p:nvSpPr>
        <p:spPr>
          <a:xfrm>
            <a:off x="1069961" y="476672"/>
            <a:ext cx="7024744" cy="11430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cs-CZ" smtClean="0"/>
              <a:t>HPLC</a:t>
            </a:r>
            <a:endParaRPr lang="cs-CZ" dirty="0"/>
          </a:p>
        </p:txBody>
      </p:sp>
    </p:spTree>
    <p:extLst>
      <p:ext uri="{BB962C8B-B14F-4D97-AF65-F5344CB8AC3E}">
        <p14:creationId xmlns:p14="http://schemas.microsoft.com/office/powerpoint/2010/main" val="25291099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69961" y="476672"/>
            <a:ext cx="7024744" cy="1143000"/>
          </a:xfrm>
        </p:spPr>
        <p:txBody>
          <a:bodyPr/>
          <a:lstStyle/>
          <a:p>
            <a:r>
              <a:rPr lang="cs-CZ" dirty="0" smtClean="0"/>
              <a:t>HPLC</a:t>
            </a:r>
            <a:endParaRPr lang="cs-CZ"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47664" y="1772816"/>
            <a:ext cx="6379156" cy="20989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7744" y="4005064"/>
            <a:ext cx="4429125" cy="2181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ovéPole 5"/>
          <p:cNvSpPr txBox="1"/>
          <p:nvPr/>
        </p:nvSpPr>
        <p:spPr>
          <a:xfrm>
            <a:off x="6948264" y="6427688"/>
            <a:ext cx="1803635" cy="369332"/>
          </a:xfrm>
          <a:prstGeom prst="rect">
            <a:avLst/>
          </a:prstGeom>
          <a:noFill/>
        </p:spPr>
        <p:txBody>
          <a:bodyPr wrap="none" rtlCol="0">
            <a:spAutoFit/>
          </a:bodyPr>
          <a:lstStyle/>
          <a:p>
            <a:r>
              <a:rPr lang="cs-CZ" dirty="0" smtClean="0"/>
              <a:t>www.waters.com</a:t>
            </a:r>
            <a:endParaRPr lang="cs-CZ" dirty="0"/>
          </a:p>
        </p:txBody>
      </p:sp>
    </p:spTree>
    <p:extLst>
      <p:ext uri="{BB962C8B-B14F-4D97-AF65-F5344CB8AC3E}">
        <p14:creationId xmlns:p14="http://schemas.microsoft.com/office/powerpoint/2010/main" val="38836223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a:t>
            </a:r>
            <a:endParaRPr lang="cs-CZ" dirty="0"/>
          </a:p>
        </p:txBody>
      </p:sp>
      <p:sp>
        <p:nvSpPr>
          <p:cNvPr id="3" name="Zástupný symbol pro obsah 2"/>
          <p:cNvSpPr>
            <a:spLocks noGrp="1"/>
          </p:cNvSpPr>
          <p:nvPr>
            <p:ph idx="1"/>
          </p:nvPr>
        </p:nvSpPr>
        <p:spPr/>
        <p:txBody>
          <a:bodyPr/>
          <a:lstStyle/>
          <a:p>
            <a:r>
              <a:rPr lang="cs-CZ" dirty="0" smtClean="0"/>
              <a:t>Extrakce </a:t>
            </a:r>
            <a:r>
              <a:rPr lang="cs-CZ" dirty="0" smtClean="0"/>
              <a:t>pigmentů</a:t>
            </a:r>
          </a:p>
          <a:p>
            <a:r>
              <a:rPr lang="cs-CZ" dirty="0" smtClean="0"/>
              <a:t>Měření obsahu pigmentů na spektrofotometru</a:t>
            </a:r>
          </a:p>
          <a:p>
            <a:r>
              <a:rPr lang="cs-CZ" dirty="0" smtClean="0"/>
              <a:t>Měření obsahu pigmentů na HPLC</a:t>
            </a:r>
            <a:endParaRPr lang="cs-CZ" dirty="0"/>
          </a:p>
        </p:txBody>
      </p:sp>
    </p:spTree>
    <p:extLst>
      <p:ext uri="{BB962C8B-B14F-4D97-AF65-F5344CB8AC3E}">
        <p14:creationId xmlns:p14="http://schemas.microsoft.com/office/powerpoint/2010/main" val="17843384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3490" y="764704"/>
            <a:ext cx="7024744" cy="1143000"/>
          </a:xfrm>
        </p:spPr>
        <p:txBody>
          <a:bodyPr/>
          <a:lstStyle/>
          <a:p>
            <a:r>
              <a:rPr lang="cs-CZ" dirty="0" smtClean="0"/>
              <a:t>Pigmenty ve fotosyntéze</a:t>
            </a:r>
            <a:endParaRPr lang="cs-CZ"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87624" y="2060848"/>
            <a:ext cx="7206586" cy="31313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863268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Chlorofyl</a:t>
            </a:r>
            <a:endParaRPr lang="cs-CZ" dirty="0"/>
          </a:p>
        </p:txBody>
      </p:sp>
      <p:sp>
        <p:nvSpPr>
          <p:cNvPr id="3" name="Zástupný symbol pro obsah 2"/>
          <p:cNvSpPr>
            <a:spLocks noGrp="1"/>
          </p:cNvSpPr>
          <p:nvPr>
            <p:ph idx="1"/>
          </p:nvPr>
        </p:nvSpPr>
        <p:spPr/>
        <p:txBody>
          <a:bodyPr>
            <a:normAutofit fontScale="92500"/>
          </a:bodyPr>
          <a:lstStyle/>
          <a:p>
            <a:r>
              <a:rPr lang="cs-CZ" dirty="0" smtClean="0"/>
              <a:t>Hlavní fotosyntetický pigment</a:t>
            </a:r>
          </a:p>
          <a:p>
            <a:r>
              <a:rPr lang="cs-CZ" dirty="0" smtClean="0"/>
              <a:t>Dvě formy: chlorofyl </a:t>
            </a:r>
            <a:r>
              <a:rPr lang="cs-CZ" i="1" dirty="0" smtClean="0"/>
              <a:t>a</a:t>
            </a:r>
            <a:r>
              <a:rPr lang="cs-CZ" dirty="0" smtClean="0"/>
              <a:t> (primární pigment absorbující světlo) a chlorofyl </a:t>
            </a:r>
            <a:r>
              <a:rPr lang="cs-CZ" i="1" dirty="0" smtClean="0"/>
              <a:t>b</a:t>
            </a:r>
          </a:p>
          <a:p>
            <a:r>
              <a:rPr lang="cs-CZ" dirty="0" smtClean="0"/>
              <a:t>Komplexně vázaný kation Mg</a:t>
            </a:r>
            <a:r>
              <a:rPr lang="cs-CZ" baseline="30000" dirty="0" smtClean="0"/>
              <a:t>2+</a:t>
            </a:r>
            <a:r>
              <a:rPr lang="cs-CZ" dirty="0" smtClean="0"/>
              <a:t> </a:t>
            </a:r>
          </a:p>
          <a:p>
            <a:r>
              <a:rPr lang="cs-CZ" dirty="0" smtClean="0"/>
              <a:t>Porfyrinový prstenec: konjugované dvojité vazby mohou absorbovat světelnou energii</a:t>
            </a:r>
          </a:p>
          <a:p>
            <a:r>
              <a:rPr lang="cs-CZ" dirty="0" err="1" smtClean="0"/>
              <a:t>Fytolový</a:t>
            </a:r>
            <a:r>
              <a:rPr lang="cs-CZ" dirty="0" smtClean="0"/>
              <a:t> řetězec: </a:t>
            </a:r>
            <a:r>
              <a:rPr lang="cs-CZ" dirty="0" err="1" smtClean="0"/>
              <a:t>uhlíkovodíkový</a:t>
            </a:r>
            <a:r>
              <a:rPr lang="cs-CZ" dirty="0" smtClean="0"/>
              <a:t>, hydrofobní, váže se v tylakoidní membráně a tím ukotvuje molekulu chlorofylu</a:t>
            </a:r>
            <a:endParaRPr lang="cs-CZ" dirty="0"/>
          </a:p>
        </p:txBody>
      </p:sp>
    </p:spTree>
    <p:extLst>
      <p:ext uri="{BB962C8B-B14F-4D97-AF65-F5344CB8AC3E}">
        <p14:creationId xmlns:p14="http://schemas.microsoft.com/office/powerpoint/2010/main" val="13762518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406399" y="641527"/>
            <a:ext cx="8229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dirty="0" smtClean="0">
                <a:solidFill>
                  <a:schemeClr val="accent1"/>
                </a:solidFill>
              </a:rPr>
              <a:t>Struktura molekuly chlorofylu</a:t>
            </a:r>
            <a:endParaRPr lang="cs-CZ" dirty="0">
              <a:solidFill>
                <a:schemeClr val="accent1"/>
              </a:solidFill>
            </a:endParaRPr>
          </a:p>
        </p:txBody>
      </p:sp>
      <p:pic>
        <p:nvPicPr>
          <p:cNvPr id="2051"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155185" y="2324100"/>
            <a:ext cx="4552643" cy="350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26012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Karotenoidy</a:t>
            </a:r>
            <a:endParaRPr lang="cs-CZ" dirty="0"/>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1484784"/>
            <a:ext cx="5603522" cy="4259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ovéPole 2"/>
          <p:cNvSpPr txBox="1"/>
          <p:nvPr/>
        </p:nvSpPr>
        <p:spPr>
          <a:xfrm>
            <a:off x="6012687" y="1937131"/>
            <a:ext cx="2447745" cy="1754326"/>
          </a:xfrm>
          <a:prstGeom prst="rect">
            <a:avLst/>
          </a:prstGeom>
          <a:noFill/>
        </p:spPr>
        <p:txBody>
          <a:bodyPr wrap="square" rtlCol="0">
            <a:spAutoFit/>
          </a:bodyPr>
          <a:lstStyle/>
          <a:p>
            <a:pPr marL="285750" indent="-285750">
              <a:buFontTx/>
              <a:buChar char="-"/>
            </a:pPr>
            <a:r>
              <a:rPr lang="cs-CZ" dirty="0" err="1" smtClean="0"/>
              <a:t>Izoprenoidy</a:t>
            </a:r>
            <a:endParaRPr lang="cs-CZ" dirty="0" smtClean="0"/>
          </a:p>
          <a:p>
            <a:pPr marL="285750" indent="-285750">
              <a:buFontTx/>
              <a:buChar char="-"/>
            </a:pPr>
            <a:r>
              <a:rPr lang="cs-CZ" dirty="0" smtClean="0"/>
              <a:t>40 atomů uhlíku</a:t>
            </a:r>
          </a:p>
          <a:p>
            <a:pPr marL="285750" indent="-285750">
              <a:buFontTx/>
              <a:buChar char="-"/>
            </a:pPr>
            <a:r>
              <a:rPr lang="cs-CZ" dirty="0" smtClean="0"/>
              <a:t>Uhlovodíky (karoteny)</a:t>
            </a:r>
          </a:p>
          <a:p>
            <a:pPr marL="285750" indent="-285750">
              <a:buFontTx/>
              <a:buChar char="-"/>
            </a:pPr>
            <a:r>
              <a:rPr lang="cs-CZ" dirty="0" smtClean="0"/>
              <a:t>Kyslíkaté deriváty (xantofyly)</a:t>
            </a:r>
            <a:endParaRPr lang="cs-CZ" dirty="0"/>
          </a:p>
        </p:txBody>
      </p:sp>
      <p:sp>
        <p:nvSpPr>
          <p:cNvPr id="5" name="Nadpis 1"/>
          <p:cNvSpPr txBox="1">
            <a:spLocks/>
          </p:cNvSpPr>
          <p:nvPr/>
        </p:nvSpPr>
        <p:spPr>
          <a:xfrm>
            <a:off x="361244" y="562505"/>
            <a:ext cx="8229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dirty="0" smtClean="0">
                <a:solidFill>
                  <a:schemeClr val="accent1"/>
                </a:solidFill>
              </a:rPr>
              <a:t>Karotenoidy</a:t>
            </a:r>
            <a:endParaRPr lang="cs-CZ" dirty="0">
              <a:solidFill>
                <a:schemeClr val="accent1"/>
              </a:solidFill>
            </a:endParaRPr>
          </a:p>
        </p:txBody>
      </p:sp>
    </p:spTree>
    <p:extLst>
      <p:ext uri="{BB962C8B-B14F-4D97-AF65-F5344CB8AC3E}">
        <p14:creationId xmlns:p14="http://schemas.microsoft.com/office/powerpoint/2010/main" val="16443050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p:txBody>
          <a:bodyPr/>
          <a:lstStyle/>
          <a:p>
            <a:r>
              <a:rPr lang="cs-CZ" dirty="0" smtClean="0"/>
              <a:t>Hlavní funkce karotenoidů</a:t>
            </a:r>
            <a:endParaRPr lang="cs-CZ" dirty="0"/>
          </a:p>
        </p:txBody>
      </p:sp>
      <p:sp>
        <p:nvSpPr>
          <p:cNvPr id="2" name="Zástupný symbol pro obsah 1"/>
          <p:cNvSpPr>
            <a:spLocks noGrp="1"/>
          </p:cNvSpPr>
          <p:nvPr>
            <p:ph idx="1"/>
          </p:nvPr>
        </p:nvSpPr>
        <p:spPr/>
        <p:txBody>
          <a:bodyPr/>
          <a:lstStyle/>
          <a:p>
            <a:r>
              <a:rPr lang="cs-CZ" dirty="0" smtClean="0"/>
              <a:t>Doplňkové </a:t>
            </a:r>
            <a:r>
              <a:rPr lang="cs-CZ" dirty="0" err="1" smtClean="0"/>
              <a:t>světlosběrné</a:t>
            </a:r>
            <a:r>
              <a:rPr lang="cs-CZ" dirty="0" smtClean="0"/>
              <a:t> pigmenty</a:t>
            </a:r>
          </a:p>
          <a:p>
            <a:r>
              <a:rPr lang="cs-CZ" dirty="0" smtClean="0"/>
              <a:t>Antioxidační funkce – zhášejí reaktivní formy kyslíku (ROS)</a:t>
            </a:r>
          </a:p>
          <a:p>
            <a:r>
              <a:rPr lang="cs-CZ" dirty="0" smtClean="0"/>
              <a:t>Odstranění přebytečné energie při nadměrné ozářenosti tepelnou disipací </a:t>
            </a:r>
          </a:p>
          <a:p>
            <a:r>
              <a:rPr lang="cs-CZ" dirty="0" smtClean="0"/>
              <a:t>Xantofylový cyklus (</a:t>
            </a:r>
            <a:r>
              <a:rPr lang="cs-CZ" dirty="0" err="1" smtClean="0"/>
              <a:t>violaxantin</a:t>
            </a:r>
            <a:r>
              <a:rPr lang="cs-CZ" dirty="0" smtClean="0"/>
              <a:t>, </a:t>
            </a:r>
            <a:r>
              <a:rPr lang="cs-CZ" dirty="0" err="1" smtClean="0"/>
              <a:t>anteraxantin</a:t>
            </a:r>
            <a:r>
              <a:rPr lang="cs-CZ" dirty="0" smtClean="0"/>
              <a:t>, ZEAXANTIN)</a:t>
            </a:r>
            <a:endParaRPr lang="cs-CZ" dirty="0"/>
          </a:p>
        </p:txBody>
      </p:sp>
    </p:spTree>
    <p:extLst>
      <p:ext uri="{BB962C8B-B14F-4D97-AF65-F5344CB8AC3E}">
        <p14:creationId xmlns:p14="http://schemas.microsoft.com/office/powerpoint/2010/main" val="21997018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Přenos energie</a:t>
            </a:r>
            <a:endParaRPr lang="cs-CZ" dirty="0"/>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092590" y="2324100"/>
            <a:ext cx="4677833" cy="350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561173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fontScale="90000"/>
          </a:bodyPr>
          <a:lstStyle/>
          <a:p>
            <a:r>
              <a:rPr lang="cs-CZ" dirty="0" smtClean="0"/>
              <a:t>Absorpční spektra fotosyntetických pigmentů</a:t>
            </a:r>
            <a:endParaRPr lang="cs-CZ" dirty="0"/>
          </a:p>
        </p:txBody>
      </p:sp>
      <p:pic>
        <p:nvPicPr>
          <p:cNvPr id="4098"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895" t="-6272" r="-895" b="7693"/>
          <a:stretch/>
        </p:blipFill>
        <p:spPr bwMode="auto">
          <a:xfrm>
            <a:off x="1907704" y="1916832"/>
            <a:ext cx="5942680" cy="43480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048482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a:xfrm>
            <a:off x="881856" y="188640"/>
            <a:ext cx="8229600" cy="1143000"/>
          </a:xfrm>
        </p:spPr>
        <p:txBody>
          <a:bodyPr/>
          <a:lstStyle/>
          <a:p>
            <a:r>
              <a:rPr lang="cs-CZ" dirty="0" smtClean="0"/>
              <a:t>Vliv záření na obsah pigmentů</a:t>
            </a:r>
            <a:endParaRPr lang="cs-CZ" dirty="0"/>
          </a:p>
        </p:txBody>
      </p:sp>
      <p:sp>
        <p:nvSpPr>
          <p:cNvPr id="4" name="Zástupný symbol pro obsah 3"/>
          <p:cNvSpPr>
            <a:spLocks noGrp="1"/>
          </p:cNvSpPr>
          <p:nvPr>
            <p:ph idx="1"/>
          </p:nvPr>
        </p:nvSpPr>
        <p:spPr>
          <a:xfrm>
            <a:off x="1043492" y="1484784"/>
            <a:ext cx="6777317" cy="4347845"/>
          </a:xfrm>
        </p:spPr>
        <p:txBody>
          <a:bodyPr>
            <a:normAutofit fontScale="85000" lnSpcReduction="10000"/>
          </a:bodyPr>
          <a:lstStyle/>
          <a:p>
            <a:r>
              <a:rPr lang="cs-CZ" dirty="0" smtClean="0"/>
              <a:t>Světlomilné/stínomilné rostliny</a:t>
            </a:r>
          </a:p>
          <a:p>
            <a:r>
              <a:rPr lang="cs-CZ" dirty="0" smtClean="0"/>
              <a:t>Stínomilné rostliny dokážou přežít velmi stinné podmínky, ale mají minimální kapacitu pro </a:t>
            </a:r>
            <a:r>
              <a:rPr lang="cs-CZ" dirty="0" err="1" smtClean="0"/>
              <a:t>aklimaci</a:t>
            </a:r>
            <a:r>
              <a:rPr lang="cs-CZ" dirty="0" smtClean="0"/>
              <a:t> na vysoké záření</a:t>
            </a:r>
          </a:p>
          <a:p>
            <a:r>
              <a:rPr lang="cs-CZ" dirty="0" smtClean="0"/>
              <a:t>Listy stínomilných rostlin jsou obecně </a:t>
            </a:r>
            <a:r>
              <a:rPr lang="cs-CZ" dirty="0" err="1" smtClean="0"/>
              <a:t>tenší</a:t>
            </a:r>
            <a:r>
              <a:rPr lang="cs-CZ" dirty="0" smtClean="0"/>
              <a:t> a mají menší obsah chlorofylu, nižší poměr </a:t>
            </a:r>
            <a:r>
              <a:rPr lang="cs-CZ" dirty="0" err="1" smtClean="0"/>
              <a:t>chl</a:t>
            </a:r>
            <a:r>
              <a:rPr lang="cs-CZ" dirty="0" smtClean="0"/>
              <a:t> a/</a:t>
            </a:r>
            <a:r>
              <a:rPr lang="cs-CZ" dirty="0" err="1" smtClean="0"/>
              <a:t>chl</a:t>
            </a:r>
            <a:r>
              <a:rPr lang="cs-CZ" dirty="0" smtClean="0"/>
              <a:t> b (tj. mají více LHC)</a:t>
            </a:r>
          </a:p>
          <a:p>
            <a:r>
              <a:rPr lang="cs-CZ" dirty="0" smtClean="0"/>
              <a:t>Světlomilné rostliny nejsou náchylné k </a:t>
            </a:r>
            <a:r>
              <a:rPr lang="cs-CZ" dirty="0" err="1" smtClean="0"/>
              <a:t>fotoinhibici</a:t>
            </a:r>
            <a:r>
              <a:rPr lang="cs-CZ" dirty="0" smtClean="0"/>
              <a:t>, ale velmi nízká ozářenost vede k </a:t>
            </a:r>
            <a:r>
              <a:rPr lang="cs-CZ" dirty="0" err="1" smtClean="0"/>
              <a:t>etiolaci</a:t>
            </a:r>
            <a:endParaRPr lang="cs-CZ" dirty="0"/>
          </a:p>
          <a:p>
            <a:r>
              <a:rPr lang="cs-CZ" dirty="0" smtClean="0"/>
              <a:t>Pokud světlomilné rostliny rostou na světle pod jejich kompenzačním bodem (ozářenost, při které je rychlost fotosyntézy rovna rychlosti respirace), tak to pro ně může být fatální (respirace je rychlejší než dokáže fotosyntéza asimilovat CO</a:t>
            </a:r>
            <a:r>
              <a:rPr lang="cs-CZ" baseline="-25000" dirty="0" smtClean="0"/>
              <a:t>2</a:t>
            </a:r>
            <a:r>
              <a:rPr lang="cs-CZ" dirty="0" smtClean="0"/>
              <a:t>) </a:t>
            </a:r>
            <a:endParaRPr lang="cs-CZ" dirty="0"/>
          </a:p>
        </p:txBody>
      </p:sp>
    </p:spTree>
    <p:extLst>
      <p:ext uri="{BB962C8B-B14F-4D97-AF65-F5344CB8AC3E}">
        <p14:creationId xmlns:p14="http://schemas.microsoft.com/office/powerpoint/2010/main" val="35154226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Austin</Template>
  <TotalTime>236</TotalTime>
  <Words>254</Words>
  <Application>Microsoft Office PowerPoint</Application>
  <PresentationFormat>Předvádění na obrazovce (4:3)</PresentationFormat>
  <Paragraphs>39</Paragraphs>
  <Slides>13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13</vt:i4>
      </vt:variant>
    </vt:vector>
  </HeadingPairs>
  <TitlesOfParts>
    <vt:vector size="17" baseType="lpstr">
      <vt:lpstr>Calibri</vt:lpstr>
      <vt:lpstr>Century Gothic</vt:lpstr>
      <vt:lpstr>Wingdings 2</vt:lpstr>
      <vt:lpstr>Austin</vt:lpstr>
      <vt:lpstr>Fotosyntetické pigmenty - metody jejich stanovení a vliv světelných podmínek na jejich obsah</vt:lpstr>
      <vt:lpstr>Pigmenty ve fotosyntéze</vt:lpstr>
      <vt:lpstr>Chlorofyl</vt:lpstr>
      <vt:lpstr>Prezentace aplikace PowerPoint</vt:lpstr>
      <vt:lpstr>Karotenoidy</vt:lpstr>
      <vt:lpstr>Hlavní funkce karotenoidů</vt:lpstr>
      <vt:lpstr>Přenos energie</vt:lpstr>
      <vt:lpstr>Absorpční spektra fotosyntetických pigmentů</vt:lpstr>
      <vt:lpstr>Vliv záření na obsah pigmentů</vt:lpstr>
      <vt:lpstr>Příprava standardů pigmentů - TLC</vt:lpstr>
      <vt:lpstr>HPLC</vt:lpstr>
      <vt:lpstr>HPLC</vt:lpstr>
      <vt:lpstr>Postup</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Fotosyntetické pigmenty - metody jejich stanovení a vliv světelných podmínek na jejich obsah</dc:title>
  <dc:creator>uzivatel</dc:creator>
  <cp:lastModifiedBy>Admin</cp:lastModifiedBy>
  <cp:revision>21</cp:revision>
  <dcterms:created xsi:type="dcterms:W3CDTF">2016-04-14T18:10:34Z</dcterms:created>
  <dcterms:modified xsi:type="dcterms:W3CDTF">2017-03-31T07:49:26Z</dcterms:modified>
</cp:coreProperties>
</file>