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22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913-E52F-4DB8-97E1-30584DE7520D}" type="datetimeFigureOut">
              <a:rPr lang="cs-CZ" smtClean="0"/>
              <a:t>17.3.2014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DAA7-F69D-42C5-A960-BD40D65177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929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913-E52F-4DB8-97E1-30584DE7520D}" type="datetimeFigureOut">
              <a:rPr lang="cs-CZ" smtClean="0"/>
              <a:t>17.3.2014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DAA7-F69D-42C5-A960-BD40D65177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393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913-E52F-4DB8-97E1-30584DE7520D}" type="datetimeFigureOut">
              <a:rPr lang="cs-CZ" smtClean="0"/>
              <a:t>17.3.2014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DAA7-F69D-42C5-A960-BD40D65177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431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913-E52F-4DB8-97E1-30584DE7520D}" type="datetimeFigureOut">
              <a:rPr lang="cs-CZ" smtClean="0"/>
              <a:t>17.3.2014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DAA7-F69D-42C5-A960-BD40D65177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401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913-E52F-4DB8-97E1-30584DE7520D}" type="datetimeFigureOut">
              <a:rPr lang="cs-CZ" smtClean="0"/>
              <a:t>17.3.2014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DAA7-F69D-42C5-A960-BD40D65177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516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913-E52F-4DB8-97E1-30584DE7520D}" type="datetimeFigureOut">
              <a:rPr lang="cs-CZ" smtClean="0"/>
              <a:t>17.3.2014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DAA7-F69D-42C5-A960-BD40D65177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7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913-E52F-4DB8-97E1-30584DE7520D}" type="datetimeFigureOut">
              <a:rPr lang="cs-CZ" smtClean="0"/>
              <a:t>17.3.2014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DAA7-F69D-42C5-A960-BD40D65177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56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913-E52F-4DB8-97E1-30584DE7520D}" type="datetimeFigureOut">
              <a:rPr lang="cs-CZ" smtClean="0"/>
              <a:t>17.3.2014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DAA7-F69D-42C5-A960-BD40D65177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51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913-E52F-4DB8-97E1-30584DE7520D}" type="datetimeFigureOut">
              <a:rPr lang="cs-CZ" smtClean="0"/>
              <a:t>17.3.2014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DAA7-F69D-42C5-A960-BD40D65177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238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913-E52F-4DB8-97E1-30584DE7520D}" type="datetimeFigureOut">
              <a:rPr lang="cs-CZ" smtClean="0"/>
              <a:t>17.3.2014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DAA7-F69D-42C5-A960-BD40D65177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817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D913-E52F-4DB8-97E1-30584DE7520D}" type="datetimeFigureOut">
              <a:rPr lang="cs-CZ" smtClean="0"/>
              <a:t>17.3.2014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DAA7-F69D-42C5-A960-BD40D65177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1634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CD913-E52F-4DB8-97E1-30584DE7520D}" type="datetimeFigureOut">
              <a:rPr lang="cs-CZ" smtClean="0"/>
              <a:t>17.3.2014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FDAA7-F69D-42C5-A960-BD40D65177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4569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829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r>
              <a:rPr lang="cs-CZ" altLang="cs-CZ" sz="4000"/>
              <a:t>Scolexy různých řádů tasemnic</a:t>
            </a:r>
          </a:p>
        </p:txBody>
      </p:sp>
      <p:pic>
        <p:nvPicPr>
          <p:cNvPr id="145411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984250"/>
            <a:ext cx="7921625" cy="57594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33341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Tasemnice - anatomie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35063"/>
            <a:ext cx="8229600" cy="50307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/>
              <a:t>Scolex – krček - germinativní zóna 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Strobila – proglotidy – články:</a:t>
            </a:r>
          </a:p>
          <a:p>
            <a:pPr lvl="1">
              <a:lnSpc>
                <a:spcPct val="80000"/>
              </a:lnSpc>
            </a:pPr>
            <a:r>
              <a:rPr lang="cs-CZ" altLang="cs-CZ" sz="2400"/>
              <a:t>Apolytické články – odškrcovány články s vajíčky</a:t>
            </a:r>
          </a:p>
          <a:p>
            <a:pPr lvl="1">
              <a:lnSpc>
                <a:spcPct val="80000"/>
              </a:lnSpc>
            </a:pPr>
            <a:r>
              <a:rPr lang="cs-CZ" altLang="cs-CZ" sz="2400"/>
              <a:t>Anapolytické články – vajíčka jsou oddělována s neodělených článků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Tegument – povrch těla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Parenchym  - pojivová tkáň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Svalovina (tři vrstvy)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Nervová soustava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Exkreční soustava – protonefridie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Pohlavní soustava – hermafroditi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Příjem potravy – povrchem těla</a:t>
            </a:r>
          </a:p>
          <a:p>
            <a:pPr>
              <a:lnSpc>
                <a:spcPct val="80000"/>
              </a:lnSpc>
            </a:pPr>
            <a:endParaRPr lang="cs-CZ" altLang="cs-CZ" sz="2800"/>
          </a:p>
          <a:p>
            <a:pPr>
              <a:lnSpc>
                <a:spcPct val="80000"/>
              </a:lnSpc>
            </a:pPr>
            <a:endParaRPr lang="cs-CZ" altLang="cs-CZ" sz="2800"/>
          </a:p>
          <a:p>
            <a:pPr>
              <a:lnSpc>
                <a:spcPct val="80000"/>
              </a:lnSpc>
            </a:pPr>
            <a:endParaRPr lang="cs-CZ" altLang="cs-CZ" sz="2800"/>
          </a:p>
          <a:p>
            <a:pPr>
              <a:lnSpc>
                <a:spcPct val="80000"/>
              </a:lnSpc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353426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20725"/>
          </a:xfrm>
        </p:spPr>
        <p:txBody>
          <a:bodyPr/>
          <a:lstStyle/>
          <a:p>
            <a:r>
              <a:rPr lang="cs-CZ" altLang="cs-CZ" sz="4000"/>
              <a:t>Schéma scolexu tasemnice</a:t>
            </a:r>
          </a:p>
        </p:txBody>
      </p:sp>
      <p:pic>
        <p:nvPicPr>
          <p:cNvPr id="98310" name="Picture 6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981075"/>
            <a:ext cx="8280400" cy="56324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4717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Smyslové orgány na scolexu</a:t>
            </a:r>
          </a:p>
        </p:txBody>
      </p:sp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484313"/>
            <a:ext cx="3568700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536" name="Picture 8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412875"/>
            <a:ext cx="4968875" cy="525621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2375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792162"/>
          </a:xfrm>
        </p:spPr>
        <p:txBody>
          <a:bodyPr/>
          <a:lstStyle/>
          <a:p>
            <a:r>
              <a:rPr lang="cs-CZ" altLang="cs-CZ"/>
              <a:t>Tegument – povrch těla</a:t>
            </a:r>
          </a:p>
        </p:txBody>
      </p:sp>
      <p:pic>
        <p:nvPicPr>
          <p:cNvPr id="97284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9175" y="1125538"/>
            <a:ext cx="4664075" cy="542766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23275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720725"/>
          </a:xfrm>
        </p:spPr>
        <p:txBody>
          <a:bodyPr/>
          <a:lstStyle/>
          <a:p>
            <a:r>
              <a:rPr lang="cs-CZ" altLang="cs-CZ" sz="4000"/>
              <a:t>Mikrotrichy</a:t>
            </a:r>
          </a:p>
        </p:txBody>
      </p:sp>
      <p:pic>
        <p:nvPicPr>
          <p:cNvPr id="152579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916113"/>
            <a:ext cx="3816350" cy="4554537"/>
          </a:xfrm>
          <a:noFill/>
          <a:ln/>
        </p:spPr>
      </p:pic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16113"/>
            <a:ext cx="4859338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46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cs-CZ" sz="4000"/>
              <a:t>Exkreční soustava tasemnice</a:t>
            </a:r>
          </a:p>
        </p:txBody>
      </p:sp>
      <p:pic>
        <p:nvPicPr>
          <p:cNvPr id="15462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782763"/>
            <a:ext cx="4945062" cy="4525962"/>
          </a:xfrm>
          <a:noFill/>
          <a:ln/>
        </p:spPr>
      </p:pic>
      <p:pic>
        <p:nvPicPr>
          <p:cNvPr id="154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989138"/>
            <a:ext cx="3095625" cy="436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15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35013" y="5572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                                Anatomie</a:t>
            </a:r>
            <a:br>
              <a:rPr lang="cs-CZ" altLang="cs-CZ" sz="4000"/>
            </a:br>
            <a:r>
              <a:rPr lang="cs-CZ" altLang="cs-CZ" sz="4000"/>
              <a:t>                            strobily </a:t>
            </a:r>
            <a:br>
              <a:rPr lang="cs-CZ" altLang="cs-CZ" sz="4000"/>
            </a:br>
            <a:r>
              <a:rPr lang="cs-CZ" altLang="cs-CZ" sz="4000"/>
              <a:t>                                 tasemnice</a:t>
            </a:r>
          </a:p>
        </p:txBody>
      </p:sp>
      <p:pic>
        <p:nvPicPr>
          <p:cNvPr id="155651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88913"/>
            <a:ext cx="4167187" cy="6480175"/>
          </a:xfrm>
          <a:noFill/>
          <a:ln/>
        </p:spPr>
      </p:pic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2781300"/>
            <a:ext cx="2814638" cy="288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14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Tasemnice – pohlavní soustava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600200"/>
            <a:ext cx="4038600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/>
              <a:t>Samčí:</a:t>
            </a:r>
          </a:p>
          <a:p>
            <a:pPr>
              <a:lnSpc>
                <a:spcPct val="90000"/>
              </a:lnSpc>
            </a:pPr>
            <a:r>
              <a:rPr lang="cs-CZ" altLang="cs-CZ"/>
              <a:t>Varlata – testes</a:t>
            </a:r>
          </a:p>
          <a:p>
            <a:pPr>
              <a:lnSpc>
                <a:spcPct val="90000"/>
              </a:lnSpc>
            </a:pPr>
            <a:r>
              <a:rPr lang="cs-CZ" altLang="cs-CZ"/>
              <a:t>Vasa efferentia</a:t>
            </a:r>
          </a:p>
          <a:p>
            <a:pPr>
              <a:lnSpc>
                <a:spcPct val="90000"/>
              </a:lnSpc>
            </a:pPr>
            <a:r>
              <a:rPr lang="cs-CZ" altLang="cs-CZ"/>
              <a:t>Vas deferens</a:t>
            </a:r>
          </a:p>
          <a:p>
            <a:pPr>
              <a:lnSpc>
                <a:spcPct val="90000"/>
              </a:lnSpc>
            </a:pPr>
            <a:r>
              <a:rPr lang="cs-CZ" altLang="cs-CZ"/>
              <a:t>Vesicula seminalis</a:t>
            </a:r>
          </a:p>
          <a:p>
            <a:pPr>
              <a:lnSpc>
                <a:spcPct val="90000"/>
              </a:lnSpc>
            </a:pPr>
            <a:r>
              <a:rPr lang="cs-CZ" altLang="cs-CZ"/>
              <a:t>Ductus ejaculatorius</a:t>
            </a:r>
          </a:p>
          <a:p>
            <a:pPr>
              <a:lnSpc>
                <a:spcPct val="90000"/>
              </a:lnSpc>
            </a:pPr>
            <a:r>
              <a:rPr lang="cs-CZ" altLang="cs-CZ"/>
              <a:t>Cirrus a cirrový váček</a:t>
            </a:r>
          </a:p>
          <a:p>
            <a:pPr>
              <a:lnSpc>
                <a:spcPct val="90000"/>
              </a:lnSpc>
            </a:pPr>
            <a:endParaRPr lang="cs-CZ" altLang="cs-CZ"/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27538" y="1600200"/>
            <a:ext cx="4465637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/>
              <a:t>Samičí:</a:t>
            </a:r>
          </a:p>
          <a:p>
            <a:pPr>
              <a:lnSpc>
                <a:spcPct val="90000"/>
              </a:lnSpc>
            </a:pPr>
            <a:r>
              <a:rPr lang="cs-CZ" altLang="cs-CZ"/>
              <a:t>Vaječník – ovarium</a:t>
            </a:r>
          </a:p>
          <a:p>
            <a:pPr>
              <a:lnSpc>
                <a:spcPct val="90000"/>
              </a:lnSpc>
            </a:pPr>
            <a:r>
              <a:rPr lang="cs-CZ" altLang="cs-CZ"/>
              <a:t>Vejcovod – ovidukt</a:t>
            </a:r>
          </a:p>
          <a:p>
            <a:pPr>
              <a:lnSpc>
                <a:spcPct val="90000"/>
              </a:lnSpc>
            </a:pPr>
            <a:r>
              <a:rPr lang="cs-CZ" altLang="cs-CZ"/>
              <a:t>Receptaculum seminis</a:t>
            </a:r>
          </a:p>
          <a:p>
            <a:pPr>
              <a:lnSpc>
                <a:spcPct val="90000"/>
              </a:lnSpc>
            </a:pPr>
            <a:r>
              <a:rPr lang="cs-CZ" altLang="cs-CZ"/>
              <a:t>Žloutkové trsy – vitelaria</a:t>
            </a:r>
          </a:p>
          <a:p>
            <a:pPr>
              <a:lnSpc>
                <a:spcPct val="90000"/>
              </a:lnSpc>
            </a:pPr>
            <a:r>
              <a:rPr lang="cs-CZ" altLang="cs-CZ"/>
              <a:t>Ootyp</a:t>
            </a:r>
          </a:p>
          <a:p>
            <a:pPr>
              <a:lnSpc>
                <a:spcPct val="90000"/>
              </a:lnSpc>
            </a:pPr>
            <a:r>
              <a:rPr lang="cs-CZ" altLang="cs-CZ"/>
              <a:t>Mehlisovy žlázy</a:t>
            </a:r>
          </a:p>
          <a:p>
            <a:pPr>
              <a:lnSpc>
                <a:spcPct val="90000"/>
              </a:lnSpc>
            </a:pPr>
            <a:r>
              <a:rPr lang="cs-CZ" altLang="cs-CZ"/>
              <a:t>Děloha – uterus</a:t>
            </a:r>
          </a:p>
          <a:p>
            <a:pPr>
              <a:lnSpc>
                <a:spcPct val="90000"/>
              </a:lnSpc>
            </a:pPr>
            <a:r>
              <a:rPr lang="cs-CZ" altLang="cs-CZ"/>
              <a:t>Vagina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/>
          </a:p>
          <a:p>
            <a:pPr>
              <a:lnSpc>
                <a:spcPct val="90000"/>
              </a:lnSpc>
            </a:pPr>
            <a:endParaRPr lang="cs-CZ" altLang="cs-CZ"/>
          </a:p>
          <a:p>
            <a:pPr>
              <a:lnSpc>
                <a:spcPct val="90000"/>
              </a:lnSpc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770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r>
              <a:rPr lang="cs-CZ" altLang="cs-CZ" sz="4000"/>
              <a:t>Srovnání stavby článků</a:t>
            </a:r>
          </a:p>
        </p:txBody>
      </p:sp>
      <p:pic>
        <p:nvPicPr>
          <p:cNvPr id="15667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031875"/>
            <a:ext cx="6192838" cy="558006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59464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936625"/>
          </a:xfrm>
        </p:spPr>
        <p:txBody>
          <a:bodyPr/>
          <a:lstStyle/>
          <a:p>
            <a:r>
              <a:rPr lang="cs-CZ" altLang="cs-CZ"/>
              <a:t>Tasemnice I</a:t>
            </a:r>
          </a:p>
        </p:txBody>
      </p:sp>
      <p:pic>
        <p:nvPicPr>
          <p:cNvPr id="94211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346200"/>
            <a:ext cx="5616575" cy="503396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02551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720725"/>
          </a:xfrm>
        </p:spPr>
        <p:txBody>
          <a:bodyPr/>
          <a:lstStyle/>
          <a:p>
            <a:r>
              <a:rPr lang="cs-CZ" altLang="cs-CZ" sz="3600"/>
              <a:t>Pohlavní soustava akvatické tasemnice</a:t>
            </a:r>
          </a:p>
        </p:txBody>
      </p:sp>
      <p:pic>
        <p:nvPicPr>
          <p:cNvPr id="158723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3675" y="1600200"/>
            <a:ext cx="6216650" cy="452596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54811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04813"/>
            <a:ext cx="8820150" cy="792162"/>
          </a:xfrm>
        </p:spPr>
        <p:txBody>
          <a:bodyPr/>
          <a:lstStyle/>
          <a:p>
            <a:r>
              <a:rPr lang="cs-CZ" altLang="cs-CZ" sz="3600"/>
              <a:t>Pohlavní soustava terestrické tasemnice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3488" y="1600200"/>
            <a:ext cx="6675437" cy="452596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75966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720725"/>
          </a:xfrm>
        </p:spPr>
        <p:txBody>
          <a:bodyPr/>
          <a:lstStyle/>
          <a:p>
            <a:r>
              <a:rPr lang="cs-CZ" altLang="cs-CZ" sz="4000"/>
              <a:t>Vajíčka tasemnic</a:t>
            </a:r>
          </a:p>
        </p:txBody>
      </p:sp>
      <p:pic>
        <p:nvPicPr>
          <p:cNvPr id="7578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60500"/>
            <a:ext cx="8507413" cy="44894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63152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20713"/>
            <a:ext cx="8229600" cy="720725"/>
          </a:xfrm>
        </p:spPr>
        <p:txBody>
          <a:bodyPr/>
          <a:lstStyle/>
          <a:p>
            <a:r>
              <a:rPr lang="cs-CZ" altLang="cs-CZ" sz="4000"/>
              <a:t>Vajíčka tasemnic</a:t>
            </a:r>
          </a:p>
        </p:txBody>
      </p:sp>
      <p:pic>
        <p:nvPicPr>
          <p:cNvPr id="133124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144713"/>
            <a:ext cx="3960812" cy="4081462"/>
          </a:xfrm>
          <a:noFill/>
          <a:ln/>
        </p:spPr>
      </p:pic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133600"/>
            <a:ext cx="4464050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81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792163"/>
          </a:xfrm>
        </p:spPr>
        <p:txBody>
          <a:bodyPr/>
          <a:lstStyle/>
          <a:p>
            <a:r>
              <a:rPr lang="cs-CZ" altLang="cs-CZ"/>
              <a:t>Larvální stádia tasemnic</a:t>
            </a:r>
          </a:p>
        </p:txBody>
      </p:sp>
      <p:pic>
        <p:nvPicPr>
          <p:cNvPr id="7270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389063"/>
            <a:ext cx="6899275" cy="4632325"/>
          </a:xfrm>
          <a:noFill/>
          <a:ln/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384300" y="5799138"/>
            <a:ext cx="678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lycophora (A)          oncosphera (B)         coracidium (C)</a:t>
            </a:r>
          </a:p>
        </p:txBody>
      </p:sp>
    </p:spTree>
    <p:extLst>
      <p:ext uri="{BB962C8B-B14F-4D97-AF65-F5344CB8AC3E}">
        <p14:creationId xmlns:p14="http://schemas.microsoft.com/office/powerpoint/2010/main" val="362739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027112"/>
          </a:xfrm>
        </p:spPr>
        <p:txBody>
          <a:bodyPr/>
          <a:lstStyle/>
          <a:p>
            <a:r>
              <a:rPr lang="cs-CZ" altLang="cs-CZ"/>
              <a:t>Anatomie onkosféry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384300"/>
            <a:ext cx="7410450" cy="4781550"/>
          </a:xfrm>
          <a:noFill/>
          <a:ln/>
        </p:spPr>
      </p:pic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971550" y="5805488"/>
            <a:ext cx="7488238" cy="6207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137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647700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Stádia líhnutí onkosféry</a:t>
            </a:r>
          </a:p>
        </p:txBody>
      </p:sp>
      <p:pic>
        <p:nvPicPr>
          <p:cNvPr id="7885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2825" y="1152525"/>
            <a:ext cx="4730750" cy="5805488"/>
          </a:xfrm>
          <a:noFill/>
          <a:ln/>
        </p:spPr>
      </p:pic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1547813" y="6669088"/>
            <a:ext cx="5976937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927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273175"/>
            <a:ext cx="7489825" cy="5324475"/>
          </a:xfrm>
          <a:noFill/>
          <a:ln/>
        </p:spPr>
      </p:pic>
      <p:sp>
        <p:nvSpPr>
          <p:cNvPr id="12800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/>
          <a:lstStyle/>
          <a:p>
            <a:r>
              <a:rPr lang="cs-CZ" altLang="cs-CZ" sz="4000"/>
              <a:t>Základní typy metacestodů </a:t>
            </a:r>
          </a:p>
        </p:txBody>
      </p:sp>
    </p:spTree>
    <p:extLst>
      <p:ext uri="{BB962C8B-B14F-4D97-AF65-F5344CB8AC3E}">
        <p14:creationId xmlns:p14="http://schemas.microsoft.com/office/powerpoint/2010/main" val="4137139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458788"/>
            <a:ext cx="8229600" cy="954087"/>
          </a:xfrm>
        </p:spPr>
        <p:txBody>
          <a:bodyPr/>
          <a:lstStyle/>
          <a:p>
            <a:r>
              <a:rPr lang="cs-CZ" altLang="cs-CZ" sz="4000"/>
              <a:t>Larvální stádia – akvatický cyklus</a:t>
            </a:r>
          </a:p>
        </p:txBody>
      </p:sp>
      <p:pic>
        <p:nvPicPr>
          <p:cNvPr id="10035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2205038"/>
            <a:ext cx="8964613" cy="272891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902383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 sz="4000"/>
              <a:t>Larvální stadia – terestrický cyklus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0238" y="1125538"/>
            <a:ext cx="5002212" cy="5399087"/>
          </a:xfrm>
          <a:noFill/>
          <a:ln/>
        </p:spPr>
      </p:pic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492375"/>
            <a:ext cx="266382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39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Tasemnice - charakteristika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/>
              <a:t>Výhradně parazitická skupina</a:t>
            </a:r>
          </a:p>
          <a:p>
            <a:r>
              <a:rPr lang="cs-CZ" altLang="cs-CZ" sz="2800"/>
              <a:t>Absence střeva</a:t>
            </a:r>
          </a:p>
          <a:p>
            <a:r>
              <a:rPr lang="cs-CZ" altLang="cs-CZ" sz="2800"/>
              <a:t>Larvy s embryonálními háčky</a:t>
            </a:r>
          </a:p>
          <a:p>
            <a:pPr lvl="1"/>
            <a:r>
              <a:rPr lang="cs-CZ" altLang="cs-CZ" sz="2400"/>
              <a:t>10 lycofóra - Cestodaria</a:t>
            </a:r>
          </a:p>
          <a:p>
            <a:pPr lvl="1"/>
            <a:r>
              <a:rPr lang="cs-CZ" altLang="cs-CZ" sz="2400"/>
              <a:t>6 hexacanth – Eucestoda</a:t>
            </a:r>
          </a:p>
          <a:p>
            <a:r>
              <a:rPr lang="cs-CZ" altLang="cs-CZ" sz="2800"/>
              <a:t>Medicínsky a veterinárně významné</a:t>
            </a:r>
          </a:p>
          <a:p>
            <a:r>
              <a:rPr lang="cs-CZ" altLang="cs-CZ" sz="2800"/>
              <a:t>Popsáno přes 4000 druhů – nejvíce řádů u ryb</a:t>
            </a:r>
          </a:p>
          <a:p>
            <a:r>
              <a:rPr lang="cs-CZ" altLang="cs-CZ" sz="2800"/>
              <a:t>Nejpočetnější řád – Cyclophyllidea – ptáci a savci</a:t>
            </a:r>
          </a:p>
        </p:txBody>
      </p:sp>
    </p:spTree>
    <p:extLst>
      <p:ext uri="{BB962C8B-B14F-4D97-AF65-F5344CB8AC3E}">
        <p14:creationId xmlns:p14="http://schemas.microsoft.com/office/powerpoint/2010/main" val="1078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92162"/>
          </a:xfrm>
        </p:spPr>
        <p:txBody>
          <a:bodyPr/>
          <a:lstStyle/>
          <a:p>
            <a:r>
              <a:rPr lang="cs-CZ" altLang="cs-CZ"/>
              <a:t>Cystická larvální stádia </a:t>
            </a:r>
          </a:p>
        </p:txBody>
      </p:sp>
      <p:pic>
        <p:nvPicPr>
          <p:cNvPr id="83972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196975"/>
            <a:ext cx="6985000" cy="511333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84784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720725"/>
          </a:xfrm>
        </p:spPr>
        <p:txBody>
          <a:bodyPr/>
          <a:lstStyle/>
          <a:p>
            <a:r>
              <a:rPr lang="cs-CZ" altLang="cs-CZ" sz="4000"/>
              <a:t>Typy vývojových cyklů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785225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/>
              <a:t>Jednohostitelský</a:t>
            </a:r>
            <a:r>
              <a:rPr lang="cs-CZ" altLang="cs-CZ"/>
              <a:t> – monoxenní – Archigetes 							sieboldi</a:t>
            </a:r>
          </a:p>
          <a:p>
            <a:pPr>
              <a:lnSpc>
                <a:spcPct val="90000"/>
              </a:lnSpc>
            </a:pPr>
            <a:r>
              <a:rPr lang="cs-CZ" altLang="cs-CZ" b="1"/>
              <a:t>Dvojhostitelské </a:t>
            </a:r>
            <a:r>
              <a:rPr lang="cs-CZ" altLang="cs-CZ"/>
              <a:t>-  dixenní – Taenia saginata</a:t>
            </a:r>
          </a:p>
          <a:p>
            <a:pPr>
              <a:lnSpc>
                <a:spcPct val="90000"/>
              </a:lnSpc>
            </a:pPr>
            <a:endParaRPr lang="cs-CZ" altLang="cs-CZ"/>
          </a:p>
          <a:p>
            <a:pPr>
              <a:lnSpc>
                <a:spcPct val="90000"/>
              </a:lnSpc>
            </a:pPr>
            <a:r>
              <a:rPr lang="cs-CZ" altLang="cs-CZ" b="1"/>
              <a:t>Trojhostitelské</a:t>
            </a:r>
            <a:r>
              <a:rPr lang="cs-CZ" altLang="cs-CZ"/>
              <a:t> – trixenní – Hymenolepis nana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/>
          </a:p>
          <a:p>
            <a:pPr>
              <a:lnSpc>
                <a:spcPct val="90000"/>
              </a:lnSpc>
            </a:pPr>
            <a:r>
              <a:rPr lang="cs-CZ" altLang="cs-CZ" b="1"/>
              <a:t>Čtyřhostitelské</a:t>
            </a:r>
            <a:r>
              <a:rPr lang="cs-CZ" altLang="cs-CZ"/>
              <a:t> – tetraxenní –  							Diphyllobothrium latum</a:t>
            </a:r>
          </a:p>
          <a:p>
            <a:pPr>
              <a:lnSpc>
                <a:spcPct val="90000"/>
              </a:lnSpc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1855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268413"/>
            <a:ext cx="1546225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8229600" cy="504825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Scolex, krček, strobila</a:t>
            </a:r>
          </a:p>
        </p:txBody>
      </p:sp>
      <p:pic>
        <p:nvPicPr>
          <p:cNvPr id="9523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268413"/>
            <a:ext cx="6048375" cy="4751387"/>
          </a:xfrm>
          <a:noFill/>
          <a:ln/>
        </p:spPr>
      </p:pic>
      <p:pic>
        <p:nvPicPr>
          <p:cNvPr id="952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268413"/>
            <a:ext cx="1735138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67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720725"/>
          </a:xfrm>
        </p:spPr>
        <p:txBody>
          <a:bodyPr/>
          <a:lstStyle/>
          <a:p>
            <a:r>
              <a:rPr lang="cs-CZ" altLang="cs-CZ" sz="4000"/>
              <a:t>Tasemnice - morfologie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Hlavička – scolex – přichycovací orgán</a:t>
            </a:r>
          </a:p>
          <a:p>
            <a:r>
              <a:rPr lang="cs-CZ" altLang="cs-CZ"/>
              <a:t>Strobila – proglotidy (segmenty)</a:t>
            </a:r>
          </a:p>
          <a:p>
            <a:r>
              <a:rPr lang="cs-CZ" altLang="cs-CZ"/>
              <a:t>Přichycovací orgány – 5 základních typů:</a:t>
            </a:r>
          </a:p>
          <a:p>
            <a:pPr lvl="1"/>
            <a:r>
              <a:rPr lang="cs-CZ" altLang="cs-CZ"/>
              <a:t>Mělké zářezy a rýhy – Caryophyllidea</a:t>
            </a:r>
          </a:p>
          <a:p>
            <a:pPr lvl="1"/>
            <a:r>
              <a:rPr lang="cs-CZ" altLang="cs-CZ"/>
              <a:t>Štěrbiny – bothrie – Pseudophyllidea</a:t>
            </a:r>
          </a:p>
          <a:p>
            <a:pPr lvl="1"/>
            <a:r>
              <a:rPr lang="cs-CZ" altLang="cs-CZ"/>
              <a:t>Svalnaté bothridie – Tetraphylidea</a:t>
            </a:r>
          </a:p>
          <a:p>
            <a:pPr lvl="1"/>
            <a:r>
              <a:rPr lang="cs-CZ" altLang="cs-CZ"/>
              <a:t>Chapadélka – tentakule – Trypanorhyncha</a:t>
            </a:r>
          </a:p>
          <a:p>
            <a:pPr lvl="1"/>
            <a:r>
              <a:rPr lang="cs-CZ" altLang="cs-CZ"/>
              <a:t>Svalnaté přísavky - Cyclophyllidea</a:t>
            </a:r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092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649287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Typy scolexů tasemnic</a:t>
            </a:r>
          </a:p>
        </p:txBody>
      </p:sp>
      <p:pic>
        <p:nvPicPr>
          <p:cNvPr id="9626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060450"/>
            <a:ext cx="7345362" cy="5753100"/>
          </a:xfrm>
          <a:noFill/>
          <a:ln/>
        </p:spPr>
      </p:pic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3635375" y="908050"/>
            <a:ext cx="4537075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525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63538"/>
            <a:ext cx="8569325" cy="6446837"/>
          </a:xfrm>
          <a:noFill/>
          <a:ln/>
        </p:spPr>
      </p:pic>
      <p:sp>
        <p:nvSpPr>
          <p:cNvPr id="1474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016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48483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4463" y="836613"/>
            <a:ext cx="9288463" cy="5329237"/>
          </a:xfrm>
          <a:noFill/>
          <a:ln/>
        </p:spPr>
      </p:pic>
      <p:sp>
        <p:nvSpPr>
          <p:cNvPr id="148484" name="Rectangle 4"/>
          <p:cNvSpPr>
            <a:spLocks noChangeArrowheads="1"/>
          </p:cNvSpPr>
          <p:nvPr/>
        </p:nvSpPr>
        <p:spPr bwMode="auto">
          <a:xfrm>
            <a:off x="777875" y="5805488"/>
            <a:ext cx="1922463" cy="7000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491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0138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1450"/>
            <a:ext cx="3762375" cy="3449638"/>
          </a:xfrm>
          <a:noFill/>
          <a:ln/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14638" y="338137"/>
            <a:ext cx="3635376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284538"/>
            <a:ext cx="344805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3284538"/>
            <a:ext cx="3887788" cy="37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84538"/>
            <a:ext cx="2519363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0"/>
            <a:ext cx="4187825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86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278</Words>
  <Application>Microsoft Office PowerPoint</Application>
  <PresentationFormat>Předvádění na obrazovce (4:3)</PresentationFormat>
  <Paragraphs>80</Paragraphs>
  <Slides>31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Motiv systému Office</vt:lpstr>
      <vt:lpstr>Prezentace aplikace PowerPoint</vt:lpstr>
      <vt:lpstr>Tasemnice I</vt:lpstr>
      <vt:lpstr>Tasemnice - charakteristika</vt:lpstr>
      <vt:lpstr>Scolex, krček, strobila</vt:lpstr>
      <vt:lpstr>Tasemnice - morfologie</vt:lpstr>
      <vt:lpstr>Typy scolexů tasemnic</vt:lpstr>
      <vt:lpstr>Prezentace aplikace PowerPoint</vt:lpstr>
      <vt:lpstr>Prezentace aplikace PowerPoint</vt:lpstr>
      <vt:lpstr>Prezentace aplikace PowerPoint</vt:lpstr>
      <vt:lpstr>Scolexy různých řádů tasemnic</vt:lpstr>
      <vt:lpstr>Tasemnice - anatomie</vt:lpstr>
      <vt:lpstr>Schéma scolexu tasemnice</vt:lpstr>
      <vt:lpstr>Smyslové orgány na scolexu</vt:lpstr>
      <vt:lpstr>Tegument – povrch těla</vt:lpstr>
      <vt:lpstr>Mikrotrichy</vt:lpstr>
      <vt:lpstr>Exkreční soustava tasemnice</vt:lpstr>
      <vt:lpstr>                                Anatomie                             strobily                                   tasemnice</vt:lpstr>
      <vt:lpstr>Tasemnice – pohlavní soustava</vt:lpstr>
      <vt:lpstr>Srovnání stavby článků</vt:lpstr>
      <vt:lpstr>Pohlavní soustava akvatické tasemnice</vt:lpstr>
      <vt:lpstr>Pohlavní soustava terestrické tasemnice</vt:lpstr>
      <vt:lpstr>Vajíčka tasemnic</vt:lpstr>
      <vt:lpstr>Vajíčka tasemnic</vt:lpstr>
      <vt:lpstr>Larvální stádia tasemnic</vt:lpstr>
      <vt:lpstr>Anatomie onkosféry</vt:lpstr>
      <vt:lpstr>Stádia líhnutí onkosféry</vt:lpstr>
      <vt:lpstr>Základní typy metacestodů </vt:lpstr>
      <vt:lpstr>Larvální stádia – akvatický cyklus</vt:lpstr>
      <vt:lpstr>Larvální stadia – terestrický cyklus</vt:lpstr>
      <vt:lpstr>Cystická larvální stádia </vt:lpstr>
      <vt:lpstr>Typy vývojových cyklů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dekan</dc:creator>
  <cp:lastModifiedBy>dekan</cp:lastModifiedBy>
  <cp:revision>4</cp:revision>
  <dcterms:created xsi:type="dcterms:W3CDTF">2014-03-17T08:21:49Z</dcterms:created>
  <dcterms:modified xsi:type="dcterms:W3CDTF">2014-03-17T09:01:16Z</dcterms:modified>
</cp:coreProperties>
</file>