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93" r:id="rId3"/>
    <p:sldId id="308" r:id="rId4"/>
    <p:sldId id="271" r:id="rId5"/>
    <p:sldId id="258" r:id="rId6"/>
    <p:sldId id="287" r:id="rId7"/>
    <p:sldId id="288" r:id="rId8"/>
    <p:sldId id="262" r:id="rId9"/>
    <p:sldId id="303" r:id="rId10"/>
    <p:sldId id="259" r:id="rId11"/>
    <p:sldId id="260" r:id="rId12"/>
    <p:sldId id="261" r:id="rId13"/>
    <p:sldId id="273" r:id="rId14"/>
    <p:sldId id="299" r:id="rId15"/>
    <p:sldId id="263" r:id="rId16"/>
    <p:sldId id="296" r:id="rId17"/>
    <p:sldId id="291" r:id="rId18"/>
    <p:sldId id="264" r:id="rId19"/>
    <p:sldId id="290" r:id="rId20"/>
    <p:sldId id="267" r:id="rId21"/>
    <p:sldId id="274" r:id="rId22"/>
    <p:sldId id="276" r:id="rId23"/>
    <p:sldId id="304" r:id="rId24"/>
    <p:sldId id="301" r:id="rId25"/>
    <p:sldId id="300" r:id="rId26"/>
    <p:sldId id="268" r:id="rId27"/>
    <p:sldId id="277" r:id="rId28"/>
    <p:sldId id="280" r:id="rId29"/>
    <p:sldId id="289" r:id="rId30"/>
    <p:sldId id="294" r:id="rId31"/>
    <p:sldId id="269" r:id="rId32"/>
    <p:sldId id="270" r:id="rId33"/>
    <p:sldId id="282" r:id="rId34"/>
    <p:sldId id="266" r:id="rId35"/>
    <p:sldId id="283" r:id="rId36"/>
    <p:sldId id="306" r:id="rId37"/>
    <p:sldId id="305" r:id="rId38"/>
    <p:sldId id="307" r:id="rId39"/>
    <p:sldId id="284" r:id="rId40"/>
    <p:sldId id="285" r:id="rId41"/>
    <p:sldId id="286" r:id="rId42"/>
    <p:sldId id="275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>
        <p:scale>
          <a:sx n="100" d="100"/>
          <a:sy n="100" d="100"/>
        </p:scale>
        <p:origin x="-941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1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AE606-F43F-4678-B5C9-B5E28FF871D6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1E665-7ADD-4E13-9158-DA21F2A19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30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1E665-7ADD-4E13-9158-DA21F2A191F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621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1E665-7ADD-4E13-9158-DA21F2A191F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589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83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757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71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71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48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2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18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410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29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806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89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7ACC2-7083-4BE9-8243-7A4E83980039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477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Acanthocephala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071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5"/>
            <a:ext cx="7772400" cy="936105"/>
          </a:xfrm>
        </p:spPr>
        <p:txBody>
          <a:bodyPr/>
          <a:lstStyle/>
          <a:p>
            <a:r>
              <a:rPr lang="cs-CZ" dirty="0" smtClean="0"/>
              <a:t>Vrtejši – typy </a:t>
            </a:r>
            <a:r>
              <a:rPr lang="cs-CZ" dirty="0" err="1" smtClean="0"/>
              <a:t>chobotku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447" y="1681696"/>
            <a:ext cx="9574983" cy="448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7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476671"/>
            <a:ext cx="7772400" cy="432049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Typy </a:t>
            </a:r>
            <a:r>
              <a:rPr lang="cs-CZ" dirty="0" err="1" smtClean="0"/>
              <a:t>chobotku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47335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81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936104"/>
          </a:xfrm>
        </p:spPr>
        <p:txBody>
          <a:bodyPr/>
          <a:lstStyle/>
          <a:p>
            <a:r>
              <a:rPr lang="cs-CZ" dirty="0" smtClean="0"/>
              <a:t>Typy </a:t>
            </a:r>
            <a:r>
              <a:rPr lang="cs-CZ" dirty="0" err="1" smtClean="0"/>
              <a:t>chobotku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5656" y="2132856"/>
            <a:ext cx="6400800" cy="367240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412776"/>
            <a:ext cx="1009877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58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64807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Morfologická charakteristika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1600" y="1268760"/>
            <a:ext cx="7344816" cy="511256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cs-CZ" b="1" dirty="0" err="1" smtClean="0">
                <a:solidFill>
                  <a:schemeClr val="tx1"/>
                </a:solidFill>
              </a:rPr>
              <a:t>Proboscis</a:t>
            </a:r>
            <a:r>
              <a:rPr lang="cs-CZ" dirty="0" smtClean="0">
                <a:solidFill>
                  <a:schemeClr val="tx1"/>
                </a:solidFill>
              </a:rPr>
              <a:t> – ozbrojen háčky (chitin) – systematika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err="1" smtClean="0">
                <a:solidFill>
                  <a:schemeClr val="tx1"/>
                </a:solidFill>
              </a:rPr>
              <a:t>Proboscis</a:t>
            </a:r>
            <a:r>
              <a:rPr lang="cs-CZ" dirty="0" smtClean="0">
                <a:solidFill>
                  <a:schemeClr val="tx1"/>
                </a:solidFill>
              </a:rPr>
              <a:t> - porézní – </a:t>
            </a:r>
            <a:r>
              <a:rPr lang="cs-CZ" b="1" dirty="0" smtClean="0">
                <a:solidFill>
                  <a:schemeClr val="tx1"/>
                </a:solidFill>
              </a:rPr>
              <a:t>metabolická aktivita </a:t>
            </a:r>
            <a:r>
              <a:rPr lang="cs-CZ" dirty="0" smtClean="0">
                <a:solidFill>
                  <a:schemeClr val="tx1"/>
                </a:solidFill>
              </a:rPr>
              <a:t>(nejaktivnější </a:t>
            </a:r>
            <a:r>
              <a:rPr lang="cs-CZ" dirty="0">
                <a:solidFill>
                  <a:schemeClr val="tx1"/>
                </a:solidFill>
              </a:rPr>
              <a:t>č</a:t>
            </a:r>
            <a:r>
              <a:rPr lang="cs-CZ" dirty="0" smtClean="0">
                <a:solidFill>
                  <a:schemeClr val="tx1"/>
                </a:solidFill>
              </a:rPr>
              <a:t>ást těla)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Povrch těla – </a:t>
            </a:r>
            <a:r>
              <a:rPr lang="cs-CZ" b="1" dirty="0" smtClean="0">
                <a:solidFill>
                  <a:schemeClr val="tx1"/>
                </a:solidFill>
              </a:rPr>
              <a:t>tegument</a:t>
            </a:r>
            <a:r>
              <a:rPr lang="cs-CZ" dirty="0" smtClean="0">
                <a:solidFill>
                  <a:schemeClr val="tx1"/>
                </a:solidFill>
              </a:rPr>
              <a:t> – několik vrstev – </a:t>
            </a:r>
            <a:r>
              <a:rPr lang="cs-CZ" dirty="0">
                <a:solidFill>
                  <a:schemeClr val="tx1"/>
                </a:solidFill>
              </a:rPr>
              <a:t>o</a:t>
            </a:r>
            <a:r>
              <a:rPr lang="cs-CZ" dirty="0" smtClean="0">
                <a:solidFill>
                  <a:schemeClr val="tx1"/>
                </a:solidFill>
              </a:rPr>
              <a:t>bsahuje kanálky – </a:t>
            </a:r>
            <a:r>
              <a:rPr lang="cs-CZ" b="1" dirty="0" smtClean="0">
                <a:solidFill>
                  <a:schemeClr val="tx1"/>
                </a:solidFill>
              </a:rPr>
              <a:t>lakunární systém </a:t>
            </a:r>
            <a:r>
              <a:rPr lang="cs-CZ" dirty="0" smtClean="0">
                <a:solidFill>
                  <a:schemeClr val="tx1"/>
                </a:solidFill>
              </a:rPr>
              <a:t>– transport tělních tekutin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? Lepší </a:t>
            </a:r>
            <a:r>
              <a:rPr lang="cs-CZ" b="1" dirty="0" smtClean="0">
                <a:solidFill>
                  <a:schemeClr val="tx1"/>
                </a:solidFill>
              </a:rPr>
              <a:t>přestup živin </a:t>
            </a:r>
            <a:r>
              <a:rPr lang="cs-CZ" dirty="0" smtClean="0">
                <a:solidFill>
                  <a:schemeClr val="tx1"/>
                </a:solidFill>
              </a:rPr>
              <a:t>z vnějšího prostředí do těla 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Na povrchu tegumentu – </a:t>
            </a:r>
            <a:r>
              <a:rPr lang="cs-CZ" b="1" dirty="0" err="1" smtClean="0">
                <a:solidFill>
                  <a:schemeClr val="tx1"/>
                </a:solidFill>
              </a:rPr>
              <a:t>glykokalyx</a:t>
            </a:r>
            <a:r>
              <a:rPr lang="cs-CZ" dirty="0" smtClean="0">
                <a:solidFill>
                  <a:schemeClr val="tx1"/>
                </a:solidFill>
              </a:rPr>
              <a:t> – tenká elektron-</a:t>
            </a:r>
            <a:r>
              <a:rPr lang="cs-CZ" dirty="0" err="1" smtClean="0">
                <a:solidFill>
                  <a:schemeClr val="tx1"/>
                </a:solidFill>
              </a:rPr>
              <a:t>densní</a:t>
            </a:r>
            <a:r>
              <a:rPr lang="cs-CZ" dirty="0" smtClean="0">
                <a:solidFill>
                  <a:schemeClr val="tx1"/>
                </a:solidFill>
              </a:rPr>
              <a:t> vrstva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tělní stěny - tegumentu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34481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36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7134" y="116632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tegumentu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403244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87897"/>
            <a:ext cx="6840760" cy="5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8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896544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Struktura povrchu těla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58" y="764704"/>
            <a:ext cx="5447646" cy="606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634" y="764704"/>
            <a:ext cx="3606862" cy="582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73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TEM - struktura povrchu těla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8" y="1052736"/>
            <a:ext cx="4755480" cy="568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419659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4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72008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SEM – stěny těla vrtejše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81642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97070"/>
            <a:ext cx="6768752" cy="591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13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dirty="0" smtClean="0"/>
              <a:t>Schéma lakunárního systému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5076"/>
            <a:ext cx="4392488" cy="540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846" y="980728"/>
            <a:ext cx="428015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95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78098"/>
          </a:xfrm>
        </p:spPr>
        <p:txBody>
          <a:bodyPr/>
          <a:lstStyle/>
          <a:p>
            <a:r>
              <a:rPr lang="cs-CZ" dirty="0" smtClean="0"/>
              <a:t>SEM - </a:t>
            </a:r>
            <a:r>
              <a:rPr lang="cs-CZ" dirty="0" err="1"/>
              <a:t>A</a:t>
            </a:r>
            <a:r>
              <a:rPr lang="cs-CZ" dirty="0" err="1" smtClean="0"/>
              <a:t>canthocephala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46449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52737"/>
            <a:ext cx="439248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65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smtClean="0"/>
              <a:t>Organizace lakunárního systému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392488" cy="500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80" y="3767101"/>
            <a:ext cx="4038600" cy="22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64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792089"/>
          </a:xfrm>
        </p:spPr>
        <p:txBody>
          <a:bodyPr/>
          <a:lstStyle/>
          <a:p>
            <a:r>
              <a:rPr lang="cs-CZ" dirty="0" smtClean="0"/>
              <a:t>Orgánové soustavy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99592" y="1124744"/>
            <a:ext cx="7200800" cy="496855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cs-CZ" b="1" dirty="0" smtClean="0">
                <a:solidFill>
                  <a:schemeClr val="tx1"/>
                </a:solidFill>
              </a:rPr>
              <a:t>Trávicí soustava </a:t>
            </a:r>
            <a:r>
              <a:rPr lang="cs-CZ" dirty="0" smtClean="0">
                <a:solidFill>
                  <a:schemeClr val="tx1"/>
                </a:solidFill>
              </a:rPr>
              <a:t>– chybí – příjem potravy – povrch těla (povrchové krypty) – lakunární systém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Nervový systém </a:t>
            </a:r>
            <a:r>
              <a:rPr lang="cs-CZ" dirty="0" smtClean="0">
                <a:solidFill>
                  <a:schemeClr val="tx1"/>
                </a:solidFill>
              </a:rPr>
              <a:t>– jednoduchý – nervové </a:t>
            </a:r>
            <a:r>
              <a:rPr lang="cs-CZ" dirty="0" err="1" smtClean="0">
                <a:solidFill>
                  <a:schemeClr val="tx1"/>
                </a:solidFill>
              </a:rPr>
              <a:t>ganglium</a:t>
            </a:r>
            <a:r>
              <a:rPr lang="cs-CZ" dirty="0" smtClean="0">
                <a:solidFill>
                  <a:schemeClr val="tx1"/>
                </a:solidFill>
              </a:rPr>
              <a:t> a </a:t>
            </a:r>
            <a:r>
              <a:rPr lang="cs-CZ" dirty="0" err="1" smtClean="0">
                <a:solidFill>
                  <a:schemeClr val="tx1"/>
                </a:solidFill>
              </a:rPr>
              <a:t>periférní</a:t>
            </a:r>
            <a:r>
              <a:rPr lang="cs-CZ" dirty="0" smtClean="0">
                <a:solidFill>
                  <a:schemeClr val="tx1"/>
                </a:solidFill>
              </a:rPr>
              <a:t> nervový systém – genitální </a:t>
            </a:r>
            <a:r>
              <a:rPr lang="cs-CZ" dirty="0" err="1" smtClean="0">
                <a:solidFill>
                  <a:schemeClr val="tx1"/>
                </a:solidFill>
              </a:rPr>
              <a:t>ganglium</a:t>
            </a:r>
            <a:r>
              <a:rPr lang="cs-CZ" dirty="0" smtClean="0">
                <a:solidFill>
                  <a:schemeClr val="tx1"/>
                </a:solidFill>
              </a:rPr>
              <a:t> – komisury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Vylučovací soustava </a:t>
            </a:r>
            <a:r>
              <a:rPr lang="cs-CZ" dirty="0" smtClean="0">
                <a:solidFill>
                  <a:schemeClr val="tx1"/>
                </a:solidFill>
              </a:rPr>
              <a:t>– </a:t>
            </a:r>
            <a:r>
              <a:rPr lang="cs-CZ" dirty="0" err="1" smtClean="0">
                <a:solidFill>
                  <a:schemeClr val="tx1"/>
                </a:solidFill>
              </a:rPr>
              <a:t>protonefridiální</a:t>
            </a:r>
            <a:r>
              <a:rPr lang="cs-CZ" dirty="0" smtClean="0">
                <a:solidFill>
                  <a:schemeClr val="tx1"/>
                </a:solidFill>
              </a:rPr>
              <a:t> – 2 typy: (1) </a:t>
            </a:r>
            <a:r>
              <a:rPr lang="cs-CZ" b="1" i="1" dirty="0" smtClean="0">
                <a:solidFill>
                  <a:schemeClr val="tx1"/>
                </a:solidFill>
              </a:rPr>
              <a:t>dendritický</a:t>
            </a:r>
            <a:r>
              <a:rPr lang="cs-CZ" dirty="0" smtClean="0">
                <a:solidFill>
                  <a:schemeClr val="tx1"/>
                </a:solidFill>
              </a:rPr>
              <a:t> – centrální kanál  s bočními větvemi končí plaménkovými buňkami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(2) </a:t>
            </a:r>
            <a:r>
              <a:rPr lang="cs-CZ" b="1" i="1" dirty="0" smtClean="0">
                <a:solidFill>
                  <a:schemeClr val="tx1"/>
                </a:solidFill>
              </a:rPr>
              <a:t>váčkovitý</a:t>
            </a:r>
            <a:r>
              <a:rPr lang="cs-CZ" dirty="0" smtClean="0">
                <a:solidFill>
                  <a:schemeClr val="tx1"/>
                </a:solidFill>
              </a:rPr>
              <a:t> – měchýřek do kterého </a:t>
            </a:r>
            <a:r>
              <a:rPr lang="cs-CZ" dirty="0">
                <a:solidFill>
                  <a:schemeClr val="tx1"/>
                </a:solidFill>
              </a:rPr>
              <a:t>ú</a:t>
            </a:r>
            <a:r>
              <a:rPr lang="cs-CZ" dirty="0" smtClean="0">
                <a:solidFill>
                  <a:schemeClr val="tx1"/>
                </a:solidFill>
              </a:rPr>
              <a:t>stí plaménkové buňky </a:t>
            </a:r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495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Pohlavní soustava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1600" y="1268760"/>
            <a:ext cx="7200800" cy="504056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b="1" dirty="0" err="1" smtClean="0">
                <a:solidFill>
                  <a:schemeClr val="tx1"/>
                </a:solidFill>
              </a:rPr>
              <a:t>Gonochoristi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– sexuální </a:t>
            </a:r>
            <a:r>
              <a:rPr lang="cs-CZ" dirty="0" err="1" smtClean="0">
                <a:solidFill>
                  <a:schemeClr val="tx1"/>
                </a:solidFill>
              </a:rPr>
              <a:t>dimorficmus</a:t>
            </a:r>
            <a:r>
              <a:rPr lang="cs-CZ" dirty="0" smtClean="0">
                <a:solidFill>
                  <a:schemeClr val="tx1"/>
                </a:solidFill>
              </a:rPr>
              <a:t> (velikost těla, 	otrnění </a:t>
            </a:r>
            <a:r>
              <a:rPr lang="cs-CZ" dirty="0" err="1" smtClean="0">
                <a:solidFill>
                  <a:schemeClr val="tx1"/>
                </a:solidFill>
              </a:rPr>
              <a:t>chobotku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Samčí pohlavní soustava </a:t>
            </a:r>
            <a:r>
              <a:rPr lang="cs-CZ" dirty="0" smtClean="0">
                <a:solidFill>
                  <a:schemeClr val="tx1"/>
                </a:solidFill>
              </a:rPr>
              <a:t>– 2(1) </a:t>
            </a:r>
            <a:r>
              <a:rPr lang="cs-CZ" dirty="0" err="1" smtClean="0">
                <a:solidFill>
                  <a:schemeClr val="tx1"/>
                </a:solidFill>
              </a:rPr>
              <a:t>testes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vassa</a:t>
            </a:r>
            <a:r>
              <a:rPr lang="cs-CZ" dirty="0" smtClean="0">
                <a:solidFill>
                  <a:schemeClr val="tx1"/>
                </a:solidFill>
              </a:rPr>
              <a:t> 	</a:t>
            </a:r>
            <a:r>
              <a:rPr lang="cs-CZ" dirty="0" err="1" smtClean="0">
                <a:solidFill>
                  <a:schemeClr val="tx1"/>
                </a:solidFill>
              </a:rPr>
              <a:t>efferentia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vas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deferens</a:t>
            </a:r>
            <a:r>
              <a:rPr lang="cs-CZ" dirty="0" smtClean="0">
                <a:solidFill>
                  <a:schemeClr val="tx1"/>
                </a:solidFill>
              </a:rPr>
              <a:t> –semenný váček, 	cementové žlázy, cementový rezervoár, 	</a:t>
            </a:r>
            <a:r>
              <a:rPr lang="cs-CZ" dirty="0" err="1" smtClean="0">
                <a:solidFill>
                  <a:schemeClr val="tx1"/>
                </a:solidFill>
              </a:rPr>
              <a:t>Saeffigenův</a:t>
            </a:r>
            <a:r>
              <a:rPr lang="cs-CZ" dirty="0" smtClean="0">
                <a:solidFill>
                  <a:schemeClr val="tx1"/>
                </a:solidFill>
              </a:rPr>
              <a:t> vak (tekutina –pohyb burzy) 	</a:t>
            </a:r>
            <a:r>
              <a:rPr lang="cs-CZ" dirty="0" err="1" smtClean="0">
                <a:solidFill>
                  <a:schemeClr val="tx1"/>
                </a:solidFill>
              </a:rPr>
              <a:t>pyriformní</a:t>
            </a:r>
            <a:r>
              <a:rPr lang="cs-CZ" dirty="0" smtClean="0">
                <a:solidFill>
                  <a:schemeClr val="tx1"/>
                </a:solidFill>
              </a:rPr>
              <a:t> žlázy, kopulační burza a penis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Samičí pohlavní soustava </a:t>
            </a:r>
            <a:r>
              <a:rPr lang="cs-CZ" dirty="0" smtClean="0">
                <a:solidFill>
                  <a:schemeClr val="tx1"/>
                </a:solidFill>
              </a:rPr>
              <a:t>– ovarium – z něj 	vaječné koule produkující </a:t>
            </a:r>
            <a:r>
              <a:rPr lang="cs-CZ" dirty="0" err="1" smtClean="0">
                <a:solidFill>
                  <a:schemeClr val="tx1"/>
                </a:solidFill>
              </a:rPr>
              <a:t>oocyty</a:t>
            </a:r>
            <a:r>
              <a:rPr lang="cs-CZ" dirty="0" smtClean="0">
                <a:solidFill>
                  <a:schemeClr val="tx1"/>
                </a:solidFill>
              </a:rPr>
              <a:t> – vajíčka, 	</a:t>
            </a:r>
            <a:r>
              <a:rPr lang="cs-CZ" dirty="0" err="1" smtClean="0">
                <a:solidFill>
                  <a:schemeClr val="tx1"/>
                </a:solidFill>
              </a:rPr>
              <a:t>ligamentový</a:t>
            </a:r>
            <a:r>
              <a:rPr lang="cs-CZ" dirty="0" smtClean="0">
                <a:solidFill>
                  <a:schemeClr val="tx1"/>
                </a:solidFill>
              </a:rPr>
              <a:t> vaz (vajíčka), děložní zvon + 	děloha + vagina – (tvoří systém vypuzující 	selektivně zralá vajíčka) a </a:t>
            </a:r>
            <a:r>
              <a:rPr lang="cs-CZ" dirty="0" err="1" smtClean="0">
                <a:solidFill>
                  <a:schemeClr val="tx1"/>
                </a:solidFill>
              </a:rPr>
              <a:t>subterminální</a:t>
            </a:r>
            <a:r>
              <a:rPr lang="cs-CZ" dirty="0" smtClean="0">
                <a:solidFill>
                  <a:schemeClr val="tx1"/>
                </a:solidFill>
              </a:rPr>
              <a:t> 	pohlavní </a:t>
            </a:r>
            <a:r>
              <a:rPr lang="cs-CZ" dirty="0" err="1" smtClean="0">
                <a:solidFill>
                  <a:schemeClr val="tx1"/>
                </a:solidFill>
              </a:rPr>
              <a:t>porus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1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Pohlavní dimorfismus vrtejšů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639762"/>
          </a:xfrm>
        </p:spPr>
        <p:txBody>
          <a:bodyPr/>
          <a:lstStyle/>
          <a:p>
            <a:r>
              <a:rPr lang="cs-CZ" dirty="0" smtClean="0"/>
              <a:t>Morfologie samice a samice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639762"/>
          </a:xfrm>
        </p:spPr>
        <p:txBody>
          <a:bodyPr/>
          <a:lstStyle/>
          <a:p>
            <a:r>
              <a:rPr lang="cs-CZ" dirty="0" smtClean="0"/>
              <a:t>Vajíčko </a:t>
            </a:r>
            <a:r>
              <a:rPr lang="cs-CZ" i="1" dirty="0" smtClean="0"/>
              <a:t>M. </a:t>
            </a:r>
            <a:r>
              <a:rPr lang="cs-CZ" i="1" dirty="0" err="1"/>
              <a:t>h</a:t>
            </a:r>
            <a:r>
              <a:rPr lang="cs-CZ" i="1" dirty="0" err="1" smtClean="0"/>
              <a:t>irudinaceus</a:t>
            </a:r>
            <a:endParaRPr lang="cs-CZ" i="1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16" y="1844824"/>
            <a:ext cx="3821632" cy="481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88" y="1955456"/>
            <a:ext cx="3849588" cy="449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8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92088"/>
          </a:xfrm>
        </p:spPr>
        <p:txBody>
          <a:bodyPr/>
          <a:lstStyle/>
          <a:p>
            <a:r>
              <a:rPr lang="cs-CZ" dirty="0" smtClean="0"/>
              <a:t>Samičí pohlavní soustava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3996352" cy="532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5575"/>
            <a:ext cx="4683579" cy="531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56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r>
              <a:rPr lang="cs-CZ" dirty="0" smtClean="0"/>
              <a:t>Stavba samčí pohlavní soustavy</a:t>
            </a:r>
            <a:endParaRPr lang="cs-CZ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267" y="1700808"/>
            <a:ext cx="11270819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69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smtClean="0"/>
              <a:t>Kopulační burza vrtejše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9" y="1340768"/>
            <a:ext cx="4984367" cy="417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64" y="4319547"/>
            <a:ext cx="4038600" cy="177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67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 vrtejšů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453650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b="1" dirty="0" smtClean="0">
                <a:solidFill>
                  <a:schemeClr val="tx1"/>
                </a:solidFill>
              </a:rPr>
              <a:t>Nepřímé vývojové cykly </a:t>
            </a:r>
            <a:r>
              <a:rPr lang="cs-CZ" dirty="0" smtClean="0">
                <a:solidFill>
                  <a:schemeClr val="tx1"/>
                </a:solidFill>
              </a:rPr>
              <a:t>– </a:t>
            </a:r>
            <a:r>
              <a:rPr lang="cs-CZ" dirty="0">
                <a:solidFill>
                  <a:schemeClr val="tx1"/>
                </a:solidFill>
              </a:rPr>
              <a:t>o</a:t>
            </a:r>
            <a:r>
              <a:rPr lang="cs-CZ" dirty="0" smtClean="0">
                <a:solidFill>
                  <a:schemeClr val="tx1"/>
                </a:solidFill>
              </a:rPr>
              <a:t>bvykle </a:t>
            </a:r>
            <a:r>
              <a:rPr lang="cs-CZ" b="1" dirty="0" err="1" smtClean="0">
                <a:solidFill>
                  <a:schemeClr val="tx1"/>
                </a:solidFill>
              </a:rPr>
              <a:t>dixenní</a:t>
            </a:r>
            <a:r>
              <a:rPr lang="cs-CZ" dirty="0" smtClean="0">
                <a:solidFill>
                  <a:schemeClr val="tx1"/>
                </a:solidFill>
              </a:rPr>
              <a:t> – DH – obratlovec a </a:t>
            </a:r>
            <a:r>
              <a:rPr lang="cs-CZ" dirty="0" err="1" smtClean="0">
                <a:solidFill>
                  <a:schemeClr val="tx1"/>
                </a:solidFill>
              </a:rPr>
              <a:t>MzH</a:t>
            </a:r>
            <a:r>
              <a:rPr lang="cs-CZ" dirty="0" smtClean="0">
                <a:solidFill>
                  <a:schemeClr val="tx1"/>
                </a:solidFill>
              </a:rPr>
              <a:t> – bezobratlý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err="1" smtClean="0">
                <a:solidFill>
                  <a:schemeClr val="tx1"/>
                </a:solidFill>
              </a:rPr>
              <a:t>MzH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- nejčastěji členovci – (korýši – </a:t>
            </a:r>
            <a:r>
              <a:rPr lang="cs-CZ" b="1" dirty="0" err="1">
                <a:solidFill>
                  <a:schemeClr val="tx1"/>
                </a:solidFill>
              </a:rPr>
              <a:t>akvatický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cyklus </a:t>
            </a:r>
            <a:r>
              <a:rPr lang="cs-CZ" dirty="0">
                <a:solidFill>
                  <a:schemeClr val="tx1"/>
                </a:solidFill>
              </a:rPr>
              <a:t>a hmyz – </a:t>
            </a:r>
            <a:r>
              <a:rPr lang="cs-CZ" b="1" dirty="0">
                <a:solidFill>
                  <a:schemeClr val="tx1"/>
                </a:solidFill>
              </a:rPr>
              <a:t>terestrický cyklus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Vajíčka</a:t>
            </a:r>
            <a:r>
              <a:rPr lang="cs-CZ" dirty="0" smtClean="0">
                <a:solidFill>
                  <a:schemeClr val="tx1"/>
                </a:solidFill>
              </a:rPr>
              <a:t> obsahují larvu </a:t>
            </a:r>
            <a:r>
              <a:rPr lang="cs-CZ" b="1" dirty="0" err="1" smtClean="0">
                <a:solidFill>
                  <a:schemeClr val="tx1"/>
                </a:solidFill>
              </a:rPr>
              <a:t>acanthor</a:t>
            </a:r>
            <a:endParaRPr lang="cs-CZ" b="1" dirty="0" smtClean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Larvální stádia – </a:t>
            </a:r>
            <a:r>
              <a:rPr lang="cs-CZ" b="1" dirty="0" err="1" smtClean="0">
                <a:solidFill>
                  <a:schemeClr val="tx1"/>
                </a:solidFill>
              </a:rPr>
              <a:t>preakantela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b="1" dirty="0" err="1" smtClean="0">
                <a:solidFill>
                  <a:schemeClr val="tx1"/>
                </a:solidFill>
              </a:rPr>
              <a:t>akantela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–  </a:t>
            </a:r>
            <a:r>
              <a:rPr lang="cs-CZ" b="1" dirty="0" err="1" smtClean="0">
                <a:solidFill>
                  <a:schemeClr val="tx1"/>
                </a:solidFill>
              </a:rPr>
              <a:t>cystacanth</a:t>
            </a:r>
            <a:r>
              <a:rPr lang="cs-CZ" dirty="0" smtClean="0">
                <a:solidFill>
                  <a:schemeClr val="tx1"/>
                </a:solidFill>
              </a:rPr>
              <a:t> (opouzdřená </a:t>
            </a:r>
            <a:r>
              <a:rPr lang="cs-CZ" dirty="0">
                <a:solidFill>
                  <a:schemeClr val="tx1"/>
                </a:solidFill>
              </a:rPr>
              <a:t>l</a:t>
            </a:r>
            <a:r>
              <a:rPr lang="cs-CZ" dirty="0" smtClean="0">
                <a:solidFill>
                  <a:schemeClr val="tx1"/>
                </a:solidFill>
              </a:rPr>
              <a:t>arva)</a:t>
            </a: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Všechny stádia vrtejšů parazitická</a:t>
            </a:r>
            <a:r>
              <a:rPr lang="cs-CZ" dirty="0" smtClean="0"/>
              <a:t> 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515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Vývojové cykly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917030"/>
            <a:ext cx="4040188" cy="639762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 smtClean="0"/>
              <a:t>Akvatický</a:t>
            </a:r>
            <a:endParaRPr lang="cs-CZ" dirty="0" smtClean="0"/>
          </a:p>
          <a:p>
            <a:r>
              <a:rPr lang="cs-CZ" dirty="0" err="1" smtClean="0"/>
              <a:t>Neoechinorhynchus</a:t>
            </a:r>
            <a:r>
              <a:rPr lang="cs-CZ" dirty="0" smtClean="0"/>
              <a:t> </a:t>
            </a:r>
            <a:r>
              <a:rPr lang="cs-CZ" dirty="0" err="1" smtClean="0"/>
              <a:t>rutili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17030"/>
            <a:ext cx="4041775" cy="639762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Terestrický</a:t>
            </a:r>
          </a:p>
          <a:p>
            <a:r>
              <a:rPr lang="cs-CZ" dirty="0" err="1" smtClean="0"/>
              <a:t>Macracanthorhynhus</a:t>
            </a:r>
            <a:r>
              <a:rPr lang="cs-CZ" dirty="0" smtClean="0"/>
              <a:t> </a:t>
            </a:r>
            <a:r>
              <a:rPr lang="cs-CZ" dirty="0" err="1" smtClean="0"/>
              <a:t>hirudinaceus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63768"/>
            <a:ext cx="4104455" cy="504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4248472" cy="496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39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Vývojová stádia vrtejšů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7" y="1268760"/>
            <a:ext cx="9147697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2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Vrtejši – paraziti divokých zvířat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132856"/>
            <a:ext cx="6400800" cy="350594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98477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42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861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Vývojové fáze vrtejšů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24935" cy="586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3008313" cy="526380"/>
          </a:xfrm>
        </p:spPr>
        <p:txBody>
          <a:bodyPr/>
          <a:lstStyle/>
          <a:p>
            <a:r>
              <a:rPr lang="cs-CZ" dirty="0" smtClean="0"/>
              <a:t>Larvální stádia vrtejšů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rabicParenBoth"/>
            </a:pPr>
            <a:r>
              <a:rPr lang="cs-CZ" dirty="0" err="1" smtClean="0"/>
              <a:t>Acanthor</a:t>
            </a:r>
            <a:r>
              <a:rPr lang="cs-CZ" dirty="0" smtClean="0"/>
              <a:t> z tělní dutiny </a:t>
            </a:r>
            <a:r>
              <a:rPr lang="cs-CZ" dirty="0" err="1" smtClean="0"/>
              <a:t>adultní</a:t>
            </a:r>
            <a:r>
              <a:rPr lang="cs-CZ" dirty="0" smtClean="0"/>
              <a:t> samice</a:t>
            </a:r>
          </a:p>
          <a:p>
            <a:pPr marL="342900" indent="-342900">
              <a:buAutoNum type="arabicParenBoth"/>
            </a:pPr>
            <a:r>
              <a:rPr lang="cs-CZ" dirty="0" err="1" smtClean="0"/>
              <a:t>Acanthor</a:t>
            </a:r>
            <a:r>
              <a:rPr lang="cs-CZ" dirty="0" smtClean="0"/>
              <a:t> ze střeva </a:t>
            </a:r>
            <a:r>
              <a:rPr lang="cs-CZ" dirty="0" err="1" smtClean="0"/>
              <a:t>lasturnartky</a:t>
            </a:r>
            <a:endParaRPr lang="cs-CZ" dirty="0" smtClean="0"/>
          </a:p>
          <a:p>
            <a:pPr marL="342900" indent="-342900">
              <a:buAutoNum type="arabicParenBoth"/>
            </a:pPr>
            <a:r>
              <a:rPr lang="cs-CZ" dirty="0" smtClean="0"/>
              <a:t>Samičí </a:t>
            </a:r>
            <a:r>
              <a:rPr lang="cs-CZ" dirty="0" err="1" smtClean="0"/>
              <a:t>akantela</a:t>
            </a:r>
            <a:endParaRPr lang="cs-CZ" dirty="0" smtClean="0"/>
          </a:p>
          <a:p>
            <a:pPr marL="342900" indent="-342900">
              <a:buAutoNum type="arabicParenBoth"/>
            </a:pPr>
            <a:r>
              <a:rPr lang="cs-CZ" dirty="0" smtClean="0"/>
              <a:t>Samčí </a:t>
            </a:r>
            <a:r>
              <a:rPr lang="cs-CZ" dirty="0" err="1" smtClean="0"/>
              <a:t>akantela</a:t>
            </a:r>
            <a:r>
              <a:rPr lang="cs-CZ" dirty="0" smtClean="0"/>
              <a:t> (12dni)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738" y="332656"/>
            <a:ext cx="5111750" cy="380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528173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610744" cy="707678"/>
          </a:xfrm>
        </p:spPr>
        <p:txBody>
          <a:bodyPr/>
          <a:lstStyle/>
          <a:p>
            <a:r>
              <a:rPr lang="cs-CZ" dirty="0" smtClean="0"/>
              <a:t>Larvální stádium - </a:t>
            </a:r>
            <a:r>
              <a:rPr lang="cs-CZ" dirty="0" err="1" smtClean="0"/>
              <a:t>cystacant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387" y="188640"/>
            <a:ext cx="3695077" cy="621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" y="4365104"/>
            <a:ext cx="5138773" cy="204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97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Evoluce a klasifikace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1412776"/>
            <a:ext cx="6400800" cy="4896544"/>
          </a:xfrm>
        </p:spPr>
        <p:txBody>
          <a:bodyPr>
            <a:normAutofit/>
          </a:bodyPr>
          <a:lstStyle/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Unikátní znaky – nejasné postavení v systému</a:t>
            </a: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Nejnovější studia (r RNA) blízká příbuznost s vířníky </a:t>
            </a:r>
            <a:r>
              <a:rPr lang="cs-CZ" sz="2400" dirty="0" err="1" smtClean="0">
                <a:solidFill>
                  <a:schemeClr val="tx1"/>
                </a:solidFill>
              </a:rPr>
              <a:t>Rotifera</a:t>
            </a:r>
            <a:r>
              <a:rPr lang="cs-CZ" sz="2400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 </a:t>
            </a:r>
            <a:endParaRPr lang="cs-CZ" sz="2400" dirty="0">
              <a:solidFill>
                <a:schemeClr val="tx1"/>
              </a:solidFill>
            </a:endParaRP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Kmen:  </a:t>
            </a:r>
            <a:r>
              <a:rPr lang="cs-CZ" sz="2400" dirty="0" err="1" smtClean="0">
                <a:solidFill>
                  <a:schemeClr val="tx1"/>
                </a:solidFill>
              </a:rPr>
              <a:t>Acanthocephala</a:t>
            </a:r>
            <a:endParaRPr lang="cs-CZ" sz="2400" dirty="0" smtClean="0">
              <a:solidFill>
                <a:schemeClr val="tx1"/>
              </a:solidFill>
            </a:endParaRP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	třída </a:t>
            </a:r>
            <a:r>
              <a:rPr lang="cs-CZ" sz="2400" dirty="0" err="1" smtClean="0">
                <a:solidFill>
                  <a:schemeClr val="tx1"/>
                </a:solidFill>
              </a:rPr>
              <a:t>Archiacanthocephala</a:t>
            </a:r>
            <a:endParaRPr lang="cs-CZ" sz="2400" dirty="0" smtClean="0">
              <a:solidFill>
                <a:schemeClr val="tx1"/>
              </a:solidFill>
            </a:endParaRP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	třída </a:t>
            </a:r>
            <a:r>
              <a:rPr lang="cs-CZ" sz="2400" dirty="0" err="1" smtClean="0">
                <a:solidFill>
                  <a:schemeClr val="tx1"/>
                </a:solidFill>
              </a:rPr>
              <a:t>Palaeacanthocephala</a:t>
            </a:r>
            <a:endParaRPr lang="cs-CZ" sz="2400" dirty="0" smtClean="0">
              <a:solidFill>
                <a:schemeClr val="tx1"/>
              </a:solidFill>
            </a:endParaRP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	třída </a:t>
            </a:r>
            <a:r>
              <a:rPr lang="cs-CZ" sz="2400" dirty="0" err="1" smtClean="0">
                <a:solidFill>
                  <a:schemeClr val="tx1"/>
                </a:solidFill>
              </a:rPr>
              <a:t>Polyacanthocephala</a:t>
            </a:r>
            <a:endParaRPr lang="cs-CZ" sz="2400" dirty="0" smtClean="0">
              <a:solidFill>
                <a:schemeClr val="tx1"/>
              </a:solidFill>
            </a:endParaRP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	třída </a:t>
            </a:r>
            <a:r>
              <a:rPr lang="cs-CZ" sz="2400" dirty="0" err="1" smtClean="0">
                <a:solidFill>
                  <a:schemeClr val="tx1"/>
                </a:solidFill>
              </a:rPr>
              <a:t>Eoacanthocephala</a:t>
            </a:r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6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Kladogram 22 taxonů vrtejšů </a:t>
            </a:r>
            <a:br>
              <a:rPr lang="cs-CZ" dirty="0" smtClean="0"/>
            </a:br>
            <a:r>
              <a:rPr lang="cs-CZ" sz="3600" dirty="0" smtClean="0"/>
              <a:t>138 morfologických charakteristik</a:t>
            </a: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410445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756083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92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Archiacanthocepala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Cizopasníci suchozemských obratlovců</a:t>
            </a:r>
          </a:p>
          <a:p>
            <a:r>
              <a:rPr lang="cs-CZ" dirty="0" smtClean="0"/>
              <a:t>Tělo bez trnů</a:t>
            </a:r>
          </a:p>
          <a:p>
            <a:r>
              <a:rPr lang="cs-CZ" dirty="0" smtClean="0"/>
              <a:t>8 cementových žláz</a:t>
            </a:r>
          </a:p>
          <a:p>
            <a:r>
              <a:rPr lang="cs-CZ" dirty="0" smtClean="0"/>
              <a:t>Zástupci </a:t>
            </a:r>
          </a:p>
          <a:p>
            <a:pPr lvl="1"/>
            <a:r>
              <a:rPr lang="cs-CZ" dirty="0" smtClean="0"/>
              <a:t>Řád – </a:t>
            </a:r>
            <a:r>
              <a:rPr lang="cs-CZ" dirty="0" err="1" smtClean="0"/>
              <a:t>Moniliformida</a:t>
            </a:r>
            <a:endParaRPr lang="cs-CZ" dirty="0" smtClean="0"/>
          </a:p>
          <a:p>
            <a:pPr lvl="2"/>
            <a:r>
              <a:rPr lang="cs-CZ" b="1" dirty="0" err="1" smtClean="0"/>
              <a:t>Moniliformis</a:t>
            </a:r>
            <a:r>
              <a:rPr lang="cs-CZ" b="1" dirty="0" smtClean="0"/>
              <a:t> </a:t>
            </a:r>
            <a:r>
              <a:rPr lang="cs-CZ" b="1" dirty="0" err="1" smtClean="0"/>
              <a:t>moniliformis</a:t>
            </a:r>
            <a:r>
              <a:rPr lang="cs-CZ" b="1" dirty="0"/>
              <a:t> </a:t>
            </a:r>
            <a:r>
              <a:rPr lang="cs-CZ" dirty="0" smtClean="0"/>
              <a:t>– krysy, </a:t>
            </a:r>
            <a:r>
              <a:rPr lang="cs-CZ" dirty="0" err="1" smtClean="0"/>
              <a:t>Mzh</a:t>
            </a:r>
            <a:r>
              <a:rPr lang="cs-CZ" dirty="0" smtClean="0"/>
              <a:t> švábi</a:t>
            </a:r>
          </a:p>
          <a:p>
            <a:pPr lvl="1"/>
            <a:r>
              <a:rPr lang="cs-CZ" dirty="0" smtClean="0"/>
              <a:t>Řád – </a:t>
            </a:r>
            <a:r>
              <a:rPr lang="cs-CZ" dirty="0" err="1" smtClean="0"/>
              <a:t>Oligacanthorhyncha</a:t>
            </a:r>
            <a:endParaRPr lang="cs-CZ" dirty="0" smtClean="0"/>
          </a:p>
          <a:p>
            <a:pPr lvl="2"/>
            <a:r>
              <a:rPr lang="cs-CZ" b="1" dirty="0" err="1" smtClean="0"/>
              <a:t>Macracanthorhynchus</a:t>
            </a:r>
            <a:r>
              <a:rPr lang="cs-CZ" b="1" dirty="0" smtClean="0"/>
              <a:t> </a:t>
            </a:r>
            <a:r>
              <a:rPr lang="cs-CZ" b="1" dirty="0" err="1" smtClean="0"/>
              <a:t>hirudinaceus</a:t>
            </a:r>
            <a:r>
              <a:rPr lang="cs-CZ" b="1" dirty="0" smtClean="0"/>
              <a:t> </a:t>
            </a:r>
            <a:r>
              <a:rPr lang="cs-CZ" dirty="0" smtClean="0"/>
              <a:t>– prasata, </a:t>
            </a:r>
            <a:r>
              <a:rPr lang="cs-CZ" dirty="0" err="1" smtClean="0"/>
              <a:t>Mzh</a:t>
            </a:r>
            <a:r>
              <a:rPr lang="cs-CZ" dirty="0" smtClean="0"/>
              <a:t> – larvy </a:t>
            </a:r>
            <a:r>
              <a:rPr lang="cs-CZ" dirty="0" err="1" smtClean="0"/>
              <a:t>listorohých</a:t>
            </a:r>
            <a:r>
              <a:rPr lang="cs-CZ" dirty="0" smtClean="0"/>
              <a:t> brouků 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2"/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384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35280" cy="1143000"/>
          </a:xfrm>
        </p:spPr>
        <p:txBody>
          <a:bodyPr>
            <a:normAutofit/>
          </a:bodyPr>
          <a:lstStyle/>
          <a:p>
            <a:r>
              <a:rPr lang="cs-CZ" sz="3200" dirty="0" err="1">
                <a:solidFill>
                  <a:srgbClr val="FF0000"/>
                </a:solidFill>
              </a:rPr>
              <a:t>Macracanthorhynchus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 smtClean="0">
                <a:solidFill>
                  <a:srgbClr val="FF0000"/>
                </a:solidFill>
              </a:rPr>
              <a:t>hirudinaceus</a:t>
            </a:r>
            <a:r>
              <a:rPr lang="cs-CZ" sz="3200" dirty="0" smtClean="0">
                <a:solidFill>
                  <a:srgbClr val="FF0000"/>
                </a:solidFill>
              </a:rPr>
              <a:t> –vrtejš veliký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b</a:t>
            </a:r>
            <a:r>
              <a:rPr lang="cs-CZ" dirty="0" smtClean="0"/>
              <a:t>arva mléčně bílá nebo červená</a:t>
            </a:r>
          </a:p>
          <a:p>
            <a:r>
              <a:rPr lang="cs-CZ" dirty="0"/>
              <a:t>t</a:t>
            </a:r>
            <a:r>
              <a:rPr lang="cs-CZ" dirty="0" smtClean="0"/>
              <a:t>ělo válcovité, </a:t>
            </a:r>
            <a:r>
              <a:rPr lang="cs-CZ" dirty="0" err="1" smtClean="0"/>
              <a:t>pseudosegmentace</a:t>
            </a:r>
            <a:r>
              <a:rPr lang="cs-CZ" dirty="0" smtClean="0"/>
              <a:t> kutikuly</a:t>
            </a:r>
          </a:p>
          <a:p>
            <a:r>
              <a:rPr lang="cs-CZ" dirty="0" err="1" smtClean="0"/>
              <a:t>chobotek</a:t>
            </a:r>
            <a:r>
              <a:rPr lang="cs-CZ" dirty="0" smtClean="0"/>
              <a:t>  5 - 6 řad háčků </a:t>
            </a:r>
          </a:p>
          <a:p>
            <a:r>
              <a:rPr lang="cs-CZ" dirty="0"/>
              <a:t>s</a:t>
            </a:r>
            <a:r>
              <a:rPr lang="cs-CZ" dirty="0" smtClean="0"/>
              <a:t>amec: 50-100mm; samice: 200-650mm</a:t>
            </a:r>
          </a:p>
          <a:p>
            <a:r>
              <a:rPr lang="cs-CZ" dirty="0" err="1" smtClean="0"/>
              <a:t>Mzh</a:t>
            </a:r>
            <a:r>
              <a:rPr lang="cs-CZ" dirty="0" smtClean="0"/>
              <a:t> – ponravy (larvy) různých druhů brouků</a:t>
            </a:r>
          </a:p>
          <a:p>
            <a:r>
              <a:rPr lang="cs-CZ" dirty="0" smtClean="0"/>
              <a:t>DH – prasata, psi, opice</a:t>
            </a:r>
          </a:p>
          <a:p>
            <a:r>
              <a:rPr lang="cs-CZ" b="1" dirty="0" smtClean="0"/>
              <a:t>Člověk</a:t>
            </a:r>
            <a:r>
              <a:rPr lang="cs-CZ" dirty="0" smtClean="0"/>
              <a:t> – velmi vzácně Bulharsko, Francie, Madagaskar, Thajsko, Vietnam, Filipíny, Čína, Brazílie –brouci jako lidový lék, pojídání brouků po krátkém opečení,  </a:t>
            </a:r>
          </a:p>
          <a:p>
            <a:r>
              <a:rPr lang="cs-CZ" dirty="0" smtClean="0"/>
              <a:t>v Evropě je </a:t>
            </a:r>
            <a:r>
              <a:rPr lang="cs-CZ" dirty="0" err="1" smtClean="0"/>
              <a:t>Mzh</a:t>
            </a:r>
            <a:r>
              <a:rPr lang="cs-CZ" dirty="0" smtClean="0"/>
              <a:t>. nejčastěji chroust, listokaz, zlatohlávek,</a:t>
            </a:r>
          </a:p>
          <a:p>
            <a:r>
              <a:rPr lang="cs-CZ" dirty="0" smtClean="0"/>
              <a:t>V místě přichycení – ulcerózní enteritida, uzávěr i perforace střeva – gastrointestinální potíže </a:t>
            </a:r>
          </a:p>
          <a:p>
            <a:r>
              <a:rPr lang="cs-CZ" dirty="0" smtClean="0"/>
              <a:t>Léčení - </a:t>
            </a:r>
            <a:r>
              <a:rPr lang="cs-CZ" dirty="0" err="1" smtClean="0"/>
              <a:t>Niklosamid</a:t>
            </a:r>
            <a:r>
              <a:rPr lang="cs-CZ" dirty="0" smtClean="0"/>
              <a:t>, </a:t>
            </a:r>
            <a:r>
              <a:rPr lang="cs-CZ" dirty="0" err="1"/>
              <a:t>M</a:t>
            </a:r>
            <a:r>
              <a:rPr lang="cs-CZ" dirty="0" err="1" smtClean="0"/>
              <a:t>ebendazol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258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710"/>
            <a:ext cx="3008313" cy="1162050"/>
          </a:xfrm>
        </p:spPr>
        <p:txBody>
          <a:bodyPr/>
          <a:lstStyle/>
          <a:p>
            <a:r>
              <a:rPr lang="cs-CZ" dirty="0" err="1" smtClean="0"/>
              <a:t>Macracanthorhynchus</a:t>
            </a:r>
            <a:r>
              <a:rPr lang="cs-CZ" dirty="0" smtClean="0"/>
              <a:t> </a:t>
            </a:r>
            <a:r>
              <a:rPr lang="cs-CZ" dirty="0" err="1" smtClean="0"/>
              <a:t>hirudinaceus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9552" y="2852936"/>
            <a:ext cx="3008313" cy="3096344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cs-CZ" dirty="0" err="1" smtClean="0"/>
              <a:t>Adult</a:t>
            </a:r>
            <a:r>
              <a:rPr lang="cs-CZ" dirty="0" smtClean="0"/>
              <a:t> ve střevě DH</a:t>
            </a:r>
          </a:p>
          <a:p>
            <a:pPr marL="342900" indent="-342900">
              <a:buAutoNum type="arabicPeriod"/>
            </a:pPr>
            <a:r>
              <a:rPr lang="cs-CZ" dirty="0" smtClean="0"/>
              <a:t>Vajíčko pozřeno larvou </a:t>
            </a:r>
            <a:r>
              <a:rPr lang="cs-CZ" dirty="0" err="1" smtClean="0"/>
              <a:t>Mzh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err="1" smtClean="0"/>
              <a:t>Acanthor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err="1" smtClean="0"/>
              <a:t>Acanthela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err="1" smtClean="0"/>
              <a:t>Cystacanth</a:t>
            </a:r>
            <a:r>
              <a:rPr lang="cs-CZ" dirty="0" smtClean="0"/>
              <a:t> v imagu </a:t>
            </a:r>
            <a:r>
              <a:rPr lang="cs-CZ" dirty="0" err="1" smtClean="0"/>
              <a:t>Mzh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Ingesce </a:t>
            </a:r>
            <a:r>
              <a:rPr lang="cs-CZ" dirty="0" err="1" smtClean="0"/>
              <a:t>Mzh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Dokončení cyklu v DH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4898869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07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936104"/>
          </a:xfrm>
        </p:spPr>
        <p:txBody>
          <a:bodyPr>
            <a:normAutofit/>
          </a:bodyPr>
          <a:lstStyle/>
          <a:p>
            <a:r>
              <a:rPr lang="cs-CZ" sz="3200" dirty="0" err="1" smtClean="0">
                <a:solidFill>
                  <a:srgbClr val="FF0000"/>
                </a:solidFill>
              </a:rPr>
              <a:t>Monilioformis</a:t>
            </a:r>
            <a:r>
              <a:rPr lang="cs-CZ" sz="3200" dirty="0" smtClean="0">
                <a:solidFill>
                  <a:srgbClr val="FF0000"/>
                </a:solidFill>
              </a:rPr>
              <a:t> </a:t>
            </a:r>
            <a:r>
              <a:rPr lang="cs-CZ" sz="3200" dirty="0" err="1" smtClean="0">
                <a:solidFill>
                  <a:srgbClr val="FF0000"/>
                </a:solidFill>
              </a:rPr>
              <a:t>moniliformis</a:t>
            </a:r>
            <a:r>
              <a:rPr lang="cs-CZ" sz="3200" dirty="0" smtClean="0">
                <a:solidFill>
                  <a:srgbClr val="FF0000"/>
                </a:solidFill>
              </a:rPr>
              <a:t> – vrtejš krysí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barva křídově bílá až smetanová </a:t>
            </a:r>
          </a:p>
          <a:p>
            <a:r>
              <a:rPr lang="cs-CZ" dirty="0" smtClean="0"/>
              <a:t>tělo válcovité, na obou koncích zúžené</a:t>
            </a:r>
          </a:p>
          <a:p>
            <a:r>
              <a:rPr lang="cs-CZ" dirty="0" err="1" smtClean="0"/>
              <a:t>pseudosegmentace</a:t>
            </a:r>
            <a:r>
              <a:rPr lang="cs-CZ" dirty="0" smtClean="0"/>
              <a:t> kutikuly</a:t>
            </a:r>
          </a:p>
          <a:p>
            <a:r>
              <a:rPr lang="cs-CZ" dirty="0" err="1"/>
              <a:t>c</a:t>
            </a:r>
            <a:r>
              <a:rPr lang="cs-CZ" dirty="0" err="1" smtClean="0"/>
              <a:t>hobotek</a:t>
            </a:r>
            <a:r>
              <a:rPr lang="cs-CZ" dirty="0" smtClean="0"/>
              <a:t> 12 –15 řad háčků</a:t>
            </a:r>
          </a:p>
          <a:p>
            <a:r>
              <a:rPr lang="cs-CZ" dirty="0"/>
              <a:t>s</a:t>
            </a:r>
            <a:r>
              <a:rPr lang="cs-CZ" dirty="0" smtClean="0"/>
              <a:t>amec až 100mm; samice až 270mm</a:t>
            </a:r>
          </a:p>
          <a:p>
            <a:r>
              <a:rPr lang="cs-CZ" dirty="0" err="1" smtClean="0"/>
              <a:t>Mzh</a:t>
            </a:r>
            <a:r>
              <a:rPr lang="cs-CZ" dirty="0" smtClean="0"/>
              <a:t> – brouci, švábi (</a:t>
            </a:r>
            <a:r>
              <a:rPr lang="cs-CZ" dirty="0" err="1" smtClean="0"/>
              <a:t>Blaps</a:t>
            </a:r>
            <a:r>
              <a:rPr lang="cs-CZ" dirty="0" smtClean="0"/>
              <a:t>, </a:t>
            </a:r>
            <a:r>
              <a:rPr lang="cs-CZ" dirty="0" err="1" smtClean="0"/>
              <a:t>Periplaneta</a:t>
            </a:r>
            <a:r>
              <a:rPr lang="cs-CZ" dirty="0" smtClean="0"/>
              <a:t>)</a:t>
            </a:r>
          </a:p>
          <a:p>
            <a:r>
              <a:rPr lang="cs-CZ" dirty="0" smtClean="0"/>
              <a:t>DH – krysa, sysel, křeček, plch, </a:t>
            </a:r>
            <a:r>
              <a:rPr lang="cs-CZ" dirty="0" err="1" smtClean="0"/>
              <a:t>pískomil</a:t>
            </a:r>
            <a:r>
              <a:rPr lang="cs-CZ" dirty="0" smtClean="0"/>
              <a:t>, pes, kuna, ježek </a:t>
            </a:r>
          </a:p>
          <a:p>
            <a:r>
              <a:rPr lang="cs-CZ" dirty="0"/>
              <a:t>č</a:t>
            </a:r>
            <a:r>
              <a:rPr lang="cs-CZ" dirty="0" smtClean="0"/>
              <a:t>lověk – </a:t>
            </a:r>
            <a:r>
              <a:rPr lang="cs-CZ" dirty="0" err="1" smtClean="0"/>
              <a:t>geopolitní</a:t>
            </a:r>
            <a:r>
              <a:rPr lang="cs-CZ" dirty="0" smtClean="0"/>
              <a:t> – </a:t>
            </a:r>
            <a:r>
              <a:rPr lang="cs-CZ" dirty="0" err="1" smtClean="0"/>
              <a:t>Sudán</a:t>
            </a:r>
            <a:r>
              <a:rPr lang="cs-CZ" dirty="0" smtClean="0"/>
              <a:t>, Zambie, Izrael, Irák, Irán, Indie, Indonésie, Honduras, Kolumbie, USA – hlavně děti, </a:t>
            </a:r>
          </a:p>
          <a:p>
            <a:r>
              <a:rPr lang="cs-CZ" dirty="0"/>
              <a:t>p</a:t>
            </a:r>
            <a:r>
              <a:rPr lang="cs-CZ" dirty="0" smtClean="0"/>
              <a:t>růjmy, bolesti břicha </a:t>
            </a:r>
          </a:p>
          <a:p>
            <a:r>
              <a:rPr lang="cs-CZ" dirty="0"/>
              <a:t>l</a:t>
            </a:r>
            <a:r>
              <a:rPr lang="cs-CZ" dirty="0" smtClean="0"/>
              <a:t>éčení – </a:t>
            </a:r>
            <a:r>
              <a:rPr lang="cs-CZ" dirty="0" err="1" smtClean="0"/>
              <a:t>niklosamid</a:t>
            </a:r>
            <a:r>
              <a:rPr lang="cs-CZ" dirty="0" smtClean="0"/>
              <a:t>, </a:t>
            </a:r>
            <a:r>
              <a:rPr lang="cs-CZ" dirty="0" err="1" smtClean="0"/>
              <a:t>mebendazol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300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64096"/>
          </a:xfrm>
        </p:spPr>
        <p:txBody>
          <a:bodyPr/>
          <a:lstStyle/>
          <a:p>
            <a:r>
              <a:rPr lang="cs-CZ" dirty="0" err="1" smtClean="0"/>
              <a:t>Palaeacanthocephala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Hostitelé většinou vodní obratlovci</a:t>
            </a:r>
          </a:p>
          <a:p>
            <a:r>
              <a:rPr lang="cs-CZ" dirty="0" smtClean="0"/>
              <a:t>Háčky v dlouhých řadách</a:t>
            </a:r>
          </a:p>
          <a:p>
            <a:r>
              <a:rPr lang="cs-CZ" dirty="0" smtClean="0"/>
              <a:t>Tělo často </a:t>
            </a:r>
            <a:r>
              <a:rPr lang="cs-CZ" dirty="0" err="1" smtClean="0"/>
              <a:t>otrněno</a:t>
            </a:r>
            <a:endParaRPr lang="cs-CZ" dirty="0" smtClean="0"/>
          </a:p>
          <a:p>
            <a:r>
              <a:rPr lang="cs-CZ" dirty="0" smtClean="0"/>
              <a:t>Zástupci</a:t>
            </a:r>
          </a:p>
          <a:p>
            <a:pPr lvl="1"/>
            <a:r>
              <a:rPr lang="cs-CZ" dirty="0" smtClean="0"/>
              <a:t>Řád </a:t>
            </a:r>
            <a:r>
              <a:rPr lang="cs-CZ" dirty="0" err="1" smtClean="0"/>
              <a:t>Echinorhynchida</a:t>
            </a:r>
            <a:endParaRPr lang="cs-CZ" dirty="0" smtClean="0"/>
          </a:p>
          <a:p>
            <a:pPr lvl="2"/>
            <a:r>
              <a:rPr lang="cs-CZ" dirty="0" err="1" smtClean="0"/>
              <a:t>Pomporhynchus</a:t>
            </a:r>
            <a:r>
              <a:rPr lang="cs-CZ" dirty="0" smtClean="0"/>
              <a:t> </a:t>
            </a:r>
            <a:r>
              <a:rPr lang="cs-CZ" dirty="0" err="1" smtClean="0"/>
              <a:t>laevis</a:t>
            </a:r>
            <a:r>
              <a:rPr lang="cs-CZ" dirty="0" smtClean="0"/>
              <a:t> – oranžová, bulbus, sladkovodní ryby, </a:t>
            </a:r>
            <a:r>
              <a:rPr lang="cs-CZ" dirty="0" err="1" smtClean="0"/>
              <a:t>Mzh</a:t>
            </a:r>
            <a:r>
              <a:rPr lang="cs-CZ" dirty="0" smtClean="0"/>
              <a:t> – </a:t>
            </a:r>
            <a:r>
              <a:rPr lang="cs-CZ" dirty="0" err="1" smtClean="0"/>
              <a:t>Gammaridae</a:t>
            </a:r>
            <a:endParaRPr lang="cs-CZ" dirty="0" smtClean="0"/>
          </a:p>
          <a:p>
            <a:pPr lvl="2"/>
            <a:r>
              <a:rPr lang="cs-CZ" dirty="0" err="1" smtClean="0"/>
              <a:t>Acanthocephalus</a:t>
            </a:r>
            <a:r>
              <a:rPr lang="cs-CZ" dirty="0" smtClean="0"/>
              <a:t> </a:t>
            </a:r>
            <a:r>
              <a:rPr lang="cs-CZ" dirty="0" err="1" smtClean="0"/>
              <a:t>ranae</a:t>
            </a:r>
            <a:r>
              <a:rPr lang="cs-CZ" dirty="0" smtClean="0"/>
              <a:t> – cizopasník skokanů</a:t>
            </a:r>
          </a:p>
          <a:p>
            <a:pPr lvl="2"/>
            <a:r>
              <a:rPr lang="cs-CZ" dirty="0" err="1" smtClean="0"/>
              <a:t>Acanthocephalus</a:t>
            </a:r>
            <a:r>
              <a:rPr lang="cs-CZ" dirty="0" smtClean="0"/>
              <a:t> </a:t>
            </a:r>
            <a:r>
              <a:rPr lang="cs-CZ" dirty="0" err="1" smtClean="0"/>
              <a:t>lucii</a:t>
            </a:r>
            <a:r>
              <a:rPr lang="cs-CZ" dirty="0" smtClean="0"/>
              <a:t> – sladkovodní ryby, </a:t>
            </a:r>
            <a:r>
              <a:rPr lang="cs-CZ" dirty="0" err="1" smtClean="0"/>
              <a:t>Mzh</a:t>
            </a:r>
            <a:r>
              <a:rPr lang="cs-CZ" dirty="0" smtClean="0"/>
              <a:t> </a:t>
            </a:r>
            <a:r>
              <a:rPr lang="cs-CZ" dirty="0" err="1" smtClean="0"/>
              <a:t>Asellus</a:t>
            </a:r>
            <a:r>
              <a:rPr lang="cs-CZ" dirty="0" smtClean="0"/>
              <a:t> </a:t>
            </a:r>
            <a:r>
              <a:rPr lang="cs-CZ" dirty="0" err="1" smtClean="0"/>
              <a:t>aquaticus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Řád </a:t>
            </a:r>
            <a:r>
              <a:rPr lang="cs-CZ" dirty="0" err="1" smtClean="0"/>
              <a:t>Polymorphida</a:t>
            </a:r>
            <a:endParaRPr lang="cs-CZ" dirty="0" smtClean="0"/>
          </a:p>
          <a:p>
            <a:pPr lvl="2"/>
            <a:r>
              <a:rPr lang="cs-CZ" dirty="0" err="1" smtClean="0"/>
              <a:t>Polymorphus</a:t>
            </a:r>
            <a:r>
              <a:rPr lang="cs-CZ" dirty="0" smtClean="0"/>
              <a:t> </a:t>
            </a:r>
            <a:r>
              <a:rPr lang="cs-CZ" dirty="0" err="1" smtClean="0"/>
              <a:t>minutus</a:t>
            </a:r>
            <a:r>
              <a:rPr lang="cs-CZ" dirty="0" smtClean="0"/>
              <a:t> – vodní drůbež, </a:t>
            </a:r>
            <a:r>
              <a:rPr lang="cs-CZ" dirty="0" err="1" smtClean="0"/>
              <a:t>Mzh</a:t>
            </a:r>
            <a:r>
              <a:rPr lang="cs-CZ" dirty="0" smtClean="0"/>
              <a:t> </a:t>
            </a:r>
            <a:r>
              <a:rPr lang="cs-CZ" dirty="0" err="1" smtClean="0"/>
              <a:t>Gammaridae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529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50648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Vrtejši – obecná charakteristika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99592" y="1268760"/>
            <a:ext cx="7488832" cy="5112568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dirty="0" smtClean="0">
                <a:solidFill>
                  <a:schemeClr val="tx1"/>
                </a:solidFill>
              </a:rPr>
              <a:t>Výhradně parazitická skupina – nejasné postavení</a:t>
            </a: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Výrazné adaptace k parazitismu 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Malý praktický význam 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(</a:t>
            </a:r>
            <a:r>
              <a:rPr lang="cs-CZ" dirty="0" err="1" smtClean="0">
                <a:solidFill>
                  <a:schemeClr val="tx1"/>
                </a:solidFill>
              </a:rPr>
              <a:t>Macracanthorhynchus</a:t>
            </a:r>
            <a:r>
              <a:rPr lang="cs-CZ" dirty="0" smtClean="0">
                <a:solidFill>
                  <a:schemeClr val="tx1"/>
                </a:solidFill>
              </a:rPr>
              <a:t> – prasata, </a:t>
            </a:r>
            <a:r>
              <a:rPr lang="cs-CZ" dirty="0" err="1" smtClean="0">
                <a:solidFill>
                  <a:schemeClr val="tx1"/>
                </a:solidFill>
              </a:rPr>
              <a:t>Neoechinorhynchus</a:t>
            </a:r>
            <a:r>
              <a:rPr lang="cs-CZ" dirty="0" smtClean="0">
                <a:solidFill>
                  <a:schemeClr val="tx1"/>
                </a:solidFill>
              </a:rPr>
              <a:t> – ryby)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Evoluce parazitismu - významné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Endoparaziti zažívacího traktu (střeva) obratlovců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Cca 300 druhů u ryb a ptáků</a:t>
            </a: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77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46646"/>
            <a:ext cx="8229600" cy="778098"/>
          </a:xfrm>
        </p:spPr>
        <p:txBody>
          <a:bodyPr/>
          <a:lstStyle/>
          <a:p>
            <a:r>
              <a:rPr lang="cs-CZ" dirty="0" err="1" smtClean="0"/>
              <a:t>Polyacanthocephala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Cizopasníci ryb a krokodýlů</a:t>
            </a:r>
          </a:p>
          <a:p>
            <a:r>
              <a:rPr lang="cs-CZ" dirty="0" smtClean="0"/>
              <a:t>Tělo </a:t>
            </a:r>
            <a:r>
              <a:rPr lang="cs-CZ" dirty="0" err="1" smtClean="0"/>
              <a:t>otrněno</a:t>
            </a:r>
            <a:endParaRPr lang="cs-CZ" dirty="0" smtClean="0"/>
          </a:p>
          <a:p>
            <a:r>
              <a:rPr lang="cs-CZ" dirty="0" smtClean="0"/>
              <a:t>Háčky v dlouhých řadách</a:t>
            </a:r>
          </a:p>
          <a:p>
            <a:r>
              <a:rPr lang="cs-CZ" dirty="0" smtClean="0"/>
              <a:t>Zástupci </a:t>
            </a:r>
          </a:p>
          <a:p>
            <a:pPr lvl="1"/>
            <a:r>
              <a:rPr lang="cs-CZ" dirty="0" smtClean="0"/>
              <a:t>Čeleď </a:t>
            </a:r>
            <a:r>
              <a:rPr lang="cs-CZ" dirty="0" err="1" smtClean="0"/>
              <a:t>Polyacanthorhynchidae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cs-CZ" dirty="0" err="1" smtClean="0"/>
              <a:t>Eoacanthocephala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Malý počet háčků</a:t>
            </a:r>
          </a:p>
          <a:p>
            <a:r>
              <a:rPr lang="cs-CZ" dirty="0" smtClean="0"/>
              <a:t>Obrovská </a:t>
            </a:r>
            <a:r>
              <a:rPr lang="cs-CZ" dirty="0" err="1" smtClean="0"/>
              <a:t>tegumentární</a:t>
            </a:r>
            <a:r>
              <a:rPr lang="cs-CZ" dirty="0" smtClean="0"/>
              <a:t> jádra</a:t>
            </a:r>
          </a:p>
          <a:p>
            <a:r>
              <a:rPr lang="cs-CZ" dirty="0" smtClean="0"/>
              <a:t>Zástupci</a:t>
            </a:r>
          </a:p>
          <a:p>
            <a:pPr lvl="1"/>
            <a:r>
              <a:rPr lang="cs-CZ" dirty="0" smtClean="0"/>
              <a:t>Řád </a:t>
            </a:r>
            <a:r>
              <a:rPr lang="cs-CZ" dirty="0" err="1" smtClean="0"/>
              <a:t>Neoechinorhynchida</a:t>
            </a:r>
            <a:endParaRPr lang="cs-CZ" dirty="0" smtClean="0"/>
          </a:p>
          <a:p>
            <a:pPr lvl="2"/>
            <a:r>
              <a:rPr lang="cs-CZ" dirty="0" err="1" smtClean="0"/>
              <a:t>Neoechinorhynus</a:t>
            </a:r>
            <a:r>
              <a:rPr lang="cs-CZ" dirty="0" smtClean="0"/>
              <a:t> </a:t>
            </a:r>
            <a:r>
              <a:rPr lang="cs-CZ" dirty="0" err="1" smtClean="0"/>
              <a:t>rutili</a:t>
            </a:r>
            <a:r>
              <a:rPr lang="cs-CZ" dirty="0" smtClean="0"/>
              <a:t> – kaprovité ryby. </a:t>
            </a:r>
            <a:r>
              <a:rPr lang="cs-CZ" dirty="0" err="1" smtClean="0"/>
              <a:t>Mzh</a:t>
            </a:r>
            <a:r>
              <a:rPr lang="cs-CZ" dirty="0" smtClean="0"/>
              <a:t> </a:t>
            </a:r>
            <a:r>
              <a:rPr lang="cs-CZ" dirty="0" err="1" smtClean="0"/>
              <a:t>Ostracoda</a:t>
            </a:r>
            <a:r>
              <a:rPr lang="cs-CZ" dirty="0" smtClean="0"/>
              <a:t> (lasturnatky)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82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060848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4154016"/>
          </a:xfrm>
        </p:spPr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81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44624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Acanthocephala</a:t>
            </a:r>
            <a:r>
              <a:rPr lang="cs-CZ" dirty="0" smtClean="0"/>
              <a:t> - vrtejši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" y="692696"/>
            <a:ext cx="9143754" cy="617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8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67793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980728"/>
            <a:ext cx="8208912" cy="540060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Válcovité tělo, bělavé barvy ( 1 až 70 cm)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Zatažitelný </a:t>
            </a:r>
            <a:r>
              <a:rPr lang="cs-CZ" dirty="0" err="1" smtClean="0">
                <a:solidFill>
                  <a:schemeClr val="tx1"/>
                </a:solidFill>
              </a:rPr>
              <a:t>chobotek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b="1" dirty="0" err="1" smtClean="0">
                <a:solidFill>
                  <a:schemeClr val="tx1"/>
                </a:solidFill>
              </a:rPr>
              <a:t>proboscis</a:t>
            </a:r>
            <a:endParaRPr lang="cs-CZ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Nemají trávicí trubici – vstřebávání potravy  				povrchem přední části těla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Tělo 2 části – </a:t>
            </a:r>
            <a:r>
              <a:rPr lang="cs-CZ" dirty="0" err="1" smtClean="0">
                <a:solidFill>
                  <a:schemeClr val="tx1"/>
                </a:solidFill>
              </a:rPr>
              <a:t>praesoma</a:t>
            </a:r>
            <a:r>
              <a:rPr lang="cs-CZ" dirty="0" smtClean="0">
                <a:solidFill>
                  <a:schemeClr val="tx1"/>
                </a:solidFill>
              </a:rPr>
              <a:t> a </a:t>
            </a:r>
            <a:r>
              <a:rPr lang="cs-CZ" dirty="0" err="1" smtClean="0">
                <a:solidFill>
                  <a:schemeClr val="tx1"/>
                </a:solidFill>
              </a:rPr>
              <a:t>metasoma</a:t>
            </a:r>
            <a:r>
              <a:rPr lang="cs-CZ" dirty="0" smtClean="0">
                <a:solidFill>
                  <a:schemeClr val="tx1"/>
                </a:solidFill>
              </a:rPr>
              <a:t> (</a:t>
            </a:r>
            <a:r>
              <a:rPr lang="cs-CZ" dirty="0" err="1" smtClean="0">
                <a:solidFill>
                  <a:schemeClr val="tx1"/>
                </a:solidFill>
              </a:rPr>
              <a:t>trunk</a:t>
            </a:r>
            <a:r>
              <a:rPr lang="cs-CZ" dirty="0" smtClean="0">
                <a:solidFill>
                  <a:schemeClr val="tx1"/>
                </a:solidFill>
              </a:rPr>
              <a:t>) 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	</a:t>
            </a:r>
            <a:r>
              <a:rPr lang="cs-CZ" b="1" dirty="0" err="1" smtClean="0">
                <a:solidFill>
                  <a:schemeClr val="tx1"/>
                </a:solidFill>
              </a:rPr>
              <a:t>Preasoma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proboscis</a:t>
            </a:r>
            <a:r>
              <a:rPr lang="cs-CZ" dirty="0" smtClean="0">
                <a:solidFill>
                  <a:schemeClr val="tx1"/>
                </a:solidFill>
              </a:rPr>
              <a:t>, háčky, krček, 	</a:t>
            </a:r>
            <a:r>
              <a:rPr lang="cs-CZ" dirty="0" err="1" smtClean="0">
                <a:solidFill>
                  <a:schemeClr val="tx1"/>
                </a:solidFill>
              </a:rPr>
              <a:t>chobotková</a:t>
            </a:r>
            <a:r>
              <a:rPr lang="cs-CZ" dirty="0" smtClean="0">
                <a:solidFill>
                  <a:schemeClr val="tx1"/>
                </a:solidFill>
              </a:rPr>
              <a:t> pochva, </a:t>
            </a:r>
            <a:r>
              <a:rPr lang="cs-CZ" dirty="0" err="1" smtClean="0">
                <a:solidFill>
                  <a:schemeClr val="tx1"/>
                </a:solidFill>
              </a:rPr>
              <a:t>lemnisky</a:t>
            </a:r>
            <a:r>
              <a:rPr lang="cs-CZ" dirty="0" smtClean="0">
                <a:solidFill>
                  <a:schemeClr val="tx1"/>
                </a:solidFill>
              </a:rPr>
              <a:t>, mozkové 	</a:t>
            </a:r>
            <a:r>
              <a:rPr lang="cs-CZ" dirty="0" err="1" smtClean="0">
                <a:solidFill>
                  <a:schemeClr val="tx1"/>
                </a:solidFill>
              </a:rPr>
              <a:t>ganglium</a:t>
            </a:r>
            <a:r>
              <a:rPr lang="cs-CZ" dirty="0" smtClean="0">
                <a:solidFill>
                  <a:schemeClr val="tx1"/>
                </a:solidFill>
              </a:rPr>
              <a:t> a svaly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	</a:t>
            </a:r>
            <a:r>
              <a:rPr lang="cs-CZ" b="1" dirty="0" err="1" smtClean="0">
                <a:solidFill>
                  <a:schemeClr val="tx1"/>
                </a:solidFill>
              </a:rPr>
              <a:t>Metasoma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pseudocoel</a:t>
            </a:r>
            <a:r>
              <a:rPr lang="cs-CZ" dirty="0" smtClean="0">
                <a:solidFill>
                  <a:schemeClr val="tx1"/>
                </a:solidFill>
              </a:rPr>
              <a:t>, </a:t>
            </a:r>
            <a:r>
              <a:rPr lang="cs-CZ" dirty="0" err="1" smtClean="0">
                <a:solidFill>
                  <a:schemeClr val="tx1"/>
                </a:solidFill>
              </a:rPr>
              <a:t>ligamentové</a:t>
            </a:r>
            <a:r>
              <a:rPr lang="cs-CZ" dirty="0" smtClean="0">
                <a:solidFill>
                  <a:schemeClr val="tx1"/>
                </a:solidFill>
              </a:rPr>
              <a:t> 	vazy, </a:t>
            </a:r>
            <a:r>
              <a:rPr lang="cs-CZ" dirty="0" err="1" smtClean="0">
                <a:solidFill>
                  <a:schemeClr val="tx1"/>
                </a:solidFill>
              </a:rPr>
              <a:t>genitání</a:t>
            </a:r>
            <a:r>
              <a:rPr lang="cs-CZ" dirty="0" smtClean="0">
                <a:solidFill>
                  <a:schemeClr val="tx1"/>
                </a:solidFill>
              </a:rPr>
              <a:t> orgány a vylučovací systém</a:t>
            </a:r>
          </a:p>
          <a:p>
            <a:pPr algn="l"/>
            <a:r>
              <a:rPr lang="cs-CZ" dirty="0" err="1">
                <a:solidFill>
                  <a:schemeClr val="tx1"/>
                </a:solidFill>
              </a:rPr>
              <a:t>G</a:t>
            </a:r>
            <a:r>
              <a:rPr lang="cs-CZ" dirty="0" err="1" smtClean="0">
                <a:solidFill>
                  <a:schemeClr val="tx1"/>
                </a:solidFill>
              </a:rPr>
              <a:t>onochoristi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30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850106"/>
          </a:xfrm>
        </p:spPr>
        <p:txBody>
          <a:bodyPr/>
          <a:lstStyle/>
          <a:p>
            <a:r>
              <a:rPr lang="cs-CZ" dirty="0" smtClean="0"/>
              <a:t>Morfologie vrtejšů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6768752" cy="569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38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16624" y="-27384"/>
            <a:ext cx="3019872" cy="1080120"/>
          </a:xfrm>
        </p:spPr>
        <p:txBody>
          <a:bodyPr/>
          <a:lstStyle/>
          <a:p>
            <a:r>
              <a:rPr lang="cs-CZ" dirty="0" smtClean="0"/>
              <a:t>Morfologie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07432" y="1848852"/>
            <a:ext cx="6400800" cy="3308339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5924197" cy="671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331236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91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1559" y="-171400"/>
            <a:ext cx="3008313" cy="1162050"/>
          </a:xfrm>
        </p:spPr>
        <p:txBody>
          <a:bodyPr/>
          <a:lstStyle/>
          <a:p>
            <a:r>
              <a:rPr lang="cs-CZ" dirty="0" smtClean="0"/>
              <a:t>Znázornění funkce </a:t>
            </a:r>
            <a:r>
              <a:rPr lang="cs-CZ" dirty="0" err="1" smtClean="0"/>
              <a:t>chobotku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2656"/>
            <a:ext cx="4752528" cy="628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4788"/>
            <a:ext cx="3312368" cy="497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1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743</Words>
  <Application>Microsoft Office PowerPoint</Application>
  <PresentationFormat>Předvádění na obrazovce (4:3)</PresentationFormat>
  <Paragraphs>167</Paragraphs>
  <Slides>42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Motiv systému Office</vt:lpstr>
      <vt:lpstr>Acanthocephala</vt:lpstr>
      <vt:lpstr>SEM - Acanthocephala</vt:lpstr>
      <vt:lpstr>Vrtejši – paraziti divokých zvířat</vt:lpstr>
      <vt:lpstr>Vrtejši – obecná charakteristika</vt:lpstr>
      <vt:lpstr>Acanthocephala - vrtejši</vt:lpstr>
      <vt:lpstr>Morfologie</vt:lpstr>
      <vt:lpstr>Morfologie vrtejšů</vt:lpstr>
      <vt:lpstr>Morfologie</vt:lpstr>
      <vt:lpstr>Znázornění funkce chobotku </vt:lpstr>
      <vt:lpstr>Vrtejši – typy chobotku</vt:lpstr>
      <vt:lpstr>Typy chobotku</vt:lpstr>
      <vt:lpstr>Typy chobotku</vt:lpstr>
      <vt:lpstr>Morfologická charakteristika</vt:lpstr>
      <vt:lpstr>Stavba tělní stěny - tegumentu</vt:lpstr>
      <vt:lpstr>Stavba tegumentu</vt:lpstr>
      <vt:lpstr>Struktura povrchu těla</vt:lpstr>
      <vt:lpstr>TEM - struktura povrchu těla</vt:lpstr>
      <vt:lpstr>SEM – stěny těla vrtejše</vt:lpstr>
      <vt:lpstr>Schéma lakunárního systému</vt:lpstr>
      <vt:lpstr>Organizace lakunárního systému</vt:lpstr>
      <vt:lpstr>Orgánové soustavy</vt:lpstr>
      <vt:lpstr>Pohlavní soustava</vt:lpstr>
      <vt:lpstr>Pohlavní dimorfismus vrtejšů</vt:lpstr>
      <vt:lpstr>Samičí pohlavní soustava</vt:lpstr>
      <vt:lpstr>Stavba samčí pohlavní soustavy</vt:lpstr>
      <vt:lpstr>Kopulační burza vrtejše</vt:lpstr>
      <vt:lpstr>Vývoj vrtejšů</vt:lpstr>
      <vt:lpstr>Vývojové cykly</vt:lpstr>
      <vt:lpstr>Vývojová stádia vrtejšů</vt:lpstr>
      <vt:lpstr>Vývojové fáze vrtejšů</vt:lpstr>
      <vt:lpstr>Larvální stádia vrtejšů</vt:lpstr>
      <vt:lpstr>Larvální stádium - cystacant</vt:lpstr>
      <vt:lpstr>Evoluce a klasifikace</vt:lpstr>
      <vt:lpstr>Kladogram 22 taxonů vrtejšů  138 morfologických charakteristik</vt:lpstr>
      <vt:lpstr>Archiacanthocepala</vt:lpstr>
      <vt:lpstr>Macracanthorhynchus hirudinaceus –vrtejš veliký</vt:lpstr>
      <vt:lpstr>Macracanthorhynchus hirudinaceus</vt:lpstr>
      <vt:lpstr>Monilioformis moniliformis – vrtejš krysí</vt:lpstr>
      <vt:lpstr>Palaeacanthocephala</vt:lpstr>
      <vt:lpstr>Polyacanthocephala</vt:lpstr>
      <vt:lpstr>Eoacanthocephala</vt:lpstr>
      <vt:lpstr>Děkuji za pozornost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Acanthocephala</dc:title>
  <dc:creator>para</dc:creator>
  <cp:lastModifiedBy>para</cp:lastModifiedBy>
  <cp:revision>28</cp:revision>
  <dcterms:created xsi:type="dcterms:W3CDTF">2014-04-01T04:40:23Z</dcterms:created>
  <dcterms:modified xsi:type="dcterms:W3CDTF">2015-04-30T06:04:23Z</dcterms:modified>
</cp:coreProperties>
</file>